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1" r:id="rId2"/>
  </p:sldMasterIdLst>
  <p:notesMasterIdLst>
    <p:notesMasterId r:id="rId14"/>
  </p:notesMasterIdLst>
  <p:handoutMasterIdLst>
    <p:handoutMasterId r:id="rId15"/>
  </p:handoutMasterIdLst>
  <p:sldIdLst>
    <p:sldId id="257" r:id="rId3"/>
    <p:sldId id="423" r:id="rId4"/>
    <p:sldId id="412" r:id="rId5"/>
    <p:sldId id="426" r:id="rId6"/>
    <p:sldId id="424" r:id="rId7"/>
    <p:sldId id="429" r:id="rId8"/>
    <p:sldId id="435" r:id="rId9"/>
    <p:sldId id="419" r:id="rId10"/>
    <p:sldId id="433" r:id="rId11"/>
    <p:sldId id="434" r:id="rId12"/>
    <p:sldId id="425"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74891" autoAdjust="0"/>
  </p:normalViewPr>
  <p:slideViewPr>
    <p:cSldViewPr snapToGrid="0">
      <p:cViewPr varScale="1">
        <p:scale>
          <a:sx n="74" d="100"/>
          <a:sy n="74" d="100"/>
        </p:scale>
        <p:origin x="1042" y="7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3456"/>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5/2/2023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5/2/2023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44500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BB98AFB-CB0D-4DFE-87B9-B4B0D0DE73CD}" type="slidenum">
              <a:rPr lang="en-US" smtClean="0"/>
              <a:t>3</a:t>
            </a:fld>
            <a:endParaRPr lang="en-US" dirty="0"/>
          </a:p>
        </p:txBody>
      </p:sp>
    </p:spTree>
    <p:extLst>
      <p:ext uri="{BB962C8B-B14F-4D97-AF65-F5344CB8AC3E}">
        <p14:creationId xmlns:p14="http://schemas.microsoft.com/office/powerpoint/2010/main" val="387085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pipeline, we first filter the documents in the input to only include those with a status of "A". We then group the documents by category and compute the total amount for each category using the $sum aggregation operator. We sort the resulting groups in descending order by total, and limit the output to the top 10 groups.</a:t>
            </a:r>
          </a:p>
        </p:txBody>
      </p:sp>
      <p:sp>
        <p:nvSpPr>
          <p:cNvPr id="4" name="Slide Number Placeholder 3"/>
          <p:cNvSpPr>
            <a:spLocks noGrp="1"/>
          </p:cNvSpPr>
          <p:nvPr>
            <p:ph type="sldNum" sz="quarter" idx="5"/>
          </p:nvPr>
        </p:nvSpPr>
        <p:spPr/>
        <p:txBody>
          <a:bodyPr/>
          <a:lstStyle/>
          <a:p>
            <a:fld id="{6BB98AFB-CB0D-4DFE-87B9-B4B0D0DE73CD}" type="slidenum">
              <a:rPr lang="en-US" smtClean="0"/>
              <a:t>8</a:t>
            </a:fld>
            <a:endParaRPr lang="en-US" dirty="0"/>
          </a:p>
        </p:txBody>
      </p:sp>
    </p:spTree>
    <p:extLst>
      <p:ext uri="{BB962C8B-B14F-4D97-AF65-F5344CB8AC3E}">
        <p14:creationId xmlns:p14="http://schemas.microsoft.com/office/powerpoint/2010/main" val="65096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pipeline, we're starting with a sales collection and filtering it to only include documents with a date field between January 1st, 2022 and February 1st, 2022. We're then projecting only the product, quantity, and revenue fields (calculated as price * quantity) and grouping by product, calculating the total quantity and revenue for each product. We're then sorting the results by total revenue in descending order and limiting the output to the top 10 results.</a:t>
            </a:r>
          </a:p>
        </p:txBody>
      </p:sp>
      <p:sp>
        <p:nvSpPr>
          <p:cNvPr id="4" name="Slide Number Placeholder 3"/>
          <p:cNvSpPr>
            <a:spLocks noGrp="1"/>
          </p:cNvSpPr>
          <p:nvPr>
            <p:ph type="sldNum" sz="quarter" idx="5"/>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1912899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a:prstGeom prst="rect">
            <a:avLst/>
          </a:prstGeom>
        </p:spPr>
        <p:txBody>
          <a:bodyPr/>
          <a:lstStyle/>
          <a:p>
            <a:fld id="{5949C478-FE3F-49B1-8779-07AD60FC0F6B}" type="datetime1">
              <a:rPr lang="en-US" smtClean="0"/>
              <a:t>5/2/2023</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r>
              <a:rPr lang="en-US" dirty="0"/>
              <a:t>© Dr. Abhijit Dutt</a:t>
            </a:r>
          </a:p>
        </p:txBody>
      </p:sp>
      <p:sp>
        <p:nvSpPr>
          <p:cNvPr id="6" name="Slide Number Placeholder 5"/>
          <p:cNvSpPr>
            <a:spLocks noGrp="1"/>
          </p:cNvSpPr>
          <p:nvPr>
            <p:ph type="sldNum" sz="quarter" idx="12"/>
          </p:nvPr>
        </p:nvSpPr>
        <p:spPr>
          <a:xfrm>
            <a:off x="8532812" y="6432551"/>
            <a:ext cx="1219201" cy="273049"/>
          </a:xfrm>
        </p:spPr>
        <p:txBody>
          <a:bodyPr/>
          <a:lstStyle>
            <a:lvl1pPr>
              <a:defRPr sz="1200"/>
            </a:lvl1pPr>
          </a:lstStyle>
          <a:p>
            <a:fld id="{AAEAE4A8-A6E5-453E-B946-FB774B73F48C}" type="slidenum">
              <a:rPr lang="en-US" smtClean="0"/>
              <a:pPr/>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dirty="0"/>
              <a:t>Click to edit Master title style</a:t>
            </a:r>
            <a:endParaRPr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36612" y="6349094"/>
            <a:ext cx="5653087" cy="273049"/>
          </a:xfrm>
        </p:spPr>
        <p:txBody>
          <a:bodyPr/>
          <a:lstStyle/>
          <a:p>
            <a:endParaRPr lang="en-US" dirty="0"/>
          </a:p>
        </p:txBody>
      </p:sp>
      <p:sp>
        <p:nvSpPr>
          <p:cNvPr id="6" name="Slide Number Placeholder 5"/>
          <p:cNvSpPr>
            <a:spLocks noGrp="1"/>
          </p:cNvSpPr>
          <p:nvPr>
            <p:ph type="sldNum" sz="quarter" idx="12"/>
          </p:nvPr>
        </p:nvSpPr>
        <p:spPr>
          <a:xfrm>
            <a:off x="9904412" y="6428316"/>
            <a:ext cx="1219201" cy="273049"/>
          </a:xfrm>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a:xfrm>
            <a:off x="1065212" y="1371600"/>
            <a:ext cx="9753600" cy="4876800"/>
          </a:xfrm>
          <a:noFill/>
        </p:spPr>
        <p:txBody>
          <a:bodyPr/>
          <a:lstStyle>
            <a:lvl1pPr marL="274320" indent="-228600">
              <a:spcBef>
                <a:spcPts val="2400"/>
              </a:spcBef>
              <a:buClr>
                <a:srgbClr val="0070C0"/>
              </a:buClr>
              <a:buSzPct val="90000"/>
              <a:buFont typeface="Palatino Linotype" panose="02040502050505030304" pitchFamily="18" charset="0"/>
              <a:buChar char="•"/>
              <a:defRPr sz="2800"/>
            </a:lvl1pPr>
            <a:lvl2pPr marL="594360" indent="-228600">
              <a:buClr>
                <a:srgbClr val="FFC000"/>
              </a:buClr>
              <a:buFont typeface="Palatino Linotype" panose="02040502050505030304" pitchFamily="18" charset="0"/>
              <a:buChar char="•"/>
              <a:defRPr sz="2600"/>
            </a:lvl2pPr>
            <a:lvl3pPr>
              <a:buClr>
                <a:srgbClr val="00B050"/>
              </a:buCl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p:nvPr>
        </p:nvSpPr>
        <p:spPr/>
        <p:txBody>
          <a:bodyPr/>
          <a:lstStyle/>
          <a:p>
            <a:r>
              <a:rPr lang="en-US" dirty="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932612" y="6155267"/>
            <a:ext cx="1371600" cy="273049"/>
          </a:xfrm>
          <a:prstGeom prst="rect">
            <a:avLst/>
          </a:prstGeom>
        </p:spPr>
        <p:txBody>
          <a:bodyPr/>
          <a:lstStyle/>
          <a:p>
            <a:fld id="{7955BE44-216D-4663-9221-C183B2C9078E}" type="datetime1">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046" y="76200"/>
            <a:ext cx="10868369" cy="1143000"/>
          </a:xfrm>
        </p:spPr>
        <p:txBody>
          <a:bodyPr/>
          <a:lstStyle/>
          <a:p>
            <a:r>
              <a:rPr kumimoji="0" lang="en-US" dirty="0"/>
              <a:t>Click to edit Master title style</a:t>
            </a:r>
          </a:p>
        </p:txBody>
      </p:sp>
      <p:sp>
        <p:nvSpPr>
          <p:cNvPr id="8" name="Content Placeholder 7"/>
          <p:cNvSpPr>
            <a:spLocks noGrp="1"/>
          </p:cNvSpPr>
          <p:nvPr>
            <p:ph sz="quarter" idx="1"/>
          </p:nvPr>
        </p:nvSpPr>
        <p:spPr>
          <a:xfrm>
            <a:off x="816651" y="1600200"/>
            <a:ext cx="10868369" cy="4876800"/>
          </a:xfrm>
        </p:spPr>
        <p:txBody>
          <a:bodyPr/>
          <a:lstStyle>
            <a:lvl2pPr marL="640080" indent="-274320">
              <a:buFont typeface="Wingdings" panose="05000000000000000000"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241011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812588" y="1589566"/>
            <a:ext cx="5383398" cy="488743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297560" y="1589566"/>
            <a:ext cx="5340877" cy="4887433"/>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extBox 6"/>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87747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5" name="TextBox 4"/>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77395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588" y="76200"/>
            <a:ext cx="10868369" cy="1143000"/>
          </a:xfrm>
        </p:spPr>
        <p:txBody>
          <a:bodyPr>
            <a:normAutofit/>
          </a:bodyPr>
          <a:lstStyle>
            <a:lvl1pPr>
              <a:defRPr sz="3200">
                <a:solidFill>
                  <a:schemeClr val="accent2"/>
                </a:solidFill>
              </a:defRPr>
            </a:lvl1pPr>
          </a:lstStyle>
          <a:p>
            <a:r>
              <a:rPr lang="en-US" dirty="0"/>
              <a:t>Click to edit Master title style</a:t>
            </a:r>
          </a:p>
        </p:txBody>
      </p:sp>
      <p:pic>
        <p:nvPicPr>
          <p:cNvPr id="6" name="Picture 5" descr="Excel-2013.png"/>
          <p:cNvPicPr>
            <a:picLocks noChangeAspect="1"/>
          </p:cNvPicPr>
          <p:nvPr userDrawn="1"/>
        </p:nvPicPr>
        <p:blipFill>
          <a:blip r:embed="rId2" cstate="print"/>
          <a:stretch>
            <a:fillRect/>
          </a:stretch>
        </p:blipFill>
        <p:spPr>
          <a:xfrm>
            <a:off x="1" y="685801"/>
            <a:ext cx="711672" cy="533893"/>
          </a:xfrm>
          <a:prstGeom prst="rect">
            <a:avLst/>
          </a:prstGeom>
        </p:spPr>
      </p:pic>
      <p:sp>
        <p:nvSpPr>
          <p:cNvPr id="9" name="Content Placeholder 7"/>
          <p:cNvSpPr>
            <a:spLocks noGrp="1"/>
          </p:cNvSpPr>
          <p:nvPr>
            <p:ph sz="quarter" idx="1"/>
          </p:nvPr>
        </p:nvSpPr>
        <p:spPr>
          <a:xfrm>
            <a:off x="816651" y="1600200"/>
            <a:ext cx="10868369" cy="4876800"/>
          </a:xfrm>
        </p:spPr>
        <p:txBody>
          <a:bodyPr/>
          <a:lstStyle>
            <a:lvl2pPr marL="640080" indent="-274320">
              <a:buFont typeface="Wingdings" panose="05000000000000000000"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TextBox 7"/>
          <p:cNvSpPr txBox="1"/>
          <p:nvPr userDrawn="1"/>
        </p:nvSpPr>
        <p:spPr>
          <a:xfrm>
            <a:off x="415752" y="6553201"/>
            <a:ext cx="1168095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38164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xample">
    <p:spTree>
      <p:nvGrpSpPr>
        <p:cNvPr id="1" name=""/>
        <p:cNvGrpSpPr/>
        <p:nvPr/>
      </p:nvGrpSpPr>
      <p:grpSpPr>
        <a:xfrm>
          <a:off x="0" y="0"/>
          <a:ext cx="0" cy="0"/>
          <a:chOff x="0" y="0"/>
          <a:chExt cx="0" cy="0"/>
        </a:xfrm>
      </p:grpSpPr>
      <p:sp>
        <p:nvSpPr>
          <p:cNvPr id="2" name="Title 1"/>
          <p:cNvSpPr>
            <a:spLocks noGrp="1"/>
          </p:cNvSpPr>
          <p:nvPr>
            <p:ph type="title"/>
          </p:nvPr>
        </p:nvSpPr>
        <p:spPr>
          <a:xfrm>
            <a:off x="812588" y="152400"/>
            <a:ext cx="10868369" cy="1066800"/>
          </a:xfrm>
        </p:spPr>
        <p:txBody>
          <a:bodyPr/>
          <a:lstStyle>
            <a:lvl1pPr>
              <a:defRPr>
                <a:solidFill>
                  <a:schemeClr val="accent2"/>
                </a:solidFill>
              </a:defRPr>
            </a:lvl1pPr>
          </a:lstStyle>
          <a:p>
            <a:r>
              <a:rPr lang="en-US"/>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672" cy="533893"/>
          </a:xfrm>
          <a:prstGeom prst="rect">
            <a:avLst/>
          </a:prstGeom>
        </p:spPr>
      </p:pic>
      <p:sp>
        <p:nvSpPr>
          <p:cNvPr id="7" name="TextBox 6"/>
          <p:cNvSpPr txBox="1"/>
          <p:nvPr userDrawn="1"/>
        </p:nvSpPr>
        <p:spPr>
          <a:xfrm>
            <a:off x="812588" y="6553201"/>
            <a:ext cx="1086836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a:ea typeface="+mn-ea"/>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651" y="1600200"/>
            <a:ext cx="10868369"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223523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065212" y="6343499"/>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9904412" y="6411383"/>
            <a:ext cx="1219201" cy="273049"/>
          </a:xfrm>
          <a:prstGeom prst="rect">
            <a:avLst/>
          </a:prstGeom>
        </p:spPr>
        <p:txBody>
          <a:bodyPr vert="horz" lIns="91440" tIns="45720" rIns="91440" bIns="45720" rtlCol="0" anchor="ctr"/>
          <a:lstStyle>
            <a:lvl1pPr algn="r">
              <a:defRPr sz="18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531812" y="1388534"/>
            <a:ext cx="10210800" cy="4555066"/>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Placeholder 1"/>
          <p:cNvSpPr>
            <a:spLocks noGrp="1"/>
          </p:cNvSpPr>
          <p:nvPr>
            <p:ph type="title"/>
          </p:nvPr>
        </p:nvSpPr>
        <p:spPr bwMode="auto">
          <a:xfrm>
            <a:off x="1065212" y="160867"/>
            <a:ext cx="8686801" cy="1066800"/>
          </a:xfrm>
          <a:prstGeom prst="rect">
            <a:avLst/>
          </a:prstGeom>
        </p:spPr>
        <p:txBody>
          <a:bodyPr vert="horz" lIns="91440" tIns="45720" rIns="91440" bIns="45720" rtlCol="0" anchor="ctr">
            <a:normAutofit/>
          </a:bodyPr>
          <a:lstStyle/>
          <a:p>
            <a:r>
              <a:rPr lang="en-US" dirty="0"/>
              <a:t>Click to edit Master title style</a:t>
            </a:r>
            <a:endParaRPr dirty="0"/>
          </a:p>
        </p:txBody>
      </p:sp>
      <p:sp>
        <p:nvSpPr>
          <p:cNvPr id="4" name="Rectangle 3"/>
          <p:cNvSpPr/>
          <p:nvPr userDrawn="1"/>
        </p:nvSpPr>
        <p:spPr>
          <a:xfrm>
            <a:off x="-1" y="0"/>
            <a:ext cx="12188825" cy="6858000"/>
          </a:xfrm>
          <a:prstGeom prst="rect">
            <a:avLst/>
          </a:prstGeom>
          <a:noFill/>
          <a:ln w="152400">
            <a:solidFill>
              <a:srgbClr val="7030A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25000"/>
        <a:buFont typeface="Calibri" panose="020F0502020204030204" pitchFamily="34" charset="0"/>
        <a:buChar char="•"/>
        <a:defRPr sz="28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2">
            <a:lumMod val="50000"/>
          </a:schemeClr>
        </a:buClr>
        <a:buSzPct val="100000"/>
        <a:buFont typeface="Courier New" panose="02070309020205020404" pitchFamily="49" charset="0"/>
        <a:buChar char="o"/>
        <a:defRPr sz="26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accent4">
            <a:lumMod val="75000"/>
          </a:schemeClr>
        </a:buClr>
        <a:buSzPct val="125000"/>
        <a:buFont typeface="Arial" panose="020B0604020202020204" pitchFamily="34" charset="0"/>
        <a:buChar char="•"/>
        <a:defRPr sz="24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002060"/>
        </a:buClr>
        <a:buSzPct val="90000"/>
        <a:buFont typeface="Courier New" panose="02070309020205020404" pitchFamily="49" charset="0"/>
        <a:buChar char="o"/>
        <a:defRPr sz="22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rgbClr val="002060"/>
        </a:buClr>
        <a:buSzPct val="90000"/>
        <a:buFont typeface="Courier New" panose="02070309020205020404" pitchFamily="49" charset="0"/>
        <a:buChar char="o"/>
        <a:defRPr sz="20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588" y="76200"/>
            <a:ext cx="10868369" cy="11430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816651" y="1600200"/>
            <a:ext cx="10868369"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125883" y="6248401"/>
            <a:ext cx="3555074" cy="365125"/>
          </a:xfrm>
          <a:prstGeom prst="rect">
            <a:avLst/>
          </a:prstGeom>
        </p:spPr>
        <p:txBody>
          <a:bodyPr vert="horz" anchor="ctr" anchorCtr="0"/>
          <a:lstStyle>
            <a:lvl1pPr algn="l" eaLnBrk="1" latinLnBrk="0" hangingPunct="1">
              <a:defRPr kumimoji="0" sz="1400">
                <a:solidFill>
                  <a:schemeClr val="tx2"/>
                </a:solidFill>
              </a:defRPr>
            </a:lvl1pPr>
          </a:lstStyle>
          <a:p>
            <a:fld id="{8E2ABE4E-BBD6-4463-BC77-FBFDC9C142F2}" type="datetimeFigureOut">
              <a:rPr lang="en-US" smtClean="0">
                <a:solidFill>
                  <a:srgbClr val="04617B"/>
                </a:solidFill>
              </a:rPr>
              <a:pPr/>
              <a:t>5/2/2023</a:t>
            </a:fld>
            <a:endParaRPr lang="en-US" dirty="0">
              <a:solidFill>
                <a:srgbClr val="04617B"/>
              </a:solidFill>
            </a:endParaRPr>
          </a:p>
        </p:txBody>
      </p:sp>
      <p:sp>
        <p:nvSpPr>
          <p:cNvPr id="3" name="Footer Placeholder 2"/>
          <p:cNvSpPr>
            <a:spLocks noGrp="1"/>
          </p:cNvSpPr>
          <p:nvPr>
            <p:ph type="ftr" sz="quarter" idx="3"/>
          </p:nvPr>
        </p:nvSpPr>
        <p:spPr>
          <a:xfrm>
            <a:off x="812589" y="6248207"/>
            <a:ext cx="7226228" cy="365125"/>
          </a:xfrm>
          <a:prstGeom prst="rect">
            <a:avLst/>
          </a:prstGeom>
        </p:spPr>
        <p:txBody>
          <a:bodyPr vert="horz" anchor="ctr"/>
          <a:lstStyle>
            <a:lvl1pPr algn="r" eaLnBrk="1" latinLnBrk="0" hangingPunct="1">
              <a:defRPr kumimoji="0" sz="1400">
                <a:solidFill>
                  <a:schemeClr val="tx2"/>
                </a:solidFill>
              </a:defRPr>
            </a:lvl1pPr>
          </a:lstStyle>
          <a:p>
            <a:endParaRPr lang="en-US" dirty="0">
              <a:solidFill>
                <a:srgbClr val="04617B"/>
              </a:solidFill>
            </a:endParaRPr>
          </a:p>
        </p:txBody>
      </p:sp>
      <p:sp>
        <p:nvSpPr>
          <p:cNvPr id="7" name="Rectangle 6"/>
          <p:cNvSpPr/>
          <p:nvPr/>
        </p:nvSpPr>
        <p:spPr bwMode="white">
          <a:xfrm>
            <a:off x="0" y="1234440"/>
            <a:ext cx="12188825"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Rectangle 7"/>
          <p:cNvSpPr/>
          <p:nvPr/>
        </p:nvSpPr>
        <p:spPr>
          <a:xfrm>
            <a:off x="0" y="1280160"/>
            <a:ext cx="711015"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9" name="Rectangle 8"/>
          <p:cNvSpPr/>
          <p:nvPr/>
        </p:nvSpPr>
        <p:spPr>
          <a:xfrm>
            <a:off x="787195" y="1280160"/>
            <a:ext cx="11401630" cy="228600"/>
          </a:xfrm>
          <a:prstGeom prst="rect">
            <a:avLst/>
          </a:prstGeom>
          <a:solidFill>
            <a:srgbClr val="00006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23" name="Slide Number Placeholder 22"/>
          <p:cNvSpPr>
            <a:spLocks noGrp="1"/>
          </p:cNvSpPr>
          <p:nvPr>
            <p:ph type="sldNum" sz="quarter" idx="4"/>
          </p:nvPr>
        </p:nvSpPr>
        <p:spPr>
          <a:xfrm>
            <a:off x="0" y="1272222"/>
            <a:ext cx="711015"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6B5ACC4-1242-4D72-BA11-D5AA5AAA2DF6}" type="slidenum">
              <a:rPr lang="en-US" smtClean="0"/>
              <a:pPr/>
              <a:t>‹#›</a:t>
            </a:fld>
            <a:endParaRPr lang="en-US" dirty="0"/>
          </a:p>
        </p:txBody>
      </p:sp>
    </p:spTree>
    <p:extLst>
      <p:ext uri="{BB962C8B-B14F-4D97-AF65-F5344CB8AC3E}">
        <p14:creationId xmlns:p14="http://schemas.microsoft.com/office/powerpoint/2010/main" val="28419894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rtl="0" eaLnBrk="1" latinLnBrk="0" hangingPunct="1">
        <a:spcBef>
          <a:spcPct val="0"/>
        </a:spcBef>
        <a:buNone/>
        <a:defRPr kumimoji="0" sz="3600" kern="1200">
          <a:solidFill>
            <a:srgbClr val="000066"/>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2">
            <a:lumMod val="60000"/>
            <a:lumOff val="40000"/>
          </a:schemeClr>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ongodb.com/basics/aggregation-pipelin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mongodb.com/docs/manual/reference/map-reduce-to-aggregation-pipelin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mongodb.com/docs/manual/reference/operator/aggreg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ngodb.com/docs/manual/reference/operator/aggregation/mat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ongodb.com/docs/manual/reference/operator/aggregation/pro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ongodb.com/docs/manual/reference/operator/aggregation/group/#mongodb-pipeline-pipe.-gro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ongodb.com/docs/manual/reference/operator/aggregation/cou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065212" y="3810000"/>
            <a:ext cx="5029201" cy="1397000"/>
          </a:xfrm>
        </p:spPr>
        <p:txBody>
          <a:bodyPr>
            <a:normAutofit/>
          </a:bodyPr>
          <a:lstStyle/>
          <a:p>
            <a:pPr algn="ctr"/>
            <a:r>
              <a:rPr lang="en-US" sz="3600" b="1" kern="1200" dirty="0">
                <a:solidFill>
                  <a:schemeClr val="tx1"/>
                </a:solidFill>
                <a:effectLst>
                  <a:outerShdw blurRad="38100" dist="38100" dir="2700000" algn="tl">
                    <a:srgbClr val="000000">
                      <a:alpha val="43137"/>
                    </a:srgbClr>
                  </a:outerShdw>
                </a:effectLst>
              </a:rPr>
              <a:t>Abhijit Dutt, prepared using </a:t>
            </a:r>
            <a:r>
              <a:rPr lang="en-US" sz="3600" b="1" kern="1200" dirty="0" err="1">
                <a:solidFill>
                  <a:schemeClr val="tx1"/>
                </a:solidFill>
                <a:effectLst>
                  <a:outerShdw blurRad="38100" dist="38100" dir="2700000" algn="tl">
                    <a:srgbClr val="000000">
                      <a:alpha val="43137"/>
                    </a:srgbClr>
                  </a:outerShdw>
                </a:effectLst>
              </a:rPr>
              <a:t>ChatGPT</a:t>
            </a:r>
            <a:endParaRPr lang="en-US" sz="3600" b="1" dirty="0">
              <a:effectLst>
                <a:outerShdw blurRad="38100" dist="38100" dir="2700000" algn="tl">
                  <a:srgbClr val="000000">
                    <a:alpha val="43137"/>
                  </a:srgbClr>
                </a:outerShdw>
              </a:effectLst>
            </a:endParaRPr>
          </a:p>
        </p:txBody>
      </p:sp>
      <p:sp>
        <p:nvSpPr>
          <p:cNvPr id="4" name="Title 3"/>
          <p:cNvSpPr>
            <a:spLocks noGrp="1"/>
          </p:cNvSpPr>
          <p:nvPr>
            <p:ph type="ctrTitle"/>
          </p:nvPr>
        </p:nvSpPr>
        <p:spPr>
          <a:xfrm>
            <a:off x="379412" y="533400"/>
            <a:ext cx="6705600" cy="2870200"/>
          </a:xfrm>
        </p:spPr>
        <p:txBody>
          <a:bodyPr>
            <a:normAutofit/>
          </a:bodyPr>
          <a:lstStyle/>
          <a:p>
            <a:r>
              <a:rPr lang="en-US" sz="4800" b="1" kern="1200" dirty="0">
                <a:solidFill>
                  <a:schemeClr val="accent5"/>
                </a:solidFill>
                <a:effectLst/>
                <a:latin typeface="+mn-lt"/>
              </a:rPr>
              <a:t>MongoDB Pipelines</a:t>
            </a:r>
            <a:endParaRPr lang="en-US" dirty="0">
              <a:solidFill>
                <a:srgbClr val="AF8A47"/>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AAEAE4A8-A6E5-453E-B946-FB774B73F48C}" type="slidenum">
              <a:rPr lang="en-US" smtClean="0"/>
              <a:t>1</a:t>
            </a:fld>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C001AC-6F0B-E7CC-C93C-3292879CD608}"/>
              </a:ext>
            </a:extLst>
          </p:cNvPr>
          <p:cNvSpPr>
            <a:spLocks noGrp="1"/>
          </p:cNvSpPr>
          <p:nvPr>
            <p:ph type="sldNum" sz="quarter" idx="12"/>
          </p:nvPr>
        </p:nvSpPr>
        <p:spPr/>
        <p:txBody>
          <a:bodyPr/>
          <a:lstStyle/>
          <a:p>
            <a:fld id="{AAEAE4A8-A6E5-453E-B946-FB774B73F48C}" type="slidenum">
              <a:rPr lang="en-US" smtClean="0"/>
              <a:t>10</a:t>
            </a:fld>
            <a:endParaRPr lang="en-US" dirty="0"/>
          </a:p>
        </p:txBody>
      </p:sp>
      <p:sp>
        <p:nvSpPr>
          <p:cNvPr id="3" name="Content Placeholder 2">
            <a:extLst>
              <a:ext uri="{FF2B5EF4-FFF2-40B4-BE49-F238E27FC236}">
                <a16:creationId xmlns:a16="http://schemas.microsoft.com/office/drawing/2014/main" id="{2543C11B-B435-4E8C-869D-0DB75CE52D21}"/>
              </a:ext>
            </a:extLst>
          </p:cNvPr>
          <p:cNvSpPr>
            <a:spLocks noGrp="1"/>
          </p:cNvSpPr>
          <p:nvPr>
            <p:ph idx="1"/>
          </p:nvPr>
        </p:nvSpPr>
        <p:spPr>
          <a:xfrm>
            <a:off x="961303" y="990600"/>
            <a:ext cx="9907588" cy="5437716"/>
          </a:xfrm>
        </p:spPr>
        <p:txBody>
          <a:bodyPr>
            <a:noAutofit/>
          </a:bodyPr>
          <a:lstStyle/>
          <a:p>
            <a:pPr>
              <a:spcBef>
                <a:spcPts val="600"/>
              </a:spcBef>
            </a:pPr>
            <a:r>
              <a:rPr lang="en-US" sz="2400" b="1" dirty="0"/>
              <a:t>Flexibility: </a:t>
            </a:r>
            <a:r>
              <a:rPr lang="en-US" sz="2400" dirty="0"/>
              <a:t>Pipelines allow for more complex and flexible queries than traditional find queries. With pipelines, you can perform a wide range of data processing tasks, such as filtering, aggregation, reshaping, and more.</a:t>
            </a:r>
          </a:p>
          <a:p>
            <a:pPr>
              <a:spcBef>
                <a:spcPts val="600"/>
              </a:spcBef>
            </a:pPr>
            <a:r>
              <a:rPr lang="en-US" sz="2400" b="1" dirty="0"/>
              <a:t>Performance: </a:t>
            </a:r>
            <a:r>
              <a:rPr lang="en-US" sz="2400" dirty="0"/>
              <a:t>Pipelines can be optimized to run faster than traditional queries. By using stages such as $match and $sort, you can reduce the number of documents that need to be processed, improving query performance.</a:t>
            </a:r>
          </a:p>
          <a:p>
            <a:pPr>
              <a:spcBef>
                <a:spcPts val="600"/>
              </a:spcBef>
            </a:pPr>
            <a:r>
              <a:rPr lang="en-US" sz="2400" dirty="0"/>
              <a:t> </a:t>
            </a:r>
            <a:r>
              <a:rPr lang="en-US" sz="2400" b="1" dirty="0"/>
              <a:t>Scalability: </a:t>
            </a:r>
            <a:r>
              <a:rPr lang="en-US" sz="2400" dirty="0"/>
              <a:t>Pipelines are designed to work well with sharded collections, allowing for easy scaling of your MongoDB deployment.</a:t>
            </a:r>
          </a:p>
          <a:p>
            <a:pPr>
              <a:spcBef>
                <a:spcPts val="600"/>
              </a:spcBef>
            </a:pPr>
            <a:r>
              <a:rPr lang="en-US" sz="2400" b="1" dirty="0"/>
              <a:t>Reusability: </a:t>
            </a:r>
            <a:r>
              <a:rPr lang="en-US" sz="2400" dirty="0"/>
              <a:t>Once you have built a pipeline, you can save it and reuse it in other queries, making it easy to apply the same data processing logic across multiple collections.</a:t>
            </a:r>
          </a:p>
          <a:p>
            <a:pPr>
              <a:spcBef>
                <a:spcPts val="600"/>
              </a:spcBef>
            </a:pPr>
            <a:r>
              <a:rPr lang="en-US" sz="2400" dirty="0"/>
              <a:t> </a:t>
            </a:r>
            <a:r>
              <a:rPr lang="en-US" sz="2400" b="1" dirty="0"/>
              <a:t>Ease of Use: </a:t>
            </a:r>
            <a:r>
              <a:rPr lang="en-US" sz="2400" dirty="0"/>
              <a:t>MongoDB pipelines are easy to use, even for users with limited programming experience. The pipeline stages are designed to be intuitive and can be easily combined to build complex queries.</a:t>
            </a:r>
          </a:p>
        </p:txBody>
      </p:sp>
      <p:sp>
        <p:nvSpPr>
          <p:cNvPr id="4" name="Title 3">
            <a:extLst>
              <a:ext uri="{FF2B5EF4-FFF2-40B4-BE49-F238E27FC236}">
                <a16:creationId xmlns:a16="http://schemas.microsoft.com/office/drawing/2014/main" id="{7BD85F5F-E7B2-CCC2-7F43-D67F71A45F5E}"/>
              </a:ext>
            </a:extLst>
          </p:cNvPr>
          <p:cNvSpPr>
            <a:spLocks noGrp="1"/>
          </p:cNvSpPr>
          <p:nvPr>
            <p:ph type="title"/>
          </p:nvPr>
        </p:nvSpPr>
        <p:spPr>
          <a:xfrm>
            <a:off x="1065212" y="160867"/>
            <a:ext cx="8639897" cy="711969"/>
          </a:xfrm>
        </p:spPr>
        <p:txBody>
          <a:bodyPr/>
          <a:lstStyle/>
          <a:p>
            <a:r>
              <a:rPr lang="en-US" dirty="0"/>
              <a:t>Pipeline Advantages</a:t>
            </a:r>
          </a:p>
        </p:txBody>
      </p:sp>
    </p:spTree>
    <p:extLst>
      <p:ext uri="{BB962C8B-B14F-4D97-AF65-F5344CB8AC3E}">
        <p14:creationId xmlns:p14="http://schemas.microsoft.com/office/powerpoint/2010/main" val="201090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61EC31-4B43-410C-BF89-523F716FD37A}"/>
              </a:ext>
            </a:extLst>
          </p:cNvPr>
          <p:cNvSpPr>
            <a:spLocks noGrp="1"/>
          </p:cNvSpPr>
          <p:nvPr>
            <p:ph type="sldNum" sz="quarter" idx="12"/>
          </p:nvPr>
        </p:nvSpPr>
        <p:spPr/>
        <p:txBody>
          <a:bodyPr/>
          <a:lstStyle/>
          <a:p>
            <a:fld id="{AAEAE4A8-A6E5-453E-B946-FB774B73F48C}" type="slidenum">
              <a:rPr lang="en-US" smtClean="0"/>
              <a:t>11</a:t>
            </a:fld>
            <a:endParaRPr lang="en-US" dirty="0"/>
          </a:p>
        </p:txBody>
      </p:sp>
      <p:sp>
        <p:nvSpPr>
          <p:cNvPr id="3" name="Content Placeholder 2">
            <a:extLst>
              <a:ext uri="{FF2B5EF4-FFF2-40B4-BE49-F238E27FC236}">
                <a16:creationId xmlns:a16="http://schemas.microsoft.com/office/drawing/2014/main" id="{5BEB6F97-F692-4D52-AE5B-6B1D01E17C96}"/>
              </a:ext>
            </a:extLst>
          </p:cNvPr>
          <p:cNvSpPr>
            <a:spLocks noGrp="1"/>
          </p:cNvSpPr>
          <p:nvPr>
            <p:ph idx="1"/>
          </p:nvPr>
        </p:nvSpPr>
        <p:spPr/>
        <p:txBody>
          <a:bodyPr/>
          <a:lstStyle/>
          <a:p>
            <a:r>
              <a:rPr lang="en-US" dirty="0"/>
              <a:t>MongoDB pipelines are a powerful tool for processing and transforming data in MongoDB. By chaining together a series of stages, you can perform complex data transformations with ease. </a:t>
            </a:r>
          </a:p>
        </p:txBody>
      </p:sp>
      <p:sp>
        <p:nvSpPr>
          <p:cNvPr id="4" name="Title 3">
            <a:extLst>
              <a:ext uri="{FF2B5EF4-FFF2-40B4-BE49-F238E27FC236}">
                <a16:creationId xmlns:a16="http://schemas.microsoft.com/office/drawing/2014/main" id="{6821E718-75AD-470C-A09C-59A29CB4B3B9}"/>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9367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38ABAE-5F04-47FF-A3B7-F7E868BAA8F7}"/>
              </a:ext>
            </a:extLst>
          </p:cNvPr>
          <p:cNvSpPr>
            <a:spLocks noGrp="1"/>
          </p:cNvSpPr>
          <p:nvPr>
            <p:ph type="sldNum" sz="quarter" idx="12"/>
          </p:nvPr>
        </p:nvSpPr>
        <p:spPr/>
        <p:txBody>
          <a:bodyPr/>
          <a:lstStyle/>
          <a:p>
            <a:fld id="{AAEAE4A8-A6E5-453E-B946-FB774B73F48C}" type="slidenum">
              <a:rPr lang="en-US" smtClean="0"/>
              <a:t>2</a:t>
            </a:fld>
            <a:endParaRPr lang="en-US" dirty="0"/>
          </a:p>
        </p:txBody>
      </p:sp>
      <p:sp>
        <p:nvSpPr>
          <p:cNvPr id="3" name="Content Placeholder 2">
            <a:extLst>
              <a:ext uri="{FF2B5EF4-FFF2-40B4-BE49-F238E27FC236}">
                <a16:creationId xmlns:a16="http://schemas.microsoft.com/office/drawing/2014/main" id="{3F37A646-D38C-4B42-A9E2-F04BB0C1186E}"/>
              </a:ext>
            </a:extLst>
          </p:cNvPr>
          <p:cNvSpPr>
            <a:spLocks noGrp="1"/>
          </p:cNvSpPr>
          <p:nvPr>
            <p:ph idx="1"/>
          </p:nvPr>
        </p:nvSpPr>
        <p:spPr/>
        <p:txBody>
          <a:bodyPr>
            <a:normAutofit/>
          </a:bodyPr>
          <a:lstStyle/>
          <a:p>
            <a:r>
              <a:rPr lang="en-US" dirty="0"/>
              <a:t>MongoDB pipelines are a powerful feature that allows you to process and transform data in MongoDB in a series of stages. A pipeline is a sequence of stages, with each stage transforming the documents that pass through it.</a:t>
            </a:r>
          </a:p>
          <a:p>
            <a:r>
              <a:rPr lang="en-US" dirty="0">
                <a:hlinkClick r:id="rId3"/>
              </a:rPr>
              <a:t>https://www.mongodb.com/basics/aggregation-pipeline</a:t>
            </a:r>
            <a:endParaRPr lang="en-US" dirty="0"/>
          </a:p>
          <a:p>
            <a:r>
              <a:rPr lang="en-US" dirty="0">
                <a:hlinkClick r:id="rId4"/>
              </a:rPr>
              <a:t>https://www.mongodb.com/docs/manual/reference/map-reduce-to-aggregation-pipeline/</a:t>
            </a:r>
            <a:endParaRPr lang="en-US" dirty="0"/>
          </a:p>
          <a:p>
            <a:br>
              <a:rPr lang="en-US" dirty="0"/>
            </a:br>
            <a:br>
              <a:rPr lang="en-US" dirty="0"/>
            </a:br>
            <a:endParaRPr lang="en-US" dirty="0"/>
          </a:p>
        </p:txBody>
      </p:sp>
      <p:sp>
        <p:nvSpPr>
          <p:cNvPr id="4" name="Title 3">
            <a:extLst>
              <a:ext uri="{FF2B5EF4-FFF2-40B4-BE49-F238E27FC236}">
                <a16:creationId xmlns:a16="http://schemas.microsoft.com/office/drawing/2014/main" id="{DE229C82-9494-40FD-849D-52C8CE524363}"/>
              </a:ext>
            </a:extLst>
          </p:cNvPr>
          <p:cNvSpPr>
            <a:spLocks noGrp="1"/>
          </p:cNvSpPr>
          <p:nvPr>
            <p:ph type="title"/>
          </p:nvPr>
        </p:nvSpPr>
        <p:spPr/>
        <p:txBody>
          <a:bodyPr/>
          <a:lstStyle/>
          <a:p>
            <a:r>
              <a:rPr lang="en-US" dirty="0"/>
              <a:t>MongoDB</a:t>
            </a:r>
          </a:p>
        </p:txBody>
      </p:sp>
    </p:spTree>
    <p:extLst>
      <p:ext uri="{BB962C8B-B14F-4D97-AF65-F5344CB8AC3E}">
        <p14:creationId xmlns:p14="http://schemas.microsoft.com/office/powerpoint/2010/main" val="168068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B8D63C-8C67-4C0F-8722-EC444E305F8A}"/>
              </a:ext>
            </a:extLst>
          </p:cNvPr>
          <p:cNvSpPr>
            <a:spLocks noGrp="1"/>
          </p:cNvSpPr>
          <p:nvPr>
            <p:ph type="title"/>
          </p:nvPr>
        </p:nvSpPr>
        <p:spPr/>
        <p:txBody>
          <a:bodyPr>
            <a:normAutofit/>
          </a:bodyPr>
          <a:lstStyle/>
          <a:p>
            <a:pPr algn="ctr"/>
            <a:r>
              <a:rPr lang="en-US" b="1" dirty="0"/>
              <a:t>Stages in a MongoDB Pipeline</a:t>
            </a:r>
            <a:endParaRPr lang="en-US" dirty="0"/>
          </a:p>
        </p:txBody>
      </p:sp>
      <p:sp>
        <p:nvSpPr>
          <p:cNvPr id="4" name="Content Placeholder 3">
            <a:extLst>
              <a:ext uri="{FF2B5EF4-FFF2-40B4-BE49-F238E27FC236}">
                <a16:creationId xmlns:a16="http://schemas.microsoft.com/office/drawing/2014/main" id="{C9C0413E-D8A7-4885-BDA7-A692F453DEFE}"/>
              </a:ext>
            </a:extLst>
          </p:cNvPr>
          <p:cNvSpPr>
            <a:spLocks noGrp="1"/>
          </p:cNvSpPr>
          <p:nvPr>
            <p:ph sz="quarter" idx="1"/>
          </p:nvPr>
        </p:nvSpPr>
        <p:spPr/>
        <p:txBody>
          <a:bodyPr>
            <a:normAutofit fontScale="77500" lnSpcReduction="20000"/>
          </a:bodyPr>
          <a:lstStyle/>
          <a:p>
            <a:pPr marL="45720" indent="0">
              <a:spcBef>
                <a:spcPts val="1800"/>
              </a:spcBef>
              <a:buNone/>
            </a:pPr>
            <a:r>
              <a:rPr lang="en-US" sz="2800" dirty="0"/>
              <a:t>There are many stages available, some of the popular ones </a:t>
            </a:r>
          </a:p>
          <a:p>
            <a:pPr marL="45720" indent="0">
              <a:spcBef>
                <a:spcPts val="1800"/>
              </a:spcBef>
              <a:buNone/>
            </a:pPr>
            <a:r>
              <a:rPr lang="en-US" sz="2800" b="1" dirty="0">
                <a:hlinkClick r:id="rId3"/>
              </a:rPr>
              <a:t>https://www.mongodb.com/docs/manual/reference/operator/aggregation/</a:t>
            </a:r>
            <a:endParaRPr lang="en-US" sz="2800" b="1" dirty="0"/>
          </a:p>
          <a:p>
            <a:pPr marL="45720" indent="0">
              <a:spcBef>
                <a:spcPts val="1200"/>
              </a:spcBef>
              <a:buNone/>
            </a:pPr>
            <a:r>
              <a:rPr lang="en-US" sz="2800" b="1" dirty="0"/>
              <a:t>$match</a:t>
            </a:r>
            <a:r>
              <a:rPr lang="en-US" sz="2800" dirty="0"/>
              <a:t>: Filters the documents in the input based on a specified condition.</a:t>
            </a:r>
          </a:p>
          <a:p>
            <a:pPr marL="45720" indent="0">
              <a:spcBef>
                <a:spcPts val="1200"/>
              </a:spcBef>
              <a:buNone/>
            </a:pPr>
            <a:r>
              <a:rPr lang="en-US" sz="2800" b="1" dirty="0"/>
              <a:t>$project</a:t>
            </a:r>
            <a:r>
              <a:rPr lang="en-US" sz="2800" dirty="0"/>
              <a:t>: Reshapes the documents in the input by selecting or excluding fields, computing new fields, or rearranging existing fields.</a:t>
            </a:r>
          </a:p>
          <a:p>
            <a:pPr marL="45720" indent="0">
              <a:spcBef>
                <a:spcPts val="1200"/>
              </a:spcBef>
              <a:buNone/>
            </a:pPr>
            <a:r>
              <a:rPr lang="en-US" sz="2800" b="1" dirty="0"/>
              <a:t>$group</a:t>
            </a:r>
            <a:r>
              <a:rPr lang="en-US" sz="2800" dirty="0"/>
              <a:t>: Groups the documents in the input based on a specified key, and computes aggregate values for each group.</a:t>
            </a:r>
          </a:p>
          <a:p>
            <a:pPr marL="45720" indent="0">
              <a:spcBef>
                <a:spcPts val="1200"/>
              </a:spcBef>
              <a:buNone/>
            </a:pPr>
            <a:r>
              <a:rPr lang="en-US" sz="2800" b="1" dirty="0"/>
              <a:t>$sort</a:t>
            </a:r>
            <a:r>
              <a:rPr lang="en-US" sz="2800" dirty="0"/>
              <a:t>: Sorts the documents in the input based on a specified field or fields.</a:t>
            </a:r>
          </a:p>
          <a:p>
            <a:pPr marL="45720" indent="0">
              <a:spcBef>
                <a:spcPts val="1200"/>
              </a:spcBef>
              <a:buNone/>
            </a:pPr>
            <a:r>
              <a:rPr lang="en-US" sz="2800" b="1" dirty="0"/>
              <a:t>$limit</a:t>
            </a:r>
            <a:r>
              <a:rPr lang="en-US" sz="2800" dirty="0"/>
              <a:t>: Limits the number of documents in the output.</a:t>
            </a:r>
          </a:p>
          <a:p>
            <a:pPr marL="45720" indent="0">
              <a:spcBef>
                <a:spcPts val="1200"/>
              </a:spcBef>
              <a:buNone/>
            </a:pPr>
            <a:r>
              <a:rPr lang="en-US" sz="2800" b="1" dirty="0"/>
              <a:t>$skip</a:t>
            </a:r>
            <a:r>
              <a:rPr lang="en-US" sz="2800" dirty="0"/>
              <a:t>: Skips a specified number of documents in the input.</a:t>
            </a:r>
          </a:p>
          <a:p>
            <a:pPr marL="45720" indent="0">
              <a:spcBef>
                <a:spcPts val="1200"/>
              </a:spcBef>
              <a:buNone/>
            </a:pPr>
            <a:r>
              <a:rPr lang="en-US" sz="2800" b="1" dirty="0"/>
              <a:t>$count - </a:t>
            </a:r>
            <a:r>
              <a:rPr lang="en-US" sz="2800" dirty="0"/>
              <a:t>Passes a document to the next stage that contains a count of the number of documents input to the stage</a:t>
            </a:r>
          </a:p>
          <a:p>
            <a:pPr marL="0" indent="0">
              <a:buNone/>
            </a:pPr>
            <a:r>
              <a:rPr lang="en-US" dirty="0"/>
              <a:t> </a:t>
            </a:r>
          </a:p>
          <a:p>
            <a:endParaRPr lang="en-US" dirty="0"/>
          </a:p>
        </p:txBody>
      </p:sp>
    </p:spTree>
    <p:extLst>
      <p:ext uri="{BB962C8B-B14F-4D97-AF65-F5344CB8AC3E}">
        <p14:creationId xmlns:p14="http://schemas.microsoft.com/office/powerpoint/2010/main" val="14345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408538-89B5-4B0F-8254-00E21E95FEC7}"/>
              </a:ext>
            </a:extLst>
          </p:cNvPr>
          <p:cNvSpPr>
            <a:spLocks noGrp="1"/>
          </p:cNvSpPr>
          <p:nvPr>
            <p:ph type="sldNum" sz="quarter" idx="12"/>
          </p:nvPr>
        </p:nvSpPr>
        <p:spPr/>
        <p:txBody>
          <a:bodyPr/>
          <a:lstStyle/>
          <a:p>
            <a:fld id="{AAEAE4A8-A6E5-453E-B946-FB774B73F48C}" type="slidenum">
              <a:rPr lang="en-US" smtClean="0"/>
              <a:t>4</a:t>
            </a:fld>
            <a:endParaRPr lang="en-US" dirty="0"/>
          </a:p>
        </p:txBody>
      </p:sp>
      <p:sp>
        <p:nvSpPr>
          <p:cNvPr id="3" name="Content Placeholder 2">
            <a:extLst>
              <a:ext uri="{FF2B5EF4-FFF2-40B4-BE49-F238E27FC236}">
                <a16:creationId xmlns:a16="http://schemas.microsoft.com/office/drawing/2014/main" id="{EEAD2832-86D9-4B04-8C02-B5F62A456848}"/>
              </a:ext>
            </a:extLst>
          </p:cNvPr>
          <p:cNvSpPr>
            <a:spLocks noGrp="1"/>
          </p:cNvSpPr>
          <p:nvPr>
            <p:ph idx="1"/>
          </p:nvPr>
        </p:nvSpPr>
        <p:spPr/>
        <p:txBody>
          <a:bodyPr/>
          <a:lstStyle/>
          <a:p>
            <a:r>
              <a:rPr lang="en-US" dirty="0"/>
              <a:t>The $match stage is used to filter documents based on a set of criteria. It works similarly to the find() method, but allows for more complex queries and can be used in combination with other pipeline stages.</a:t>
            </a:r>
            <a:br>
              <a:rPr lang="en-US" dirty="0"/>
            </a:br>
            <a:br>
              <a:rPr lang="en-US" dirty="0"/>
            </a:br>
            <a:r>
              <a:rPr lang="en-US" dirty="0">
                <a:hlinkClick r:id="rId2"/>
              </a:rPr>
              <a:t>https://www.mongodb.com/docs/manual/reference/operator/aggregation/match/</a:t>
            </a:r>
            <a:endParaRPr lang="en-US" dirty="0"/>
          </a:p>
          <a:p>
            <a:endParaRPr lang="en-US" dirty="0"/>
          </a:p>
        </p:txBody>
      </p:sp>
      <p:sp>
        <p:nvSpPr>
          <p:cNvPr id="4" name="Title 3">
            <a:extLst>
              <a:ext uri="{FF2B5EF4-FFF2-40B4-BE49-F238E27FC236}">
                <a16:creationId xmlns:a16="http://schemas.microsoft.com/office/drawing/2014/main" id="{3C01D0E8-A305-464B-9A5A-29723DB75273}"/>
              </a:ext>
            </a:extLst>
          </p:cNvPr>
          <p:cNvSpPr>
            <a:spLocks noGrp="1"/>
          </p:cNvSpPr>
          <p:nvPr>
            <p:ph type="title"/>
          </p:nvPr>
        </p:nvSpPr>
        <p:spPr/>
        <p:txBody>
          <a:bodyPr/>
          <a:lstStyle/>
          <a:p>
            <a:r>
              <a:rPr lang="en-US" b="1" dirty="0"/>
              <a:t>$match</a:t>
            </a:r>
          </a:p>
        </p:txBody>
      </p:sp>
    </p:spTree>
    <p:extLst>
      <p:ext uri="{BB962C8B-B14F-4D97-AF65-F5344CB8AC3E}">
        <p14:creationId xmlns:p14="http://schemas.microsoft.com/office/powerpoint/2010/main" val="269660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25BFA4-006D-43B0-8AE4-37CB79823057}"/>
              </a:ext>
            </a:extLst>
          </p:cNvPr>
          <p:cNvSpPr>
            <a:spLocks noGrp="1"/>
          </p:cNvSpPr>
          <p:nvPr>
            <p:ph type="sldNum" sz="quarter" idx="12"/>
          </p:nvPr>
        </p:nvSpPr>
        <p:spPr/>
        <p:txBody>
          <a:bodyPr/>
          <a:lstStyle/>
          <a:p>
            <a:fld id="{AAEAE4A8-A6E5-453E-B946-FB774B73F48C}" type="slidenum">
              <a:rPr lang="en-US" smtClean="0"/>
              <a:t>5</a:t>
            </a:fld>
            <a:endParaRPr lang="en-US" dirty="0"/>
          </a:p>
        </p:txBody>
      </p:sp>
      <p:sp>
        <p:nvSpPr>
          <p:cNvPr id="3" name="Content Placeholder 2">
            <a:extLst>
              <a:ext uri="{FF2B5EF4-FFF2-40B4-BE49-F238E27FC236}">
                <a16:creationId xmlns:a16="http://schemas.microsoft.com/office/drawing/2014/main" id="{CDDD9C05-F712-4560-AA78-7965AD97DA45}"/>
              </a:ext>
            </a:extLst>
          </p:cNvPr>
          <p:cNvSpPr>
            <a:spLocks noGrp="1"/>
          </p:cNvSpPr>
          <p:nvPr>
            <p:ph idx="1"/>
          </p:nvPr>
        </p:nvSpPr>
        <p:spPr/>
        <p:txBody>
          <a:bodyPr>
            <a:normAutofit/>
          </a:bodyPr>
          <a:lstStyle/>
          <a:p>
            <a:r>
              <a:rPr lang="en-US" dirty="0"/>
              <a:t>The $project stage is used to reshape the documents in the pipeline. You can specify which fields to include or exclude, add new fields, and perform calculations.</a:t>
            </a:r>
          </a:p>
          <a:p>
            <a:r>
              <a:rPr lang="en-US" sz="2400" dirty="0">
                <a:effectLst/>
                <a:latin typeface="Calibri" panose="020F0502020204030204" pitchFamily="34" charset="0"/>
                <a:ea typeface="Calibri" panose="020F0502020204030204" pitchFamily="34" charset="0"/>
                <a:cs typeface="Times New Roman" panose="02020603050405020304" pitchFamily="18" charset="0"/>
                <a:hlinkClick r:id="rId2"/>
              </a:rPr>
              <a:t>https://www.mongodb.com/docs/manual/reference/operator/aggregation/project/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Title 3">
            <a:extLst>
              <a:ext uri="{FF2B5EF4-FFF2-40B4-BE49-F238E27FC236}">
                <a16:creationId xmlns:a16="http://schemas.microsoft.com/office/drawing/2014/main" id="{F913D2D2-163B-4129-ABC6-1E1D2C33AD68}"/>
              </a:ext>
            </a:extLst>
          </p:cNvPr>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40324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DE8354-2FC5-44F0-873F-4BBA7C6E2418}"/>
              </a:ext>
            </a:extLst>
          </p:cNvPr>
          <p:cNvSpPr>
            <a:spLocks noGrp="1"/>
          </p:cNvSpPr>
          <p:nvPr>
            <p:ph type="sldNum" sz="quarter" idx="12"/>
          </p:nvPr>
        </p:nvSpPr>
        <p:spPr/>
        <p:txBody>
          <a:bodyPr/>
          <a:lstStyle/>
          <a:p>
            <a:fld id="{AAEAE4A8-A6E5-453E-B946-FB774B73F48C}" type="slidenum">
              <a:rPr lang="en-US" smtClean="0"/>
              <a:t>6</a:t>
            </a:fld>
            <a:endParaRPr lang="en-US" dirty="0"/>
          </a:p>
        </p:txBody>
      </p:sp>
      <p:sp>
        <p:nvSpPr>
          <p:cNvPr id="3" name="Content Placeholder 2">
            <a:extLst>
              <a:ext uri="{FF2B5EF4-FFF2-40B4-BE49-F238E27FC236}">
                <a16:creationId xmlns:a16="http://schemas.microsoft.com/office/drawing/2014/main" id="{C98D4716-FC7A-47A2-A8CE-79457991B856}"/>
              </a:ext>
            </a:extLst>
          </p:cNvPr>
          <p:cNvSpPr>
            <a:spLocks noGrp="1"/>
          </p:cNvSpPr>
          <p:nvPr>
            <p:ph idx="1"/>
          </p:nvPr>
        </p:nvSpPr>
        <p:spPr/>
        <p:txBody>
          <a:bodyPr/>
          <a:lstStyle/>
          <a:p>
            <a:r>
              <a:rPr lang="en-US" sz="2400" dirty="0"/>
              <a:t>The $group stage is used to group documents by one or more fields and perform calculations on the groups. For example, you could use this stage to calculate the total sales for each product category.</a:t>
            </a:r>
          </a:p>
          <a:p>
            <a:endParaRPr lang="en-US" sz="2400" dirty="0"/>
          </a:p>
          <a:p>
            <a:r>
              <a:rPr lang="en-US" dirty="0">
                <a:hlinkClick r:id="rId2"/>
              </a:rPr>
              <a:t>https://www.mongodb.com/docs/manual/reference/operator/aggregation/group/#mongodb-pipeline-pipe.-group</a:t>
            </a:r>
            <a:endParaRPr lang="en-US" sz="2400" dirty="0"/>
          </a:p>
          <a:p>
            <a:endParaRPr lang="en-US" dirty="0"/>
          </a:p>
        </p:txBody>
      </p:sp>
      <p:sp>
        <p:nvSpPr>
          <p:cNvPr id="4" name="Title 3">
            <a:extLst>
              <a:ext uri="{FF2B5EF4-FFF2-40B4-BE49-F238E27FC236}">
                <a16:creationId xmlns:a16="http://schemas.microsoft.com/office/drawing/2014/main" id="{94C860DC-D6E9-464C-976D-484A86E72FD1}"/>
              </a:ext>
            </a:extLst>
          </p:cNvPr>
          <p:cNvSpPr>
            <a:spLocks noGrp="1"/>
          </p:cNvSpPr>
          <p:nvPr>
            <p:ph type="title"/>
          </p:nvPr>
        </p:nvSpPr>
        <p:spPr/>
        <p:txBody>
          <a:bodyPr/>
          <a:lstStyle/>
          <a:p>
            <a:r>
              <a:rPr lang="en-US" dirty="0"/>
              <a:t>$group </a:t>
            </a:r>
          </a:p>
        </p:txBody>
      </p:sp>
    </p:spTree>
    <p:extLst>
      <p:ext uri="{BB962C8B-B14F-4D97-AF65-F5344CB8AC3E}">
        <p14:creationId xmlns:p14="http://schemas.microsoft.com/office/powerpoint/2010/main" val="205596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DE0A15-3610-C940-312F-FC74CC38109C}"/>
              </a:ext>
            </a:extLst>
          </p:cNvPr>
          <p:cNvSpPr>
            <a:spLocks noGrp="1"/>
          </p:cNvSpPr>
          <p:nvPr>
            <p:ph type="sldNum" sz="quarter" idx="12"/>
          </p:nvPr>
        </p:nvSpPr>
        <p:spPr/>
        <p:txBody>
          <a:bodyPr/>
          <a:lstStyle/>
          <a:p>
            <a:fld id="{AAEAE4A8-A6E5-453E-B946-FB774B73F48C}" type="slidenum">
              <a:rPr lang="en-US" smtClean="0"/>
              <a:t>7</a:t>
            </a:fld>
            <a:endParaRPr lang="en-US" dirty="0"/>
          </a:p>
        </p:txBody>
      </p:sp>
      <p:sp>
        <p:nvSpPr>
          <p:cNvPr id="3" name="Content Placeholder 2">
            <a:extLst>
              <a:ext uri="{FF2B5EF4-FFF2-40B4-BE49-F238E27FC236}">
                <a16:creationId xmlns:a16="http://schemas.microsoft.com/office/drawing/2014/main" id="{FB21C1AE-4D11-1C49-39F4-EC735B6E9C33}"/>
              </a:ext>
            </a:extLst>
          </p:cNvPr>
          <p:cNvSpPr>
            <a:spLocks noGrp="1"/>
          </p:cNvSpPr>
          <p:nvPr>
            <p:ph idx="1"/>
          </p:nvPr>
        </p:nvSpPr>
        <p:spPr/>
        <p:txBody>
          <a:bodyPr/>
          <a:lstStyle/>
          <a:p>
            <a:r>
              <a:rPr lang="en-US" dirty="0"/>
              <a:t>Passes a document to the next stage that contains a count of the number of documents input to the stage.</a:t>
            </a:r>
          </a:p>
          <a:p>
            <a:endParaRPr lang="en-US" dirty="0"/>
          </a:p>
          <a:p>
            <a:r>
              <a:rPr lang="en-US" dirty="0">
                <a:hlinkClick r:id="rId2"/>
              </a:rPr>
              <a:t>https://www.mongodb.com/docs/manual/reference/operator/aggregation/count/</a:t>
            </a:r>
            <a:endParaRPr lang="en-US" dirty="0"/>
          </a:p>
          <a:p>
            <a:endParaRPr lang="en-US" dirty="0"/>
          </a:p>
        </p:txBody>
      </p:sp>
      <p:sp>
        <p:nvSpPr>
          <p:cNvPr id="4" name="Title 3">
            <a:extLst>
              <a:ext uri="{FF2B5EF4-FFF2-40B4-BE49-F238E27FC236}">
                <a16:creationId xmlns:a16="http://schemas.microsoft.com/office/drawing/2014/main" id="{0A425412-7527-1A24-3B16-F876DBD91112}"/>
              </a:ext>
            </a:extLst>
          </p:cNvPr>
          <p:cNvSpPr>
            <a:spLocks noGrp="1"/>
          </p:cNvSpPr>
          <p:nvPr>
            <p:ph type="title"/>
          </p:nvPr>
        </p:nvSpPr>
        <p:spPr/>
        <p:txBody>
          <a:bodyPr/>
          <a:lstStyle/>
          <a:p>
            <a:r>
              <a:rPr lang="en-US" dirty="0"/>
              <a:t>$count</a:t>
            </a:r>
          </a:p>
        </p:txBody>
      </p:sp>
    </p:spTree>
    <p:extLst>
      <p:ext uri="{BB962C8B-B14F-4D97-AF65-F5344CB8AC3E}">
        <p14:creationId xmlns:p14="http://schemas.microsoft.com/office/powerpoint/2010/main" val="288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12B53E-F80D-4EEA-8CAF-4CAF7CF45C9B}"/>
              </a:ext>
            </a:extLst>
          </p:cNvPr>
          <p:cNvSpPr>
            <a:spLocks noGrp="1"/>
          </p:cNvSpPr>
          <p:nvPr>
            <p:ph type="sldNum" sz="quarter" idx="12"/>
          </p:nvPr>
        </p:nvSpPr>
        <p:spPr/>
        <p:txBody>
          <a:bodyPr/>
          <a:lstStyle/>
          <a:p>
            <a:fld id="{AAEAE4A8-A6E5-453E-B946-FB774B73F48C}" type="slidenum">
              <a:rPr lang="en-US" smtClean="0"/>
              <a:t>8</a:t>
            </a:fld>
            <a:endParaRPr lang="en-US" dirty="0"/>
          </a:p>
        </p:txBody>
      </p:sp>
      <p:sp>
        <p:nvSpPr>
          <p:cNvPr id="3" name="Content Placeholder 2">
            <a:extLst>
              <a:ext uri="{FF2B5EF4-FFF2-40B4-BE49-F238E27FC236}">
                <a16:creationId xmlns:a16="http://schemas.microsoft.com/office/drawing/2014/main" id="{7469AFB4-083D-482E-B22E-E967C1DB51C3}"/>
              </a:ext>
            </a:extLst>
          </p:cNvPr>
          <p:cNvSpPr>
            <a:spLocks noGrp="1"/>
          </p:cNvSpPr>
          <p:nvPr>
            <p:ph idx="1"/>
          </p:nvPr>
        </p:nvSpPr>
        <p:spPr>
          <a:xfrm>
            <a:off x="532014" y="1227667"/>
            <a:ext cx="11191899" cy="5020734"/>
          </a:xfrm>
        </p:spPr>
        <p:txBody>
          <a:bodyPr>
            <a:normAutofit/>
          </a:bodyPr>
          <a:lstStyle/>
          <a:p>
            <a:pPr marL="45720" indent="0">
              <a:buNone/>
            </a:pPr>
            <a:r>
              <a:rPr lang="en-US" dirty="0" err="1"/>
              <a:t>db.collection.aggregate</a:t>
            </a:r>
            <a:r>
              <a:rPr lang="en-US" dirty="0"/>
              <a:t>([  </a:t>
            </a:r>
          </a:p>
          <a:p>
            <a:pPr marL="365760" lvl="1" indent="0">
              <a:buNone/>
            </a:pPr>
            <a:r>
              <a:rPr lang="en-US" dirty="0"/>
              <a:t>{ $match: { status: "A" } },  </a:t>
            </a:r>
          </a:p>
          <a:p>
            <a:pPr marL="365760" lvl="1" indent="0">
              <a:buNone/>
            </a:pPr>
            <a:r>
              <a:rPr lang="en-US" dirty="0"/>
              <a:t>{ $group: { _id: "$category", total: { $sum: "$amount" } } },  </a:t>
            </a:r>
          </a:p>
          <a:p>
            <a:pPr marL="365760" lvl="1" indent="0">
              <a:buNone/>
            </a:pPr>
            <a:r>
              <a:rPr lang="en-US" dirty="0"/>
              <a:t>{ $sort: { total: -1 } },  { $limit: 10 }</a:t>
            </a:r>
          </a:p>
          <a:p>
            <a:pPr marL="45720" indent="0">
              <a:buNone/>
            </a:pPr>
            <a:r>
              <a:rPr lang="en-US" dirty="0"/>
              <a:t>])</a:t>
            </a:r>
          </a:p>
        </p:txBody>
      </p:sp>
      <p:sp>
        <p:nvSpPr>
          <p:cNvPr id="4" name="Title 3">
            <a:extLst>
              <a:ext uri="{FF2B5EF4-FFF2-40B4-BE49-F238E27FC236}">
                <a16:creationId xmlns:a16="http://schemas.microsoft.com/office/drawing/2014/main" id="{2BEF4DB3-73DF-4D02-A6B9-86C04EFCC128}"/>
              </a:ext>
            </a:extLst>
          </p:cNvPr>
          <p:cNvSpPr>
            <a:spLocks noGrp="1"/>
          </p:cNvSpPr>
          <p:nvPr>
            <p:ph type="title"/>
          </p:nvPr>
        </p:nvSpPr>
        <p:spPr/>
        <p:txBody>
          <a:bodyPr>
            <a:normAutofit/>
          </a:bodyPr>
          <a:lstStyle/>
          <a:p>
            <a:r>
              <a:rPr lang="en-US" dirty="0"/>
              <a:t>A pipeline example</a:t>
            </a:r>
          </a:p>
        </p:txBody>
      </p:sp>
    </p:spTree>
    <p:extLst>
      <p:ext uri="{BB962C8B-B14F-4D97-AF65-F5344CB8AC3E}">
        <p14:creationId xmlns:p14="http://schemas.microsoft.com/office/powerpoint/2010/main" val="421889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90F66D-0A0E-1C9B-A827-59134DEE4E3D}"/>
              </a:ext>
            </a:extLst>
          </p:cNvPr>
          <p:cNvSpPr>
            <a:spLocks noGrp="1"/>
          </p:cNvSpPr>
          <p:nvPr>
            <p:ph type="sldNum" sz="quarter" idx="12"/>
          </p:nvPr>
        </p:nvSpPr>
        <p:spPr/>
        <p:txBody>
          <a:bodyPr/>
          <a:lstStyle/>
          <a:p>
            <a:fld id="{AAEAE4A8-A6E5-453E-B946-FB774B73F48C}" type="slidenum">
              <a:rPr lang="en-US" smtClean="0"/>
              <a:t>9</a:t>
            </a:fld>
            <a:endParaRPr lang="en-US" dirty="0"/>
          </a:p>
        </p:txBody>
      </p:sp>
      <p:sp>
        <p:nvSpPr>
          <p:cNvPr id="3" name="Content Placeholder 2">
            <a:extLst>
              <a:ext uri="{FF2B5EF4-FFF2-40B4-BE49-F238E27FC236}">
                <a16:creationId xmlns:a16="http://schemas.microsoft.com/office/drawing/2014/main" id="{698D37FF-4A70-A5EE-8C4B-A12FCFC544F5}"/>
              </a:ext>
            </a:extLst>
          </p:cNvPr>
          <p:cNvSpPr>
            <a:spLocks noGrp="1"/>
          </p:cNvSpPr>
          <p:nvPr>
            <p:ph idx="1"/>
          </p:nvPr>
        </p:nvSpPr>
        <p:spPr/>
        <p:txBody>
          <a:bodyPr>
            <a:normAutofit/>
          </a:bodyPr>
          <a:lstStyle/>
          <a:p>
            <a:pPr marL="45720" indent="0">
              <a:buNone/>
            </a:pPr>
            <a:r>
              <a:rPr lang="en-US" dirty="0" err="1"/>
              <a:t>db.sales.aggregate</a:t>
            </a:r>
            <a:r>
              <a:rPr lang="en-US" dirty="0"/>
              <a:t>([  </a:t>
            </a:r>
          </a:p>
          <a:p>
            <a:pPr marL="365760" lvl="1" indent="0">
              <a:buNone/>
            </a:pPr>
            <a:r>
              <a:rPr lang="en-US" dirty="0"/>
              <a:t>{ $match: { date: { $</a:t>
            </a:r>
            <a:r>
              <a:rPr lang="en-US" dirty="0" err="1"/>
              <a:t>gte</a:t>
            </a:r>
            <a:r>
              <a:rPr lang="en-US" dirty="0"/>
              <a:t>: </a:t>
            </a:r>
            <a:r>
              <a:rPr lang="en-US" dirty="0" err="1"/>
              <a:t>ISODate</a:t>
            </a:r>
            <a:r>
              <a:rPr lang="en-US" dirty="0"/>
              <a:t>('2022-01-01'), $</a:t>
            </a:r>
            <a:r>
              <a:rPr lang="en-US" dirty="0" err="1"/>
              <a:t>lt</a:t>
            </a:r>
            <a:r>
              <a:rPr lang="en-US" dirty="0"/>
              <a:t>: </a:t>
            </a:r>
            <a:r>
              <a:rPr lang="en-US" dirty="0" err="1"/>
              <a:t>ISODate</a:t>
            </a:r>
            <a:r>
              <a:rPr lang="en-US" dirty="0"/>
              <a:t>('2022-02-01') } } },  </a:t>
            </a:r>
          </a:p>
          <a:p>
            <a:pPr marL="365760" lvl="1" indent="0">
              <a:buNone/>
            </a:pPr>
            <a:r>
              <a:rPr lang="en-US" dirty="0"/>
              <a:t>{ $project: { _id: 0, product: 1, quantity: 1, revenue: { $multiply: ['$price', '$quantity'] } } },  </a:t>
            </a:r>
          </a:p>
          <a:p>
            <a:pPr marL="365760" lvl="1" indent="0">
              <a:buNone/>
            </a:pPr>
            <a:r>
              <a:rPr lang="en-US" dirty="0"/>
              <a:t>{ $group: { _id: '$product', </a:t>
            </a:r>
            <a:r>
              <a:rPr lang="en-US" dirty="0" err="1"/>
              <a:t>total_quantity</a:t>
            </a:r>
            <a:r>
              <a:rPr lang="en-US" dirty="0"/>
              <a:t>: { $sum: '$quantity' }, </a:t>
            </a:r>
            <a:r>
              <a:rPr lang="en-US" dirty="0" err="1"/>
              <a:t>total_revenue</a:t>
            </a:r>
            <a:r>
              <a:rPr lang="en-US" dirty="0"/>
              <a:t>: { $sum: '$revenue' } } },  </a:t>
            </a:r>
          </a:p>
          <a:p>
            <a:pPr marL="365760" lvl="1" indent="0">
              <a:buNone/>
            </a:pPr>
            <a:r>
              <a:rPr lang="en-US" dirty="0"/>
              <a:t>{ $sort: { </a:t>
            </a:r>
            <a:r>
              <a:rPr lang="en-US" dirty="0" err="1"/>
              <a:t>total_revenue</a:t>
            </a:r>
            <a:r>
              <a:rPr lang="en-US" dirty="0"/>
              <a:t>: -1 } },  </a:t>
            </a:r>
          </a:p>
          <a:p>
            <a:pPr marL="365760" lvl="1" indent="0">
              <a:buNone/>
            </a:pPr>
            <a:r>
              <a:rPr lang="en-US" dirty="0"/>
              <a:t>{ $limit: 10 }</a:t>
            </a:r>
          </a:p>
          <a:p>
            <a:pPr marL="45720" indent="0">
              <a:buNone/>
            </a:pPr>
            <a:r>
              <a:rPr lang="en-US" dirty="0"/>
              <a:t>])</a:t>
            </a:r>
          </a:p>
        </p:txBody>
      </p:sp>
      <p:sp>
        <p:nvSpPr>
          <p:cNvPr id="4" name="Title 3">
            <a:extLst>
              <a:ext uri="{FF2B5EF4-FFF2-40B4-BE49-F238E27FC236}">
                <a16:creationId xmlns:a16="http://schemas.microsoft.com/office/drawing/2014/main" id="{7636BB63-D687-B04E-8C3B-42BF8847A479}"/>
              </a:ext>
            </a:extLst>
          </p:cNvPr>
          <p:cNvSpPr>
            <a:spLocks noGrp="1"/>
          </p:cNvSpPr>
          <p:nvPr>
            <p:ph type="title"/>
          </p:nvPr>
        </p:nvSpPr>
        <p:spPr/>
        <p:txBody>
          <a:bodyPr/>
          <a:lstStyle/>
          <a:p>
            <a:r>
              <a:rPr lang="en-US" dirty="0"/>
              <a:t>Mongo DB – Example 2</a:t>
            </a:r>
          </a:p>
        </p:txBody>
      </p:sp>
    </p:spTree>
    <p:extLst>
      <p:ext uri="{BB962C8B-B14F-4D97-AF65-F5344CB8AC3E}">
        <p14:creationId xmlns:p14="http://schemas.microsoft.com/office/powerpoint/2010/main" val="314092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lbright DADM 5e_PPT Sample">
  <a:themeElements>
    <a:clrScheme name="Custom 2">
      <a:dk1>
        <a:sysClr val="windowText" lastClr="000000"/>
      </a:dk1>
      <a:lt1>
        <a:sysClr val="window" lastClr="FFFFFF"/>
      </a:lt1>
      <a:dk2>
        <a:srgbClr val="04617B"/>
      </a:dk2>
      <a:lt2>
        <a:srgbClr val="DBF5F9"/>
      </a:lt2>
      <a:accent1>
        <a:srgbClr val="04617B"/>
      </a:accent1>
      <a:accent2>
        <a:srgbClr val="0F6FC6"/>
      </a:accent2>
      <a:accent3>
        <a:srgbClr val="009DD9"/>
      </a:accent3>
      <a:accent4>
        <a:srgbClr val="0BD0D9"/>
      </a:accent4>
      <a:accent5>
        <a:srgbClr val="10CF9B"/>
      </a:accent5>
      <a:accent6>
        <a:srgbClr val="7CCA62"/>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Words>
  <Application>Microsoft Office PowerPoint</Application>
  <PresentationFormat>Custom</PresentationFormat>
  <Paragraphs>72</Paragraphs>
  <Slides>11</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Calibri Light</vt:lpstr>
      <vt:lpstr>Courier New</vt:lpstr>
      <vt:lpstr>Palatino Linotype</vt:lpstr>
      <vt:lpstr>Tw Cen MT</vt:lpstr>
      <vt:lpstr>Wingdings</vt:lpstr>
      <vt:lpstr>Wingdings 2</vt:lpstr>
      <vt:lpstr>Office Theme</vt:lpstr>
      <vt:lpstr>1_Albright DADM 5e_PPT Sample</vt:lpstr>
      <vt:lpstr>MongoDB Pipelines</vt:lpstr>
      <vt:lpstr>MongoDB</vt:lpstr>
      <vt:lpstr>Stages in a MongoDB Pipeline</vt:lpstr>
      <vt:lpstr>$match</vt:lpstr>
      <vt:lpstr>$project</vt:lpstr>
      <vt:lpstr>$group </vt:lpstr>
      <vt:lpstr>$count</vt:lpstr>
      <vt:lpstr>A pipeline example</vt:lpstr>
      <vt:lpstr>Mongo DB – Example 2</vt:lpstr>
      <vt:lpstr>Pipeline Advantages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2023-05-02T18:04:07Z</dcterms:modified>
</cp:coreProperties>
</file>