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7" r:id="rId2"/>
    <p:sldMasterId id="2147483679" r:id="rId3"/>
    <p:sldMasterId id="2147483691" r:id="rId4"/>
  </p:sldMasterIdLst>
  <p:notesMasterIdLst>
    <p:notesMasterId r:id="rId44"/>
  </p:notesMasterIdLst>
  <p:handoutMasterIdLst>
    <p:handoutMasterId r:id="rId45"/>
  </p:handoutMasterIdLst>
  <p:sldIdLst>
    <p:sldId id="257" r:id="rId5"/>
    <p:sldId id="307" r:id="rId6"/>
    <p:sldId id="316" r:id="rId7"/>
    <p:sldId id="306" r:id="rId8"/>
    <p:sldId id="289" r:id="rId9"/>
    <p:sldId id="299" r:id="rId10"/>
    <p:sldId id="300" r:id="rId11"/>
    <p:sldId id="301" r:id="rId12"/>
    <p:sldId id="290" r:id="rId13"/>
    <p:sldId id="291" r:id="rId14"/>
    <p:sldId id="293" r:id="rId15"/>
    <p:sldId id="295" r:id="rId16"/>
    <p:sldId id="341" r:id="rId17"/>
    <p:sldId id="302" r:id="rId18"/>
    <p:sldId id="317" r:id="rId19"/>
    <p:sldId id="318" r:id="rId20"/>
    <p:sldId id="319" r:id="rId21"/>
    <p:sldId id="320" r:id="rId22"/>
    <p:sldId id="285" r:id="rId23"/>
    <p:sldId id="284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5" r:id="rId38"/>
    <p:sldId id="336" r:id="rId39"/>
    <p:sldId id="337" r:id="rId40"/>
    <p:sldId id="342" r:id="rId41"/>
    <p:sldId id="338" r:id="rId42"/>
    <p:sldId id="339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5" d="100"/>
          <a:sy n="75" d="100"/>
        </p:scale>
        <p:origin x="77" y="283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-345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30.xml"/><Relationship Id="rId3" Type="http://schemas.openxmlformats.org/officeDocument/2006/relationships/slide" Target="slides/slide7.xml"/><Relationship Id="rId7" Type="http://schemas.openxmlformats.org/officeDocument/2006/relationships/slide" Target="slides/slide21.xml"/><Relationship Id="rId12" Type="http://schemas.openxmlformats.org/officeDocument/2006/relationships/slide" Target="slides/slide28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4.xml"/><Relationship Id="rId11" Type="http://schemas.openxmlformats.org/officeDocument/2006/relationships/slide" Target="slides/slide27.xml"/><Relationship Id="rId5" Type="http://schemas.openxmlformats.org/officeDocument/2006/relationships/slide" Target="slides/slide9.xml"/><Relationship Id="rId10" Type="http://schemas.openxmlformats.org/officeDocument/2006/relationships/slide" Target="slides/slide26.xml"/><Relationship Id="rId4" Type="http://schemas.openxmlformats.org/officeDocument/2006/relationships/slide" Target="slides/slide8.xml"/><Relationship Id="rId9" Type="http://schemas.openxmlformats.org/officeDocument/2006/relationships/slide" Target="slides/slide24.xml"/><Relationship Id="rId1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09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Random variables do not follow uniform distribution in most cases; they follow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4012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6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4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4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5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8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85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14E68-B16C-0E4F-BD00-0C3A7729A9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502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﻿5.2 Probability as the Area Under the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14E68-B16C-0E4F-BD00-0C3A7729A9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59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﻿5.3﻿ Several Normal Density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14E68-B16C-0E4F-BD00-0C3A7729A9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0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6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8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  <a:prstGeom prst="rect">
            <a:avLst/>
          </a:prstGeom>
        </p:spPr>
        <p:txBody>
          <a:bodyPr/>
          <a:lstStyle/>
          <a:p>
            <a:fld id="{5949C478-FE3F-49B1-8779-07AD60FC0F6B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r>
              <a:rPr lang="en-US" dirty="0"/>
              <a:t>© Dr. Abhijit Dutt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>
            <a:lvl1pPr>
              <a:defRPr sz="1200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2837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96405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30601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63265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312303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16504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655" y="52388"/>
            <a:ext cx="2590125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52388"/>
            <a:ext cx="7569346" cy="5695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8534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955473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660603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79079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6612" y="6349094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4412" y="6428316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371600"/>
            <a:ext cx="9753600" cy="4876800"/>
          </a:xfrm>
          <a:noFill/>
        </p:spPr>
        <p:txBody>
          <a:bodyPr/>
          <a:lstStyle>
            <a:lvl1pPr marL="274320" indent="-228600">
              <a:spcBef>
                <a:spcPts val="2400"/>
              </a:spcBef>
              <a:buClr>
                <a:srgbClr val="0070C0"/>
              </a:buClr>
              <a:buSzPct val="90000"/>
              <a:buFont typeface="Palatino Linotype" panose="02040502050505030304" pitchFamily="18" charset="0"/>
              <a:buChar char="•"/>
              <a:defRPr sz="2800"/>
            </a:lvl1pPr>
            <a:lvl2pPr marL="594360" indent="-228600">
              <a:buClr>
                <a:srgbClr val="FFC000"/>
              </a:buClr>
              <a:buFont typeface="Palatino Linotype" panose="02040502050505030304" pitchFamily="18" charset="0"/>
              <a:buChar char="•"/>
              <a:defRPr sz="2600"/>
            </a:lvl2pPr>
            <a:lvl3pPr>
              <a:buClr>
                <a:srgbClr val="00B050"/>
              </a:buCl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279" y="1104900"/>
            <a:ext cx="5078677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103" y="1104900"/>
            <a:ext cx="5078677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607854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417109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165253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492992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8902162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424256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815321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655" y="52388"/>
            <a:ext cx="2590125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52388"/>
            <a:ext cx="7569346" cy="5695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9195696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50353" y="5638800"/>
            <a:ext cx="8735325" cy="838200"/>
          </a:xfrm>
          <a:solidFill>
            <a:srgbClr val="000066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47" y="152400"/>
            <a:ext cx="11782531" cy="541020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 userDrawn="1"/>
        </p:nvSpPr>
        <p:spPr>
          <a:xfrm>
            <a:off x="150329" y="5638800"/>
            <a:ext cx="2998451" cy="838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28575" cap="rnd" cmpd="dbl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441" y="5791201"/>
            <a:ext cx="1544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Chapter 5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736" y="685800"/>
            <a:ext cx="5058602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0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46" y="76200"/>
            <a:ext cx="10868369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101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/>
          <a:lstStyle/>
          <a:p>
            <a:fld id="{7955BE44-216D-4663-9221-C183B2C9078E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589566"/>
            <a:ext cx="5383398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97560" y="1589566"/>
            <a:ext cx="5340877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7476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73958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1644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52400"/>
            <a:ext cx="10868369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2588" y="6553201"/>
            <a:ext cx="1086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235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66146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38774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62219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79796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279" y="1104900"/>
            <a:ext cx="5078677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103" y="1104900"/>
            <a:ext cx="5078677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0068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2" y="634349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4412" y="641138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388534"/>
            <a:ext cx="10210800" cy="4555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160867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noFill/>
          <a:ln w="152400">
            <a:solidFill>
              <a:srgbClr val="7030A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25000"/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50000"/>
          </a:schemeClr>
        </a:buClr>
        <a:buSzPct val="100000"/>
        <a:buFont typeface="Courier New" panose="02070309020205020404" pitchFamily="49" charset="0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4">
            <a:lumMod val="75000"/>
          </a:schemeClr>
        </a:buClr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8" name="Group 2"/>
          <p:cNvGrpSpPr>
            <a:grpSpLocks/>
          </p:cNvGrpSpPr>
          <p:nvPr/>
        </p:nvGrpSpPr>
        <p:grpSpPr bwMode="auto">
          <a:xfrm>
            <a:off x="609441" y="304801"/>
            <a:ext cx="10972059" cy="6183313"/>
            <a:chOff x="372" y="186"/>
            <a:chExt cx="5185" cy="3895"/>
          </a:xfrm>
        </p:grpSpPr>
        <p:grpSp>
          <p:nvGrpSpPr>
            <p:cNvPr id="152579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15258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2583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15258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258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4162" y="52389"/>
            <a:ext cx="10360501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258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279" y="1104900"/>
            <a:ext cx="10360501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125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Fifth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0919157" y="6245225"/>
            <a:ext cx="54502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 </a:t>
            </a:r>
            <a:fld id="{ACCBB94D-2D05-4074-A2A1-6ADB95F3FE9F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10313947" y="5995988"/>
            <a:ext cx="1108844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           Slide</a:t>
            </a:r>
          </a:p>
        </p:txBody>
      </p:sp>
    </p:spTree>
    <p:extLst>
      <p:ext uri="{BB962C8B-B14F-4D97-AF65-F5344CB8AC3E}">
        <p14:creationId xmlns:p14="http://schemas.microsoft.com/office/powerpoint/2010/main" val="27379526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tabLst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Pct val="125000"/>
        <a:buFontTx/>
        <a:buChar char="•"/>
        <a:tabLst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Tx/>
        <a:buFontTx/>
        <a:buChar char="•"/>
        <a:tabLst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8" name="Group 2"/>
          <p:cNvGrpSpPr>
            <a:grpSpLocks/>
          </p:cNvGrpSpPr>
          <p:nvPr/>
        </p:nvGrpSpPr>
        <p:grpSpPr bwMode="auto">
          <a:xfrm>
            <a:off x="609441" y="304801"/>
            <a:ext cx="10972059" cy="6183313"/>
            <a:chOff x="372" y="186"/>
            <a:chExt cx="5185" cy="3895"/>
          </a:xfrm>
        </p:grpSpPr>
        <p:grpSp>
          <p:nvGrpSpPr>
            <p:cNvPr id="152579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15258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2583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15258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258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4162" y="52389"/>
            <a:ext cx="10360501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258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279" y="1104900"/>
            <a:ext cx="10360501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125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Fifth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0919157" y="6245225"/>
            <a:ext cx="54502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 </a:t>
            </a:r>
            <a:fld id="{ACCBB94D-2D05-4074-A2A1-6ADB95F3FE9F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10313947" y="5995988"/>
            <a:ext cx="1108844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           Slide</a:t>
            </a:r>
          </a:p>
        </p:txBody>
      </p:sp>
    </p:spTree>
    <p:extLst>
      <p:ext uri="{BB962C8B-B14F-4D97-AF65-F5344CB8AC3E}">
        <p14:creationId xmlns:p14="http://schemas.microsoft.com/office/powerpoint/2010/main" val="41724916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tabLst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Pct val="125000"/>
        <a:buFontTx/>
        <a:buChar char="•"/>
        <a:tabLst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Tx/>
        <a:buFontTx/>
        <a:buChar char="•"/>
        <a:tabLst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600200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5883" y="6248401"/>
            <a:ext cx="355507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2ABE4E-BBD6-4463-BC77-FBFDC9C142F2}" type="datetimeFigureOut">
              <a:rPr lang="en-US" smtClean="0">
                <a:solidFill>
                  <a:srgbClr val="04617B"/>
                </a:solidFill>
              </a:rPr>
              <a:pPr/>
              <a:t>2/2/2023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589" y="6248207"/>
            <a:ext cx="722622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8882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01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195" y="1280160"/>
            <a:ext cx="11401630" cy="228600"/>
          </a:xfrm>
          <a:prstGeom prst="rect">
            <a:avLst/>
          </a:prstGeom>
          <a:solidFill>
            <a:srgbClr val="00006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01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60000"/>
            <a:lumOff val="4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810000"/>
            <a:ext cx="5029201" cy="1397000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Abhijit Dutt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>
                <a:solidFill>
                  <a:schemeClr val="accent2"/>
                </a:solidFill>
              </a:rPr>
              <a:t> 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9412" y="533400"/>
            <a:ext cx="6705600" cy="2870200"/>
          </a:xfrm>
        </p:spPr>
        <p:txBody>
          <a:bodyPr>
            <a:normAutofit/>
          </a:bodyPr>
          <a:lstStyle/>
          <a:p>
            <a:r>
              <a:rPr lang="en-US" sz="4800" b="1" kern="1200" dirty="0">
                <a:solidFill>
                  <a:schemeClr val="accent5"/>
                </a:solidFill>
                <a:effectLst/>
                <a:latin typeface="+mn-lt"/>
              </a:rPr>
              <a:t>Introduction to Statistics</a:t>
            </a:r>
            <a:endParaRPr lang="en-US" dirty="0">
              <a:solidFill>
                <a:srgbClr val="AF8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12" y="160867"/>
            <a:ext cx="8673699" cy="76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/>
              <a:t>Scales of Measurement - Nominal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E6870-5145-460F-A300-65B87E26FD2A}"/>
              </a:ext>
            </a:extLst>
          </p:cNvPr>
          <p:cNvSpPr txBox="1"/>
          <p:nvPr/>
        </p:nvSpPr>
        <p:spPr>
          <a:xfrm>
            <a:off x="616944" y="1993343"/>
            <a:ext cx="3899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Data are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labels or names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used to identify an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attribute of the element.</a:t>
            </a: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nonnumeric label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numeric code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may be used.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68B43-9A15-49BC-85E9-2BC732D6465E}"/>
              </a:ext>
            </a:extLst>
          </p:cNvPr>
          <p:cNvSpPr txBox="1"/>
          <p:nvPr/>
        </p:nvSpPr>
        <p:spPr>
          <a:xfrm>
            <a:off x="4924539" y="1134737"/>
            <a:ext cx="548640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  <a:latin typeface="Book Antiqua" pitchFamily="18" charset="0"/>
              </a:rPr>
              <a:t>Example:</a:t>
            </a: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Students of a university are classified by the school in which they are enrolled using a nonnumeric label such as Business, Humanities, Education, and so on.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Alternatively, a numeric code could be used for the school variable (e.g. 1 denotes Business, 2 denotes Humanities, 3 denotes Education, and so 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6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Scales of Measurement -- Ordinal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CE7528-4A4A-450C-85FF-36DDF51258A6}"/>
              </a:ext>
            </a:extLst>
          </p:cNvPr>
          <p:cNvSpPr/>
          <p:nvPr/>
        </p:nvSpPr>
        <p:spPr>
          <a:xfrm>
            <a:off x="4803354" y="1457225"/>
            <a:ext cx="59133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</a:t>
            </a:r>
          </a:p>
          <a:p>
            <a:pPr>
              <a:defRPr/>
            </a:pPr>
            <a:r>
              <a:rPr lang="en-US" sz="2400" dirty="0">
                <a:latin typeface="Book Antiqua" pitchFamily="18" charset="0"/>
              </a:rPr>
              <a:t>     Students of a university are classified by their class standing using a nonnumeric label such as Freshman, Sophomore, Junior, or Senior.</a:t>
            </a:r>
          </a:p>
          <a:p>
            <a:pPr>
              <a:defRPr/>
            </a:pPr>
            <a:endParaRPr lang="en-US" sz="2400" dirty="0">
              <a:latin typeface="Book Antiqua" pitchFamily="18" charset="0"/>
            </a:endParaRPr>
          </a:p>
          <a:p>
            <a:pPr>
              <a:defRPr/>
            </a:pPr>
            <a:r>
              <a:rPr lang="en-US" sz="2400" dirty="0">
                <a:latin typeface="Book Antiqua" pitchFamily="18" charset="0"/>
              </a:rPr>
              <a:t>     Alternatively, a numeric code could be used for the class standing variable (e.g. 1 denotes Freshman, 2 denotes Sophomore, and so on).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10504-300C-446B-8F4A-69CA3A13DCDD}"/>
              </a:ext>
            </a:extLst>
          </p:cNvPr>
          <p:cNvSpPr txBox="1"/>
          <p:nvPr/>
        </p:nvSpPr>
        <p:spPr>
          <a:xfrm>
            <a:off x="462707" y="1846515"/>
            <a:ext cx="3899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Ordinal data have the properties of nominal data and the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order or rank of the data is meaningful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>
              <a:defRPr/>
            </a:pP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nonnumeric label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numeric code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may be used.</a:t>
            </a:r>
          </a:p>
        </p:txBody>
      </p:sp>
    </p:spTree>
    <p:extLst>
      <p:ext uri="{BB962C8B-B14F-4D97-AF65-F5344CB8AC3E}">
        <p14:creationId xmlns:p14="http://schemas.microsoft.com/office/powerpoint/2010/main" val="362072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Scales of Measurement - Interval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45824-432C-4CE1-B0A0-48B2EE18F81B}"/>
              </a:ext>
            </a:extLst>
          </p:cNvPr>
          <p:cNvSpPr txBox="1"/>
          <p:nvPr/>
        </p:nvSpPr>
        <p:spPr>
          <a:xfrm>
            <a:off x="462708" y="1850834"/>
            <a:ext cx="9474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Interval</a:t>
            </a:r>
            <a:r>
              <a:rPr lang="en-US" sz="2800" b="1" dirty="0">
                <a:latin typeface="Book Antiqua" pitchFamily="18" charset="0"/>
              </a:rPr>
              <a:t> data </a:t>
            </a:r>
            <a:r>
              <a:rPr lang="en-US" sz="2800" dirty="0">
                <a:latin typeface="Book Antiqua" pitchFamily="18" charset="0"/>
              </a:rPr>
              <a:t>have the properties of </a:t>
            </a:r>
            <a:r>
              <a:rPr lang="en-US" sz="2800" b="1" dirty="0">
                <a:latin typeface="Book Antiqua" pitchFamily="18" charset="0"/>
              </a:rPr>
              <a:t>ordinal data</a:t>
            </a:r>
            <a:r>
              <a:rPr lang="en-US" sz="2800" dirty="0">
                <a:latin typeface="Book Antiqua" pitchFamily="18" charset="0"/>
              </a:rPr>
              <a:t>, and the interval between observations is expressed in terms of a fixed unit of measure.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Interval data are </a:t>
            </a:r>
            <a:r>
              <a:rPr 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always numeric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800" dirty="0">
              <a:latin typeface="Book Antiqua" pitchFamily="18" charset="0"/>
            </a:endParaRPr>
          </a:p>
          <a:p>
            <a:endParaRPr lang="en-US" sz="28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3DB41F2-20F1-48B3-A273-89C915AF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559" y="4263527"/>
            <a:ext cx="6847186" cy="2096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Example: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Melissa has an SAT score of 1985, while Kevin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has an SAT score of 1880.  Melissa scored 105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points more than Kevin.</a:t>
            </a:r>
          </a:p>
        </p:txBody>
      </p:sp>
    </p:spTree>
    <p:extLst>
      <p:ext uri="{BB962C8B-B14F-4D97-AF65-F5344CB8AC3E}">
        <p14:creationId xmlns:p14="http://schemas.microsoft.com/office/powerpoint/2010/main" val="24881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63557" y="1033749"/>
            <a:ext cx="10631276" cy="279828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3600" dirty="0">
                <a:latin typeface="Book Antiqua" pitchFamily="18" charset="0"/>
              </a:rPr>
              <a:t>Ratio data have all the properties of interval data and the </a:t>
            </a:r>
            <a:r>
              <a:rPr lang="en-US" sz="3600" u="sng" dirty="0">
                <a:latin typeface="Book Antiqua" pitchFamily="18" charset="0"/>
              </a:rPr>
              <a:t>ratio of two values is meaningful</a:t>
            </a:r>
            <a:r>
              <a:rPr lang="en-US" sz="3600" dirty="0">
                <a:latin typeface="Book Antiqua" pitchFamily="18" charset="0"/>
              </a:rPr>
              <a:t>.</a:t>
            </a:r>
          </a:p>
          <a:p>
            <a:pPr>
              <a:defRPr/>
            </a:pPr>
            <a:r>
              <a:rPr lang="en-US" sz="3600" dirty="0">
                <a:latin typeface="Book Antiqua" pitchFamily="18" charset="0"/>
              </a:rPr>
              <a:t>Variables such as distance, height, weight, and time use the ratio scale.</a:t>
            </a:r>
          </a:p>
          <a:p>
            <a:pPr>
              <a:defRPr/>
            </a:pPr>
            <a:r>
              <a:rPr lang="en-US" sz="3600" dirty="0">
                <a:latin typeface="Book Antiqua" pitchFamily="18" charset="0"/>
              </a:rPr>
              <a:t>This </a:t>
            </a:r>
            <a:r>
              <a:rPr lang="en-US" sz="3600" u="sng" dirty="0">
                <a:latin typeface="Book Antiqua" pitchFamily="18" charset="0"/>
              </a:rPr>
              <a:t>scale must contain a zero value</a:t>
            </a:r>
            <a:r>
              <a:rPr lang="en-US" sz="3600" dirty="0">
                <a:latin typeface="Book Antiqua" pitchFamily="18" charset="0"/>
              </a:rPr>
              <a:t> that indicates nothing exists for the variable at the zero point.</a:t>
            </a:r>
          </a:p>
          <a:p>
            <a:pPr>
              <a:defRPr/>
            </a:pPr>
            <a:endParaRPr lang="en-US" sz="3600" b="1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Scales of Measurement -- Ratio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0BC598E-03A8-4239-9084-F831EB65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51" y="4134081"/>
            <a:ext cx="7843008" cy="243786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Example:</a:t>
            </a:r>
          </a:p>
          <a:p>
            <a:pPr algn="l">
              <a:defRPr/>
            </a:pP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     Melissa’s college record shows 36 credit hours</a:t>
            </a:r>
          </a:p>
          <a:p>
            <a:pPr algn="l">
              <a:defRPr/>
            </a:pP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     earned, while Kevin’s record shows 72 credit </a:t>
            </a:r>
          </a:p>
          <a:p>
            <a:pPr algn="l">
              <a:defRPr/>
            </a:pP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     hours earned.  Kevin has twice as many credit</a:t>
            </a:r>
          </a:p>
          <a:p>
            <a:pPr algn="l">
              <a:defRPr/>
            </a:pP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     hours earned as Melissa.</a:t>
            </a:r>
          </a:p>
        </p:txBody>
      </p:sp>
    </p:spTree>
    <p:extLst>
      <p:ext uri="{BB962C8B-B14F-4D97-AF65-F5344CB8AC3E}">
        <p14:creationId xmlns:p14="http://schemas.microsoft.com/office/powerpoint/2010/main" val="3514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894166" y="605020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 b="1" dirty="0">
                <a:latin typeface="Arial Black" panose="020B0A04020102020204" pitchFamily="34" charset="0"/>
              </a:rPr>
              <a:t>Scales of Measurement for Data</a:t>
            </a:r>
          </a:p>
        </p:txBody>
      </p:sp>
      <p:cxnSp>
        <p:nvCxnSpPr>
          <p:cNvPr id="118829" name="AutoShape 45"/>
          <p:cNvCxnSpPr>
            <a:cxnSpLocks noChangeShapeType="1"/>
          </p:cNvCxnSpPr>
          <p:nvPr/>
        </p:nvCxnSpPr>
        <p:spPr bwMode="auto">
          <a:xfrm rot="10800000" flipV="1">
            <a:off x="4517781" y="2165352"/>
            <a:ext cx="1274762" cy="5857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</p:cxnSp>
      <p:cxnSp>
        <p:nvCxnSpPr>
          <p:cNvPr id="118831" name="AutoShape 47"/>
          <p:cNvCxnSpPr>
            <a:cxnSpLocks noChangeShapeType="1"/>
            <a:stCxn id="118814" idx="6"/>
            <a:endCxn id="118797" idx="0"/>
          </p:cNvCxnSpPr>
          <p:nvPr/>
        </p:nvCxnSpPr>
        <p:spPr bwMode="auto">
          <a:xfrm>
            <a:off x="7342830" y="2112836"/>
            <a:ext cx="1536892" cy="65563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</p:cxnSp>
      <p:cxnSp>
        <p:nvCxnSpPr>
          <p:cNvPr id="118833" name="AutoShape 49"/>
          <p:cNvCxnSpPr>
            <a:cxnSpLocks noChangeShapeType="1"/>
            <a:stCxn id="118796" idx="2"/>
            <a:endCxn id="118798" idx="0"/>
          </p:cNvCxnSpPr>
          <p:nvPr/>
        </p:nvCxnSpPr>
        <p:spPr bwMode="auto">
          <a:xfrm rot="5400000">
            <a:off x="3488402" y="3157422"/>
            <a:ext cx="588659" cy="147275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grpSp>
        <p:nvGrpSpPr>
          <p:cNvPr id="3" name="Group 2"/>
          <p:cNvGrpSpPr/>
          <p:nvPr/>
        </p:nvGrpSpPr>
        <p:grpSpPr>
          <a:xfrm>
            <a:off x="1555741" y="1835656"/>
            <a:ext cx="8589702" cy="4299835"/>
            <a:chOff x="1903413" y="1171575"/>
            <a:chExt cx="8397874" cy="3841750"/>
          </a:xfrm>
        </p:grpSpPr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3811588" y="2005013"/>
              <a:ext cx="1978025" cy="742466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Qualitative/Categorical</a:t>
              </a:r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8002588" y="2005013"/>
              <a:ext cx="2122489" cy="742466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Quantitative/</a:t>
              </a:r>
            </a:p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Numeric</a:t>
              </a: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2551112" y="3273425"/>
              <a:ext cx="1619250" cy="469900"/>
            </a:xfrm>
            <a:prstGeom prst="rect">
              <a:avLst/>
            </a:prstGeom>
            <a:gradFill rotWithShape="0">
              <a:gsLst>
                <a:gs pos="0">
                  <a:srgbClr val="9900FF">
                    <a:gamma/>
                    <a:shade val="46275"/>
                    <a:invGamma/>
                  </a:srgbClr>
                </a:gs>
                <a:gs pos="50000">
                  <a:srgbClr val="9900FF"/>
                </a:gs>
                <a:gs pos="100000">
                  <a:srgbClr val="99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Numeric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8355013" y="3271838"/>
              <a:ext cx="1597025" cy="469900"/>
            </a:xfrm>
            <a:prstGeom prst="rect">
              <a:avLst/>
            </a:prstGeom>
            <a:gradFill rotWithShape="0">
              <a:gsLst>
                <a:gs pos="0">
                  <a:srgbClr val="9900FF">
                    <a:gamma/>
                    <a:shade val="46275"/>
                    <a:invGamma/>
                  </a:srgbClr>
                </a:gs>
                <a:gs pos="50000">
                  <a:srgbClr val="9900FF"/>
                </a:gs>
                <a:gs pos="100000">
                  <a:srgbClr val="99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Numeric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5316538" y="3273425"/>
              <a:ext cx="2206625" cy="469900"/>
            </a:xfrm>
            <a:prstGeom prst="rect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Non-numeric</a:t>
              </a:r>
            </a:p>
          </p:txBody>
        </p:sp>
        <p:sp>
          <p:nvSpPr>
            <p:cNvPr id="118814" name="Oval 30"/>
            <p:cNvSpPr>
              <a:spLocks noChangeArrowheads="1"/>
            </p:cNvSpPr>
            <p:nvPr/>
          </p:nvSpPr>
          <p:spPr bwMode="auto">
            <a:xfrm>
              <a:off x="6075362" y="1171575"/>
              <a:ext cx="1485900" cy="49530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Data</a:t>
              </a:r>
            </a:p>
          </p:txBody>
        </p:sp>
        <p:sp>
          <p:nvSpPr>
            <p:cNvPr id="118822" name="Text Box 38"/>
            <p:cNvSpPr txBox="1">
              <a:spLocks noChangeArrowheads="1"/>
            </p:cNvSpPr>
            <p:nvPr/>
          </p:nvSpPr>
          <p:spPr bwMode="auto">
            <a:xfrm>
              <a:off x="1903413" y="4543425"/>
              <a:ext cx="1395413" cy="469900"/>
            </a:xfrm>
            <a:prstGeom prst="rect">
              <a:avLst/>
            </a:prstGeom>
            <a:gradFill rotWithShape="0">
              <a:gsLst>
                <a:gs pos="0">
                  <a:srgbClr val="808000">
                    <a:gamma/>
                    <a:shade val="46275"/>
                    <a:invGamma/>
                  </a:srgbClr>
                </a:gs>
                <a:gs pos="50000">
                  <a:srgbClr val="808000"/>
                </a:gs>
                <a:gs pos="100000">
                  <a:srgbClr val="8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Nominal</a:t>
              </a:r>
            </a:p>
          </p:txBody>
        </p:sp>
        <p:sp>
          <p:nvSpPr>
            <p:cNvPr id="118835" name="Text Box 51"/>
            <p:cNvSpPr txBox="1">
              <a:spLocks noChangeArrowheads="1"/>
            </p:cNvSpPr>
            <p:nvPr/>
          </p:nvSpPr>
          <p:spPr bwMode="auto">
            <a:xfrm>
              <a:off x="3430587" y="4543425"/>
              <a:ext cx="1270000" cy="469900"/>
            </a:xfrm>
            <a:prstGeom prst="rect">
              <a:avLst/>
            </a:prstGeom>
            <a:gradFill rotWithShape="0">
              <a:gsLst>
                <a:gs pos="0">
                  <a:srgbClr val="009900">
                    <a:gamma/>
                    <a:shade val="46275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Ordinal</a:t>
              </a:r>
            </a:p>
          </p:txBody>
        </p:sp>
        <p:sp>
          <p:nvSpPr>
            <p:cNvPr id="118836" name="Text Box 52"/>
            <p:cNvSpPr txBox="1">
              <a:spLocks noChangeArrowheads="1"/>
            </p:cNvSpPr>
            <p:nvPr/>
          </p:nvSpPr>
          <p:spPr bwMode="auto">
            <a:xfrm>
              <a:off x="4973638" y="4543425"/>
              <a:ext cx="1395413" cy="469900"/>
            </a:xfrm>
            <a:prstGeom prst="rect">
              <a:avLst/>
            </a:prstGeom>
            <a:gradFill rotWithShape="0">
              <a:gsLst>
                <a:gs pos="0">
                  <a:srgbClr val="808000">
                    <a:gamma/>
                    <a:shade val="46275"/>
                    <a:invGamma/>
                  </a:srgbClr>
                </a:gs>
                <a:gs pos="50000">
                  <a:srgbClr val="808000"/>
                </a:gs>
                <a:gs pos="100000">
                  <a:srgbClr val="8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Nominal</a:t>
              </a:r>
            </a:p>
          </p:txBody>
        </p:sp>
        <p:sp>
          <p:nvSpPr>
            <p:cNvPr id="118837" name="Text Box 53"/>
            <p:cNvSpPr txBox="1">
              <a:spLocks noChangeArrowheads="1"/>
            </p:cNvSpPr>
            <p:nvPr/>
          </p:nvSpPr>
          <p:spPr bwMode="auto">
            <a:xfrm>
              <a:off x="6497637" y="4543425"/>
              <a:ext cx="1250950" cy="469900"/>
            </a:xfrm>
            <a:prstGeom prst="rect">
              <a:avLst/>
            </a:prstGeom>
            <a:gradFill rotWithShape="0">
              <a:gsLst>
                <a:gs pos="0">
                  <a:srgbClr val="009900">
                    <a:gamma/>
                    <a:shade val="46275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Ordinal</a:t>
              </a:r>
            </a:p>
          </p:txBody>
        </p:sp>
        <p:sp>
          <p:nvSpPr>
            <p:cNvPr id="118838" name="Text Box 54"/>
            <p:cNvSpPr txBox="1">
              <a:spLocks noChangeArrowheads="1"/>
            </p:cNvSpPr>
            <p:nvPr/>
          </p:nvSpPr>
          <p:spPr bwMode="auto">
            <a:xfrm>
              <a:off x="8002587" y="4543425"/>
              <a:ext cx="1257300" cy="469900"/>
            </a:xfrm>
            <a:prstGeom prst="rect">
              <a:avLst/>
            </a:prstGeom>
            <a:gradFill rotWithShape="0">
              <a:gsLst>
                <a:gs pos="0">
                  <a:srgbClr val="666699">
                    <a:gamma/>
                    <a:shade val="46275"/>
                    <a:invGamma/>
                  </a:srgbClr>
                </a:gs>
                <a:gs pos="50000">
                  <a:srgbClr val="666699"/>
                </a:gs>
                <a:gs pos="100000">
                  <a:srgbClr val="66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Interval</a:t>
              </a:r>
            </a:p>
          </p:txBody>
        </p:sp>
        <p:sp>
          <p:nvSpPr>
            <p:cNvPr id="118839" name="Text Box 55"/>
            <p:cNvSpPr txBox="1">
              <a:spLocks noChangeArrowheads="1"/>
            </p:cNvSpPr>
            <p:nvPr/>
          </p:nvSpPr>
          <p:spPr bwMode="auto">
            <a:xfrm>
              <a:off x="9393237" y="4543425"/>
              <a:ext cx="908050" cy="469900"/>
            </a:xfrm>
            <a:prstGeom prst="rect">
              <a:avLst/>
            </a:prstGeom>
            <a:gradFill rotWithShape="0">
              <a:gsLst>
                <a:gs pos="0">
                  <a:srgbClr val="00CC99">
                    <a:gamma/>
                    <a:shade val="46275"/>
                    <a:invGamma/>
                  </a:srgbClr>
                </a:gs>
                <a:gs pos="5000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Ratio</a:t>
              </a:r>
            </a:p>
          </p:txBody>
        </p:sp>
      </p:grpSp>
      <p:cxnSp>
        <p:nvCxnSpPr>
          <p:cNvPr id="118847" name="AutoShape 63"/>
          <p:cNvCxnSpPr>
            <a:cxnSpLocks noChangeShapeType="1"/>
            <a:stCxn id="118796" idx="2"/>
            <a:endCxn id="118800" idx="0"/>
          </p:cNvCxnSpPr>
          <p:nvPr/>
        </p:nvCxnSpPr>
        <p:spPr bwMode="auto">
          <a:xfrm rot="16200000" flipH="1">
            <a:off x="5052897" y="3065679"/>
            <a:ext cx="588659" cy="16562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48" name="AutoShape 64"/>
          <p:cNvCxnSpPr>
            <a:cxnSpLocks noChangeShapeType="1"/>
            <a:stCxn id="118798" idx="2"/>
            <a:endCxn id="118822" idx="0"/>
          </p:cNvCxnSpPr>
          <p:nvPr/>
        </p:nvCxnSpPr>
        <p:spPr bwMode="auto">
          <a:xfrm rot="5400000">
            <a:off x="2210119" y="4773325"/>
            <a:ext cx="895503" cy="77696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49" name="AutoShape 65"/>
          <p:cNvCxnSpPr>
            <a:cxnSpLocks noChangeShapeType="1"/>
            <a:stCxn id="118798" idx="2"/>
            <a:endCxn id="118835" idx="0"/>
          </p:cNvCxnSpPr>
          <p:nvPr/>
        </p:nvCxnSpPr>
        <p:spPr bwMode="auto">
          <a:xfrm rot="16200000" flipH="1">
            <a:off x="2959078" y="4801334"/>
            <a:ext cx="895503" cy="7209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50" name="AutoShape 66"/>
          <p:cNvCxnSpPr>
            <a:cxnSpLocks noChangeShapeType="1"/>
            <a:stCxn id="118800" idx="2"/>
            <a:endCxn id="118836" idx="0"/>
          </p:cNvCxnSpPr>
          <p:nvPr/>
        </p:nvCxnSpPr>
        <p:spPr bwMode="auto">
          <a:xfrm rot="5400000">
            <a:off x="5344792" y="4779007"/>
            <a:ext cx="895503" cy="7656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51" name="AutoShape 67"/>
          <p:cNvCxnSpPr>
            <a:cxnSpLocks noChangeShapeType="1"/>
            <a:stCxn id="118800" idx="2"/>
            <a:endCxn id="118837" idx="0"/>
          </p:cNvCxnSpPr>
          <p:nvPr/>
        </p:nvCxnSpPr>
        <p:spPr bwMode="auto">
          <a:xfrm rot="16200000" flipH="1">
            <a:off x="6087257" y="4802146"/>
            <a:ext cx="895503" cy="71932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52" name="AutoShape 68"/>
          <p:cNvCxnSpPr>
            <a:cxnSpLocks noChangeShapeType="1"/>
            <a:stCxn id="118799" idx="2"/>
            <a:endCxn id="118838" idx="0"/>
          </p:cNvCxnSpPr>
          <p:nvPr/>
        </p:nvCxnSpPr>
        <p:spPr bwMode="auto">
          <a:xfrm rot="5400000">
            <a:off x="8255715" y="4893812"/>
            <a:ext cx="897280" cy="53421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53" name="AutoShape 69"/>
          <p:cNvCxnSpPr>
            <a:cxnSpLocks noChangeShapeType="1"/>
            <a:stCxn id="118799" idx="2"/>
            <a:endCxn id="118839" idx="0"/>
          </p:cNvCxnSpPr>
          <p:nvPr/>
        </p:nvCxnSpPr>
        <p:spPr bwMode="auto">
          <a:xfrm rot="16200000" flipH="1">
            <a:off x="8877615" y="4806129"/>
            <a:ext cx="897280" cy="70958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sp>
        <p:nvSpPr>
          <p:cNvPr id="118855" name="Line 71"/>
          <p:cNvSpPr>
            <a:spLocks noChangeShapeType="1"/>
          </p:cNvSpPr>
          <p:nvPr/>
        </p:nvSpPr>
        <p:spPr bwMode="auto">
          <a:xfrm>
            <a:off x="8943861" y="3599468"/>
            <a:ext cx="27602" cy="604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291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1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Want to uncover or describe information</a:t>
            </a:r>
          </a:p>
          <a:p>
            <a:pPr lvl="1"/>
            <a:r>
              <a:rPr lang="en-US" dirty="0"/>
              <a:t>Two specific ways to do it</a:t>
            </a:r>
          </a:p>
          <a:p>
            <a:pPr lvl="2"/>
            <a:r>
              <a:rPr lang="en-US" dirty="0"/>
              <a:t>Numerical measures</a:t>
            </a:r>
          </a:p>
          <a:p>
            <a:pPr lvl="2"/>
            <a:r>
              <a:rPr lang="en-US" dirty="0"/>
              <a:t>Graphical &amp; Tabular displays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Measures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buClr>
                <a:srgbClr val="E48312"/>
              </a:buClr>
            </a:pPr>
            <a:r>
              <a:rPr lang="en-US" sz="2800" b="1" cap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Mean</a:t>
            </a:r>
          </a:p>
          <a:p>
            <a:pPr lvl="1"/>
            <a:r>
              <a:rPr lang="en-US" sz="2800" dirty="0"/>
              <a:t>Median </a:t>
            </a:r>
          </a:p>
          <a:p>
            <a:pPr lvl="1"/>
            <a:r>
              <a:rPr lang="en-US" sz="2800" dirty="0"/>
              <a:t>Mode </a:t>
            </a:r>
          </a:p>
          <a:p>
            <a:pPr lvl="1"/>
            <a:r>
              <a:rPr lang="en-US" sz="2800" dirty="0"/>
              <a:t>Percentiles</a:t>
            </a:r>
          </a:p>
          <a:p>
            <a:pPr lvl="1"/>
            <a:r>
              <a:rPr lang="en-US" sz="2800" dirty="0"/>
              <a:t>Quartiles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800" dirty="0"/>
              <a:t>Variability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Coefficient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 – Tabular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</a:p>
          <a:p>
            <a:pPr lvl="1"/>
            <a:r>
              <a:rPr lang="en-US" dirty="0"/>
              <a:t>Applicable for both categorical and quantitative variable</a:t>
            </a:r>
          </a:p>
          <a:p>
            <a:r>
              <a:rPr lang="en-US" dirty="0"/>
              <a:t>Cumulative Frequency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9161462" y="2800357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7113587" y="2805119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4979987" y="2802738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2932112" y="2807500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pSp>
        <p:nvGrpSpPr>
          <p:cNvPr id="79923" name="Group 51"/>
          <p:cNvGrpSpPr>
            <a:grpSpLocks/>
          </p:cNvGrpSpPr>
          <p:nvPr/>
        </p:nvGrpSpPr>
        <p:grpSpPr bwMode="auto">
          <a:xfrm>
            <a:off x="3997326" y="1916114"/>
            <a:ext cx="1004887" cy="155575"/>
            <a:chOff x="1559" y="1243"/>
            <a:chExt cx="633" cy="98"/>
          </a:xfrm>
        </p:grpSpPr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1559" y="1243"/>
              <a:ext cx="6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2181" y="1247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grpSp>
        <p:nvGrpSpPr>
          <p:cNvPr id="79914" name="Group 42"/>
          <p:cNvGrpSpPr>
            <a:grpSpLocks/>
          </p:cNvGrpSpPr>
          <p:nvPr/>
        </p:nvGrpSpPr>
        <p:grpSpPr bwMode="auto">
          <a:xfrm>
            <a:off x="3975100" y="1044575"/>
            <a:ext cx="1465262" cy="274638"/>
            <a:chOff x="1545" y="700"/>
            <a:chExt cx="914" cy="173"/>
          </a:xfrm>
        </p:grpSpPr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 flipH="1">
              <a:off x="1545" y="700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1545" y="700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grpSp>
        <p:nvGrpSpPr>
          <p:cNvPr id="79915" name="Group 43"/>
          <p:cNvGrpSpPr>
            <a:grpSpLocks/>
          </p:cNvGrpSpPr>
          <p:nvPr/>
        </p:nvGrpSpPr>
        <p:grpSpPr bwMode="auto">
          <a:xfrm>
            <a:off x="6708776" y="1047751"/>
            <a:ext cx="1444625" cy="276225"/>
            <a:chOff x="3267" y="705"/>
            <a:chExt cx="910" cy="174"/>
          </a:xfrm>
        </p:grpSpPr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>
              <a:off x="4177" y="70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H="1">
              <a:off x="3267" y="705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372" y="286605"/>
            <a:ext cx="7560831" cy="667026"/>
          </a:xfrm>
        </p:spPr>
        <p:txBody>
          <a:bodyPr>
            <a:normAutofit/>
          </a:bodyPr>
          <a:lstStyle/>
          <a:p>
            <a:r>
              <a:rPr lang="en-US" dirty="0"/>
              <a:t>Tabular and Graphical Displays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859088" y="1328739"/>
            <a:ext cx="2052165" cy="4308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Categorical Data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959600" y="1328739"/>
            <a:ext cx="2201308" cy="4308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 Data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370078" y="2081214"/>
            <a:ext cx="1109727" cy="769441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Tabular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Displays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542028" y="2081214"/>
            <a:ext cx="1109727" cy="769441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Tabular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Displays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4268788" y="2081214"/>
            <a:ext cx="1263359" cy="769441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Graphical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Displays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8440738" y="2081214"/>
            <a:ext cx="1263359" cy="769441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Graphical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Displays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1683703" y="3086774"/>
            <a:ext cx="2461895" cy="2897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/>
              <a:t>Frequency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   Distribution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Rel. Freq. Dist.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Percent Freq.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   Distribution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Crosstabulation</a:t>
            </a:r>
            <a:endParaRPr lang="en-US" sz="2400" dirty="0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4202112" y="3086773"/>
            <a:ext cx="185356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Bar Chart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Pie Chart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Side-by-Side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Bar Chart</a:t>
            </a: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/>
              <a:t>Stacked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Bar Chart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6107431" y="2850654"/>
            <a:ext cx="2333307" cy="3631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Frequency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Distribution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Rel. Freq. Dist.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% Freq. Dist.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Cum. Freq. Dist.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Cum. Rel. Freq.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Distribution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Cum. % Freq.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Distribution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Crosstabulation</a:t>
            </a:r>
            <a:endParaRPr lang="en-US" sz="2400" dirty="0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8412799" y="3086773"/>
            <a:ext cx="180657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/>
              <a:t>Dot Plot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Histogram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Stem-and-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Leaf Display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Scatter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Diagram</a:t>
            </a:r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7091363" y="1768476"/>
            <a:ext cx="1071563" cy="301625"/>
            <a:chOff x="3508" y="1153"/>
            <a:chExt cx="675" cy="190"/>
          </a:xfrm>
        </p:grpSpPr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 flipV="1">
              <a:off x="3508" y="1241"/>
              <a:ext cx="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4177" y="1153"/>
              <a:ext cx="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3511" y="1241"/>
              <a:ext cx="2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5446712" y="800100"/>
            <a:ext cx="1257300" cy="4953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grpSp>
        <p:nvGrpSpPr>
          <p:cNvPr id="79916" name="Group 44"/>
          <p:cNvGrpSpPr>
            <a:grpSpLocks/>
          </p:cNvGrpSpPr>
          <p:nvPr/>
        </p:nvGrpSpPr>
        <p:grpSpPr bwMode="auto">
          <a:xfrm>
            <a:off x="2914651" y="1784351"/>
            <a:ext cx="1081087" cy="282575"/>
            <a:chOff x="877" y="1163"/>
            <a:chExt cx="681" cy="178"/>
          </a:xfrm>
        </p:grpSpPr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>
              <a:off x="877" y="1246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>
              <a:off x="1554" y="1163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H="1">
              <a:off x="881" y="1249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grpSp>
        <p:nvGrpSpPr>
          <p:cNvPr id="79922" name="Group 50"/>
          <p:cNvGrpSpPr>
            <a:grpSpLocks/>
          </p:cNvGrpSpPr>
          <p:nvPr/>
        </p:nvGrpSpPr>
        <p:grpSpPr bwMode="auto">
          <a:xfrm>
            <a:off x="8158162" y="1906589"/>
            <a:ext cx="1003300" cy="166687"/>
            <a:chOff x="4180" y="1240"/>
            <a:chExt cx="632" cy="105"/>
          </a:xfrm>
        </p:grpSpPr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4180" y="1240"/>
              <a:ext cx="63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4807" y="1245"/>
              <a:ext cx="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79924" name="AutoShape 52"/>
          <p:cNvSpPr>
            <a:spLocks noChangeArrowheads="1"/>
          </p:cNvSpPr>
          <p:nvPr/>
        </p:nvSpPr>
        <p:spPr bwMode="auto">
          <a:xfrm rot="5400000">
            <a:off x="2027238" y="2393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925" name="AutoShape 53"/>
          <p:cNvSpPr>
            <a:spLocks noChangeArrowheads="1"/>
          </p:cNvSpPr>
          <p:nvPr/>
        </p:nvSpPr>
        <p:spPr bwMode="auto">
          <a:xfrm rot="5400000">
            <a:off x="4008438" y="2413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926" name="AutoShape 54"/>
          <p:cNvSpPr>
            <a:spLocks noChangeArrowheads="1"/>
          </p:cNvSpPr>
          <p:nvPr/>
        </p:nvSpPr>
        <p:spPr bwMode="auto">
          <a:xfrm rot="5400000">
            <a:off x="6199188" y="2432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927" name="AutoShape 55"/>
          <p:cNvSpPr>
            <a:spLocks noChangeArrowheads="1"/>
          </p:cNvSpPr>
          <p:nvPr/>
        </p:nvSpPr>
        <p:spPr bwMode="auto">
          <a:xfrm rot="5400000">
            <a:off x="8180388" y="2413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animBg="1"/>
      <p:bldP spid="79887" grpId="0" animBg="1"/>
      <p:bldP spid="79889" grpId="0" animBg="1"/>
      <p:bldP spid="79886" grpId="0" animBg="1"/>
      <p:bldP spid="79876" grpId="0" animBg="1" autoUpdateAnimBg="0"/>
      <p:bldP spid="79877" grpId="0" animBg="1" autoUpdateAnimBg="0"/>
      <p:bldP spid="79878" grpId="0" animBg="1" autoUpdateAnimBg="0"/>
      <p:bldP spid="79879" grpId="0" animBg="1" autoUpdateAnimBg="0"/>
      <p:bldP spid="79880" grpId="0" animBg="1" autoUpdateAnimBg="0"/>
      <p:bldP spid="79881" grpId="0" animBg="1" autoUpdateAnimBg="0"/>
      <p:bldP spid="79882" grpId="0" autoUpdateAnimBg="0"/>
      <p:bldP spid="79883" grpId="0" autoUpdateAnimBg="0"/>
      <p:bldP spid="79884" grpId="0" autoUpdateAnimBg="0"/>
      <p:bldP spid="79885" grpId="0" autoUpdateAnimBg="0"/>
      <p:bldP spid="79907" grpId="0" animBg="1" autoUpdateAnimBg="0"/>
      <p:bldP spid="79924" grpId="0" animBg="1"/>
      <p:bldP spid="79925" grpId="0" animBg="1"/>
      <p:bldP spid="79926" grpId="0" animBg="1"/>
      <p:bldP spid="799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types of models. For this course we are interested in mathematical models</a:t>
            </a:r>
          </a:p>
          <a:p>
            <a:r>
              <a:rPr lang="en-US" dirty="0"/>
              <a:t>Consider an example</a:t>
            </a:r>
          </a:p>
          <a:p>
            <a:pPr lvl="1"/>
            <a:r>
              <a:rPr lang="en-US" dirty="0"/>
              <a:t>Profit = Revenue – Expenses</a:t>
            </a:r>
          </a:p>
          <a:p>
            <a:pPr lvl="1"/>
            <a:r>
              <a:rPr lang="en-US" dirty="0"/>
              <a:t>Above is an example of Mathematical model (very simple)</a:t>
            </a:r>
          </a:p>
          <a:p>
            <a:r>
              <a:rPr lang="en-US" dirty="0"/>
              <a:t>Credit score is an example of a complicated </a:t>
            </a:r>
            <a:r>
              <a:rPr lang="en-US"/>
              <a:t>mathematical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2998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&amp; Sample</a:t>
            </a:r>
          </a:p>
          <a:p>
            <a:pPr lvl="1"/>
            <a:r>
              <a:rPr lang="en-US" dirty="0"/>
              <a:t>Why do we need sample?</a:t>
            </a:r>
          </a:p>
          <a:p>
            <a:r>
              <a:rPr lang="en-US" dirty="0"/>
              <a:t>Data and Data sets</a:t>
            </a:r>
          </a:p>
          <a:p>
            <a:pPr lvl="1">
              <a:buSzPct val="80000"/>
              <a:defRPr/>
            </a:pPr>
            <a:r>
              <a:rPr lang="en-US" u="sng" dirty="0"/>
              <a:t>Data</a:t>
            </a:r>
            <a:r>
              <a:rPr lang="en-US" dirty="0"/>
              <a:t> are the facts and figures collected, analyzed, and summarized for presentation and interpretation.</a:t>
            </a:r>
          </a:p>
          <a:p>
            <a:pPr lvl="1">
              <a:buClr>
                <a:srgbClr val="66FFFF"/>
              </a:buClr>
              <a:defRPr/>
            </a:pPr>
            <a:r>
              <a:rPr lang="en-US" dirty="0"/>
              <a:t>All the data collected in a particular study are referred to as the </a:t>
            </a:r>
            <a:r>
              <a:rPr lang="en-US" u="sng" dirty="0"/>
              <a:t>data set</a:t>
            </a:r>
            <a:r>
              <a:rPr lang="en-US" dirty="0"/>
              <a:t> for the study.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6826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Summarize characteristics of a data set by describing how often certain values of a variable appear in a data set</a:t>
            </a:r>
          </a:p>
          <a:p>
            <a:r>
              <a:rPr lang="en-US" sz="3200" dirty="0"/>
              <a:t>For making decisions, knowledge of distribution is very important.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0050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2532062" y="1133475"/>
            <a:ext cx="7277100" cy="10668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random variable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 numerical description of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outcome of an experiment.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2208212" y="149225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Random Variables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2203450" y="1104900"/>
            <a:ext cx="7772400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7944" name="AutoShape 8"/>
          <p:cNvSpPr>
            <a:spLocks noChangeArrowheads="1"/>
          </p:cNvSpPr>
          <p:nvPr/>
        </p:nvSpPr>
        <p:spPr bwMode="auto">
          <a:xfrm rot="5400000">
            <a:off x="2255838" y="15271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2532062" y="2371725"/>
            <a:ext cx="7277100" cy="14668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discrete random 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may assume either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finite number of values or an infinite sequence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values.</a:t>
            </a:r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2532062" y="4010025"/>
            <a:ext cx="7277100" cy="14478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continuous random 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may assume any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numerical value in an interval or collection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intervals.</a:t>
            </a:r>
          </a:p>
        </p:txBody>
      </p:sp>
      <p:sp>
        <p:nvSpPr>
          <p:cNvPr id="167948" name="AutoShape 12"/>
          <p:cNvSpPr>
            <a:spLocks noChangeArrowheads="1"/>
          </p:cNvSpPr>
          <p:nvPr/>
        </p:nvSpPr>
        <p:spPr bwMode="auto">
          <a:xfrm rot="5400000">
            <a:off x="2255838" y="30511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67949" name="AutoShape 13"/>
          <p:cNvSpPr>
            <a:spLocks noChangeArrowheads="1"/>
          </p:cNvSpPr>
          <p:nvPr/>
        </p:nvSpPr>
        <p:spPr bwMode="auto">
          <a:xfrm rot="5400000">
            <a:off x="2255838" y="46894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941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nimBg="1" autoUpdateAnimBg="0"/>
      <p:bldP spid="167944" grpId="0" animBg="1"/>
      <p:bldP spid="167946" grpId="0" animBg="1" autoUpdateAnimBg="0"/>
      <p:bldP spid="167947" grpId="0" animBg="1" autoUpdateAnimBg="0"/>
      <p:bldP spid="167948" grpId="0" animBg="1"/>
      <p:bldP spid="1679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1954212" y="1155700"/>
            <a:ext cx="8331200" cy="4432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0099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6" name="Rectangle 32"/>
          <p:cNvSpPr>
            <a:spLocks noChangeArrowheads="1"/>
          </p:cNvSpPr>
          <p:nvPr/>
        </p:nvSpPr>
        <p:spPr bwMode="auto">
          <a:xfrm>
            <a:off x="2005013" y="3800476"/>
            <a:ext cx="2054225" cy="172402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7" name="Rectangle 33"/>
          <p:cNvSpPr>
            <a:spLocks noChangeArrowheads="1"/>
          </p:cNvSpPr>
          <p:nvPr/>
        </p:nvSpPr>
        <p:spPr bwMode="auto">
          <a:xfrm>
            <a:off x="4141788" y="3800476"/>
            <a:ext cx="4200525" cy="172402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8" name="Rectangle 34"/>
          <p:cNvSpPr>
            <a:spLocks noChangeArrowheads="1"/>
          </p:cNvSpPr>
          <p:nvPr/>
        </p:nvSpPr>
        <p:spPr bwMode="auto">
          <a:xfrm>
            <a:off x="8431213" y="3800476"/>
            <a:ext cx="1800225" cy="1724025"/>
          </a:xfrm>
          <a:prstGeom prst="rect">
            <a:avLst/>
          </a:prstGeom>
          <a:gradFill rotWithShape="0">
            <a:gsLst>
              <a:gs pos="0">
                <a:srgbClr val="818181">
                  <a:gamma/>
                  <a:shade val="66667"/>
                  <a:invGamma/>
                </a:srgbClr>
              </a:gs>
              <a:gs pos="50000">
                <a:srgbClr val="818181"/>
              </a:gs>
              <a:gs pos="100000">
                <a:srgbClr val="818181">
                  <a:gamma/>
                  <a:shade val="66667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4125912" y="2816225"/>
            <a:ext cx="4216400" cy="889000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8431213" y="2825751"/>
            <a:ext cx="1800225" cy="87947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5" name="Rectangle 31"/>
          <p:cNvSpPr>
            <a:spLocks noChangeArrowheads="1"/>
          </p:cNvSpPr>
          <p:nvPr/>
        </p:nvSpPr>
        <p:spPr bwMode="auto">
          <a:xfrm>
            <a:off x="2005013" y="2825751"/>
            <a:ext cx="2054225" cy="87947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0" name="Rectangle 26"/>
          <p:cNvSpPr>
            <a:spLocks noChangeArrowheads="1"/>
          </p:cNvSpPr>
          <p:nvPr/>
        </p:nvSpPr>
        <p:spPr bwMode="auto">
          <a:xfrm>
            <a:off x="2005013" y="1819276"/>
            <a:ext cx="2054225" cy="911225"/>
          </a:xfrm>
          <a:prstGeom prst="rect">
            <a:avLst/>
          </a:prstGeom>
          <a:gradFill rotWithShape="0">
            <a:gsLst>
              <a:gs pos="0">
                <a:srgbClr val="818181">
                  <a:gamma/>
                  <a:shade val="60784"/>
                  <a:invGamma/>
                </a:srgbClr>
              </a:gs>
              <a:gs pos="50000">
                <a:srgbClr val="818181"/>
              </a:gs>
              <a:gs pos="100000">
                <a:srgbClr val="818181">
                  <a:gamma/>
                  <a:shade val="60784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1" name="Rectangle 27"/>
          <p:cNvSpPr>
            <a:spLocks noChangeArrowheads="1"/>
          </p:cNvSpPr>
          <p:nvPr/>
        </p:nvSpPr>
        <p:spPr bwMode="auto">
          <a:xfrm>
            <a:off x="8424863" y="1819276"/>
            <a:ext cx="1806575" cy="91122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4138612" y="1819276"/>
            <a:ext cx="4203700" cy="91122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2005013" y="1181101"/>
            <a:ext cx="2054225" cy="56197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08" name="Rectangle 24"/>
          <p:cNvSpPr>
            <a:spLocks noChangeArrowheads="1"/>
          </p:cNvSpPr>
          <p:nvPr/>
        </p:nvSpPr>
        <p:spPr bwMode="auto">
          <a:xfrm>
            <a:off x="4138613" y="1181100"/>
            <a:ext cx="4194175" cy="5524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09" name="Rectangle 25"/>
          <p:cNvSpPr>
            <a:spLocks noChangeArrowheads="1"/>
          </p:cNvSpPr>
          <p:nvPr/>
        </p:nvSpPr>
        <p:spPr bwMode="auto">
          <a:xfrm>
            <a:off x="8431213" y="1181100"/>
            <a:ext cx="1800225" cy="5524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2208212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Random Variables</a:t>
            </a: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1973262" y="1790700"/>
            <a:ext cx="8293100" cy="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2005012" y="2800350"/>
            <a:ext cx="8255000" cy="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2005012" y="3771900"/>
            <a:ext cx="8255000" cy="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4113212" y="1165226"/>
            <a:ext cx="0" cy="4429125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 flipH="1">
            <a:off x="8399462" y="1146176"/>
            <a:ext cx="0" cy="4435475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284412" y="1146630"/>
            <a:ext cx="15240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Question</a:t>
            </a: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4437062" y="1161144"/>
            <a:ext cx="3505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Random Variable  </a:t>
            </a:r>
            <a:r>
              <a:rPr lang="en-US" sz="24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x</a:t>
            </a:r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8728754" y="1142094"/>
            <a:ext cx="116205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Type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998662" y="1752600"/>
            <a:ext cx="12573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Family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size</a:t>
            </a:r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4151312" y="1790700"/>
            <a:ext cx="4343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= Number of dependents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    reported on tax return</a:t>
            </a:r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8456612" y="1790700"/>
            <a:ext cx="142875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Discrete</a:t>
            </a:r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1979612" y="2819400"/>
            <a:ext cx="211455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Distance from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home to store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4151312" y="2800350"/>
            <a:ext cx="394335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= Distance in miles from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    home to the store site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8399462" y="2781300"/>
            <a:ext cx="184785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Continuous</a:t>
            </a:r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1998662" y="3790950"/>
            <a:ext cx="15049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Own dog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or cat</a:t>
            </a:r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4170362" y="3829050"/>
            <a:ext cx="417195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= 1 if own no pet;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= 2 if own dog(s) only;         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= 3 if own cat(s) only; 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= 4 if own dog(s) and cat(s)</a:t>
            </a:r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8342312" y="3790950"/>
            <a:ext cx="14859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Discrete</a:t>
            </a:r>
          </a:p>
        </p:txBody>
      </p:sp>
      <p:sp>
        <p:nvSpPr>
          <p:cNvPr id="144419" name="AutoShape 35"/>
          <p:cNvSpPr>
            <a:spLocks noChangeArrowheads="1"/>
          </p:cNvSpPr>
          <p:nvPr/>
        </p:nvSpPr>
        <p:spPr bwMode="auto">
          <a:xfrm rot="5400000">
            <a:off x="1665288" y="3175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20" name="AutoShape 36"/>
          <p:cNvSpPr>
            <a:spLocks noChangeArrowheads="1"/>
          </p:cNvSpPr>
          <p:nvPr/>
        </p:nvSpPr>
        <p:spPr bwMode="auto">
          <a:xfrm rot="5400000">
            <a:off x="1665288" y="1365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21" name="AutoShape 37"/>
          <p:cNvSpPr>
            <a:spLocks noChangeArrowheads="1"/>
          </p:cNvSpPr>
          <p:nvPr/>
        </p:nvSpPr>
        <p:spPr bwMode="auto">
          <a:xfrm rot="5400000">
            <a:off x="1665288" y="4508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22" name="AutoShape 38"/>
          <p:cNvSpPr>
            <a:spLocks noChangeArrowheads="1"/>
          </p:cNvSpPr>
          <p:nvPr/>
        </p:nvSpPr>
        <p:spPr bwMode="auto">
          <a:xfrm rot="5400000">
            <a:off x="1668463" y="2146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483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3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nimBg="1"/>
      <p:bldP spid="144416" grpId="0" animBg="1"/>
      <p:bldP spid="144417" grpId="0" animBg="1"/>
      <p:bldP spid="144418" grpId="0" animBg="1"/>
      <p:bldP spid="144413" grpId="0" animBg="1"/>
      <p:bldP spid="144414" grpId="0" animBg="1"/>
      <p:bldP spid="144415" grpId="0" animBg="1"/>
      <p:bldP spid="144410" grpId="0" animBg="1"/>
      <p:bldP spid="144411" grpId="0" animBg="1"/>
      <p:bldP spid="144412" grpId="0" animBg="1"/>
      <p:bldP spid="144407" grpId="0" animBg="1"/>
      <p:bldP spid="144408" grpId="0" animBg="1"/>
      <p:bldP spid="144409" grpId="0" animBg="1"/>
      <p:bldP spid="144388" grpId="0" animBg="1"/>
      <p:bldP spid="144389" grpId="0" animBg="1"/>
      <p:bldP spid="144390" grpId="0" animBg="1"/>
      <p:bldP spid="144392" grpId="0" animBg="1"/>
      <p:bldP spid="144393" grpId="0" animBg="1"/>
      <p:bldP spid="144394" grpId="0" autoUpdateAnimBg="0"/>
      <p:bldP spid="144395" grpId="0" autoUpdateAnimBg="0"/>
      <p:bldP spid="144396" grpId="0" autoUpdateAnimBg="0"/>
      <p:bldP spid="144397" grpId="0" autoUpdateAnimBg="0"/>
      <p:bldP spid="144398" grpId="0" autoUpdateAnimBg="0"/>
      <p:bldP spid="144399" grpId="0" autoUpdateAnimBg="0"/>
      <p:bldP spid="144400" grpId="0" autoUpdateAnimBg="0"/>
      <p:bldP spid="144401" grpId="0" autoUpdateAnimBg="0"/>
      <p:bldP spid="144402" grpId="0" autoUpdateAnimBg="0"/>
      <p:bldP spid="144403" grpId="0" autoUpdateAnimBg="0"/>
      <p:bldP spid="144404" grpId="0" autoUpdateAnimBg="0"/>
      <p:bldP spid="144405" grpId="0" autoUpdateAnimBg="0"/>
      <p:bldP spid="144419" grpId="0" animBg="1"/>
      <p:bldP spid="144420" grpId="0" animBg="1"/>
      <p:bldP spid="144421" grpId="0" animBg="1"/>
      <p:bldP spid="1444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057" y="389619"/>
            <a:ext cx="9056914" cy="725941"/>
          </a:xfrm>
          <a:noFill/>
          <a:ln/>
        </p:spPr>
        <p:txBody>
          <a:bodyPr/>
          <a:lstStyle/>
          <a:p>
            <a:r>
              <a:rPr lang="en-US" sz="4400" b="1" dirty="0"/>
              <a:t>Binomial Probability Distribution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571" y="1273629"/>
            <a:ext cx="8126866" cy="4312784"/>
          </a:xfrm>
          <a:noFill/>
          <a:ln/>
        </p:spPr>
        <p:txBody>
          <a:bodyPr/>
          <a:lstStyle/>
          <a:p>
            <a:pPr marL="457200" indent="-457200"/>
            <a:r>
              <a:rPr lang="en-US" dirty="0">
                <a:solidFill>
                  <a:srgbClr val="66FFFF"/>
                </a:solidFill>
              </a:rPr>
              <a:t>Four Properties of a Binomial Experiment</a:t>
            </a:r>
            <a:endParaRPr lang="en-US" dirty="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636837" y="4182270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342900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The probability of a success, denoted by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does</a:t>
            </a:r>
          </a:p>
          <a:p>
            <a:pPr marL="457200" indent="-342900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not change from trial to trial.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636837" y="5384800"/>
            <a:ext cx="7175500" cy="660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342900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The trials are independent.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636837" y="3086895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Two outcomes,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success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failure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are possible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on each trial.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636837" y="2005013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The experiment consists of a sequence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identical trials.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9627053" y="4927600"/>
            <a:ext cx="1943100" cy="914400"/>
          </a:xfrm>
          <a:prstGeom prst="wedgeRoundRectCallout">
            <a:avLst>
              <a:gd name="adj1" fmla="val -94199"/>
              <a:gd name="adj2" fmla="val -63023"/>
              <a:gd name="adj3" fmla="val 16667"/>
            </a:avLst>
          </a:prstGeom>
          <a:gradFill rotWithShape="0">
            <a:gsLst>
              <a:gs pos="0">
                <a:srgbClr val="818181"/>
              </a:gs>
              <a:gs pos="100000">
                <a:srgbClr val="818181">
                  <a:gamma/>
                  <a:shade val="66667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stationarity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assumption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 rot="5400000">
            <a:off x="2382612" y="247207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 rot="5400000">
            <a:off x="2382612" y="362664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 rot="5400000">
            <a:off x="2360613" y="42513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 rot="5400000">
            <a:off x="2370819" y="55705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96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 autoUpdateAnimBg="0"/>
      <p:bldP spid="14343" grpId="0" animBg="1" autoUpdateAnimBg="0"/>
      <p:bldP spid="14346" grpId="0" animBg="1" autoUpdateAnimBg="0"/>
      <p:bldP spid="14347" grpId="0" animBg="1" autoUpdateAnimBg="0"/>
      <p:bldP spid="14340" grpId="0" animBg="1" autoUpdateAnimBg="0"/>
      <p:bldP spid="14348" grpId="0" animBg="1"/>
      <p:bldP spid="14349" grpId="0" animBg="1"/>
      <p:bldP spid="14350" grpId="0" animBg="1"/>
      <p:bldP spid="143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Probability Distribution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627312" y="1139825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Our interest is in the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 successes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occurring in the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trials.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627312" y="2263775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We let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denote the number of successes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occurring in the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trials.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 rot="5400000">
            <a:off x="2351088" y="15335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 rot="5400000">
            <a:off x="2351088" y="26955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62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 autoUpdateAnimBg="0"/>
      <p:bldP spid="90117" grpId="0" animBg="1" autoUpdateAnimBg="0"/>
      <p:bldP spid="90118" grpId="0" animBg="1"/>
      <p:bldP spid="901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2527526" y="3241675"/>
            <a:ext cx="7219950" cy="2230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the number of successes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the probability of a success on one trial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the number of trials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</a:t>
            </a:r>
            <a:r>
              <a:rPr lang="en-US" sz="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the probability of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successes in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trials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! =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1)(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2) ….. (2)(1)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830865" y="1576389"/>
            <a:ext cx="4484687" cy="106362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08676" y="1671639"/>
          <a:ext cx="39639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15872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676" y="1671639"/>
                        <a:ext cx="39639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208212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Binomial Probability Distribution</a:t>
            </a: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2227489" y="100965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Binomial Probability Function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8737" name="AutoShape 17"/>
          <p:cNvSpPr>
            <a:spLocks noChangeArrowheads="1"/>
          </p:cNvSpPr>
          <p:nvPr/>
        </p:nvSpPr>
        <p:spPr bwMode="auto">
          <a:xfrm rot="5400000">
            <a:off x="3527652" y="2006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44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6" grpId="0" autoUpdateAnimBg="0"/>
      <p:bldP spid="158724" grpId="0" animBg="1"/>
      <p:bldP spid="1587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816351" y="1576389"/>
            <a:ext cx="4637087" cy="106362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8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51300" y="1671639"/>
          <a:ext cx="41640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000" imgH="393480" progId="Equation.DSMT4">
                  <p:embed/>
                </p:oleObj>
              </mc:Choice>
              <mc:Fallback>
                <p:oleObj name="Equation" r:id="rId3" imgW="1854000" imgH="393480" progId="Equation.DSMT4">
                  <p:embed/>
                  <p:pic>
                    <p:nvPicPr>
                      <p:cNvPr id="15668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671639"/>
                        <a:ext cx="41640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2208212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Binomial Probability Distribution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227489" y="1009650"/>
            <a:ext cx="4927600" cy="522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Binomial Probability Function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4975225" y="1585913"/>
            <a:ext cx="1504950" cy="1047750"/>
          </a:xfrm>
          <a:prstGeom prst="ellips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Oval 12"/>
          <p:cNvSpPr>
            <a:spLocks noChangeArrowheads="1"/>
          </p:cNvSpPr>
          <p:nvPr/>
        </p:nvSpPr>
        <p:spPr bwMode="auto">
          <a:xfrm>
            <a:off x="6397626" y="1636714"/>
            <a:ext cx="1958975" cy="885825"/>
          </a:xfrm>
          <a:prstGeom prst="ellips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AutoShape 14"/>
          <p:cNvSpPr>
            <a:spLocks noChangeArrowheads="1"/>
          </p:cNvSpPr>
          <p:nvPr/>
        </p:nvSpPr>
        <p:spPr bwMode="auto">
          <a:xfrm>
            <a:off x="6265862" y="3060700"/>
            <a:ext cx="3962400" cy="1333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 of a particular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sequence of trial outcomes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with x successes in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trials</a:t>
            </a:r>
          </a:p>
        </p:txBody>
      </p:sp>
      <p:sp>
        <p:nvSpPr>
          <p:cNvPr id="156687" name="AutoShape 15"/>
          <p:cNvSpPr>
            <a:spLocks noChangeArrowheads="1"/>
          </p:cNvSpPr>
          <p:nvPr/>
        </p:nvSpPr>
        <p:spPr bwMode="auto">
          <a:xfrm>
            <a:off x="2017712" y="3251200"/>
            <a:ext cx="4000500" cy="13144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 experimental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outcomes providing exactly</a:t>
            </a: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successes in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trials</a:t>
            </a:r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H="1">
            <a:off x="4602162" y="2501900"/>
            <a:ext cx="596900" cy="69215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>
            <a:off x="7637462" y="2489200"/>
            <a:ext cx="304800" cy="514350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>
            <a:outerShdw dist="28398" dir="38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6694" name="AutoShape 22"/>
          <p:cNvSpPr>
            <a:spLocks noChangeArrowheads="1"/>
          </p:cNvSpPr>
          <p:nvPr/>
        </p:nvSpPr>
        <p:spPr bwMode="auto">
          <a:xfrm>
            <a:off x="5608638" y="2711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5" name="AutoShape 23"/>
          <p:cNvSpPr>
            <a:spLocks noChangeArrowheads="1"/>
          </p:cNvSpPr>
          <p:nvPr/>
        </p:nvSpPr>
        <p:spPr bwMode="auto">
          <a:xfrm>
            <a:off x="7246938" y="2711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49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2" grpId="0" animBg="1"/>
      <p:bldP spid="156684" grpId="0" animBg="1"/>
      <p:bldP spid="156686" grpId="0" animBg="1" autoUpdateAnimBg="0"/>
      <p:bldP spid="156687" grpId="0" animBg="1" autoUpdateAnimBg="0"/>
      <p:bldP spid="156690" grpId="0" animBg="1"/>
      <p:bldP spid="156691" grpId="0" animBg="1"/>
      <p:bldP spid="156694" grpId="0" animBg="1"/>
      <p:bldP spid="1566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2" y="134711"/>
            <a:ext cx="7772400" cy="609600"/>
          </a:xfrm>
          <a:noFill/>
          <a:ln/>
        </p:spPr>
        <p:txBody>
          <a:bodyPr/>
          <a:lstStyle/>
          <a:p>
            <a:r>
              <a:rPr lang="en-US" dirty="0"/>
              <a:t>Binomial Probability Distribution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57675" y="4211639"/>
            <a:ext cx="3668712" cy="733425"/>
            <a:chOff x="2735263" y="4211638"/>
            <a:chExt cx="3668712" cy="733425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735263" y="4211638"/>
              <a:ext cx="3668712" cy="73342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484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549650" y="4335463"/>
            <a:ext cx="207962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14400" imgH="241200" progId="Equation.DSMT4">
                    <p:embed/>
                  </p:oleObj>
                </mc:Choice>
                <mc:Fallback>
                  <p:oleObj name="Equation" r:id="rId3" imgW="914400" imgH="241200" progId="Equation.DSMT4">
                    <p:embed/>
                    <p:pic>
                      <p:nvPicPr>
                        <p:cNvPr id="20484" name="Object 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650" y="4335463"/>
                          <a:ext cx="2079625" cy="525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4257675" y="1519239"/>
            <a:ext cx="3668712" cy="733425"/>
            <a:chOff x="2735263" y="1519238"/>
            <a:chExt cx="3668712" cy="733425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2735263" y="1519238"/>
              <a:ext cx="3668712" cy="73342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755900" y="1530351"/>
              <a:ext cx="3638550" cy="6858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 =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np</a:t>
              </a:r>
            </a:p>
          </p:txBody>
        </p:sp>
      </p:grp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257675" y="2751139"/>
            <a:ext cx="3679596" cy="88582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lvl="3">
              <a:spcBef>
                <a:spcPct val="20000"/>
              </a:spcBef>
            </a:pP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 </a:t>
            </a:r>
            <a:r>
              <a:rPr lang="en-US" sz="24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 rot="5400000">
            <a:off x="2001838" y="1117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 rot="5400000">
            <a:off x="2001838" y="2457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 rot="5400000">
            <a:off x="2001838" y="3848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206625" y="952500"/>
            <a:ext cx="61341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Expected Value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2206625" y="2311400"/>
            <a:ext cx="615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Variance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2206625" y="3683000"/>
            <a:ext cx="6629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956087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5" grpId="0" animBg="1"/>
      <p:bldP spid="20496" grpId="0" animBg="1"/>
      <p:bldP spid="20497" grpId="0" animBg="1"/>
      <p:bldP spid="20498" grpId="0" animBg="1"/>
      <p:bldP spid="20503" grpId="0" autoUpdateAnimBg="0"/>
      <p:bldP spid="20504" grpId="0" autoUpdateAnimBg="0"/>
      <p:bldP spid="205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2493962" y="1139825"/>
            <a:ext cx="7175500" cy="14986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Poisson distributed random variable is often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useful in estimating the number of occurrences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over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specified interval of time or space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493962" y="2854325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It is a discrete random variable that may assume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infinite sequence of values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(x = 0, 1, 2, . . . ).</a:t>
            </a:r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 rot="5400000">
            <a:off x="2217738" y="18383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 rot="5400000">
            <a:off x="2217738" y="32861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2208212" y="4286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Poisson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454385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 autoUpdateAnimBg="0"/>
      <p:bldP spid="183299" grpId="0" animBg="1" autoUpdateAnimBg="0"/>
      <p:bldP spid="183300" grpId="0" animBg="1"/>
      <p:bldP spid="1833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2500312" y="1139825"/>
            <a:ext cx="7277100" cy="3162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Examples of Poisson distributed random variables:</a:t>
            </a: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3116262" y="1768475"/>
            <a:ext cx="6286500" cy="1066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number of knotholes in 14 linear feet of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pine board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116262" y="2949575"/>
            <a:ext cx="6286500" cy="1066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number of vehicles arriving at a toll 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booth in one hour</a:t>
            </a:r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auto">
          <a:xfrm rot="5400000">
            <a:off x="2217738" y="14001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 rot="5400000">
            <a:off x="2217738" y="33051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 rot="5400000">
            <a:off x="2217738" y="22383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2208212" y="4286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Poisson Probability Distribution</a:t>
            </a:r>
          </a:p>
        </p:txBody>
      </p:sp>
      <p:sp>
        <p:nvSpPr>
          <p:cNvPr id="184491" name="Rectangle 171"/>
          <p:cNvSpPr>
            <a:spLocks noChangeArrowheads="1"/>
          </p:cNvSpPr>
          <p:nvPr/>
        </p:nvSpPr>
        <p:spPr bwMode="auto">
          <a:xfrm>
            <a:off x="2493962" y="4425950"/>
            <a:ext cx="7291388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Bell Labs used the Poisson distribution to model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arrival of phone calls.</a:t>
            </a:r>
          </a:p>
        </p:txBody>
      </p:sp>
      <p:sp>
        <p:nvSpPr>
          <p:cNvPr id="184492" name="AutoShape 172"/>
          <p:cNvSpPr>
            <a:spLocks noChangeArrowheads="1"/>
          </p:cNvSpPr>
          <p:nvPr/>
        </p:nvSpPr>
        <p:spPr bwMode="auto">
          <a:xfrm rot="5400000">
            <a:off x="2217738" y="48577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21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4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 autoUpdateAnimBg="0"/>
      <p:bldP spid="184323" grpId="0" animBg="1" autoUpdateAnimBg="0"/>
      <p:bldP spid="184324" grpId="0" animBg="1" autoUpdateAnimBg="0"/>
      <p:bldP spid="184325" grpId="0" animBg="1"/>
      <p:bldP spid="184326" grpId="0" animBg="1"/>
      <p:bldP spid="184327" grpId="0" animBg="1"/>
      <p:bldP spid="184491" grpId="0" animBg="1" autoUpdateAnimBg="0"/>
      <p:bldP spid="1844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Data Sets, Variables,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A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b="1" noProof="0" dirty="0">
                <a:solidFill>
                  <a:srgbClr val="5E0A5C"/>
                </a:solidFill>
              </a:rPr>
              <a:t>data set </a:t>
            </a:r>
            <a:r>
              <a:rPr lang="en-US" noProof="0" dirty="0"/>
              <a:t>is usually a rectangular array of data, with variables in columns and observations in rows. </a:t>
            </a:r>
          </a:p>
          <a:p>
            <a:r>
              <a:rPr lang="en-US" noProof="0" dirty="0"/>
              <a:t>A </a:t>
            </a:r>
            <a:r>
              <a:rPr lang="en-US" b="1" dirty="0">
                <a:solidFill>
                  <a:srgbClr val="5E0A5C"/>
                </a:solidFill>
              </a:rPr>
              <a:t>variable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noProof="0" dirty="0"/>
              <a:t>(or </a:t>
            </a:r>
            <a:r>
              <a:rPr lang="en-US" b="1" dirty="0">
                <a:solidFill>
                  <a:srgbClr val="5E0A5C"/>
                </a:solidFill>
              </a:rPr>
              <a:t>field</a:t>
            </a:r>
            <a:r>
              <a:rPr lang="en-US" noProof="0" dirty="0"/>
              <a:t> or </a:t>
            </a:r>
            <a:r>
              <a:rPr lang="en-US" b="1" dirty="0">
                <a:solidFill>
                  <a:srgbClr val="5E0A5C"/>
                </a:solidFill>
              </a:rPr>
              <a:t>attribute</a:t>
            </a:r>
            <a:r>
              <a:rPr lang="en-US" noProof="0" dirty="0"/>
              <a:t>) is a characteristic of members of a population, such as height, gender, or salary. </a:t>
            </a:r>
          </a:p>
          <a:p>
            <a:r>
              <a:rPr lang="en-US" noProof="0" dirty="0"/>
              <a:t>An </a:t>
            </a:r>
            <a:r>
              <a:rPr lang="en-US" b="1" dirty="0">
                <a:solidFill>
                  <a:srgbClr val="5E0A5C"/>
                </a:solidFill>
              </a:rPr>
              <a:t>observation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noProof="0" dirty="0"/>
              <a:t>(or </a:t>
            </a:r>
            <a:r>
              <a:rPr lang="en-US" b="1" dirty="0">
                <a:solidFill>
                  <a:srgbClr val="5E0A5C"/>
                </a:solidFill>
              </a:rPr>
              <a:t>case</a:t>
            </a:r>
            <a:r>
              <a:rPr lang="en-US" noProof="0" dirty="0"/>
              <a:t> or </a:t>
            </a:r>
            <a:r>
              <a:rPr lang="en-US" b="1" dirty="0">
                <a:solidFill>
                  <a:srgbClr val="5E0A5C"/>
                </a:solidFill>
              </a:rPr>
              <a:t>record</a:t>
            </a:r>
            <a:r>
              <a:rPr lang="en-US" noProof="0" dirty="0"/>
              <a:t>) is a list of all variable values for a single member of a population.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78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208212" y="134711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Poisson Probability Distribution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2208212" y="1009650"/>
            <a:ext cx="7772400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 Properties of a Poisson Experiment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640012" y="2705100"/>
            <a:ext cx="6832600" cy="1422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AutoNum type="arabicPeriod" startAt="2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occurrence or nonoccurrence in any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interval is independent of the occurrence or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nonoccurrence in any other interval.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640012" y="1581150"/>
            <a:ext cx="68326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AutoNum type="arabicPeriod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probability of an occurrence is the same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for any two intervals of equal length.</a:t>
            </a:r>
          </a:p>
        </p:txBody>
      </p:sp>
      <p:sp>
        <p:nvSpPr>
          <p:cNvPr id="153609" name="AutoShape 9"/>
          <p:cNvSpPr>
            <a:spLocks noChangeArrowheads="1"/>
          </p:cNvSpPr>
          <p:nvPr/>
        </p:nvSpPr>
        <p:spPr bwMode="auto">
          <a:xfrm rot="5400000">
            <a:off x="2255838" y="1993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AutoShape 10"/>
          <p:cNvSpPr>
            <a:spLocks noChangeArrowheads="1"/>
          </p:cNvSpPr>
          <p:nvPr/>
        </p:nvSpPr>
        <p:spPr bwMode="auto">
          <a:xfrm rot="5400000">
            <a:off x="2255838" y="33274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72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 autoUpdateAnimBg="0"/>
      <p:bldP spid="153607" grpId="0" animBg="1" autoUpdateAnimBg="0"/>
      <p:bldP spid="153609" grpId="0" animBg="1"/>
      <p:bldP spid="1536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1387" y="1009650"/>
            <a:ext cx="7772400" cy="55403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Poisson Probability Function</a:t>
            </a:r>
            <a:endParaRPr lang="en-U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906962" y="1595439"/>
            <a:ext cx="2351088" cy="115887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3761"/>
            <a:ext cx="7772400" cy="571500"/>
          </a:xfrm>
          <a:noFill/>
          <a:ln/>
        </p:spPr>
        <p:txBody>
          <a:bodyPr/>
          <a:lstStyle/>
          <a:p>
            <a:r>
              <a:rPr lang="en-US" dirty="0"/>
              <a:t>Poisson Probability Distribution</a:t>
            </a:r>
          </a:p>
        </p:txBody>
      </p:sp>
      <p:graphicFrame>
        <p:nvGraphicFramePr>
          <p:cNvPr id="235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38737" y="1727201"/>
          <a:ext cx="18732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4280" imgH="658800" progId="Equation">
                  <p:embed/>
                </p:oleObj>
              </mc:Choice>
              <mc:Fallback>
                <p:oleObj name="Equation" r:id="rId3" imgW="1484280" imgH="658800" progId="Equation">
                  <p:embed/>
                  <p:pic>
                    <p:nvPicPr>
                      <p:cNvPr id="2355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7" y="1727201"/>
                        <a:ext cx="18732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436812" y="3255271"/>
            <a:ext cx="7600950" cy="194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the number of occurrences in an interval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f(x)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the probability of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occurrences in an interval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mean number of occurrences in an interval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2.71828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! =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1)(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2) . . . (2)(1)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 rot="5400000">
            <a:off x="4637088" y="20732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29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utoUpdateAnimBg="0"/>
      <p:bldP spid="235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37875"/>
            <a:ext cx="7772400" cy="814387"/>
          </a:xfrm>
        </p:spPr>
        <p:txBody>
          <a:bodyPr/>
          <a:lstStyle/>
          <a:p>
            <a:r>
              <a:rPr lang="en-US" dirty="0"/>
              <a:t>Poisson Probability Distribution</a:t>
            </a: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2210026" y="1009651"/>
            <a:ext cx="7772400" cy="504825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Poisson Probability Function</a:t>
            </a: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7312" y="3133724"/>
            <a:ext cx="7267575" cy="1790701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practical applications,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eventually become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large enough so 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 approximately zero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the probability of any larger values of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becomes negligible.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7312" y="1585914"/>
            <a:ext cx="7267575" cy="1347786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Since there is no stated upper limit for the number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occurrences, the probability function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applicable for values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0, 1, 2, … without limit.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5400000">
            <a:off x="2351088" y="2146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5400000">
            <a:off x="2351088" y="3917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03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34711"/>
            <a:ext cx="7772400" cy="609600"/>
          </a:xfrm>
          <a:noFill/>
          <a:ln/>
        </p:spPr>
        <p:txBody>
          <a:bodyPr/>
          <a:lstStyle/>
          <a:p>
            <a:r>
              <a:rPr lang="en-US" dirty="0"/>
              <a:t>Poisson Probability Distribution</a:t>
            </a:r>
          </a:p>
        </p:txBody>
      </p:sp>
      <p:sp>
        <p:nvSpPr>
          <p:cNvPr id="25072" name="Rectangle 496"/>
          <p:cNvSpPr>
            <a:spLocks noChangeArrowheads="1"/>
          </p:cNvSpPr>
          <p:nvPr/>
        </p:nvSpPr>
        <p:spPr bwMode="auto">
          <a:xfrm>
            <a:off x="2212975" y="1009650"/>
            <a:ext cx="62103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Mercy Hospital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073" name="Rectangle 497"/>
          <p:cNvSpPr>
            <a:spLocks noChangeArrowheads="1"/>
          </p:cNvSpPr>
          <p:nvPr/>
        </p:nvSpPr>
        <p:spPr bwMode="auto">
          <a:xfrm>
            <a:off x="2555875" y="1485900"/>
            <a:ext cx="7302500" cy="234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Patients arrive at the emergency room of Mercy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Hospital at the average rate of 6 per hour on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weekend evenings.</a:t>
            </a:r>
          </a:p>
        </p:txBody>
      </p:sp>
      <p:sp>
        <p:nvSpPr>
          <p:cNvPr id="25074" name="AutoShape 498"/>
          <p:cNvSpPr>
            <a:spLocks noChangeArrowheads="1"/>
          </p:cNvSpPr>
          <p:nvPr/>
        </p:nvSpPr>
        <p:spPr bwMode="auto">
          <a:xfrm rot="5400000">
            <a:off x="2284413" y="1651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76" name="Rectangle 500"/>
          <p:cNvSpPr>
            <a:spLocks noChangeArrowheads="1"/>
          </p:cNvSpPr>
          <p:nvPr/>
        </p:nvSpPr>
        <p:spPr bwMode="auto">
          <a:xfrm>
            <a:off x="2555875" y="2794000"/>
            <a:ext cx="73025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What is the probability of 4 arrivals in 30 minutes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 a weekend evening?</a:t>
            </a:r>
          </a:p>
        </p:txBody>
      </p:sp>
    </p:spTree>
    <p:extLst>
      <p:ext uri="{BB962C8B-B14F-4D97-AF65-F5344CB8AC3E}">
        <p14:creationId xmlns:p14="http://schemas.microsoft.com/office/powerpoint/2010/main" val="26751620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3" grpId="0" autoUpdateAnimBg="0"/>
      <p:bldP spid="25074" grpId="0" animBg="1"/>
      <p:bldP spid="250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single most important distribution in statistics is the normal distribution. </a:t>
            </a:r>
          </a:p>
          <a:p>
            <a:pPr lvl="1"/>
            <a:r>
              <a:rPr lang="en-US" dirty="0"/>
              <a:t>It is a continuous distribution and the basis of the familiar symmetric bell-shaped curve. </a:t>
            </a:r>
          </a:p>
          <a:p>
            <a:pPr lvl="1"/>
            <a:r>
              <a:rPr lang="en-US" dirty="0"/>
              <a:t>Any particular normal distribution is specified by its mean and standard deviation. </a:t>
            </a:r>
          </a:p>
          <a:p>
            <a:pPr lvl="2"/>
            <a:r>
              <a:rPr lang="en-US" dirty="0"/>
              <a:t>By changing the mean, the normal curve shifts to the right or left. </a:t>
            </a:r>
          </a:p>
          <a:p>
            <a:pPr lvl="2"/>
            <a:r>
              <a:rPr lang="en-US" dirty="0"/>
              <a:t>By changing the standard deviation, the curve becomes more or less spread out. </a:t>
            </a:r>
          </a:p>
          <a:p>
            <a:pPr lvl="1"/>
            <a:r>
              <a:rPr lang="en-US" dirty="0"/>
              <a:t>There are really many normal distributions rather than just a single one. </a:t>
            </a:r>
          </a:p>
          <a:p>
            <a:pPr lvl="2"/>
            <a:r>
              <a:rPr lang="en-US" dirty="0"/>
              <a:t>The normal distribution is a </a:t>
            </a:r>
            <a:r>
              <a:rPr lang="en-US" i="1" dirty="0"/>
              <a:t>two-parameter family</a:t>
            </a:r>
            <a:r>
              <a:rPr lang="en-US" dirty="0"/>
              <a:t>, where the two parameters are the mean and standard deviation.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Distribution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6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continuous distributions, instead of a list of possible values, there is a </a:t>
            </a:r>
            <a:r>
              <a:rPr lang="en-US" i="1" dirty="0"/>
              <a:t>continuum</a:t>
            </a:r>
            <a:r>
              <a:rPr lang="en-US" dirty="0"/>
              <a:t> of possible values, such as all values between 0 and 100, or all values greater than 0. </a:t>
            </a:r>
          </a:p>
          <a:p>
            <a:pPr lvl="1"/>
            <a:r>
              <a:rPr lang="en-US" dirty="0"/>
              <a:t>Instead of assigning probabilities to each individual value in the continuum, the total probability of 1 is spread over this continuum. </a:t>
            </a:r>
          </a:p>
          <a:p>
            <a:pPr lvl="1"/>
            <a:r>
              <a:rPr lang="en-US" dirty="0"/>
              <a:t>The key to this spreading is called a </a:t>
            </a:r>
            <a:r>
              <a:rPr lang="en-US" i="1" dirty="0"/>
              <a:t>density function</a:t>
            </a:r>
            <a:r>
              <a:rPr lang="en-US" dirty="0"/>
              <a:t>, which acts like a histogram. </a:t>
            </a:r>
          </a:p>
          <a:p>
            <a:pPr lvl="2"/>
            <a:r>
              <a:rPr lang="en-US" dirty="0"/>
              <a:t>The higher the value of the density function, the more likely this region of the continuum 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Continuous Distributions and Density Functions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246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060" y="1600200"/>
            <a:ext cx="8153400" cy="2895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5E0A5C"/>
                </a:solidFill>
              </a:rPr>
              <a:t>density function</a:t>
            </a:r>
            <a:r>
              <a:rPr lang="en-US" dirty="0"/>
              <a:t>, usually denoted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specifies the probability distribution of a continuous random variable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higher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is, the more likely </a:t>
            </a:r>
            <a:r>
              <a:rPr lang="en-US" i="1" dirty="0"/>
              <a:t>x</a:t>
            </a:r>
            <a:r>
              <a:rPr lang="en-US" dirty="0"/>
              <a:t> is. </a:t>
            </a:r>
          </a:p>
          <a:p>
            <a:pPr lvl="1"/>
            <a:r>
              <a:rPr lang="en-US" dirty="0"/>
              <a:t>The total area between the graph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and the horizontal axis, which represents the total probability, is equal to 1.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nonnegative for all possible values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Probabilities are found from a density function as areas under the curve.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Continuous Distributions and Density Functions </a:t>
            </a:r>
            <a:r>
              <a:rPr lang="en-US" sz="2200" dirty="0"/>
              <a:t>(slide 2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41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41BC3-BCCC-407F-A43D-3043DFD073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69625" y="6427788"/>
            <a:ext cx="1219200" cy="273050"/>
          </a:xfrm>
        </p:spPr>
        <p:txBody>
          <a:bodyPr/>
          <a:lstStyle/>
          <a:p>
            <a:fld id="{AAEAE4A8-A6E5-453E-B946-FB774B73F48C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AF68-74F7-4810-A25A-9BF94627B4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1600"/>
            <a:ext cx="9753600" cy="4876800"/>
          </a:xfrm>
        </p:spPr>
        <p:txBody>
          <a:bodyPr/>
          <a:lstStyle/>
          <a:p>
            <a:r>
              <a:rPr lang="en-US" dirty="0" err="1"/>
              <a:t>aaa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A3026F-E6A5-4896-99DB-165BE6B9F2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8686800" cy="1066800"/>
          </a:xfrm>
        </p:spPr>
        <p:txBody>
          <a:bodyPr/>
          <a:lstStyle/>
          <a:p>
            <a:r>
              <a:rPr lang="en-US" dirty="0" err="1"/>
              <a:t>aaa</a:t>
            </a:r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FF3FE2C-8AB2-47E9-AE09-5FA9278A0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793"/>
            <a:ext cx="12188825" cy="6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910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060" y="1600200"/>
            <a:ext cx="81534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5E0A5C"/>
                </a:solidFill>
              </a:rPr>
              <a:t>normal distribution </a:t>
            </a:r>
            <a:r>
              <a:rPr lang="en-US" dirty="0"/>
              <a:t>is a continuous distribution with possible values ranging over the </a:t>
            </a:r>
            <a:r>
              <a:rPr lang="en-US" i="1" dirty="0"/>
              <a:t>entire</a:t>
            </a:r>
            <a:r>
              <a:rPr lang="en-US" dirty="0"/>
              <a:t> number line—from “minus infinity” to “plus infinity.” </a:t>
            </a:r>
          </a:p>
          <a:p>
            <a:pPr lvl="1"/>
            <a:r>
              <a:rPr lang="en-US" dirty="0"/>
              <a:t>Only a relatively small range has much chance of occurring. </a:t>
            </a:r>
          </a:p>
          <a:p>
            <a:pPr lvl="1"/>
            <a:r>
              <a:rPr lang="en-US" dirty="0"/>
              <a:t>The normal density function is actually quite complex, in spite of its “nice” bell-shaped appearance.</a:t>
            </a:r>
          </a:p>
          <a:p>
            <a:r>
              <a:rPr lang="en-US" dirty="0"/>
              <a:t>The formula for the normal density function, where </a:t>
            </a:r>
            <a:r>
              <a:rPr lang="en-US" i="1" dirty="0"/>
              <a:t>μ and </a:t>
            </a:r>
            <a:r>
              <a:rPr lang="en-US" i="1" dirty="0">
                <a:solidFill>
                  <a:srgbClr val="000000"/>
                </a:solidFill>
              </a:rPr>
              <a:t>σ </a:t>
            </a:r>
            <a:r>
              <a:rPr lang="en-US" dirty="0">
                <a:solidFill>
                  <a:srgbClr val="000000"/>
                </a:solidFill>
              </a:rPr>
              <a:t>are the mean and standard deviation, is as follows: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Density </a:t>
            </a:r>
          </a:p>
        </p:txBody>
      </p:sp>
      <p:pic>
        <p:nvPicPr>
          <p:cNvPr id="7" name="Picture 6" descr="The normal density function equation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5412" y="4267200"/>
            <a:ext cx="2717800" cy="685800"/>
          </a:xfrm>
          <a:prstGeom prst="rect">
            <a:avLst/>
          </a:prstGeom>
        </p:spPr>
      </p:pic>
      <p:pic>
        <p:nvPicPr>
          <p:cNvPr id="8" name="Picture 7" descr="The normal density function's condition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5412" y="4953000"/>
            <a:ext cx="2501900" cy="571500"/>
          </a:xfrm>
          <a:prstGeom prst="rect">
            <a:avLst/>
          </a:prstGeom>
        </p:spPr>
      </p:pic>
      <p:pic>
        <p:nvPicPr>
          <p:cNvPr id="6" name="Picture 5" descr="Figure ﻿5.3﻿ shows several normal density functions.&#10;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8212" y="4267200"/>
            <a:ext cx="359019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5E0A5C"/>
                </a:solidFill>
              </a:rPr>
              <a:t>standard normal </a:t>
            </a:r>
            <a:r>
              <a:rPr lang="en-US" dirty="0"/>
              <a:t>distribution has mean 0 and standard deviation 1, so it is denoted by </a:t>
            </a:r>
            <a:r>
              <a:rPr lang="en-US" i="1" dirty="0"/>
              <a:t>N</a:t>
            </a:r>
            <a:r>
              <a:rPr lang="en-US" dirty="0"/>
              <a:t>(0,1). </a:t>
            </a:r>
          </a:p>
          <a:p>
            <a:pPr lvl="1"/>
            <a:r>
              <a:rPr lang="en-US" dirty="0"/>
              <a:t>It is also referred to as the </a:t>
            </a:r>
            <a:r>
              <a:rPr lang="en-US" i="1" dirty="0"/>
              <a:t>Z</a:t>
            </a:r>
            <a:r>
              <a:rPr lang="en-US" dirty="0"/>
              <a:t> distribution.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rgbClr val="5E0A5C"/>
                </a:solidFill>
              </a:rPr>
              <a:t>standardize</a:t>
            </a:r>
            <a:r>
              <a:rPr lang="en-US" dirty="0"/>
              <a:t> a variable, subtract its mean and then divide the difference by the standard deviation: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Standardizing allows measuring variables with different means and/or standard deviations on a single scale.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Z</a:t>
            </a:r>
            <a:r>
              <a:rPr lang="en-US" dirty="0"/>
              <a:t>-value is the number of standard deviations to the right or left of the mean.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Z</a:t>
            </a:r>
            <a:r>
              <a:rPr lang="en-US" dirty="0"/>
              <a:t> is positive, the original value is to the right of the mean.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Z</a:t>
            </a:r>
            <a:r>
              <a:rPr lang="en-US" dirty="0"/>
              <a:t> is negative, the original value is the left of the mean.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Standardizing: </a:t>
            </a:r>
            <a:r>
              <a:rPr lang="en-US" i="1" dirty="0"/>
              <a:t>Z</a:t>
            </a:r>
            <a:r>
              <a:rPr lang="en-US" dirty="0"/>
              <a:t>-Values</a:t>
            </a:r>
          </a:p>
        </p:txBody>
      </p:sp>
      <p:pic>
        <p:nvPicPr>
          <p:cNvPr id="4" name="Picture 3" descr="This is the formula to standarize a variable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0213" y="3505200"/>
            <a:ext cx="1405317" cy="7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5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Elements, Variables,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are the entities on which data are collected.</a:t>
            </a:r>
          </a:p>
          <a:p>
            <a:r>
              <a:rPr lang="en-US" dirty="0"/>
              <a:t>A variable is a characteristic of interest for the elements.</a:t>
            </a:r>
          </a:p>
          <a:p>
            <a:r>
              <a:rPr lang="en-US" dirty="0"/>
              <a:t>The set of measurements obtained for a particular</a:t>
            </a:r>
            <a:r>
              <a:rPr lang="en-US" baseline="0" dirty="0"/>
              <a:t> </a:t>
            </a:r>
            <a:r>
              <a:rPr lang="en-US" dirty="0"/>
              <a:t>element is called an observation.</a:t>
            </a:r>
          </a:p>
          <a:p>
            <a:r>
              <a:rPr lang="en-US" dirty="0"/>
              <a:t>A data set with n elements contains n observations.</a:t>
            </a:r>
          </a:p>
          <a:p>
            <a:r>
              <a:rPr lang="en-US" dirty="0"/>
              <a:t>The total number of data values in a complete data</a:t>
            </a:r>
            <a:r>
              <a:rPr lang="en-US" baseline="0" dirty="0"/>
              <a:t> </a:t>
            </a:r>
            <a:r>
              <a:rPr lang="en-US" dirty="0"/>
              <a:t>set is the number of elements multiplied by the number of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0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5065711" y="3109605"/>
            <a:ext cx="5404673" cy="2349807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2703512" y="3097213"/>
            <a:ext cx="2152650" cy="236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5065712" y="1931215"/>
            <a:ext cx="4914900" cy="90406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230438" y="242694"/>
            <a:ext cx="7750174" cy="9970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 b="1" dirty="0">
                <a:latin typeface="Book Antiqua" pitchFamily="18" charset="0"/>
              </a:rPr>
              <a:t>Data, Data Sets, </a:t>
            </a:r>
            <a:br>
              <a:rPr lang="en-US" sz="3200" b="1" dirty="0">
                <a:latin typeface="Book Antiqua" pitchFamily="18" charset="0"/>
              </a:rPr>
            </a:br>
            <a:r>
              <a:rPr lang="en-US" sz="3200" b="1" dirty="0">
                <a:latin typeface="Book Antiqua" pitchFamily="18" charset="0"/>
              </a:rPr>
              <a:t>Elements, Variables, and Observations</a:t>
            </a:r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V="1">
            <a:off x="2679701" y="2957514"/>
            <a:ext cx="68738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2798762" y="2387600"/>
            <a:ext cx="173355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Company</a:t>
            </a:r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5065713" y="3621089"/>
            <a:ext cx="4460875" cy="45243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3931" name="AutoShape 27"/>
          <p:cNvSpPr>
            <a:spLocks noChangeArrowheads="1"/>
          </p:cNvSpPr>
          <p:nvPr/>
        </p:nvSpPr>
        <p:spPr bwMode="auto">
          <a:xfrm>
            <a:off x="8214592" y="5757864"/>
            <a:ext cx="1563687" cy="450850"/>
          </a:xfrm>
          <a:prstGeom prst="wedgeRoundRectCallout">
            <a:avLst>
              <a:gd name="adj1" fmla="val -40761"/>
              <a:gd name="adj2" fmla="val -139790"/>
              <a:gd name="adj3" fmla="val 16667"/>
            </a:avLst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Data Set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41217" y="1295625"/>
            <a:ext cx="8324852" cy="4467004"/>
            <a:chOff x="2235048" y="1295626"/>
            <a:chExt cx="7307265" cy="3866820"/>
          </a:xfrm>
        </p:grpSpPr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>
              <a:off x="5083175" y="1879600"/>
              <a:ext cx="43751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Stock         Annual        Earn/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Exchange    Sales($M)   Share($)</a:t>
              </a:r>
            </a:p>
          </p:txBody>
        </p:sp>
        <p:sp>
          <p:nvSpPr>
            <p:cNvPr id="123925" name="Rectangle 21"/>
            <p:cNvSpPr>
              <a:spLocks noChangeArrowheads="1"/>
            </p:cNvSpPr>
            <p:nvPr/>
          </p:nvSpPr>
          <p:spPr bwMode="auto">
            <a:xfrm>
              <a:off x="2628641" y="2878034"/>
              <a:ext cx="2235200" cy="2284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Dataram	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EnergySouth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Keystone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LandCare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Psychemedics</a:t>
              </a:r>
            </a:p>
          </p:txBody>
        </p:sp>
        <p:sp>
          <p:nvSpPr>
            <p:cNvPr id="123927" name="Rectangle 23"/>
            <p:cNvSpPr>
              <a:spLocks noChangeArrowheads="1"/>
            </p:cNvSpPr>
            <p:nvPr/>
          </p:nvSpPr>
          <p:spPr bwMode="auto">
            <a:xfrm>
              <a:off x="5146526" y="2822554"/>
              <a:ext cx="4395787" cy="230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NQ	  	  73.10	         0.86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N		  74.00	         1.67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N		365.70	         0.86  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NQ		111.40	         0.33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N	  	  17.60	         0.13</a:t>
              </a:r>
            </a:p>
          </p:txBody>
        </p:sp>
        <p:sp>
          <p:nvSpPr>
            <p:cNvPr id="123929" name="AutoShape 25"/>
            <p:cNvSpPr>
              <a:spLocks noChangeArrowheads="1"/>
            </p:cNvSpPr>
            <p:nvPr/>
          </p:nvSpPr>
          <p:spPr bwMode="auto">
            <a:xfrm>
              <a:off x="5588927" y="1295626"/>
              <a:ext cx="1563687" cy="409575"/>
            </a:xfrm>
            <a:prstGeom prst="wedgeRoundRectCallout">
              <a:avLst>
                <a:gd name="adj1" fmla="val 53755"/>
                <a:gd name="adj2" fmla="val 116278"/>
                <a:gd name="adj3" fmla="val 16667"/>
              </a:avLst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Variables</a:t>
              </a:r>
            </a:p>
          </p:txBody>
        </p:sp>
        <p:sp>
          <p:nvSpPr>
            <p:cNvPr id="123930" name="AutoShape 26"/>
            <p:cNvSpPr>
              <a:spLocks noChangeArrowheads="1"/>
            </p:cNvSpPr>
            <p:nvPr/>
          </p:nvSpPr>
          <p:spPr bwMode="auto">
            <a:xfrm>
              <a:off x="2235048" y="1397205"/>
              <a:ext cx="1346200" cy="660400"/>
            </a:xfrm>
            <a:prstGeom prst="wedgeRoundRectCallout">
              <a:avLst>
                <a:gd name="adj1" fmla="val -5306"/>
                <a:gd name="adj2" fmla="val 163944"/>
                <a:gd name="adj3" fmla="val 16667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lnSpc>
                  <a:spcPct val="80000"/>
                </a:lnSpc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Element</a:t>
              </a:r>
            </a:p>
            <a:p>
              <a:pPr>
                <a:lnSpc>
                  <a:spcPct val="80000"/>
                </a:lnSpc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Names</a:t>
              </a:r>
            </a:p>
          </p:txBody>
        </p:sp>
        <p:sp>
          <p:nvSpPr>
            <p:cNvPr id="123932" name="AutoShape 28"/>
            <p:cNvSpPr>
              <a:spLocks noChangeArrowheads="1"/>
            </p:cNvSpPr>
            <p:nvPr/>
          </p:nvSpPr>
          <p:spPr bwMode="auto">
            <a:xfrm rot="21594544">
              <a:off x="3416072" y="1391102"/>
              <a:ext cx="1852613" cy="430213"/>
            </a:xfrm>
            <a:prstGeom prst="wedgeRoundRectCallout">
              <a:avLst>
                <a:gd name="adj1" fmla="val 52551"/>
                <a:gd name="adj2" fmla="val 498051"/>
                <a:gd name="adj3" fmla="val 16667"/>
              </a:avLst>
            </a:prstGeom>
            <a:gradFill rotWithShape="0">
              <a:gsLst>
                <a:gs pos="0">
                  <a:srgbClr val="666699">
                    <a:gamma/>
                    <a:shade val="46275"/>
                    <a:invGamma/>
                  </a:srgbClr>
                </a:gs>
                <a:gs pos="50000">
                  <a:srgbClr val="666699"/>
                </a:gs>
                <a:gs pos="100000">
                  <a:srgbClr val="66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Observation</a:t>
              </a:r>
            </a:p>
          </p:txBody>
        </p:sp>
      </p:grpSp>
      <p:sp>
        <p:nvSpPr>
          <p:cNvPr id="123936" name="AutoShape 32"/>
          <p:cNvSpPr>
            <a:spLocks noChangeArrowheads="1"/>
          </p:cNvSpPr>
          <p:nvPr/>
        </p:nvSpPr>
        <p:spPr bwMode="auto">
          <a:xfrm rot="5400000">
            <a:off x="2179638" y="28670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20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8" grpId="0" animBg="1"/>
      <p:bldP spid="123926" grpId="0" animBg="1"/>
      <p:bldP spid="123924" grpId="0" animBg="1"/>
      <p:bldP spid="123920" grpId="0" autoUpdateAnimBg="0"/>
      <p:bldP spid="123933" grpId="0" animBg="1"/>
      <p:bldP spid="123931" grpId="0" animBg="1" autoUpdateAnimBg="0"/>
      <p:bldP spid="1239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627312" y="1177925"/>
            <a:ext cx="7296150" cy="11049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Data can be further classified as being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categorical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quantitative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48483" name="AutoShape 3"/>
          <p:cNvSpPr>
            <a:spLocks noChangeArrowheads="1"/>
          </p:cNvSpPr>
          <p:nvPr/>
        </p:nvSpPr>
        <p:spPr bwMode="auto">
          <a:xfrm rot="5400000">
            <a:off x="2249488" y="16478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 rot="5400000">
            <a:off x="2249488" y="28479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627312" y="2397125"/>
            <a:ext cx="7296150" cy="14478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statistical analysis that is appropriate depends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on whether the data for the variable are categorical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quantitative.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2627312" y="3959225"/>
            <a:ext cx="7296150" cy="11049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general, there are more alternatives for statistical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analysis when the data are quantitative.</a:t>
            </a:r>
          </a:p>
        </p:txBody>
      </p:sp>
      <p:sp>
        <p:nvSpPr>
          <p:cNvPr id="148487" name="AutoShape 7"/>
          <p:cNvSpPr>
            <a:spLocks noChangeArrowheads="1"/>
          </p:cNvSpPr>
          <p:nvPr/>
        </p:nvSpPr>
        <p:spPr bwMode="auto">
          <a:xfrm rot="5400000">
            <a:off x="2249488" y="44291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1267691" y="266701"/>
            <a:ext cx="9310254" cy="9112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4000" b="1" dirty="0">
                <a:latin typeface="Book Antiqua" pitchFamily="18" charset="0"/>
              </a:rPr>
              <a:t>Categorical and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7273734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 autoUpdateAnimBg="0"/>
      <p:bldP spid="148483" grpId="0" animBg="1"/>
      <p:bldP spid="148484" grpId="0" animBg="1"/>
      <p:bldP spid="148485" grpId="0" animBg="1" autoUpdateAnimBg="0"/>
      <p:bldP spid="148486" grpId="0" animBg="1" autoUpdateAnimBg="0"/>
      <p:bldP spid="1484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Categorical Data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627312" y="1177925"/>
            <a:ext cx="7289800" cy="9715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Labels or names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used to identify an attribute of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each element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627312" y="2263775"/>
            <a:ext cx="7289800" cy="6096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Often referred to as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qualitative data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627312" y="2987675"/>
            <a:ext cx="7289800" cy="10096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Use either the nominal or ordinal scale of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measurement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2627312" y="4111625"/>
            <a:ext cx="7289800" cy="6477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either numeric or nonnumeric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627312" y="4873625"/>
            <a:ext cx="7289800" cy="6858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Appropriate statistical analyses are rather limited</a:t>
            </a: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 rot="5400000">
            <a:off x="2255838" y="15716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571" name="AutoShape 11"/>
          <p:cNvSpPr>
            <a:spLocks noChangeArrowheads="1"/>
          </p:cNvSpPr>
          <p:nvPr/>
        </p:nvSpPr>
        <p:spPr bwMode="auto">
          <a:xfrm rot="5400000">
            <a:off x="2255838" y="24860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 rot="5400000">
            <a:off x="2255838" y="32670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auto">
          <a:xfrm rot="5400000">
            <a:off x="2255838" y="43529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574" name="AutoShape 14"/>
          <p:cNvSpPr>
            <a:spLocks noChangeArrowheads="1"/>
          </p:cNvSpPr>
          <p:nvPr/>
        </p:nvSpPr>
        <p:spPr bwMode="auto">
          <a:xfrm rot="5400000">
            <a:off x="2255838" y="51339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 autoUpdateAnimBg="0"/>
      <p:bldP spid="66565" grpId="0" animBg="1" autoUpdateAnimBg="0"/>
      <p:bldP spid="66566" grpId="0" animBg="1" autoUpdateAnimBg="0"/>
      <p:bldP spid="66567" grpId="0" animBg="1" autoUpdateAnimBg="0"/>
      <p:bldP spid="66568" grpId="0" animBg="1" autoUpdateAnimBg="0"/>
      <p:bldP spid="66570" grpId="0" animBg="1"/>
      <p:bldP spid="66571" grpId="0" animBg="1"/>
      <p:bldP spid="66572" grpId="0" animBg="1"/>
      <p:bldP spid="66573" grpId="0" animBg="1"/>
      <p:bldP spid="665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208212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4000" b="1" dirty="0">
                <a:latin typeface="Book Antiqua" pitchFamily="18" charset="0"/>
              </a:rPr>
              <a:t>Quantitative Data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2627312" y="1177925"/>
            <a:ext cx="8152448" cy="22860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Quantitative data indicate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how many or how much: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198812" y="1825625"/>
            <a:ext cx="6184900" cy="609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discrete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if measuring how many</a:t>
            </a:r>
            <a:endParaRPr lang="en-US" sz="2400" u="sng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198812" y="2549525"/>
            <a:ext cx="618490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continuous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if measuring how much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2627312" y="3578225"/>
            <a:ext cx="8152448" cy="7620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Quantitative data are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always numeric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2627312" y="4340225"/>
            <a:ext cx="8223568" cy="10287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Ordinary arithmetic operations are meaningful for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quantitative data.</a:t>
            </a:r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 rot="5400000">
            <a:off x="2255838" y="13811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5419" name="AutoShape 11"/>
          <p:cNvSpPr>
            <a:spLocks noChangeArrowheads="1"/>
          </p:cNvSpPr>
          <p:nvPr/>
        </p:nvSpPr>
        <p:spPr bwMode="auto">
          <a:xfrm rot="5400000">
            <a:off x="2255838" y="38195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5420" name="AutoShape 12"/>
          <p:cNvSpPr>
            <a:spLocks noChangeArrowheads="1"/>
          </p:cNvSpPr>
          <p:nvPr/>
        </p:nvSpPr>
        <p:spPr bwMode="auto">
          <a:xfrm rot="5400000">
            <a:off x="2255838" y="46005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B00F17E-0EA3-ECE2-BE44-C8511FA8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2" y="5467985"/>
            <a:ext cx="8204518" cy="10287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Quantitative data are measured using interval/ratio scale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06ABAF97-F8AA-5370-739B-323FBD418E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33625" y="595757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017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 autoUpdateAnimBg="0"/>
      <p:bldP spid="145412" grpId="0" animBg="1" autoUpdateAnimBg="0"/>
      <p:bldP spid="145413" grpId="0" animBg="1" autoUpdateAnimBg="0"/>
      <p:bldP spid="145414" grpId="0" animBg="1" autoUpdateAnimBg="0"/>
      <p:bldP spid="145415" grpId="0" animBg="1" autoUpdateAnimBg="0"/>
      <p:bldP spid="145416" grpId="0" animBg="1"/>
      <p:bldP spid="145419" grpId="0" animBg="1"/>
      <p:bldP spid="145420" grpId="0" animBg="1"/>
      <p:bldP spid="4" grpId="0" animBg="1" autoUpdateAnimBg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Scales of Measurement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570162" y="4283075"/>
            <a:ext cx="7353300" cy="11239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scale indicates the data summarization and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statistical analyses that are most appropriate.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570162" y="3063875"/>
            <a:ext cx="7353300" cy="11049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scale determines the amount of information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contained in the data.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570162" y="1177925"/>
            <a:ext cx="7353300" cy="17716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62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latin typeface="Book Antiqua" pitchFamily="18" charset="0"/>
              </a:rPr>
              <a:t> Scales of measurement include:</a:t>
            </a:r>
          </a:p>
          <a:p>
            <a:pPr algn="l">
              <a:defRPr/>
            </a:pPr>
            <a:endParaRPr lang="en-US" sz="2400" dirty="0">
              <a:solidFill>
                <a:schemeClr val="bg1"/>
              </a:solidFill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solidFill>
                <a:schemeClr val="bg1"/>
              </a:solidFill>
              <a:latin typeface="Book Antiqua" pitchFamily="18" charset="0"/>
            </a:endParaRPr>
          </a:p>
          <a:p>
            <a:pPr algn="l">
              <a:defRPr/>
            </a:pPr>
            <a:endParaRPr lang="en-US" sz="1400" dirty="0">
              <a:solidFill>
                <a:schemeClr val="bg1"/>
              </a:solidFill>
              <a:latin typeface="Book Antiqua" pitchFamily="18" charset="0"/>
            </a:endParaRPr>
          </a:p>
          <a:p>
            <a:pPr algn="l">
              <a:defRPr/>
            </a:pPr>
            <a:endParaRPr lang="en-US" sz="14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189412" y="1787525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  <a:latin typeface="Book Antiqua" pitchFamily="18" charset="0"/>
              </a:rPr>
              <a:t>Nominal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189412" y="2301875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Ordinal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6227762" y="1787525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  <a:latin typeface="Book Antiqua" pitchFamily="18" charset="0"/>
              </a:rPr>
              <a:t>Interval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227762" y="2301875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  <a:latin typeface="Book Antiqua" pitchFamily="18" charset="0"/>
              </a:rPr>
              <a:t>Ratio</a:t>
            </a:r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 rot="5400000">
            <a:off x="2255838" y="1409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1452" name="AutoShape 12"/>
          <p:cNvSpPr>
            <a:spLocks noChangeArrowheads="1"/>
          </p:cNvSpPr>
          <p:nvPr/>
        </p:nvSpPr>
        <p:spPr bwMode="auto">
          <a:xfrm rot="5400000">
            <a:off x="2255838" y="35528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 rot="5400000">
            <a:off x="2255838" y="47720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 autoUpdateAnimBg="0"/>
      <p:bldP spid="61445" grpId="0" animBg="1" autoUpdateAnimBg="0"/>
      <p:bldP spid="61446" grpId="0" animBg="1" autoUpdateAnimBg="0"/>
      <p:bldP spid="61447" grpId="0" animBg="1" autoUpdateAnimBg="0"/>
      <p:bldP spid="61448" grpId="0" animBg="1" autoUpdateAnimBg="0"/>
      <p:bldP spid="61449" grpId="0" animBg="1" autoUpdateAnimBg="0"/>
      <p:bldP spid="61450" grpId="0" animBg="1" autoUpdateAnimBg="0"/>
      <p:bldP spid="61451" grpId="0" animBg="1"/>
      <p:bldP spid="61452" grpId="0" animBg="1"/>
      <p:bldP spid="61453" grpId="0" animBg="1"/>
    </p:bld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lbright DADM 5e_PPT Sample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4617B"/>
      </a:accent1>
      <a:accent2>
        <a:srgbClr val="0F6FC6"/>
      </a:accent2>
      <a:accent3>
        <a:srgbClr val="009DD9"/>
      </a:accent3>
      <a:accent4>
        <a:srgbClr val="0BD0D9"/>
      </a:accent4>
      <a:accent5>
        <a:srgbClr val="10CF9B"/>
      </a:accent5>
      <a:accent6>
        <a:srgbClr val="7CCA62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Microsoft Office PowerPoint</Application>
  <PresentationFormat>Custom</PresentationFormat>
  <Paragraphs>365</Paragraphs>
  <Slides>39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8" baseType="lpstr">
      <vt:lpstr>Arial</vt:lpstr>
      <vt:lpstr>Arial Black</vt:lpstr>
      <vt:lpstr>Book Antiqua</vt:lpstr>
      <vt:lpstr>Calibri</vt:lpstr>
      <vt:lpstr>Calibri Light</vt:lpstr>
      <vt:lpstr>Courier New</vt:lpstr>
      <vt:lpstr>Monotype Sorts</vt:lpstr>
      <vt:lpstr>MS Reference Serif</vt:lpstr>
      <vt:lpstr>Palatino Linotype</vt:lpstr>
      <vt:lpstr>Symbol</vt:lpstr>
      <vt:lpstr>Times New Roman</vt:lpstr>
      <vt:lpstr>Tw Cen MT</vt:lpstr>
      <vt:lpstr>Wingdings</vt:lpstr>
      <vt:lpstr>Wingdings 2</vt:lpstr>
      <vt:lpstr>Office Theme</vt:lpstr>
      <vt:lpstr>SBE9ch01</vt:lpstr>
      <vt:lpstr>1_SBE9ch01</vt:lpstr>
      <vt:lpstr>1_Albright DADM 5e_PPT Sample</vt:lpstr>
      <vt:lpstr>Equation</vt:lpstr>
      <vt:lpstr>Introduction to Statistics</vt:lpstr>
      <vt:lpstr>Basic Concepts</vt:lpstr>
      <vt:lpstr>Data Sets, Variables, and Observations</vt:lpstr>
      <vt:lpstr>Elements, Variables, and Observations</vt:lpstr>
      <vt:lpstr>PowerPoint Presentation</vt:lpstr>
      <vt:lpstr>PowerPoint Presentation</vt:lpstr>
      <vt:lpstr>Categorical Data</vt:lpstr>
      <vt:lpstr>PowerPoint Presentation</vt:lpstr>
      <vt:lpstr>Scales of Measurement</vt:lpstr>
      <vt:lpstr>Scales of Measurement - Nominal </vt:lpstr>
      <vt:lpstr>Scales of Measurement -- Ordinal</vt:lpstr>
      <vt:lpstr>Scales of Measurement - Interval</vt:lpstr>
      <vt:lpstr>Scales of Measurement -- Ratio </vt:lpstr>
      <vt:lpstr>PowerPoint Presentation</vt:lpstr>
      <vt:lpstr>Descriptive Statistics</vt:lpstr>
      <vt:lpstr>Numerical Measures</vt:lpstr>
      <vt:lpstr>Descriptive Statistics – Tabular Display</vt:lpstr>
      <vt:lpstr>Tabular and Graphical Displays</vt:lpstr>
      <vt:lpstr>Modeling</vt:lpstr>
      <vt:lpstr>Distribution</vt:lpstr>
      <vt:lpstr>PowerPoint Presentation</vt:lpstr>
      <vt:lpstr>PowerPoint Presentation</vt:lpstr>
      <vt:lpstr>Binomial Probability Distribution</vt:lpstr>
      <vt:lpstr>Binomial Probability Distribution</vt:lpstr>
      <vt:lpstr>PowerPoint Presentation</vt:lpstr>
      <vt:lpstr>PowerPoint Presentation</vt:lpstr>
      <vt:lpstr>Binomial Probability Distribution</vt:lpstr>
      <vt:lpstr>PowerPoint Presentation</vt:lpstr>
      <vt:lpstr>PowerPoint Presentation</vt:lpstr>
      <vt:lpstr>PowerPoint Presentation</vt:lpstr>
      <vt:lpstr>Poisson Probability Distribution</vt:lpstr>
      <vt:lpstr>Poisson Probability Distribution</vt:lpstr>
      <vt:lpstr>Poisson Probability Distribution</vt:lpstr>
      <vt:lpstr>The Normal Distribution</vt:lpstr>
      <vt:lpstr>Continuous Distributions and Density Functions</vt:lpstr>
      <vt:lpstr>Continuous Distributions and Density Functions (slide 2 of 2)</vt:lpstr>
      <vt:lpstr>aaa</vt:lpstr>
      <vt:lpstr>The Normal Density </vt:lpstr>
      <vt:lpstr>Standardizing: Z-Values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2023-02-03T03:23:07Z</dcterms:modified>
</cp:coreProperties>
</file>