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91" r:id="rId2"/>
    <p:sldMasterId id="2147483711" r:id="rId3"/>
  </p:sldMasterIdLst>
  <p:notesMasterIdLst>
    <p:notesMasterId r:id="rId47"/>
  </p:notesMasterIdLst>
  <p:handoutMasterIdLst>
    <p:handoutMasterId r:id="rId48"/>
  </p:handoutMasterIdLst>
  <p:sldIdLst>
    <p:sldId id="257" r:id="rId4"/>
    <p:sldId id="412" r:id="rId5"/>
    <p:sldId id="419" r:id="rId6"/>
    <p:sldId id="420" r:id="rId7"/>
    <p:sldId id="423" r:id="rId8"/>
    <p:sldId id="421" r:id="rId9"/>
    <p:sldId id="416" r:id="rId10"/>
    <p:sldId id="417" r:id="rId11"/>
    <p:sldId id="406" r:id="rId12"/>
    <p:sldId id="418" r:id="rId13"/>
    <p:sldId id="413" r:id="rId14"/>
    <p:sldId id="408" r:id="rId15"/>
    <p:sldId id="409" r:id="rId16"/>
    <p:sldId id="410" r:id="rId17"/>
    <p:sldId id="258" r:id="rId18"/>
    <p:sldId id="261" r:id="rId19"/>
    <p:sldId id="262" r:id="rId20"/>
    <p:sldId id="422" r:id="rId21"/>
    <p:sldId id="263" r:id="rId22"/>
    <p:sldId id="266" r:id="rId23"/>
    <p:sldId id="264" r:id="rId24"/>
    <p:sldId id="265" r:id="rId25"/>
    <p:sldId id="267" r:id="rId26"/>
    <p:sldId id="268" r:id="rId27"/>
    <p:sldId id="269" r:id="rId28"/>
    <p:sldId id="270" r:id="rId29"/>
    <p:sldId id="271" r:id="rId30"/>
    <p:sldId id="272" r:id="rId31"/>
    <p:sldId id="273"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414" r:id="rId45"/>
    <p:sldId id="415" r:id="rId4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336">
          <p15:clr>
            <a:srgbClr val="A4A3A4"/>
          </p15:clr>
        </p15:guide>
        <p15:guide id="5" orient="horz" pos="1920">
          <p15:clr>
            <a:srgbClr val="A4A3A4"/>
          </p15:clr>
        </p15:guide>
        <p15:guide id="6" orient="horz" pos="3984">
          <p15:clr>
            <a:srgbClr val="A4A3A4"/>
          </p15:clr>
        </p15:guide>
        <p15:guide id="7" orient="horz" pos="1152">
          <p15:clr>
            <a:srgbClr val="A4A3A4"/>
          </p15:clr>
        </p15:guide>
        <p15:guide id="8" pos="3839">
          <p15:clr>
            <a:srgbClr val="A4A3A4"/>
          </p15:clr>
        </p15:guide>
        <p15:guide id="9" pos="671">
          <p15:clr>
            <a:srgbClr val="A4A3A4"/>
          </p15:clr>
        </p15:guide>
        <p15:guide id="10" pos="7007">
          <p15:clr>
            <a:srgbClr val="A4A3A4"/>
          </p15:clr>
        </p15:guide>
        <p15:guide id="11" pos="6143">
          <p15:clr>
            <a:srgbClr val="A4A3A4"/>
          </p15:clr>
        </p15:guide>
        <p15:guide id="12" pos="3263">
          <p15:clr>
            <a:srgbClr val="A4A3A4"/>
          </p15:clr>
        </p15:guide>
        <p15:guide id="13" pos="7391">
          <p15:clr>
            <a:srgbClr val="A4A3A4"/>
          </p15:clr>
        </p15:guide>
        <p15:guide id="14" pos="369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71452" autoAdjust="0"/>
  </p:normalViewPr>
  <p:slideViewPr>
    <p:cSldViewPr snapToGrid="0">
      <p:cViewPr varScale="1">
        <p:scale>
          <a:sx n="96" d="100"/>
          <a:sy n="96" d="100"/>
        </p:scale>
        <p:origin x="86" y="130"/>
      </p:cViewPr>
      <p:guideLst>
        <p:guide orient="horz" pos="2160"/>
        <p:guide orient="horz" pos="1008"/>
        <p:guide orient="horz" pos="3792"/>
        <p:guide orient="horz" pos="336"/>
        <p:guide orient="horz" pos="1920"/>
        <p:guide orient="horz" pos="3984"/>
        <p:guide orient="horz" pos="1152"/>
        <p:guide pos="3839"/>
        <p:guide pos="671"/>
        <p:guide pos="7007"/>
        <p:guide pos="6143"/>
        <p:guide pos="3263"/>
        <p:guide pos="7391"/>
        <p:guide pos="3695"/>
      </p:guideLst>
    </p:cSldViewPr>
  </p:slideViewPr>
  <p:outlineViewPr>
    <p:cViewPr>
      <p:scale>
        <a:sx n="33" d="100"/>
        <a:sy n="33" d="100"/>
      </p:scale>
      <p:origin x="0" y="-3456"/>
    </p:cViewPr>
  </p:outlin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handoutMaster" Target="handoutMasters/handoutMaster1.xml"/><Relationship Id="rId8" Type="http://schemas.openxmlformats.org/officeDocument/2006/relationships/slide" Target="slides/slide5.xml"/><Relationship Id="rId51"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5/9/2023</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a:t>
            </a:fld>
            <a:endParaRPr dirty="0"/>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5/9/2023</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a:t>
            </a:fld>
            <a:endParaRPr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1</a:t>
            </a:fld>
            <a:endParaRPr lang="en-US" dirty="0"/>
          </a:p>
        </p:txBody>
      </p:sp>
    </p:spTree>
    <p:extLst>
      <p:ext uri="{BB962C8B-B14F-4D97-AF65-F5344CB8AC3E}">
        <p14:creationId xmlns:p14="http://schemas.microsoft.com/office/powerpoint/2010/main" val="2864014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932612" y="6432551"/>
            <a:ext cx="1371600" cy="273049"/>
          </a:xfrm>
          <a:prstGeom prst="rect">
            <a:avLst/>
          </a:prstGeom>
        </p:spPr>
        <p:txBody>
          <a:bodyPr/>
          <a:lstStyle/>
          <a:p>
            <a:fld id="{5949C478-FE3F-49B1-8779-07AD60FC0F6B}" type="datetime1">
              <a:rPr lang="en-US" smtClean="0"/>
              <a:t>5/9/2023</a:t>
            </a:fld>
            <a:endParaRPr lang="en-US" dirty="0"/>
          </a:p>
        </p:txBody>
      </p:sp>
      <p:sp>
        <p:nvSpPr>
          <p:cNvPr id="5" name="Footer Placeholder 4"/>
          <p:cNvSpPr>
            <a:spLocks noGrp="1"/>
          </p:cNvSpPr>
          <p:nvPr>
            <p:ph type="ftr" sz="quarter" idx="11"/>
          </p:nvPr>
        </p:nvSpPr>
        <p:spPr>
          <a:xfrm>
            <a:off x="1065213" y="6432551"/>
            <a:ext cx="5653087" cy="273049"/>
          </a:xfrm>
        </p:spPr>
        <p:txBody>
          <a:bodyPr/>
          <a:lstStyle/>
          <a:p>
            <a:r>
              <a:rPr lang="en-US" dirty="0"/>
              <a:t>© Dr. Abhijit Dutt</a:t>
            </a:r>
          </a:p>
        </p:txBody>
      </p:sp>
      <p:sp>
        <p:nvSpPr>
          <p:cNvPr id="6" name="Slide Number Placeholder 5"/>
          <p:cNvSpPr>
            <a:spLocks noGrp="1"/>
          </p:cNvSpPr>
          <p:nvPr>
            <p:ph type="sldNum" sz="quarter" idx="12"/>
          </p:nvPr>
        </p:nvSpPr>
        <p:spPr>
          <a:xfrm>
            <a:off x="8532812" y="6432551"/>
            <a:ext cx="1219201" cy="273049"/>
          </a:xfrm>
        </p:spPr>
        <p:txBody>
          <a:bodyPr/>
          <a:lstStyle>
            <a:lvl1pPr>
              <a:defRPr sz="1200"/>
            </a:lvl1pPr>
          </a:lstStyle>
          <a:p>
            <a:fld id="{AAEAE4A8-A6E5-453E-B946-FB774B73F48C}" type="slidenum">
              <a:rPr lang="en-US" smtClean="0"/>
              <a:pPr/>
              <a:t>‹#›</a:t>
            </a:fld>
            <a:endParaRPr lang="en-US" dirty="0"/>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dirty="0"/>
          </a:p>
        </p:txBody>
      </p:sp>
      <p:sp>
        <p:nvSpPr>
          <p:cNvPr id="2" name="Title 1"/>
          <p:cNvSpPr>
            <a:spLocks noGrp="1"/>
          </p:cNvSpPr>
          <p:nvPr>
            <p:ph type="ctrTitle"/>
          </p:nvPr>
        </p:nvSpPr>
        <p:spPr>
          <a:xfrm>
            <a:off x="1065214" y="533400"/>
            <a:ext cx="5029200" cy="2514601"/>
          </a:xfrm>
        </p:spPr>
        <p:txBody>
          <a:bodyPr>
            <a:normAutofit/>
          </a:bodyPr>
          <a:lstStyle>
            <a:lvl1pPr>
              <a:defRPr sz="4000">
                <a:solidFill>
                  <a:schemeClr val="accent1"/>
                </a:solidFill>
              </a:defRPr>
            </a:lvl1pPr>
          </a:lstStyle>
          <a:p>
            <a:r>
              <a:rPr lang="en-US" dirty="0"/>
              <a:t>Click to edit Master title style</a:t>
            </a:r>
            <a:endParaRPr dirty="0"/>
          </a:p>
        </p:txBody>
      </p:sp>
    </p:spTree>
    <p:extLst>
      <p:ext uri="{BB962C8B-B14F-4D97-AF65-F5344CB8AC3E}">
        <p14:creationId xmlns:p14="http://schemas.microsoft.com/office/powerpoint/2010/main" val="29023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162" y="2125980"/>
            <a:ext cx="10360501" cy="43858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324" y="3840480"/>
            <a:ext cx="8532178"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57113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421210" y="1361535"/>
            <a:ext cx="9346405" cy="387029"/>
          </a:xfrm>
        </p:spPr>
        <p:txBody>
          <a:bodyPr lIns="0" tIns="0" rIns="0" bIns="0"/>
          <a:lstStyle>
            <a:lvl1pPr>
              <a:defRPr sz="2515" b="0" i="0">
                <a:solidFill>
                  <a:schemeClr val="tx1"/>
                </a:solidFill>
                <a:latin typeface="Gill Sans MT"/>
                <a:cs typeface="Gill Sans MT"/>
              </a:defRPr>
            </a:lvl1pPr>
          </a:lstStyle>
          <a:p>
            <a:endParaRPr dirty="0"/>
          </a:p>
        </p:txBody>
      </p:sp>
      <p:sp>
        <p:nvSpPr>
          <p:cNvPr id="3" name="Holder 3"/>
          <p:cNvSpPr>
            <a:spLocks noGrp="1"/>
          </p:cNvSpPr>
          <p:nvPr>
            <p:ph type="body" idx="1"/>
          </p:nvPr>
        </p:nvSpPr>
        <p:spPr>
          <a:xfrm>
            <a:off x="1136249" y="524215"/>
            <a:ext cx="9448968" cy="276999"/>
          </a:xfrm>
        </p:spPr>
        <p:txBody>
          <a:bodyPr lIns="0" tIns="0" rIns="0" bIns="0"/>
          <a:lstStyle>
            <a:lvl1pPr>
              <a:defRPr b="0" i="0">
                <a:solidFill>
                  <a:schemeClr val="tx1"/>
                </a:solidFill>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5498096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1421210" y="1361535"/>
            <a:ext cx="9346405" cy="387029"/>
          </a:xfrm>
        </p:spPr>
        <p:txBody>
          <a:bodyPr lIns="0" tIns="0" rIns="0" bIns="0"/>
          <a:lstStyle>
            <a:lvl1pPr>
              <a:defRPr sz="2515" b="0" i="0">
                <a:solidFill>
                  <a:schemeClr val="tx1"/>
                </a:solidFill>
                <a:latin typeface="Gill Sans MT"/>
                <a:cs typeface="Gill Sans MT"/>
              </a:defRPr>
            </a:lvl1pPr>
          </a:lstStyle>
          <a:p>
            <a:endParaRPr/>
          </a:p>
        </p:txBody>
      </p:sp>
      <p:sp>
        <p:nvSpPr>
          <p:cNvPr id="3" name="Holder 3"/>
          <p:cNvSpPr>
            <a:spLocks noGrp="1"/>
          </p:cNvSpPr>
          <p:nvPr>
            <p:ph sz="half" idx="2"/>
          </p:nvPr>
        </p:nvSpPr>
        <p:spPr>
          <a:xfrm>
            <a:off x="609441" y="1577340"/>
            <a:ext cx="5302139"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7245" y="1577340"/>
            <a:ext cx="5302139"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5/9/2023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3220236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1421210" y="1361535"/>
            <a:ext cx="9346405" cy="387029"/>
          </a:xfrm>
        </p:spPr>
        <p:txBody>
          <a:bodyPr lIns="0" tIns="0" rIns="0" bIns="0"/>
          <a:lstStyle>
            <a:lvl1pPr>
              <a:defRPr sz="2515" b="0" i="0">
                <a:solidFill>
                  <a:schemeClr val="tx1"/>
                </a:solidFill>
                <a:latin typeface="Gill Sans MT"/>
                <a:cs typeface="Gill Sans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5/9/2023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2269072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5/9/2023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472184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836612" y="6349094"/>
            <a:ext cx="5653087" cy="273049"/>
          </a:xfrm>
        </p:spPr>
        <p:txBody>
          <a:bodyPr/>
          <a:lstStyle/>
          <a:p>
            <a:endParaRPr lang="en-US" dirty="0"/>
          </a:p>
        </p:txBody>
      </p:sp>
      <p:sp>
        <p:nvSpPr>
          <p:cNvPr id="6" name="Slide Number Placeholder 5"/>
          <p:cNvSpPr>
            <a:spLocks noGrp="1"/>
          </p:cNvSpPr>
          <p:nvPr>
            <p:ph type="sldNum" sz="quarter" idx="12"/>
          </p:nvPr>
        </p:nvSpPr>
        <p:spPr>
          <a:xfrm>
            <a:off x="9904412" y="6428316"/>
            <a:ext cx="1219201" cy="273049"/>
          </a:xfrm>
        </p:spPr>
        <p:txBody>
          <a:bodyPr/>
          <a:lstStyle/>
          <a:p>
            <a:fld id="{AAEAE4A8-A6E5-453E-B946-FB774B73F48C}" type="slidenum">
              <a:rPr lang="en-US" smtClean="0"/>
              <a:t>‹#›</a:t>
            </a:fld>
            <a:endParaRPr lang="en-US" dirty="0"/>
          </a:p>
        </p:txBody>
      </p:sp>
      <p:sp>
        <p:nvSpPr>
          <p:cNvPr id="3" name="Content Placeholder 2"/>
          <p:cNvSpPr>
            <a:spLocks noGrp="1"/>
          </p:cNvSpPr>
          <p:nvPr>
            <p:ph idx="1"/>
          </p:nvPr>
        </p:nvSpPr>
        <p:spPr>
          <a:xfrm>
            <a:off x="1065212" y="1371600"/>
            <a:ext cx="9753600" cy="4876800"/>
          </a:xfrm>
          <a:noFill/>
        </p:spPr>
        <p:txBody>
          <a:bodyPr/>
          <a:lstStyle>
            <a:lvl1pPr marL="274320" indent="-228600">
              <a:spcBef>
                <a:spcPts val="2400"/>
              </a:spcBef>
              <a:buClr>
                <a:srgbClr val="0070C0"/>
              </a:buClr>
              <a:buSzPct val="90000"/>
              <a:buFont typeface="Palatino Linotype" panose="02040502050505030304" pitchFamily="18" charset="0"/>
              <a:buChar char="•"/>
              <a:defRPr sz="2800"/>
            </a:lvl1pPr>
            <a:lvl2pPr marL="594360" indent="-228600">
              <a:buClr>
                <a:srgbClr val="FFC000"/>
              </a:buClr>
              <a:buFont typeface="Palatino Linotype" panose="02040502050505030304" pitchFamily="18" charset="0"/>
              <a:buChar char="•"/>
              <a:defRPr sz="2600"/>
            </a:lvl2pPr>
            <a:lvl3pPr>
              <a:buClr>
                <a:srgbClr val="00B050"/>
              </a:buClr>
              <a:defRPr sz="2400"/>
            </a:lvl3pPr>
            <a:lvl4pPr>
              <a:defRPr sz="22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p:nvPr>
        </p:nvSpPr>
        <p:spPr/>
        <p:txBody>
          <a:bodyPr/>
          <a:lstStyle/>
          <a:p>
            <a:r>
              <a:rPr lang="en-US" dirty="0"/>
              <a:t>Click to edit Master title style</a:t>
            </a:r>
            <a:endParaRPr dirty="0"/>
          </a:p>
        </p:txBody>
      </p:sp>
    </p:spTree>
    <p:extLst>
      <p:ext uri="{BB962C8B-B14F-4D97-AF65-F5344CB8AC3E}">
        <p14:creationId xmlns:p14="http://schemas.microsoft.com/office/powerpoint/2010/main" val="35067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a:xfrm>
            <a:off x="6932612" y="6155267"/>
            <a:ext cx="1371600" cy="273049"/>
          </a:xfrm>
          <a:prstGeom prst="rect">
            <a:avLst/>
          </a:prstGeom>
        </p:spPr>
        <p:txBody>
          <a:bodyPr/>
          <a:lstStyle/>
          <a:p>
            <a:fld id="{7955BE44-216D-4663-9221-C183B2C9078E}" type="datetime1">
              <a:rPr lang="en-US" smtClean="0"/>
              <a:t>5/9/2023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
        <p:nvSpPr>
          <p:cNvPr id="4" name="Content Placeholder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 name="Content Placeholder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Title 1"/>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124050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pPr defTabSz="806867"/>
            <a:endParaRPr lang="en-US" sz="1588">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pPr defTabSz="806867"/>
            <a:fld id="{1D8BD707-D9CF-40AE-B4C6-C98DA3205C09}" type="datetimeFigureOut">
              <a:rPr lang="en-US" sz="1588" smtClean="0">
                <a:solidFill>
                  <a:prstClr val="black">
                    <a:tint val="75000"/>
                  </a:prstClr>
                </a:solidFill>
              </a:rPr>
              <a:pPr defTabSz="806867"/>
              <a:t>5/9/2023</a:t>
            </a:fld>
            <a:endParaRPr lang="en-US" sz="1588">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pPr defTabSz="806867"/>
            <a:fld id="{B6F15528-21DE-4FAA-801E-634DDDAF4B2B}" type="slidenum">
              <a:rPr lang="en-US" sz="1588" smtClean="0">
                <a:solidFill>
                  <a:prstClr val="black">
                    <a:tint val="75000"/>
                  </a:prstClr>
                </a:solidFill>
              </a:rPr>
              <a:pPr defTabSz="806867"/>
              <a:t>‹#›</a:t>
            </a:fld>
            <a:endParaRPr lang="en-US" sz="1588">
              <a:solidFill>
                <a:prstClr val="black">
                  <a:tint val="75000"/>
                </a:prstClr>
              </a:solidFill>
            </a:endParaRPr>
          </a:p>
        </p:txBody>
      </p:sp>
    </p:spTree>
    <p:extLst>
      <p:ext uri="{BB962C8B-B14F-4D97-AF65-F5344CB8AC3E}">
        <p14:creationId xmlns:p14="http://schemas.microsoft.com/office/powerpoint/2010/main" val="4040629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22046" y="76200"/>
            <a:ext cx="10868369" cy="1143000"/>
          </a:xfrm>
        </p:spPr>
        <p:txBody>
          <a:bodyPr/>
          <a:lstStyle/>
          <a:p>
            <a:r>
              <a:rPr kumimoji="0" lang="en-US" dirty="0"/>
              <a:t>Click to edit Master title style</a:t>
            </a:r>
          </a:p>
        </p:txBody>
      </p:sp>
      <p:sp>
        <p:nvSpPr>
          <p:cNvPr id="8" name="Content Placeholder 7"/>
          <p:cNvSpPr>
            <a:spLocks noGrp="1"/>
          </p:cNvSpPr>
          <p:nvPr>
            <p:ph sz="quarter" idx="1"/>
          </p:nvPr>
        </p:nvSpPr>
        <p:spPr>
          <a:xfrm>
            <a:off x="816651" y="1600200"/>
            <a:ext cx="10868369" cy="4876800"/>
          </a:xfrm>
        </p:spPr>
        <p:txBody>
          <a:bodyPr/>
          <a:lstStyle>
            <a:lvl2pPr marL="640080" indent="-274320">
              <a:buFont typeface="Wingdings" panose="05000000000000000000" pitchFamily="2" charset="2"/>
              <a:buChar char="q"/>
              <a:defRPr/>
            </a:lvl2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Tree>
    <p:extLst>
      <p:ext uri="{BB962C8B-B14F-4D97-AF65-F5344CB8AC3E}">
        <p14:creationId xmlns:p14="http://schemas.microsoft.com/office/powerpoint/2010/main" val="2410119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9" name="Content Placeholder 8"/>
          <p:cNvSpPr>
            <a:spLocks noGrp="1"/>
          </p:cNvSpPr>
          <p:nvPr>
            <p:ph sz="quarter" idx="1"/>
          </p:nvPr>
        </p:nvSpPr>
        <p:spPr>
          <a:xfrm>
            <a:off x="812588" y="1589566"/>
            <a:ext cx="5383398" cy="4887433"/>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297560" y="1589566"/>
            <a:ext cx="5340877" cy="4887433"/>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TextBox 6"/>
          <p:cNvSpPr txBox="1"/>
          <p:nvPr userDrawn="1"/>
        </p:nvSpPr>
        <p:spPr>
          <a:xfrm>
            <a:off x="415752" y="6553201"/>
            <a:ext cx="11680957"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Tw Cen MT"/>
                <a:ea typeface="+mn-ea"/>
                <a:cs typeface="Arial" charset="0"/>
              </a:rPr>
              <a: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87747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5" name="TextBox 4"/>
          <p:cNvSpPr txBox="1"/>
          <p:nvPr userDrawn="1"/>
        </p:nvSpPr>
        <p:spPr>
          <a:xfrm>
            <a:off x="415752" y="6553201"/>
            <a:ext cx="11680957"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Tw Cen MT"/>
                <a:ea typeface="+mn-ea"/>
                <a:cs typeface="Arial" charset="0"/>
              </a:rPr>
              <a: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2773958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xample">
    <p:spTree>
      <p:nvGrpSpPr>
        <p:cNvPr id="1" name=""/>
        <p:cNvGrpSpPr/>
        <p:nvPr/>
      </p:nvGrpSpPr>
      <p:grpSpPr>
        <a:xfrm>
          <a:off x="0" y="0"/>
          <a:ext cx="0" cy="0"/>
          <a:chOff x="0" y="0"/>
          <a:chExt cx="0" cy="0"/>
        </a:xfrm>
      </p:grpSpPr>
      <p:sp>
        <p:nvSpPr>
          <p:cNvPr id="2" name="Title 1"/>
          <p:cNvSpPr>
            <a:spLocks noGrp="1"/>
          </p:cNvSpPr>
          <p:nvPr>
            <p:ph type="title"/>
          </p:nvPr>
        </p:nvSpPr>
        <p:spPr>
          <a:xfrm>
            <a:off x="812588" y="76200"/>
            <a:ext cx="10868369" cy="1143000"/>
          </a:xfrm>
        </p:spPr>
        <p:txBody>
          <a:bodyPr>
            <a:normAutofit/>
          </a:bodyPr>
          <a:lstStyle>
            <a:lvl1pPr>
              <a:defRPr sz="3200">
                <a:solidFill>
                  <a:schemeClr val="accent2"/>
                </a:solidFill>
              </a:defRPr>
            </a:lvl1pPr>
          </a:lstStyle>
          <a:p>
            <a:r>
              <a:rPr lang="en-US" dirty="0"/>
              <a:t>Click to edit Master title style</a:t>
            </a:r>
          </a:p>
        </p:txBody>
      </p:sp>
      <p:pic>
        <p:nvPicPr>
          <p:cNvPr id="6" name="Picture 5" descr="Excel-2013.png"/>
          <p:cNvPicPr>
            <a:picLocks noChangeAspect="1"/>
          </p:cNvPicPr>
          <p:nvPr userDrawn="1"/>
        </p:nvPicPr>
        <p:blipFill>
          <a:blip r:embed="rId2" cstate="print"/>
          <a:stretch>
            <a:fillRect/>
          </a:stretch>
        </p:blipFill>
        <p:spPr>
          <a:xfrm>
            <a:off x="1" y="685801"/>
            <a:ext cx="711672" cy="533893"/>
          </a:xfrm>
          <a:prstGeom prst="rect">
            <a:avLst/>
          </a:prstGeom>
        </p:spPr>
      </p:pic>
      <p:sp>
        <p:nvSpPr>
          <p:cNvPr id="9" name="Content Placeholder 7"/>
          <p:cNvSpPr>
            <a:spLocks noGrp="1"/>
          </p:cNvSpPr>
          <p:nvPr>
            <p:ph sz="quarter" idx="1"/>
          </p:nvPr>
        </p:nvSpPr>
        <p:spPr>
          <a:xfrm>
            <a:off x="816651" y="1600200"/>
            <a:ext cx="10868369" cy="4876800"/>
          </a:xfrm>
        </p:spPr>
        <p:txBody>
          <a:bodyPr/>
          <a:lstStyle>
            <a:lvl2pPr marL="640080" indent="-274320">
              <a:buFont typeface="Wingdings" panose="05000000000000000000" pitchFamily="2" charset="2"/>
              <a:buChar char="q"/>
              <a:defRPr/>
            </a:lvl2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8" name="TextBox 7"/>
          <p:cNvSpPr txBox="1"/>
          <p:nvPr userDrawn="1"/>
        </p:nvSpPr>
        <p:spPr>
          <a:xfrm>
            <a:off x="415752" y="6553201"/>
            <a:ext cx="11680957"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Tw Cen MT"/>
                <a:ea typeface="+mn-ea"/>
                <a:cs typeface="Arial" charset="0"/>
              </a:rPr>
              <a: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1381644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Example">
    <p:spTree>
      <p:nvGrpSpPr>
        <p:cNvPr id="1" name=""/>
        <p:cNvGrpSpPr/>
        <p:nvPr/>
      </p:nvGrpSpPr>
      <p:grpSpPr>
        <a:xfrm>
          <a:off x="0" y="0"/>
          <a:ext cx="0" cy="0"/>
          <a:chOff x="0" y="0"/>
          <a:chExt cx="0" cy="0"/>
        </a:xfrm>
      </p:grpSpPr>
      <p:sp>
        <p:nvSpPr>
          <p:cNvPr id="2" name="Title 1"/>
          <p:cNvSpPr>
            <a:spLocks noGrp="1"/>
          </p:cNvSpPr>
          <p:nvPr>
            <p:ph type="title"/>
          </p:nvPr>
        </p:nvSpPr>
        <p:spPr>
          <a:xfrm>
            <a:off x="812588" y="152400"/>
            <a:ext cx="10868369" cy="1066800"/>
          </a:xfrm>
        </p:spPr>
        <p:txBody>
          <a:bodyPr/>
          <a:lstStyle>
            <a:lvl1pPr>
              <a:defRPr>
                <a:solidFill>
                  <a:schemeClr val="accent2"/>
                </a:solidFill>
              </a:defRPr>
            </a:lvl1pPr>
          </a:lstStyle>
          <a:p>
            <a:r>
              <a:rPr lang="en-US"/>
              <a:t>Click to edit Master title style</a:t>
            </a:r>
            <a:endParaRPr lang="en-US" dirty="0"/>
          </a:p>
        </p:txBody>
      </p:sp>
      <p:pic>
        <p:nvPicPr>
          <p:cNvPr id="6" name="Picture 5" descr="Excel-2013.png"/>
          <p:cNvPicPr>
            <a:picLocks noChangeAspect="1"/>
          </p:cNvPicPr>
          <p:nvPr userDrawn="1"/>
        </p:nvPicPr>
        <p:blipFill>
          <a:blip r:embed="rId2" cstate="print"/>
          <a:stretch>
            <a:fillRect/>
          </a:stretch>
        </p:blipFill>
        <p:spPr>
          <a:xfrm>
            <a:off x="1" y="685801"/>
            <a:ext cx="711672" cy="533893"/>
          </a:xfrm>
          <a:prstGeom prst="rect">
            <a:avLst/>
          </a:prstGeom>
        </p:spPr>
      </p:pic>
      <p:sp>
        <p:nvSpPr>
          <p:cNvPr id="7" name="TextBox 6"/>
          <p:cNvSpPr txBox="1"/>
          <p:nvPr userDrawn="1"/>
        </p:nvSpPr>
        <p:spPr>
          <a:xfrm>
            <a:off x="812588" y="6553201"/>
            <a:ext cx="10868369"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Tw Cen MT"/>
                <a:ea typeface="+mn-ea"/>
                <a:cs typeface="Arial" charset="0"/>
              </a:rPr>
              <a:t>© 2015 Cengage Learning. All Rights Reserved. May not be scanned, copied or duplicated, or posted to a publicly accessible website, in whole or in part.</a:t>
            </a:r>
          </a:p>
        </p:txBody>
      </p:sp>
      <p:sp>
        <p:nvSpPr>
          <p:cNvPr id="9" name="Content Placeholder 7"/>
          <p:cNvSpPr>
            <a:spLocks noGrp="1"/>
          </p:cNvSpPr>
          <p:nvPr>
            <p:ph sz="quarter" idx="1"/>
          </p:nvPr>
        </p:nvSpPr>
        <p:spPr>
          <a:xfrm>
            <a:off x="816651" y="1600200"/>
            <a:ext cx="10868369" cy="4876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8223523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2.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theme" Target="../theme/theme3.xml"/><Relationship Id="rId5" Type="http://schemas.openxmlformats.org/officeDocument/2006/relationships/slideLayout" Target="../slideLayouts/slideLayout14.xml"/><Relationship Id="rId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1065212" y="6343499"/>
            <a:ext cx="5653087" cy="273049"/>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9904412" y="6411383"/>
            <a:ext cx="1219201" cy="273049"/>
          </a:xfrm>
          <a:prstGeom prst="rect">
            <a:avLst/>
          </a:prstGeom>
        </p:spPr>
        <p:txBody>
          <a:bodyPr vert="horz" lIns="91440" tIns="45720" rIns="91440" bIns="45720" rtlCol="0" anchor="ctr"/>
          <a:lstStyle>
            <a:lvl1pPr algn="r">
              <a:defRPr sz="1800">
                <a:solidFill>
                  <a:schemeClr val="tx1"/>
                </a:solidFill>
              </a:defRPr>
            </a:lvl1pPr>
          </a:lstStyle>
          <a:p>
            <a:fld id="{AAEAE4A8-A6E5-453E-B946-FB774B73F48C}" type="slidenum">
              <a:rPr lang="en-US" smtClean="0"/>
              <a:pPr/>
              <a:t>‹#›</a:t>
            </a:fld>
            <a:endParaRPr lang="en-US" dirty="0"/>
          </a:p>
        </p:txBody>
      </p:sp>
      <p:sp>
        <p:nvSpPr>
          <p:cNvPr id="3" name="Text Placeholder 2"/>
          <p:cNvSpPr>
            <a:spLocks noGrp="1"/>
          </p:cNvSpPr>
          <p:nvPr>
            <p:ph type="body" idx="1"/>
          </p:nvPr>
        </p:nvSpPr>
        <p:spPr>
          <a:xfrm>
            <a:off x="531812" y="1388534"/>
            <a:ext cx="10210800" cy="4555066"/>
          </a:xfrm>
          <a:prstGeom prst="rect">
            <a:avLst/>
          </a:prstGeom>
          <a:noFill/>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Placeholder 1"/>
          <p:cNvSpPr>
            <a:spLocks noGrp="1"/>
          </p:cNvSpPr>
          <p:nvPr>
            <p:ph type="title"/>
          </p:nvPr>
        </p:nvSpPr>
        <p:spPr bwMode="auto">
          <a:xfrm>
            <a:off x="1065212" y="160867"/>
            <a:ext cx="8686801" cy="1066800"/>
          </a:xfrm>
          <a:prstGeom prst="rect">
            <a:avLst/>
          </a:prstGeom>
        </p:spPr>
        <p:txBody>
          <a:bodyPr vert="horz" lIns="91440" tIns="45720" rIns="91440" bIns="45720" rtlCol="0" anchor="ctr">
            <a:normAutofit/>
          </a:bodyPr>
          <a:lstStyle/>
          <a:p>
            <a:r>
              <a:rPr lang="en-US" dirty="0"/>
              <a:t>Click to edit Master title style</a:t>
            </a:r>
            <a:endParaRPr dirty="0"/>
          </a:p>
        </p:txBody>
      </p:sp>
      <p:sp>
        <p:nvSpPr>
          <p:cNvPr id="4" name="Rectangle 3"/>
          <p:cNvSpPr/>
          <p:nvPr userDrawn="1"/>
        </p:nvSpPr>
        <p:spPr>
          <a:xfrm>
            <a:off x="-1" y="0"/>
            <a:ext cx="12188825" cy="6858000"/>
          </a:xfrm>
          <a:prstGeom prst="rect">
            <a:avLst/>
          </a:prstGeom>
          <a:noFill/>
          <a:ln w="152400">
            <a:solidFill>
              <a:srgbClr val="7030A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13276704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710"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defTabSz="914400" rtl="0" eaLnBrk="1" latinLnBrk="0" hangingPunct="1">
        <a:lnSpc>
          <a:spcPct val="80000"/>
        </a:lnSpc>
        <a:spcBef>
          <a:spcPct val="0"/>
        </a:spcBef>
        <a:buNone/>
        <a:defRPr sz="4000" b="1" kern="120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125000"/>
        <a:buFont typeface="Calibri" panose="020F0502020204030204" pitchFamily="34" charset="0"/>
        <a:buChar char="•"/>
        <a:defRPr sz="28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accent2">
            <a:lumMod val="50000"/>
          </a:schemeClr>
        </a:buClr>
        <a:buSzPct val="100000"/>
        <a:buFont typeface="Courier New" panose="02070309020205020404" pitchFamily="49" charset="0"/>
        <a:buChar char="o"/>
        <a:defRPr sz="2600" kern="1200">
          <a:solidFill>
            <a:schemeClr val="tx1"/>
          </a:solidFill>
          <a:latin typeface="+mn-lt"/>
          <a:ea typeface="+mn-ea"/>
          <a:cs typeface="+mn-cs"/>
        </a:defRPr>
      </a:lvl2pPr>
      <a:lvl3pPr marL="777240" indent="-182880" algn="l" defTabSz="914400" rtl="0" eaLnBrk="1" latinLnBrk="0" hangingPunct="1">
        <a:lnSpc>
          <a:spcPct val="90000"/>
        </a:lnSpc>
        <a:spcBef>
          <a:spcPts val="600"/>
        </a:spcBef>
        <a:buClr>
          <a:schemeClr val="accent4">
            <a:lumMod val="75000"/>
          </a:schemeClr>
        </a:buClr>
        <a:buSzPct val="125000"/>
        <a:buFont typeface="Arial" panose="020B0604020202020204" pitchFamily="34" charset="0"/>
        <a:buChar char="•"/>
        <a:defRPr sz="24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rgbClr val="002060"/>
        </a:buClr>
        <a:buSzPct val="90000"/>
        <a:buFont typeface="Courier New" panose="02070309020205020404" pitchFamily="49" charset="0"/>
        <a:buChar char="o"/>
        <a:defRPr sz="2200" kern="1200">
          <a:solidFill>
            <a:schemeClr val="tx1"/>
          </a:solidFill>
          <a:latin typeface="+mn-lt"/>
          <a:ea typeface="+mn-ea"/>
          <a:cs typeface="+mn-cs"/>
        </a:defRPr>
      </a:lvl4pPr>
      <a:lvl5pPr marL="1097280" indent="-137160" algn="l" defTabSz="914400" rtl="0" eaLnBrk="1" latinLnBrk="0" hangingPunct="1">
        <a:lnSpc>
          <a:spcPct val="90000"/>
        </a:lnSpc>
        <a:spcBef>
          <a:spcPts val="600"/>
        </a:spcBef>
        <a:buClr>
          <a:srgbClr val="002060"/>
        </a:buClr>
        <a:buSzPct val="90000"/>
        <a:buFont typeface="Courier New" panose="02070309020205020404" pitchFamily="49" charset="0"/>
        <a:buChar char="o"/>
        <a:defRPr sz="2000" kern="1200">
          <a:solidFill>
            <a:schemeClr val="tx1"/>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812588" y="76200"/>
            <a:ext cx="10868369" cy="1143000"/>
          </a:xfrm>
          <a:prstGeom prst="rect">
            <a:avLst/>
          </a:prstGeom>
        </p:spPr>
        <p:txBody>
          <a:bodyPr vert="horz" anchor="ctr">
            <a:normAutofit/>
          </a:bodyPr>
          <a:lstStyle/>
          <a:p>
            <a:r>
              <a:rPr kumimoji="0" lang="en-US" dirty="0"/>
              <a:t>Click to edit Master title style</a:t>
            </a:r>
          </a:p>
        </p:txBody>
      </p:sp>
      <p:sp>
        <p:nvSpPr>
          <p:cNvPr id="13" name="Text Placeholder 12"/>
          <p:cNvSpPr>
            <a:spLocks noGrp="1"/>
          </p:cNvSpPr>
          <p:nvPr>
            <p:ph type="body" idx="1"/>
          </p:nvPr>
        </p:nvSpPr>
        <p:spPr>
          <a:xfrm>
            <a:off x="816651" y="1600200"/>
            <a:ext cx="10868369" cy="4526280"/>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14" name="Date Placeholder 13"/>
          <p:cNvSpPr>
            <a:spLocks noGrp="1"/>
          </p:cNvSpPr>
          <p:nvPr>
            <p:ph type="dt" sz="half" idx="2"/>
          </p:nvPr>
        </p:nvSpPr>
        <p:spPr>
          <a:xfrm>
            <a:off x="8125883" y="6248401"/>
            <a:ext cx="3555074" cy="365125"/>
          </a:xfrm>
          <a:prstGeom prst="rect">
            <a:avLst/>
          </a:prstGeom>
        </p:spPr>
        <p:txBody>
          <a:bodyPr vert="horz" anchor="ctr" anchorCtr="0"/>
          <a:lstStyle>
            <a:lvl1pPr algn="l" eaLnBrk="1" latinLnBrk="0" hangingPunct="1">
              <a:defRPr kumimoji="0" sz="1400">
                <a:solidFill>
                  <a:schemeClr val="tx2"/>
                </a:solidFill>
              </a:defRPr>
            </a:lvl1pPr>
          </a:lstStyle>
          <a:p>
            <a:fld id="{8E2ABE4E-BBD6-4463-BC77-FBFDC9C142F2}" type="datetimeFigureOut">
              <a:rPr lang="en-US" smtClean="0">
                <a:solidFill>
                  <a:srgbClr val="04617B"/>
                </a:solidFill>
              </a:rPr>
              <a:pPr/>
              <a:t>5/9/2023</a:t>
            </a:fld>
            <a:endParaRPr lang="en-US" dirty="0">
              <a:solidFill>
                <a:srgbClr val="04617B"/>
              </a:solidFill>
            </a:endParaRPr>
          </a:p>
        </p:txBody>
      </p:sp>
      <p:sp>
        <p:nvSpPr>
          <p:cNvPr id="3" name="Footer Placeholder 2"/>
          <p:cNvSpPr>
            <a:spLocks noGrp="1"/>
          </p:cNvSpPr>
          <p:nvPr>
            <p:ph type="ftr" sz="quarter" idx="3"/>
          </p:nvPr>
        </p:nvSpPr>
        <p:spPr>
          <a:xfrm>
            <a:off x="812589" y="6248207"/>
            <a:ext cx="7226228" cy="365125"/>
          </a:xfrm>
          <a:prstGeom prst="rect">
            <a:avLst/>
          </a:prstGeom>
        </p:spPr>
        <p:txBody>
          <a:bodyPr vert="horz" anchor="ctr"/>
          <a:lstStyle>
            <a:lvl1pPr algn="r" eaLnBrk="1" latinLnBrk="0" hangingPunct="1">
              <a:defRPr kumimoji="0" sz="1400">
                <a:solidFill>
                  <a:schemeClr val="tx2"/>
                </a:solidFill>
              </a:defRPr>
            </a:lvl1pPr>
          </a:lstStyle>
          <a:p>
            <a:endParaRPr lang="en-US" dirty="0">
              <a:solidFill>
                <a:srgbClr val="04617B"/>
              </a:solidFill>
            </a:endParaRPr>
          </a:p>
        </p:txBody>
      </p:sp>
      <p:sp>
        <p:nvSpPr>
          <p:cNvPr id="7" name="Rectangle 6"/>
          <p:cNvSpPr/>
          <p:nvPr/>
        </p:nvSpPr>
        <p:spPr bwMode="white">
          <a:xfrm>
            <a:off x="0" y="1234440"/>
            <a:ext cx="12188825"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a:ea typeface="+mn-ea"/>
              <a:cs typeface="+mn-cs"/>
            </a:endParaRPr>
          </a:p>
        </p:txBody>
      </p:sp>
      <p:sp>
        <p:nvSpPr>
          <p:cNvPr id="8" name="Rectangle 7"/>
          <p:cNvSpPr/>
          <p:nvPr/>
        </p:nvSpPr>
        <p:spPr>
          <a:xfrm>
            <a:off x="0" y="1280160"/>
            <a:ext cx="711015"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a:ea typeface="+mn-ea"/>
              <a:cs typeface="+mn-cs"/>
            </a:endParaRPr>
          </a:p>
        </p:txBody>
      </p:sp>
      <p:sp>
        <p:nvSpPr>
          <p:cNvPr id="9" name="Rectangle 8"/>
          <p:cNvSpPr/>
          <p:nvPr/>
        </p:nvSpPr>
        <p:spPr>
          <a:xfrm>
            <a:off x="787195" y="1280160"/>
            <a:ext cx="11401630" cy="228600"/>
          </a:xfrm>
          <a:prstGeom prst="rect">
            <a:avLst/>
          </a:prstGeom>
          <a:solidFill>
            <a:srgbClr val="000066"/>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a:ea typeface="+mn-ea"/>
              <a:cs typeface="+mn-cs"/>
            </a:endParaRPr>
          </a:p>
        </p:txBody>
      </p:sp>
      <p:sp>
        <p:nvSpPr>
          <p:cNvPr id="23" name="Slide Number Placeholder 22"/>
          <p:cNvSpPr>
            <a:spLocks noGrp="1"/>
          </p:cNvSpPr>
          <p:nvPr>
            <p:ph type="sldNum" sz="quarter" idx="4"/>
          </p:nvPr>
        </p:nvSpPr>
        <p:spPr>
          <a:xfrm>
            <a:off x="0" y="1272222"/>
            <a:ext cx="711015"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96B5ACC4-1242-4D72-BA11-D5AA5AAA2DF6}" type="slidenum">
              <a:rPr lang="en-US" smtClean="0"/>
              <a:pPr/>
              <a:t>‹#›</a:t>
            </a:fld>
            <a:endParaRPr lang="en-US" dirty="0"/>
          </a:p>
        </p:txBody>
      </p:sp>
    </p:spTree>
    <p:extLst>
      <p:ext uri="{BB962C8B-B14F-4D97-AF65-F5344CB8AC3E}">
        <p14:creationId xmlns:p14="http://schemas.microsoft.com/office/powerpoint/2010/main" val="2841989483"/>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Lst>
  <p:txStyles>
    <p:titleStyle>
      <a:lvl1pPr algn="l" rtl="0" eaLnBrk="1" latinLnBrk="0" hangingPunct="1">
        <a:spcBef>
          <a:spcPct val="0"/>
        </a:spcBef>
        <a:buNone/>
        <a:defRPr kumimoji="0" sz="3600" kern="1200">
          <a:solidFill>
            <a:srgbClr val="000066"/>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2">
            <a:lumMod val="60000"/>
            <a:lumOff val="40000"/>
          </a:schemeClr>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421210" y="1361535"/>
            <a:ext cx="9346405" cy="438582"/>
          </a:xfrm>
          <a:prstGeom prst="rect">
            <a:avLst/>
          </a:prstGeom>
        </p:spPr>
        <p:txBody>
          <a:bodyPr wrap="square" lIns="0" tIns="0" rIns="0" bIns="0">
            <a:spAutoFit/>
          </a:bodyPr>
          <a:lstStyle>
            <a:lvl1pPr>
              <a:defRPr sz="2850" b="0" i="0">
                <a:solidFill>
                  <a:schemeClr val="tx1"/>
                </a:solidFill>
                <a:latin typeface="Gill Sans MT"/>
                <a:cs typeface="Gill Sans MT"/>
              </a:defRPr>
            </a:lvl1pPr>
          </a:lstStyle>
          <a:p>
            <a:endParaRPr/>
          </a:p>
        </p:txBody>
      </p:sp>
      <p:sp>
        <p:nvSpPr>
          <p:cNvPr id="3" name="Holder 3"/>
          <p:cNvSpPr>
            <a:spLocks noGrp="1"/>
          </p:cNvSpPr>
          <p:nvPr>
            <p:ph type="body" idx="1"/>
          </p:nvPr>
        </p:nvSpPr>
        <p:spPr>
          <a:xfrm>
            <a:off x="1369929" y="1337015"/>
            <a:ext cx="9448968"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4201" y="6377940"/>
            <a:ext cx="3900424"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441" y="6377940"/>
            <a:ext cx="280343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5/9/2023</a:t>
            </a:fld>
            <a:endParaRPr lang="en-US"/>
          </a:p>
        </p:txBody>
      </p:sp>
      <p:sp>
        <p:nvSpPr>
          <p:cNvPr id="6" name="Holder 6"/>
          <p:cNvSpPr>
            <a:spLocks noGrp="1"/>
          </p:cNvSpPr>
          <p:nvPr>
            <p:ph type="sldNum" sz="quarter" idx="7"/>
          </p:nvPr>
        </p:nvSpPr>
        <p:spPr>
          <a:xfrm>
            <a:off x="8775954" y="6377940"/>
            <a:ext cx="280343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60594980"/>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Lst>
  <p:txStyles>
    <p:titleStyle>
      <a:lvl1pPr>
        <a:defRPr>
          <a:latin typeface="+mj-lt"/>
          <a:ea typeface="+mj-ea"/>
          <a:cs typeface="+mj-cs"/>
        </a:defRPr>
      </a:lvl1pPr>
    </p:titleStyle>
    <p:bodyStyle>
      <a:lvl1pPr marL="0">
        <a:defRPr>
          <a:latin typeface="+mn-lt"/>
          <a:ea typeface="+mn-ea"/>
          <a:cs typeface="+mn-cs"/>
        </a:defRPr>
      </a:lvl1pPr>
      <a:lvl2pPr marL="403433">
        <a:defRPr>
          <a:latin typeface="+mn-lt"/>
          <a:ea typeface="+mn-ea"/>
          <a:cs typeface="+mn-cs"/>
        </a:defRPr>
      </a:lvl2pPr>
      <a:lvl3pPr marL="806867">
        <a:defRPr>
          <a:latin typeface="+mn-lt"/>
          <a:ea typeface="+mn-ea"/>
          <a:cs typeface="+mn-cs"/>
        </a:defRPr>
      </a:lvl3pPr>
      <a:lvl4pPr marL="1210300">
        <a:defRPr>
          <a:latin typeface="+mn-lt"/>
          <a:ea typeface="+mn-ea"/>
          <a:cs typeface="+mn-cs"/>
        </a:defRPr>
      </a:lvl4pPr>
      <a:lvl5pPr marL="1613733">
        <a:defRPr>
          <a:latin typeface="+mn-lt"/>
          <a:ea typeface="+mn-ea"/>
          <a:cs typeface="+mn-cs"/>
        </a:defRPr>
      </a:lvl5pPr>
      <a:lvl6pPr marL="2017166">
        <a:defRPr>
          <a:latin typeface="+mn-lt"/>
          <a:ea typeface="+mn-ea"/>
          <a:cs typeface="+mn-cs"/>
        </a:defRPr>
      </a:lvl6pPr>
      <a:lvl7pPr marL="2420600">
        <a:defRPr>
          <a:latin typeface="+mn-lt"/>
          <a:ea typeface="+mn-ea"/>
          <a:cs typeface="+mn-cs"/>
        </a:defRPr>
      </a:lvl7pPr>
      <a:lvl8pPr marL="2824033">
        <a:defRPr>
          <a:latin typeface="+mn-lt"/>
          <a:ea typeface="+mn-ea"/>
          <a:cs typeface="+mn-cs"/>
        </a:defRPr>
      </a:lvl8pPr>
      <a:lvl9pPr marL="3227466">
        <a:defRPr>
          <a:latin typeface="+mn-lt"/>
          <a:ea typeface="+mn-ea"/>
          <a:cs typeface="+mn-cs"/>
        </a:defRPr>
      </a:lvl9pPr>
    </p:bodyStyle>
    <p:otherStyle>
      <a:lvl1pPr marL="0">
        <a:defRPr>
          <a:latin typeface="+mn-lt"/>
          <a:ea typeface="+mn-ea"/>
          <a:cs typeface="+mn-cs"/>
        </a:defRPr>
      </a:lvl1pPr>
      <a:lvl2pPr marL="403433">
        <a:defRPr>
          <a:latin typeface="+mn-lt"/>
          <a:ea typeface="+mn-ea"/>
          <a:cs typeface="+mn-cs"/>
        </a:defRPr>
      </a:lvl2pPr>
      <a:lvl3pPr marL="806867">
        <a:defRPr>
          <a:latin typeface="+mn-lt"/>
          <a:ea typeface="+mn-ea"/>
          <a:cs typeface="+mn-cs"/>
        </a:defRPr>
      </a:lvl3pPr>
      <a:lvl4pPr marL="1210300">
        <a:defRPr>
          <a:latin typeface="+mn-lt"/>
          <a:ea typeface="+mn-ea"/>
          <a:cs typeface="+mn-cs"/>
        </a:defRPr>
      </a:lvl4pPr>
      <a:lvl5pPr marL="1613733">
        <a:defRPr>
          <a:latin typeface="+mn-lt"/>
          <a:ea typeface="+mn-ea"/>
          <a:cs typeface="+mn-cs"/>
        </a:defRPr>
      </a:lvl5pPr>
      <a:lvl6pPr marL="2017166">
        <a:defRPr>
          <a:latin typeface="+mn-lt"/>
          <a:ea typeface="+mn-ea"/>
          <a:cs typeface="+mn-cs"/>
        </a:defRPr>
      </a:lvl6pPr>
      <a:lvl7pPr marL="2420600">
        <a:defRPr>
          <a:latin typeface="+mn-lt"/>
          <a:ea typeface="+mn-ea"/>
          <a:cs typeface="+mn-cs"/>
        </a:defRPr>
      </a:lvl7pPr>
      <a:lvl8pPr marL="2824033">
        <a:defRPr>
          <a:latin typeface="+mn-lt"/>
          <a:ea typeface="+mn-ea"/>
          <a:cs typeface="+mn-cs"/>
        </a:defRPr>
      </a:lvl8pPr>
      <a:lvl9pPr marL="3227466">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park.apache.org/docs/latest/cluster-overview.html" TargetMode="Externa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hyperlink" Target="http://spark.apache.org/docs/latest/running-on-mesos.html" TargetMode="External"/><Relationship Id="rId2" Type="http://schemas.openxmlformats.org/officeDocument/2006/relationships/hyperlink" Target="http://spark.apache.org/docs/latest/spark-standalone.html" TargetMode="External"/><Relationship Id="rId1" Type="http://schemas.openxmlformats.org/officeDocument/2006/relationships/slideLayout" Target="../slideLayouts/slideLayout2.xml"/><Relationship Id="rId5" Type="http://schemas.openxmlformats.org/officeDocument/2006/relationships/hyperlink" Target="http://spark.apache.org/docs/latest/running-on-kubernetes.html" TargetMode="External"/><Relationship Id="rId4" Type="http://schemas.openxmlformats.org/officeDocument/2006/relationships/hyperlink" Target="http://spark.apache.org/docs/latest/running-on-yarn.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hyperlink" Target="https://spark.apache.or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1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hyperlink" Target="https://databricks.com/blog/2014/11/05/spark-officially-sets-a-new-record-in-large-scale-sorting.html" TargetMode="External"/><Relationship Id="rId2" Type="http://schemas.openxmlformats.org/officeDocument/2006/relationships/hyperlink" Target="http://sortbenchmark.org/"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hyperlink" Target="https://spark.apache.org/faq.htm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databricks.com/spark/getting-started-with-apache-spark/stream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databricks.com/" TargetMode="External"/><Relationship Id="rId7" Type="http://schemas.openxmlformats.org/officeDocument/2006/relationships/hyperlink" Target="https://databricks.com/spark/getting-started-with-apache-spark" TargetMode="External"/><Relationship Id="rId2" Type="http://schemas.openxmlformats.org/officeDocument/2006/relationships/hyperlink" Target="https://spark.apache.org/" TargetMode="External"/><Relationship Id="rId1" Type="http://schemas.openxmlformats.org/officeDocument/2006/relationships/slideLayout" Target="../slideLayouts/slideLayout5.xml"/><Relationship Id="rId6" Type="http://schemas.openxmlformats.org/officeDocument/2006/relationships/hyperlink" Target="https://databricks.com/product/data-lakehouse" TargetMode="External"/><Relationship Id="rId5" Type="http://schemas.openxmlformats.org/officeDocument/2006/relationships/hyperlink" Target="https://databricks.com/spark/comparing-databricks-to-apache-spark" TargetMode="External"/><Relationship Id="rId4" Type="http://schemas.openxmlformats.org/officeDocument/2006/relationships/hyperlink" Target="https://databricks.com/resources"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subTitle" idx="1"/>
          </p:nvPr>
        </p:nvSpPr>
        <p:spPr>
          <a:xfrm>
            <a:off x="1065212" y="3810000"/>
            <a:ext cx="5029201" cy="1397000"/>
          </a:xfrm>
        </p:spPr>
        <p:txBody>
          <a:bodyPr>
            <a:normAutofit/>
          </a:bodyPr>
          <a:lstStyle/>
          <a:p>
            <a:pPr algn="ctr"/>
            <a:r>
              <a:rPr lang="en-US" sz="3600" b="1" kern="1200">
                <a:solidFill>
                  <a:schemeClr val="tx1"/>
                </a:solidFill>
                <a:effectLst>
                  <a:outerShdw blurRad="38100" dist="38100" dir="2700000" algn="tl">
                    <a:srgbClr val="000000">
                      <a:alpha val="43137"/>
                    </a:srgbClr>
                  </a:outerShdw>
                </a:effectLst>
              </a:rPr>
              <a:t>Abhijit Dutt</a:t>
            </a:r>
            <a:endParaRPr lang="en-US" sz="3600" b="1" dirty="0">
              <a:effectLst>
                <a:outerShdw blurRad="38100" dist="38100" dir="2700000" algn="tl">
                  <a:srgbClr val="000000">
                    <a:alpha val="43137"/>
                  </a:srgbClr>
                </a:outerShdw>
              </a:effectLst>
            </a:endParaRPr>
          </a:p>
        </p:txBody>
      </p:sp>
      <p:sp>
        <p:nvSpPr>
          <p:cNvPr id="4" name="Title 3"/>
          <p:cNvSpPr>
            <a:spLocks noGrp="1"/>
          </p:cNvSpPr>
          <p:nvPr>
            <p:ph type="ctrTitle"/>
          </p:nvPr>
        </p:nvSpPr>
        <p:spPr>
          <a:xfrm>
            <a:off x="379412" y="533400"/>
            <a:ext cx="6705600" cy="2870200"/>
          </a:xfrm>
        </p:spPr>
        <p:txBody>
          <a:bodyPr>
            <a:normAutofit/>
          </a:bodyPr>
          <a:lstStyle/>
          <a:p>
            <a:r>
              <a:rPr lang="en-US" sz="4800" b="1" kern="1200" dirty="0">
                <a:solidFill>
                  <a:schemeClr val="accent5"/>
                </a:solidFill>
                <a:effectLst/>
                <a:latin typeface="+mn-lt"/>
              </a:rPr>
              <a:t>Introduction to Spark</a:t>
            </a:r>
            <a:endParaRPr lang="en-US" dirty="0">
              <a:solidFill>
                <a:srgbClr val="AF8A47"/>
              </a:solidFill>
              <a:effectLst>
                <a:outerShdw blurRad="38100" dist="38100" dir="2700000" algn="tl">
                  <a:srgbClr val="000000">
                    <a:alpha val="43137"/>
                  </a:srgbClr>
                </a:outerShdw>
              </a:effectLst>
            </a:endParaRPr>
          </a:p>
        </p:txBody>
      </p:sp>
      <p:sp>
        <p:nvSpPr>
          <p:cNvPr id="2" name="Slide Number Placeholder 1"/>
          <p:cNvSpPr>
            <a:spLocks noGrp="1"/>
          </p:cNvSpPr>
          <p:nvPr>
            <p:ph type="sldNum" sz="quarter" idx="12"/>
          </p:nvPr>
        </p:nvSpPr>
        <p:spPr/>
        <p:txBody>
          <a:bodyPr/>
          <a:lstStyle/>
          <a:p>
            <a:fld id="{AAEAE4A8-A6E5-453E-B946-FB774B73F48C}" type="slidenum">
              <a:rPr lang="en-US" smtClean="0"/>
              <a:t>1</a:t>
            </a:fld>
            <a:endParaRPr lang="en-US" dirty="0"/>
          </a:p>
        </p:txBody>
      </p:sp>
    </p:spTree>
    <p:extLst>
      <p:ext uri="{BB962C8B-B14F-4D97-AF65-F5344CB8AC3E}">
        <p14:creationId xmlns:p14="http://schemas.microsoft.com/office/powerpoint/2010/main" val="3658128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B1D428D-8C58-4C0F-AEE1-875AB6F7A976}"/>
              </a:ext>
            </a:extLst>
          </p:cNvPr>
          <p:cNvSpPr>
            <a:spLocks noGrp="1"/>
          </p:cNvSpPr>
          <p:nvPr>
            <p:ph type="sldNum" sz="quarter" idx="7"/>
          </p:nvPr>
        </p:nvSpPr>
        <p:spPr/>
        <p:txBody>
          <a:bodyPr/>
          <a:lstStyle/>
          <a:p>
            <a:pPr defTabSz="806867"/>
            <a:fld id="{B6F15528-21DE-4FAA-801E-634DDDAF4B2B}" type="slidenum">
              <a:rPr lang="en-US" sz="1588" smtClean="0">
                <a:solidFill>
                  <a:prstClr val="black">
                    <a:tint val="75000"/>
                  </a:prstClr>
                </a:solidFill>
              </a:rPr>
              <a:pPr defTabSz="806867"/>
              <a:t>10</a:t>
            </a:fld>
            <a:endParaRPr lang="en-US" sz="1588">
              <a:solidFill>
                <a:prstClr val="black">
                  <a:tint val="75000"/>
                </a:prstClr>
              </a:solidFill>
            </a:endParaRPr>
          </a:p>
        </p:txBody>
      </p:sp>
      <p:pic>
        <p:nvPicPr>
          <p:cNvPr id="4" name="Picture 3">
            <a:extLst>
              <a:ext uri="{FF2B5EF4-FFF2-40B4-BE49-F238E27FC236}">
                <a16:creationId xmlns:a16="http://schemas.microsoft.com/office/drawing/2014/main" id="{AC81AE1E-7D1B-4518-B191-2B01103C44D4}"/>
              </a:ext>
            </a:extLst>
          </p:cNvPr>
          <p:cNvPicPr>
            <a:picLocks noChangeAspect="1"/>
          </p:cNvPicPr>
          <p:nvPr/>
        </p:nvPicPr>
        <p:blipFill>
          <a:blip r:embed="rId2"/>
          <a:stretch>
            <a:fillRect/>
          </a:stretch>
        </p:blipFill>
        <p:spPr>
          <a:xfrm>
            <a:off x="1324385" y="1354958"/>
            <a:ext cx="9540053" cy="5329474"/>
          </a:xfrm>
          <a:prstGeom prst="rect">
            <a:avLst/>
          </a:prstGeom>
        </p:spPr>
      </p:pic>
      <p:sp>
        <p:nvSpPr>
          <p:cNvPr id="5" name="TextBox 4">
            <a:extLst>
              <a:ext uri="{FF2B5EF4-FFF2-40B4-BE49-F238E27FC236}">
                <a16:creationId xmlns:a16="http://schemas.microsoft.com/office/drawing/2014/main" id="{29960203-F2C8-47C4-BCC3-05813AB7F198}"/>
              </a:ext>
            </a:extLst>
          </p:cNvPr>
          <p:cNvSpPr txBox="1"/>
          <p:nvPr/>
        </p:nvSpPr>
        <p:spPr>
          <a:xfrm>
            <a:off x="1739900" y="508000"/>
            <a:ext cx="8502841" cy="646331"/>
          </a:xfrm>
          <a:prstGeom prst="rect">
            <a:avLst/>
          </a:prstGeom>
          <a:noFill/>
        </p:spPr>
        <p:txBody>
          <a:bodyPr wrap="none" rtlCol="0">
            <a:spAutoFit/>
          </a:bodyPr>
          <a:lstStyle/>
          <a:p>
            <a:r>
              <a:rPr lang="en-US" sz="3600" b="1" i="1" u="none" strike="noStrike" baseline="0" dirty="0"/>
              <a:t>Apache Spark components and architecture</a:t>
            </a:r>
            <a:endParaRPr lang="en-US" sz="3600" b="1" dirty="0"/>
          </a:p>
        </p:txBody>
      </p:sp>
    </p:spTree>
    <p:extLst>
      <p:ext uri="{BB962C8B-B14F-4D97-AF65-F5344CB8AC3E}">
        <p14:creationId xmlns:p14="http://schemas.microsoft.com/office/powerpoint/2010/main" val="99822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78F1CD0-6AA6-44AF-9629-7A17E9134429}"/>
              </a:ext>
            </a:extLst>
          </p:cNvPr>
          <p:cNvSpPr>
            <a:spLocks noGrp="1"/>
          </p:cNvSpPr>
          <p:nvPr>
            <p:ph type="sldNum" sz="quarter" idx="12"/>
          </p:nvPr>
        </p:nvSpPr>
        <p:spPr/>
        <p:txBody>
          <a:bodyPr/>
          <a:lstStyle/>
          <a:p>
            <a:pPr defTabSz="806867"/>
            <a:fld id="{B6F15528-21DE-4FAA-801E-634DDDAF4B2B}" type="slidenum">
              <a:rPr lang="en-US" sz="1588" smtClean="0">
                <a:solidFill>
                  <a:prstClr val="black">
                    <a:tint val="75000"/>
                  </a:prstClr>
                </a:solidFill>
              </a:rPr>
              <a:pPr defTabSz="806867"/>
              <a:t>11</a:t>
            </a:fld>
            <a:endParaRPr lang="en-US" sz="1588">
              <a:solidFill>
                <a:prstClr val="black">
                  <a:tint val="75000"/>
                </a:prstClr>
              </a:solidFill>
            </a:endParaRPr>
          </a:p>
        </p:txBody>
      </p:sp>
      <p:sp>
        <p:nvSpPr>
          <p:cNvPr id="9" name="Title 8">
            <a:extLst>
              <a:ext uri="{FF2B5EF4-FFF2-40B4-BE49-F238E27FC236}">
                <a16:creationId xmlns:a16="http://schemas.microsoft.com/office/drawing/2014/main" id="{8471210F-5DC5-4E4E-8C74-BFF4B974B193}"/>
              </a:ext>
            </a:extLst>
          </p:cNvPr>
          <p:cNvSpPr>
            <a:spLocks noGrp="1"/>
          </p:cNvSpPr>
          <p:nvPr>
            <p:ph type="title"/>
          </p:nvPr>
        </p:nvSpPr>
        <p:spPr>
          <a:xfrm>
            <a:off x="2132011" y="103314"/>
            <a:ext cx="8686801" cy="1066800"/>
          </a:xfrm>
        </p:spPr>
        <p:txBody>
          <a:bodyPr/>
          <a:lstStyle/>
          <a:p>
            <a:r>
              <a:rPr lang="en-US" dirty="0"/>
              <a:t>Spark Cluster</a:t>
            </a:r>
          </a:p>
        </p:txBody>
      </p:sp>
      <p:pic>
        <p:nvPicPr>
          <p:cNvPr id="4" name="Picture 3" descr="A close up of a sign&#10;&#10;Description automatically generated">
            <a:extLst>
              <a:ext uri="{FF2B5EF4-FFF2-40B4-BE49-F238E27FC236}">
                <a16:creationId xmlns:a16="http://schemas.microsoft.com/office/drawing/2014/main" id="{642778FA-BC91-49C3-BA8D-498A474BF4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259" y="1580827"/>
            <a:ext cx="11861924" cy="3706851"/>
          </a:xfrm>
          <a:prstGeom prst="rect">
            <a:avLst/>
          </a:prstGeom>
        </p:spPr>
      </p:pic>
      <p:sp>
        <p:nvSpPr>
          <p:cNvPr id="5" name="TextBox 4">
            <a:extLst>
              <a:ext uri="{FF2B5EF4-FFF2-40B4-BE49-F238E27FC236}">
                <a16:creationId xmlns:a16="http://schemas.microsoft.com/office/drawing/2014/main" id="{EC1C540B-3AFC-4A27-855E-C2140E749CCD}"/>
              </a:ext>
            </a:extLst>
          </p:cNvPr>
          <p:cNvSpPr txBox="1"/>
          <p:nvPr/>
        </p:nvSpPr>
        <p:spPr>
          <a:xfrm>
            <a:off x="2371240" y="5664864"/>
            <a:ext cx="6199322" cy="523220"/>
          </a:xfrm>
          <a:prstGeom prst="rect">
            <a:avLst/>
          </a:prstGeom>
          <a:noFill/>
        </p:spPr>
        <p:txBody>
          <a:bodyPr wrap="square" rtlCol="0">
            <a:spAutoFit/>
          </a:bodyPr>
          <a:lstStyle/>
          <a:p>
            <a:pPr algn="ctr"/>
            <a:r>
              <a:rPr lang="en-US" sz="2800" dirty="0"/>
              <a:t>One Driver and many Executor JVMs</a:t>
            </a:r>
          </a:p>
        </p:txBody>
      </p:sp>
    </p:spTree>
    <p:extLst>
      <p:ext uri="{BB962C8B-B14F-4D97-AF65-F5344CB8AC3E}">
        <p14:creationId xmlns:p14="http://schemas.microsoft.com/office/powerpoint/2010/main" val="3535184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5242C07-1A94-4CEE-B592-AB558BB0EF70}"/>
              </a:ext>
            </a:extLst>
          </p:cNvPr>
          <p:cNvSpPr>
            <a:spLocks noGrp="1"/>
          </p:cNvSpPr>
          <p:nvPr>
            <p:ph type="sldNum" sz="quarter" idx="7"/>
          </p:nvPr>
        </p:nvSpPr>
        <p:spPr/>
        <p:txBody>
          <a:bodyPr/>
          <a:lstStyle/>
          <a:p>
            <a:pPr defTabSz="806867"/>
            <a:fld id="{B6F15528-21DE-4FAA-801E-634DDDAF4B2B}" type="slidenum">
              <a:rPr lang="en-US" sz="1588" smtClean="0">
                <a:solidFill>
                  <a:prstClr val="black">
                    <a:tint val="75000"/>
                  </a:prstClr>
                </a:solidFill>
              </a:rPr>
              <a:pPr defTabSz="806867"/>
              <a:t>12</a:t>
            </a:fld>
            <a:endParaRPr lang="en-US" sz="1588">
              <a:solidFill>
                <a:prstClr val="black">
                  <a:tint val="75000"/>
                </a:prstClr>
              </a:solidFill>
            </a:endParaRPr>
          </a:p>
        </p:txBody>
      </p:sp>
      <p:pic>
        <p:nvPicPr>
          <p:cNvPr id="4" name="Picture 3">
            <a:extLst>
              <a:ext uri="{FF2B5EF4-FFF2-40B4-BE49-F238E27FC236}">
                <a16:creationId xmlns:a16="http://schemas.microsoft.com/office/drawing/2014/main" id="{9879258C-A0A0-42B0-85A9-8B6F66111114}"/>
              </a:ext>
            </a:extLst>
          </p:cNvPr>
          <p:cNvPicPr>
            <a:picLocks noChangeAspect="1"/>
          </p:cNvPicPr>
          <p:nvPr/>
        </p:nvPicPr>
        <p:blipFill rotWithShape="1">
          <a:blip r:embed="rId2">
            <a:extLst>
              <a:ext uri="{28A0092B-C50C-407E-A947-70E740481C1C}">
                <a14:useLocalDpi xmlns:a14="http://schemas.microsoft.com/office/drawing/2010/main" val="0"/>
              </a:ext>
            </a:extLst>
          </a:blip>
          <a:srcRect r="209" b="13616"/>
          <a:stretch/>
        </p:blipFill>
        <p:spPr>
          <a:xfrm>
            <a:off x="118337" y="173568"/>
            <a:ext cx="11562994" cy="5630332"/>
          </a:xfrm>
          <a:prstGeom prst="rect">
            <a:avLst/>
          </a:prstGeom>
        </p:spPr>
      </p:pic>
    </p:spTree>
    <p:extLst>
      <p:ext uri="{BB962C8B-B14F-4D97-AF65-F5344CB8AC3E}">
        <p14:creationId xmlns:p14="http://schemas.microsoft.com/office/powerpoint/2010/main" val="1139806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5D68CF3-CA41-49C2-8F99-AE1402CAB561}"/>
              </a:ext>
            </a:extLst>
          </p:cNvPr>
          <p:cNvSpPr>
            <a:spLocks noGrp="1"/>
          </p:cNvSpPr>
          <p:nvPr>
            <p:ph type="sldNum" sz="quarter" idx="7"/>
          </p:nvPr>
        </p:nvSpPr>
        <p:spPr/>
        <p:txBody>
          <a:bodyPr/>
          <a:lstStyle/>
          <a:p>
            <a:pPr defTabSz="806867"/>
            <a:fld id="{B6F15528-21DE-4FAA-801E-634DDDAF4B2B}" type="slidenum">
              <a:rPr lang="en-US" sz="1588" smtClean="0">
                <a:solidFill>
                  <a:prstClr val="black">
                    <a:tint val="75000"/>
                  </a:prstClr>
                </a:solidFill>
              </a:rPr>
              <a:pPr defTabSz="806867"/>
              <a:t>13</a:t>
            </a:fld>
            <a:endParaRPr lang="en-US" sz="1588">
              <a:solidFill>
                <a:prstClr val="black">
                  <a:tint val="75000"/>
                </a:prstClr>
              </a:solidFill>
            </a:endParaRPr>
          </a:p>
        </p:txBody>
      </p:sp>
      <p:pic>
        <p:nvPicPr>
          <p:cNvPr id="5" name="Picture 4">
            <a:extLst>
              <a:ext uri="{FF2B5EF4-FFF2-40B4-BE49-F238E27FC236}">
                <a16:creationId xmlns:a16="http://schemas.microsoft.com/office/drawing/2014/main" id="{C5F80091-7DF7-4803-B058-4BCF0D825FB8}"/>
              </a:ext>
            </a:extLst>
          </p:cNvPr>
          <p:cNvPicPr>
            <a:picLocks noChangeAspect="1"/>
          </p:cNvPicPr>
          <p:nvPr/>
        </p:nvPicPr>
        <p:blipFill>
          <a:blip r:embed="rId2"/>
          <a:stretch>
            <a:fillRect/>
          </a:stretch>
        </p:blipFill>
        <p:spPr>
          <a:xfrm>
            <a:off x="243872" y="2264831"/>
            <a:ext cx="11701080" cy="4419601"/>
          </a:xfrm>
          <a:prstGeom prst="rect">
            <a:avLst/>
          </a:prstGeom>
        </p:spPr>
      </p:pic>
      <p:sp>
        <p:nvSpPr>
          <p:cNvPr id="6" name="TextBox 5">
            <a:extLst>
              <a:ext uri="{FF2B5EF4-FFF2-40B4-BE49-F238E27FC236}">
                <a16:creationId xmlns:a16="http://schemas.microsoft.com/office/drawing/2014/main" id="{3094C3EF-4C73-44BC-8E45-15F878873F30}"/>
              </a:ext>
            </a:extLst>
          </p:cNvPr>
          <p:cNvSpPr txBox="1"/>
          <p:nvPr/>
        </p:nvSpPr>
        <p:spPr>
          <a:xfrm>
            <a:off x="3086100" y="850900"/>
            <a:ext cx="6309741" cy="646331"/>
          </a:xfrm>
          <a:prstGeom prst="rect">
            <a:avLst/>
          </a:prstGeom>
          <a:noFill/>
        </p:spPr>
        <p:txBody>
          <a:bodyPr wrap="none" rtlCol="0">
            <a:spAutoFit/>
          </a:bodyPr>
          <a:lstStyle/>
          <a:p>
            <a:r>
              <a:rPr lang="en-US" sz="3600" b="1" i="1" u="none" strike="noStrike" baseline="0" dirty="0">
                <a:latin typeface="MinionPro-It"/>
              </a:rPr>
              <a:t>Structured APIs in Apache Spark</a:t>
            </a:r>
            <a:endParaRPr lang="en-US" sz="3600" b="1" dirty="0"/>
          </a:p>
        </p:txBody>
      </p:sp>
    </p:spTree>
    <p:extLst>
      <p:ext uri="{BB962C8B-B14F-4D97-AF65-F5344CB8AC3E}">
        <p14:creationId xmlns:p14="http://schemas.microsoft.com/office/powerpoint/2010/main" val="3858516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D05C4E5-5F07-4BB1-A79A-CF975DA0167D}"/>
              </a:ext>
            </a:extLst>
          </p:cNvPr>
          <p:cNvSpPr>
            <a:spLocks noGrp="1"/>
          </p:cNvSpPr>
          <p:nvPr>
            <p:ph type="sldNum" sz="quarter" idx="7"/>
          </p:nvPr>
        </p:nvSpPr>
        <p:spPr/>
        <p:txBody>
          <a:bodyPr/>
          <a:lstStyle/>
          <a:p>
            <a:pPr defTabSz="806867"/>
            <a:fld id="{B6F15528-21DE-4FAA-801E-634DDDAF4B2B}" type="slidenum">
              <a:rPr lang="en-US" sz="1588" smtClean="0">
                <a:solidFill>
                  <a:prstClr val="black">
                    <a:tint val="75000"/>
                  </a:prstClr>
                </a:solidFill>
              </a:rPr>
              <a:pPr defTabSz="806867"/>
              <a:t>14</a:t>
            </a:fld>
            <a:endParaRPr lang="en-US" sz="1588">
              <a:solidFill>
                <a:prstClr val="black">
                  <a:tint val="75000"/>
                </a:prstClr>
              </a:solidFill>
            </a:endParaRPr>
          </a:p>
        </p:txBody>
      </p:sp>
      <p:pic>
        <p:nvPicPr>
          <p:cNvPr id="4" name="Picture 3">
            <a:extLst>
              <a:ext uri="{FF2B5EF4-FFF2-40B4-BE49-F238E27FC236}">
                <a16:creationId xmlns:a16="http://schemas.microsoft.com/office/drawing/2014/main" id="{0AF30B52-C46E-4974-8837-D307AA4F6A6C}"/>
              </a:ext>
            </a:extLst>
          </p:cNvPr>
          <p:cNvPicPr>
            <a:picLocks noChangeAspect="1"/>
          </p:cNvPicPr>
          <p:nvPr/>
        </p:nvPicPr>
        <p:blipFill rotWithShape="1">
          <a:blip r:embed="rId2">
            <a:extLst>
              <a:ext uri="{28A0092B-C50C-407E-A947-70E740481C1C}">
                <a14:useLocalDpi xmlns:a14="http://schemas.microsoft.com/office/drawing/2010/main" val="0"/>
              </a:ext>
            </a:extLst>
          </a:blip>
          <a:srcRect l="-9427" t="-9506" r="-300" b="6987"/>
          <a:stretch/>
        </p:blipFill>
        <p:spPr>
          <a:xfrm>
            <a:off x="-116587" y="0"/>
            <a:ext cx="11357596" cy="5969000"/>
          </a:xfrm>
          <a:prstGeom prst="rect">
            <a:avLst/>
          </a:prstGeom>
        </p:spPr>
      </p:pic>
    </p:spTree>
    <p:extLst>
      <p:ext uri="{BB962C8B-B14F-4D97-AF65-F5344CB8AC3E}">
        <p14:creationId xmlns:p14="http://schemas.microsoft.com/office/powerpoint/2010/main" val="3783903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397000" y="1079500"/>
            <a:ext cx="9131300" cy="4521223"/>
          </a:xfrm>
          <a:prstGeom prst="rect">
            <a:avLst/>
          </a:prstGeom>
        </p:spPr>
        <p:txBody>
          <a:bodyPr vert="horz" wrap="square" lIns="0" tIns="32497" rIns="0" bIns="0" rtlCol="0">
            <a:spAutoFit/>
          </a:bodyPr>
          <a:lstStyle/>
          <a:p>
            <a:pPr marL="11206" marR="43705" defTabSz="806867">
              <a:lnSpc>
                <a:spcPts val="2965"/>
              </a:lnSpc>
              <a:spcBef>
                <a:spcPts val="256"/>
              </a:spcBef>
            </a:pPr>
            <a:r>
              <a:rPr sz="2515" spc="4" dirty="0">
                <a:solidFill>
                  <a:prstClr val="black"/>
                </a:solidFill>
                <a:latin typeface="Gill Sans MT"/>
                <a:cs typeface="Gill Sans MT"/>
              </a:rPr>
              <a:t>First </a:t>
            </a:r>
            <a:r>
              <a:rPr sz="2515" spc="9" dirty="0">
                <a:solidFill>
                  <a:prstClr val="black"/>
                </a:solidFill>
                <a:latin typeface="Gill Sans MT"/>
                <a:cs typeface="Gill Sans MT"/>
              </a:rPr>
              <a:t>thing that a Spark </a:t>
            </a:r>
            <a:r>
              <a:rPr sz="2515" dirty="0">
                <a:solidFill>
                  <a:prstClr val="black"/>
                </a:solidFill>
                <a:latin typeface="Gill Sans MT"/>
                <a:cs typeface="Gill Sans MT"/>
              </a:rPr>
              <a:t>program </a:t>
            </a:r>
            <a:r>
              <a:rPr sz="2515" spc="9" dirty="0">
                <a:solidFill>
                  <a:prstClr val="black"/>
                </a:solidFill>
                <a:latin typeface="Gill Sans MT"/>
                <a:cs typeface="Gill Sans MT"/>
              </a:rPr>
              <a:t>does </a:t>
            </a:r>
            <a:r>
              <a:rPr sz="2515" spc="4" dirty="0">
                <a:solidFill>
                  <a:prstClr val="black"/>
                </a:solidFill>
                <a:latin typeface="Gill Sans MT"/>
                <a:cs typeface="Gill Sans MT"/>
              </a:rPr>
              <a:t>is </a:t>
            </a:r>
            <a:r>
              <a:rPr sz="2515" dirty="0">
                <a:solidFill>
                  <a:prstClr val="black"/>
                </a:solidFill>
                <a:latin typeface="Gill Sans MT"/>
                <a:cs typeface="Gill Sans MT"/>
              </a:rPr>
              <a:t>create  </a:t>
            </a:r>
            <a:r>
              <a:rPr sz="2515" spc="9" dirty="0">
                <a:solidFill>
                  <a:prstClr val="black"/>
                </a:solidFill>
                <a:latin typeface="Gill Sans MT"/>
                <a:cs typeface="Gill Sans MT"/>
              </a:rPr>
              <a:t>a </a:t>
            </a:r>
            <a:r>
              <a:rPr sz="1941" dirty="0">
                <a:solidFill>
                  <a:prstClr val="black"/>
                </a:solidFill>
                <a:latin typeface="Courier New"/>
                <a:cs typeface="Courier New"/>
              </a:rPr>
              <a:t>SparkContext </a:t>
            </a:r>
            <a:r>
              <a:rPr sz="2515" spc="9" dirty="0">
                <a:solidFill>
                  <a:prstClr val="black"/>
                </a:solidFill>
                <a:latin typeface="Gill Sans MT"/>
                <a:cs typeface="Gill Sans MT"/>
              </a:rPr>
              <a:t>object, which </a:t>
            </a:r>
            <a:r>
              <a:rPr sz="2515" spc="4" dirty="0">
                <a:solidFill>
                  <a:prstClr val="black"/>
                </a:solidFill>
                <a:latin typeface="Gill Sans MT"/>
                <a:cs typeface="Gill Sans MT"/>
              </a:rPr>
              <a:t>tells </a:t>
            </a:r>
            <a:r>
              <a:rPr sz="2515" spc="9" dirty="0">
                <a:solidFill>
                  <a:prstClr val="black"/>
                </a:solidFill>
                <a:latin typeface="Gill Sans MT"/>
                <a:cs typeface="Gill Sans MT"/>
              </a:rPr>
              <a:t>Spark </a:t>
            </a:r>
            <a:r>
              <a:rPr sz="2515" spc="4" dirty="0">
                <a:solidFill>
                  <a:prstClr val="black"/>
                </a:solidFill>
                <a:latin typeface="Gill Sans MT"/>
                <a:cs typeface="Gill Sans MT"/>
              </a:rPr>
              <a:t>how  </a:t>
            </a:r>
            <a:r>
              <a:rPr sz="2515" spc="9" dirty="0">
                <a:solidFill>
                  <a:prstClr val="black"/>
                </a:solidFill>
                <a:latin typeface="Gill Sans MT"/>
                <a:cs typeface="Gill Sans MT"/>
              </a:rPr>
              <a:t>to access a</a:t>
            </a:r>
            <a:r>
              <a:rPr sz="2515" spc="-9" dirty="0">
                <a:solidFill>
                  <a:prstClr val="black"/>
                </a:solidFill>
                <a:latin typeface="Gill Sans MT"/>
                <a:cs typeface="Gill Sans MT"/>
              </a:rPr>
              <a:t> </a:t>
            </a:r>
            <a:r>
              <a:rPr sz="2515" spc="9" dirty="0">
                <a:solidFill>
                  <a:prstClr val="black"/>
                </a:solidFill>
                <a:latin typeface="Gill Sans MT"/>
                <a:cs typeface="Gill Sans MT"/>
              </a:rPr>
              <a:t>cluster</a:t>
            </a:r>
            <a:endParaRPr sz="2515" dirty="0">
              <a:solidFill>
                <a:prstClr val="black"/>
              </a:solidFill>
              <a:latin typeface="Gill Sans MT"/>
              <a:cs typeface="Gill Sans MT"/>
            </a:endParaRPr>
          </a:p>
          <a:p>
            <a:pPr marL="11206" marR="150167" defTabSz="806867">
              <a:lnSpc>
                <a:spcPts val="2965"/>
              </a:lnSpc>
              <a:spcBef>
                <a:spcPts val="1610"/>
              </a:spcBef>
            </a:pPr>
            <a:r>
              <a:rPr sz="2515" spc="9" dirty="0">
                <a:solidFill>
                  <a:prstClr val="black"/>
                </a:solidFill>
                <a:latin typeface="Gill Sans MT"/>
                <a:cs typeface="Gill Sans MT"/>
              </a:rPr>
              <a:t>In the shell </a:t>
            </a:r>
            <a:r>
              <a:rPr sz="2515" dirty="0">
                <a:solidFill>
                  <a:prstClr val="black"/>
                </a:solidFill>
                <a:latin typeface="Gill Sans MT"/>
                <a:cs typeface="Gill Sans MT"/>
              </a:rPr>
              <a:t>for </a:t>
            </a:r>
            <a:r>
              <a:rPr sz="2515" spc="9" dirty="0">
                <a:solidFill>
                  <a:prstClr val="black"/>
                </a:solidFill>
                <a:latin typeface="Gill Sans MT"/>
                <a:cs typeface="Gill Sans MT"/>
              </a:rPr>
              <a:t>either </a:t>
            </a:r>
            <a:r>
              <a:rPr sz="2515" spc="4" dirty="0">
                <a:solidFill>
                  <a:prstClr val="black"/>
                </a:solidFill>
                <a:latin typeface="Gill Sans MT"/>
                <a:cs typeface="Gill Sans MT"/>
              </a:rPr>
              <a:t>Scala </a:t>
            </a:r>
            <a:r>
              <a:rPr sz="2515" spc="9" dirty="0">
                <a:solidFill>
                  <a:prstClr val="black"/>
                </a:solidFill>
                <a:latin typeface="Gill Sans MT"/>
                <a:cs typeface="Gill Sans MT"/>
              </a:rPr>
              <a:t>or Python, this </a:t>
            </a:r>
            <a:r>
              <a:rPr sz="2515" spc="4" dirty="0">
                <a:solidFill>
                  <a:prstClr val="black"/>
                </a:solidFill>
                <a:latin typeface="Gill Sans MT"/>
                <a:cs typeface="Gill Sans MT"/>
              </a:rPr>
              <a:t>is  </a:t>
            </a:r>
            <a:r>
              <a:rPr sz="2515" spc="9" dirty="0">
                <a:solidFill>
                  <a:prstClr val="black"/>
                </a:solidFill>
                <a:latin typeface="Gill Sans MT"/>
                <a:cs typeface="Gill Sans MT"/>
              </a:rPr>
              <a:t>the </a:t>
            </a:r>
            <a:r>
              <a:rPr sz="1941" dirty="0">
                <a:solidFill>
                  <a:prstClr val="black"/>
                </a:solidFill>
                <a:latin typeface="Courier New"/>
                <a:cs typeface="Courier New"/>
              </a:rPr>
              <a:t>sc</a:t>
            </a:r>
            <a:r>
              <a:rPr sz="1941" spc="-715" dirty="0">
                <a:solidFill>
                  <a:prstClr val="black"/>
                </a:solidFill>
                <a:latin typeface="Courier New"/>
                <a:cs typeface="Courier New"/>
              </a:rPr>
              <a:t> </a:t>
            </a:r>
            <a:r>
              <a:rPr sz="2515" spc="13" dirty="0">
                <a:solidFill>
                  <a:prstClr val="black"/>
                </a:solidFill>
                <a:latin typeface="Gill Sans MT"/>
                <a:cs typeface="Gill Sans MT"/>
              </a:rPr>
              <a:t>variable, </a:t>
            </a:r>
            <a:r>
              <a:rPr sz="2515" spc="9" dirty="0">
                <a:solidFill>
                  <a:prstClr val="black"/>
                </a:solidFill>
                <a:latin typeface="Gill Sans MT"/>
                <a:cs typeface="Gill Sans MT"/>
              </a:rPr>
              <a:t>which </a:t>
            </a:r>
            <a:r>
              <a:rPr sz="2515" spc="4" dirty="0">
                <a:solidFill>
                  <a:prstClr val="black"/>
                </a:solidFill>
                <a:latin typeface="Gill Sans MT"/>
                <a:cs typeface="Gill Sans MT"/>
              </a:rPr>
              <a:t>is </a:t>
            </a:r>
            <a:r>
              <a:rPr sz="2515" dirty="0">
                <a:solidFill>
                  <a:prstClr val="black"/>
                </a:solidFill>
                <a:latin typeface="Gill Sans MT"/>
                <a:cs typeface="Gill Sans MT"/>
              </a:rPr>
              <a:t>created </a:t>
            </a:r>
            <a:r>
              <a:rPr sz="2515" spc="4" dirty="0">
                <a:solidFill>
                  <a:prstClr val="black"/>
                </a:solidFill>
                <a:latin typeface="Gill Sans MT"/>
                <a:cs typeface="Gill Sans MT"/>
              </a:rPr>
              <a:t>automatically</a:t>
            </a:r>
            <a:endParaRPr sz="2515" dirty="0">
              <a:solidFill>
                <a:prstClr val="black"/>
              </a:solidFill>
              <a:latin typeface="Gill Sans MT"/>
              <a:cs typeface="Gill Sans MT"/>
            </a:endParaRPr>
          </a:p>
          <a:p>
            <a:pPr marL="11206" marR="458905" defTabSz="806867">
              <a:lnSpc>
                <a:spcPts val="2965"/>
              </a:lnSpc>
              <a:spcBef>
                <a:spcPts val="1610"/>
              </a:spcBef>
            </a:pPr>
            <a:r>
              <a:rPr sz="2515" spc="9" dirty="0">
                <a:solidFill>
                  <a:prstClr val="black"/>
                </a:solidFill>
                <a:latin typeface="Gill Sans MT"/>
                <a:cs typeface="Gill Sans MT"/>
              </a:rPr>
              <a:t>Other </a:t>
            </a:r>
            <a:r>
              <a:rPr sz="2515" dirty="0">
                <a:solidFill>
                  <a:prstClr val="black"/>
                </a:solidFill>
                <a:latin typeface="Gill Sans MT"/>
                <a:cs typeface="Gill Sans MT"/>
              </a:rPr>
              <a:t>programs </a:t>
            </a:r>
            <a:r>
              <a:rPr sz="2515" spc="4" dirty="0">
                <a:solidFill>
                  <a:prstClr val="black"/>
                </a:solidFill>
                <a:latin typeface="Gill Sans MT"/>
                <a:cs typeface="Gill Sans MT"/>
              </a:rPr>
              <a:t>must </a:t>
            </a:r>
            <a:r>
              <a:rPr sz="2515" spc="9" dirty="0">
                <a:solidFill>
                  <a:prstClr val="black"/>
                </a:solidFill>
                <a:latin typeface="Gill Sans MT"/>
                <a:cs typeface="Gill Sans MT"/>
              </a:rPr>
              <a:t>use a constructor to  instantiate a </a:t>
            </a:r>
            <a:r>
              <a:rPr sz="2515" dirty="0">
                <a:solidFill>
                  <a:prstClr val="black"/>
                </a:solidFill>
                <a:latin typeface="Gill Sans MT"/>
                <a:cs typeface="Gill Sans MT"/>
              </a:rPr>
              <a:t>new</a:t>
            </a:r>
            <a:r>
              <a:rPr sz="2515" spc="-9" dirty="0">
                <a:solidFill>
                  <a:prstClr val="black"/>
                </a:solidFill>
                <a:latin typeface="Gill Sans MT"/>
                <a:cs typeface="Gill Sans MT"/>
              </a:rPr>
              <a:t> </a:t>
            </a:r>
            <a:r>
              <a:rPr sz="1941" dirty="0">
                <a:solidFill>
                  <a:prstClr val="black"/>
                </a:solidFill>
                <a:latin typeface="Courier New"/>
                <a:cs typeface="Courier New"/>
              </a:rPr>
              <a:t>SparkContext</a:t>
            </a:r>
          </a:p>
          <a:p>
            <a:pPr marL="11206" marR="4483" defTabSz="806867">
              <a:lnSpc>
                <a:spcPts val="2965"/>
              </a:lnSpc>
              <a:spcBef>
                <a:spcPts val="1606"/>
              </a:spcBef>
            </a:pPr>
            <a:r>
              <a:rPr sz="2515" spc="13" dirty="0">
                <a:solidFill>
                  <a:prstClr val="black"/>
                </a:solidFill>
                <a:latin typeface="Gill Sans MT"/>
                <a:cs typeface="Gill Sans MT"/>
              </a:rPr>
              <a:t>Then </a:t>
            </a:r>
            <a:r>
              <a:rPr sz="2515" spc="4" dirty="0">
                <a:solidFill>
                  <a:prstClr val="black"/>
                </a:solidFill>
                <a:latin typeface="Gill Sans MT"/>
                <a:cs typeface="Gill Sans MT"/>
              </a:rPr>
              <a:t>in </a:t>
            </a:r>
            <a:r>
              <a:rPr sz="2515" spc="9" dirty="0">
                <a:solidFill>
                  <a:prstClr val="black"/>
                </a:solidFill>
                <a:latin typeface="Gill Sans MT"/>
                <a:cs typeface="Gill Sans MT"/>
              </a:rPr>
              <a:t>turn </a:t>
            </a:r>
            <a:r>
              <a:rPr sz="1941" dirty="0">
                <a:solidFill>
                  <a:prstClr val="black"/>
                </a:solidFill>
                <a:latin typeface="Courier New"/>
                <a:cs typeface="Courier New"/>
              </a:rPr>
              <a:t>SparkContext </a:t>
            </a:r>
            <a:r>
              <a:rPr sz="2515" spc="9" dirty="0">
                <a:solidFill>
                  <a:prstClr val="black"/>
                </a:solidFill>
                <a:latin typeface="Gill Sans MT"/>
                <a:cs typeface="Gill Sans MT"/>
              </a:rPr>
              <a:t>gets used to</a:t>
            </a:r>
            <a:r>
              <a:rPr sz="2515" spc="-468" dirty="0">
                <a:solidFill>
                  <a:prstClr val="black"/>
                </a:solidFill>
                <a:latin typeface="Gill Sans MT"/>
                <a:cs typeface="Gill Sans MT"/>
              </a:rPr>
              <a:t> </a:t>
            </a:r>
            <a:r>
              <a:rPr sz="2515" dirty="0">
                <a:solidFill>
                  <a:prstClr val="black"/>
                </a:solidFill>
                <a:latin typeface="Gill Sans MT"/>
                <a:cs typeface="Gill Sans MT"/>
              </a:rPr>
              <a:t>create  </a:t>
            </a:r>
            <a:r>
              <a:rPr sz="2515" spc="9" dirty="0">
                <a:solidFill>
                  <a:prstClr val="black"/>
                </a:solidFill>
                <a:latin typeface="Gill Sans MT"/>
                <a:cs typeface="Gill Sans MT"/>
              </a:rPr>
              <a:t>other</a:t>
            </a:r>
            <a:r>
              <a:rPr sz="2515" dirty="0">
                <a:solidFill>
                  <a:prstClr val="black"/>
                </a:solidFill>
                <a:latin typeface="Gill Sans MT"/>
                <a:cs typeface="Gill Sans MT"/>
              </a:rPr>
              <a:t> </a:t>
            </a:r>
            <a:r>
              <a:rPr sz="2515" spc="9" dirty="0">
                <a:solidFill>
                  <a:prstClr val="black"/>
                </a:solidFill>
                <a:latin typeface="Gill Sans MT"/>
                <a:cs typeface="Gill Sans MT"/>
              </a:rPr>
              <a:t>variables</a:t>
            </a:r>
            <a:endParaRPr lang="en-US" sz="2515" spc="9" dirty="0">
              <a:solidFill>
                <a:prstClr val="black"/>
              </a:solidFill>
              <a:latin typeface="Gill Sans MT"/>
              <a:cs typeface="Gill Sans MT"/>
            </a:endParaRPr>
          </a:p>
          <a:p>
            <a:pPr marL="11206" marR="4483" defTabSz="806867">
              <a:lnSpc>
                <a:spcPts val="2965"/>
              </a:lnSpc>
              <a:spcBef>
                <a:spcPts val="1606"/>
              </a:spcBef>
            </a:pPr>
            <a:r>
              <a:rPr lang="en-US" sz="2515" b="1" spc="9" dirty="0">
                <a:solidFill>
                  <a:prstClr val="black"/>
                </a:solidFill>
                <a:latin typeface="Gill Sans MT"/>
                <a:cs typeface="Gill Sans MT"/>
              </a:rPr>
              <a:t>Example:</a:t>
            </a:r>
          </a:p>
          <a:p>
            <a:pPr marL="11206" marR="4483" defTabSz="806867">
              <a:lnSpc>
                <a:spcPts val="2965"/>
              </a:lnSpc>
              <a:spcBef>
                <a:spcPts val="1606"/>
              </a:spcBef>
            </a:pPr>
            <a:r>
              <a:rPr lang="en-US" sz="2515" dirty="0">
                <a:solidFill>
                  <a:prstClr val="black"/>
                </a:solidFill>
                <a:latin typeface="Gill Sans MT"/>
                <a:cs typeface="Gill Sans MT"/>
              </a:rPr>
              <a:t>data = </a:t>
            </a:r>
            <a:r>
              <a:rPr lang="en-US" sz="2515" dirty="0" err="1">
                <a:solidFill>
                  <a:prstClr val="black"/>
                </a:solidFill>
                <a:latin typeface="Gill Sans MT"/>
                <a:cs typeface="Gill Sans MT"/>
              </a:rPr>
              <a:t>sc.textFile</a:t>
            </a:r>
            <a:r>
              <a:rPr lang="en-US" sz="2515" dirty="0">
                <a:solidFill>
                  <a:prstClr val="black"/>
                </a:solidFill>
                <a:latin typeface="Gill Sans MT"/>
                <a:cs typeface="Gill Sans MT"/>
              </a:rPr>
              <a:t>(path) # use the </a:t>
            </a:r>
            <a:r>
              <a:rPr lang="en-US" sz="2515" dirty="0" err="1">
                <a:solidFill>
                  <a:prstClr val="black"/>
                </a:solidFill>
                <a:latin typeface="Gill Sans MT"/>
                <a:cs typeface="Gill Sans MT"/>
              </a:rPr>
              <a:t>sc</a:t>
            </a:r>
            <a:r>
              <a:rPr lang="en-US" sz="2515" dirty="0">
                <a:solidFill>
                  <a:prstClr val="black"/>
                </a:solidFill>
                <a:latin typeface="Gill Sans MT"/>
                <a:cs typeface="Gill Sans MT"/>
              </a:rPr>
              <a:t> context to read in a text file</a:t>
            </a:r>
            <a:endParaRPr sz="2515" dirty="0">
              <a:solidFill>
                <a:prstClr val="black"/>
              </a:solidFill>
              <a:latin typeface="Gill Sans MT"/>
              <a:cs typeface="Gill Sans MT"/>
            </a:endParaRPr>
          </a:p>
        </p:txBody>
      </p:sp>
      <p:sp>
        <p:nvSpPr>
          <p:cNvPr id="3" name="object 3"/>
          <p:cNvSpPr txBox="1">
            <a:spLocks noGrp="1"/>
          </p:cNvSpPr>
          <p:nvPr>
            <p:ph type="title"/>
          </p:nvPr>
        </p:nvSpPr>
        <p:spPr>
          <a:xfrm>
            <a:off x="2237543" y="387680"/>
            <a:ext cx="7450213" cy="566444"/>
          </a:xfrm>
          <a:prstGeom prst="rect">
            <a:avLst/>
          </a:prstGeom>
        </p:spPr>
        <p:txBody>
          <a:bodyPr vert="horz" wrap="square" lIns="0" tIns="12326" rIns="0" bIns="0" rtlCol="0">
            <a:spAutoFit/>
          </a:bodyPr>
          <a:lstStyle/>
          <a:p>
            <a:pPr marL="11206" algn="ctr">
              <a:spcBef>
                <a:spcPts val="97"/>
              </a:spcBef>
            </a:pPr>
            <a:r>
              <a:rPr sz="3600" b="1" i="1" dirty="0" err="1"/>
              <a:t>SparkContext</a:t>
            </a:r>
            <a:endParaRPr sz="3600"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77230" y="496430"/>
            <a:ext cx="7634363" cy="504889"/>
          </a:xfrm>
          <a:prstGeom prst="rect">
            <a:avLst/>
          </a:prstGeom>
        </p:spPr>
        <p:txBody>
          <a:bodyPr vert="horz" wrap="square" lIns="0" tIns="12326" rIns="0" bIns="0" rtlCol="0">
            <a:spAutoFit/>
          </a:bodyPr>
          <a:lstStyle/>
          <a:p>
            <a:pPr marL="11206" algn="ctr">
              <a:spcBef>
                <a:spcPts val="97"/>
              </a:spcBef>
            </a:pPr>
            <a:r>
              <a:rPr sz="3200" b="1" spc="93" dirty="0"/>
              <a:t>Spark </a:t>
            </a:r>
            <a:r>
              <a:rPr sz="3200" b="1" spc="79" dirty="0"/>
              <a:t>Essentials:</a:t>
            </a:r>
            <a:r>
              <a:rPr sz="3200" b="1" spc="-40" dirty="0"/>
              <a:t> </a:t>
            </a:r>
            <a:r>
              <a:rPr sz="3200" i="1" dirty="0"/>
              <a:t>Master</a:t>
            </a:r>
            <a:endParaRPr sz="3200" dirty="0"/>
          </a:p>
        </p:txBody>
      </p:sp>
      <p:sp>
        <p:nvSpPr>
          <p:cNvPr id="22" name="object 22"/>
          <p:cNvSpPr txBox="1"/>
          <p:nvPr/>
        </p:nvSpPr>
        <p:spPr>
          <a:xfrm>
            <a:off x="1676400" y="1185832"/>
            <a:ext cx="8286749" cy="316640"/>
          </a:xfrm>
          <a:prstGeom prst="rect">
            <a:avLst/>
          </a:prstGeom>
        </p:spPr>
        <p:txBody>
          <a:bodyPr vert="horz" wrap="square" lIns="0" tIns="34178" rIns="0" bIns="0" rtlCol="0">
            <a:spAutoFit/>
          </a:bodyPr>
          <a:lstStyle/>
          <a:p>
            <a:pPr marL="11206" marR="703767" defTabSz="806867">
              <a:lnSpc>
                <a:spcPts val="2206"/>
              </a:lnSpc>
              <a:spcBef>
                <a:spcPts val="269"/>
              </a:spcBef>
            </a:pPr>
            <a:r>
              <a:rPr lang="en-US" sz="1941" b="1" spc="110" dirty="0">
                <a:solidFill>
                  <a:srgbClr val="0433FF"/>
                </a:solidFill>
                <a:latin typeface="Gill Sans MT"/>
                <a:cs typeface="Gill Sans MT"/>
                <a:hlinkClick r:id="rId2"/>
              </a:rPr>
              <a:t>http://spark.apache.org/docs/latest/cluster-overview.html</a:t>
            </a:r>
            <a:endParaRPr sz="2294" dirty="0">
              <a:solidFill>
                <a:prstClr val="black"/>
              </a:solidFill>
              <a:latin typeface="Gill Sans MT"/>
              <a:cs typeface="Gill Sans MT"/>
            </a:endParaRPr>
          </a:p>
        </p:txBody>
      </p:sp>
      <p:pic>
        <p:nvPicPr>
          <p:cNvPr id="52" name="Picture 51" descr="Diagram&#10;&#10;Description automatically generated">
            <a:extLst>
              <a:ext uri="{FF2B5EF4-FFF2-40B4-BE49-F238E27FC236}">
                <a16:creationId xmlns:a16="http://schemas.microsoft.com/office/drawing/2014/main" id="{89FBC1F9-5B2F-4B1C-BAA3-4E978082E4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2724" y="1981200"/>
            <a:ext cx="9385411" cy="450373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936637" y="1281393"/>
            <a:ext cx="5588374" cy="3063901"/>
          </a:xfrm>
          <a:prstGeom prst="rect">
            <a:avLst/>
          </a:prstGeom>
        </p:spPr>
        <p:txBody>
          <a:bodyPr vert="horz" wrap="square" lIns="0" tIns="32497" rIns="0" bIns="0" rtlCol="0">
            <a:spAutoFit/>
          </a:bodyPr>
          <a:lstStyle/>
          <a:p>
            <a:pPr marL="462828" marR="225810" indent="-452181" defTabSz="806867">
              <a:lnSpc>
                <a:spcPts val="2965"/>
              </a:lnSpc>
              <a:spcBef>
                <a:spcPts val="256"/>
              </a:spcBef>
              <a:buFontTx/>
              <a:buAutoNum type="arabicPeriod"/>
              <a:tabLst>
                <a:tab pos="462828" algn="l"/>
                <a:tab pos="463388" algn="l"/>
              </a:tabLst>
            </a:pPr>
            <a:r>
              <a:rPr sz="2515" spc="9" dirty="0">
                <a:solidFill>
                  <a:prstClr val="black"/>
                </a:solidFill>
                <a:latin typeface="Gill Sans MT"/>
                <a:cs typeface="Gill Sans MT"/>
              </a:rPr>
              <a:t>connects to a </a:t>
            </a:r>
            <a:r>
              <a:rPr sz="2515" i="1" spc="13" dirty="0">
                <a:solidFill>
                  <a:prstClr val="black"/>
                </a:solidFill>
                <a:latin typeface="Gill Sans MT"/>
                <a:cs typeface="Gill Sans MT"/>
              </a:rPr>
              <a:t>cluster </a:t>
            </a:r>
            <a:r>
              <a:rPr sz="2515" i="1" spc="4" dirty="0">
                <a:solidFill>
                  <a:prstClr val="black"/>
                </a:solidFill>
                <a:latin typeface="Gill Sans MT"/>
                <a:cs typeface="Gill Sans MT"/>
              </a:rPr>
              <a:t>manager </a:t>
            </a:r>
            <a:r>
              <a:rPr sz="2515" spc="9" dirty="0">
                <a:solidFill>
                  <a:prstClr val="black"/>
                </a:solidFill>
                <a:latin typeface="Gill Sans MT"/>
                <a:cs typeface="Gill Sans MT"/>
              </a:rPr>
              <a:t>which  </a:t>
            </a:r>
            <a:r>
              <a:rPr sz="2515" spc="4" dirty="0">
                <a:solidFill>
                  <a:prstClr val="black"/>
                </a:solidFill>
                <a:latin typeface="Gill Sans MT"/>
                <a:cs typeface="Gill Sans MT"/>
              </a:rPr>
              <a:t>allocate </a:t>
            </a:r>
            <a:r>
              <a:rPr sz="2515" spc="-4" dirty="0">
                <a:solidFill>
                  <a:prstClr val="black"/>
                </a:solidFill>
                <a:latin typeface="Gill Sans MT"/>
                <a:cs typeface="Gill Sans MT"/>
              </a:rPr>
              <a:t>resources </a:t>
            </a:r>
            <a:r>
              <a:rPr sz="2515" dirty="0">
                <a:solidFill>
                  <a:prstClr val="black"/>
                </a:solidFill>
                <a:latin typeface="Gill Sans MT"/>
                <a:cs typeface="Gill Sans MT"/>
              </a:rPr>
              <a:t>across</a:t>
            </a:r>
            <a:r>
              <a:rPr sz="2515" spc="18" dirty="0">
                <a:solidFill>
                  <a:prstClr val="black"/>
                </a:solidFill>
                <a:latin typeface="Gill Sans MT"/>
                <a:cs typeface="Gill Sans MT"/>
              </a:rPr>
              <a:t> </a:t>
            </a:r>
            <a:r>
              <a:rPr sz="2515" spc="4" dirty="0">
                <a:solidFill>
                  <a:prstClr val="black"/>
                </a:solidFill>
                <a:latin typeface="Gill Sans MT"/>
                <a:cs typeface="Gill Sans MT"/>
              </a:rPr>
              <a:t>applications</a:t>
            </a:r>
            <a:endParaRPr sz="2515" dirty="0">
              <a:solidFill>
                <a:prstClr val="black"/>
              </a:solidFill>
              <a:latin typeface="Gill Sans MT"/>
              <a:cs typeface="Gill Sans MT"/>
            </a:endParaRPr>
          </a:p>
          <a:p>
            <a:pPr marL="462828" marR="4483" indent="-452181" defTabSz="806867">
              <a:lnSpc>
                <a:spcPts val="2965"/>
              </a:lnSpc>
              <a:spcBef>
                <a:spcPts val="931"/>
              </a:spcBef>
              <a:buFontTx/>
              <a:buAutoNum type="arabicPeriod"/>
              <a:tabLst>
                <a:tab pos="462828" algn="l"/>
                <a:tab pos="463388" algn="l"/>
              </a:tabLst>
            </a:pPr>
            <a:r>
              <a:rPr sz="2515" spc="4" dirty="0">
                <a:solidFill>
                  <a:prstClr val="black"/>
                </a:solidFill>
                <a:latin typeface="Gill Sans MT"/>
                <a:cs typeface="Gill Sans MT"/>
              </a:rPr>
              <a:t>acquires </a:t>
            </a:r>
            <a:r>
              <a:rPr sz="2515" i="1" dirty="0">
                <a:solidFill>
                  <a:prstClr val="black"/>
                </a:solidFill>
                <a:latin typeface="Gill Sans MT"/>
                <a:cs typeface="Gill Sans MT"/>
              </a:rPr>
              <a:t>executors </a:t>
            </a:r>
            <a:r>
              <a:rPr sz="2515" spc="13" dirty="0">
                <a:solidFill>
                  <a:prstClr val="black"/>
                </a:solidFill>
                <a:latin typeface="Gill Sans MT"/>
                <a:cs typeface="Gill Sans MT"/>
              </a:rPr>
              <a:t>on </a:t>
            </a:r>
            <a:r>
              <a:rPr sz="2515" spc="9" dirty="0">
                <a:solidFill>
                  <a:prstClr val="black"/>
                </a:solidFill>
                <a:latin typeface="Gill Sans MT"/>
                <a:cs typeface="Gill Sans MT"/>
              </a:rPr>
              <a:t>cluster nodes </a:t>
            </a:r>
            <a:r>
              <a:rPr sz="2515" spc="13" dirty="0">
                <a:solidFill>
                  <a:prstClr val="black"/>
                </a:solidFill>
                <a:latin typeface="Gill Sans MT"/>
                <a:cs typeface="Gill Sans MT"/>
              </a:rPr>
              <a:t>–  </a:t>
            </a:r>
            <a:r>
              <a:rPr sz="2515" spc="-9" dirty="0">
                <a:solidFill>
                  <a:prstClr val="black"/>
                </a:solidFill>
                <a:latin typeface="Gill Sans MT"/>
                <a:cs typeface="Gill Sans MT"/>
              </a:rPr>
              <a:t>worker </a:t>
            </a:r>
            <a:r>
              <a:rPr sz="2515" dirty="0">
                <a:solidFill>
                  <a:prstClr val="black"/>
                </a:solidFill>
                <a:latin typeface="Gill Sans MT"/>
                <a:cs typeface="Gill Sans MT"/>
              </a:rPr>
              <a:t>processes </a:t>
            </a:r>
            <a:r>
              <a:rPr sz="2515" spc="9" dirty="0">
                <a:solidFill>
                  <a:prstClr val="black"/>
                </a:solidFill>
                <a:latin typeface="Gill Sans MT"/>
                <a:cs typeface="Gill Sans MT"/>
              </a:rPr>
              <a:t>to run computations  and </a:t>
            </a:r>
            <a:r>
              <a:rPr sz="2515" spc="-4" dirty="0">
                <a:solidFill>
                  <a:prstClr val="black"/>
                </a:solidFill>
                <a:latin typeface="Gill Sans MT"/>
                <a:cs typeface="Gill Sans MT"/>
              </a:rPr>
              <a:t>store </a:t>
            </a:r>
            <a:r>
              <a:rPr sz="2515" spc="9" dirty="0">
                <a:solidFill>
                  <a:prstClr val="black"/>
                </a:solidFill>
                <a:latin typeface="Gill Sans MT"/>
                <a:cs typeface="Gill Sans MT"/>
              </a:rPr>
              <a:t>data</a:t>
            </a:r>
            <a:endParaRPr sz="2515" dirty="0">
              <a:solidFill>
                <a:prstClr val="black"/>
              </a:solidFill>
              <a:latin typeface="Gill Sans MT"/>
              <a:cs typeface="Gill Sans MT"/>
            </a:endParaRPr>
          </a:p>
          <a:p>
            <a:pPr marL="462828" indent="-452181" defTabSz="806867">
              <a:spcBef>
                <a:spcPts val="789"/>
              </a:spcBef>
              <a:buFontTx/>
              <a:buAutoNum type="arabicPeriod"/>
              <a:tabLst>
                <a:tab pos="462828" algn="l"/>
                <a:tab pos="463388" algn="l"/>
              </a:tabLst>
            </a:pPr>
            <a:r>
              <a:rPr sz="2515" spc="9" dirty="0">
                <a:solidFill>
                  <a:prstClr val="black"/>
                </a:solidFill>
                <a:latin typeface="Gill Sans MT"/>
                <a:cs typeface="Gill Sans MT"/>
              </a:rPr>
              <a:t>sends </a:t>
            </a:r>
            <a:r>
              <a:rPr sz="2515" i="1" spc="9" dirty="0">
                <a:solidFill>
                  <a:prstClr val="black"/>
                </a:solidFill>
                <a:latin typeface="Gill Sans MT"/>
                <a:cs typeface="Gill Sans MT"/>
              </a:rPr>
              <a:t>app code </a:t>
            </a:r>
            <a:r>
              <a:rPr sz="2515" spc="9" dirty="0">
                <a:solidFill>
                  <a:prstClr val="black"/>
                </a:solidFill>
                <a:latin typeface="Gill Sans MT"/>
                <a:cs typeface="Gill Sans MT"/>
              </a:rPr>
              <a:t>to the</a:t>
            </a:r>
            <a:r>
              <a:rPr sz="2515" spc="-22" dirty="0">
                <a:solidFill>
                  <a:prstClr val="black"/>
                </a:solidFill>
                <a:latin typeface="Gill Sans MT"/>
                <a:cs typeface="Gill Sans MT"/>
              </a:rPr>
              <a:t> </a:t>
            </a:r>
            <a:r>
              <a:rPr sz="2515" dirty="0">
                <a:solidFill>
                  <a:prstClr val="black"/>
                </a:solidFill>
                <a:latin typeface="Gill Sans MT"/>
                <a:cs typeface="Gill Sans MT"/>
              </a:rPr>
              <a:t>executors</a:t>
            </a:r>
          </a:p>
          <a:p>
            <a:pPr marL="462828" indent="-452181" defTabSz="806867">
              <a:spcBef>
                <a:spcPts val="877"/>
              </a:spcBef>
              <a:buFontTx/>
              <a:buAutoNum type="arabicPeriod"/>
              <a:tabLst>
                <a:tab pos="462828" algn="l"/>
                <a:tab pos="463388" algn="l"/>
              </a:tabLst>
            </a:pPr>
            <a:r>
              <a:rPr sz="2515" spc="9" dirty="0">
                <a:solidFill>
                  <a:prstClr val="black"/>
                </a:solidFill>
                <a:latin typeface="Gill Sans MT"/>
                <a:cs typeface="Gill Sans MT"/>
              </a:rPr>
              <a:t>sends </a:t>
            </a:r>
            <a:r>
              <a:rPr sz="2515" i="1" spc="9" dirty="0">
                <a:solidFill>
                  <a:prstClr val="black"/>
                </a:solidFill>
                <a:latin typeface="Gill Sans MT"/>
                <a:cs typeface="Gill Sans MT"/>
              </a:rPr>
              <a:t>tasks </a:t>
            </a:r>
            <a:r>
              <a:rPr sz="2515" dirty="0">
                <a:solidFill>
                  <a:prstClr val="black"/>
                </a:solidFill>
                <a:latin typeface="Gill Sans MT"/>
                <a:cs typeface="Gill Sans MT"/>
              </a:rPr>
              <a:t>for </a:t>
            </a:r>
            <a:r>
              <a:rPr sz="2515" spc="9" dirty="0">
                <a:solidFill>
                  <a:prstClr val="black"/>
                </a:solidFill>
                <a:latin typeface="Gill Sans MT"/>
                <a:cs typeface="Gill Sans MT"/>
              </a:rPr>
              <a:t>the </a:t>
            </a:r>
            <a:r>
              <a:rPr sz="2515" dirty="0">
                <a:solidFill>
                  <a:prstClr val="black"/>
                </a:solidFill>
                <a:latin typeface="Gill Sans MT"/>
                <a:cs typeface="Gill Sans MT"/>
              </a:rPr>
              <a:t>executors </a:t>
            </a:r>
            <a:r>
              <a:rPr sz="2515" spc="9" dirty="0">
                <a:solidFill>
                  <a:prstClr val="black"/>
                </a:solidFill>
                <a:latin typeface="Gill Sans MT"/>
                <a:cs typeface="Gill Sans MT"/>
              </a:rPr>
              <a:t>to</a:t>
            </a:r>
            <a:r>
              <a:rPr sz="2515" spc="-13" dirty="0">
                <a:solidFill>
                  <a:prstClr val="black"/>
                </a:solidFill>
                <a:latin typeface="Gill Sans MT"/>
                <a:cs typeface="Gill Sans MT"/>
              </a:rPr>
              <a:t> </a:t>
            </a:r>
            <a:r>
              <a:rPr sz="2515" spc="9" dirty="0">
                <a:solidFill>
                  <a:prstClr val="black"/>
                </a:solidFill>
                <a:latin typeface="Gill Sans MT"/>
                <a:cs typeface="Gill Sans MT"/>
              </a:rPr>
              <a:t>run</a:t>
            </a:r>
            <a:endParaRPr sz="2515" dirty="0">
              <a:solidFill>
                <a:prstClr val="black"/>
              </a:solidFill>
              <a:latin typeface="Gill Sans MT"/>
              <a:cs typeface="Gill Sans MT"/>
            </a:endParaRPr>
          </a:p>
        </p:txBody>
      </p:sp>
      <p:sp>
        <p:nvSpPr>
          <p:cNvPr id="3" name="object 3"/>
          <p:cNvSpPr txBox="1">
            <a:spLocks noGrp="1"/>
          </p:cNvSpPr>
          <p:nvPr>
            <p:ph type="title"/>
          </p:nvPr>
        </p:nvSpPr>
        <p:spPr>
          <a:xfrm>
            <a:off x="2127880" y="254625"/>
            <a:ext cx="6594877" cy="566444"/>
          </a:xfrm>
          <a:prstGeom prst="rect">
            <a:avLst/>
          </a:prstGeom>
        </p:spPr>
        <p:txBody>
          <a:bodyPr vert="horz" wrap="square" lIns="0" tIns="12326" rIns="0" bIns="0" rtlCol="0">
            <a:spAutoFit/>
          </a:bodyPr>
          <a:lstStyle/>
          <a:p>
            <a:pPr marL="11206" algn="ctr">
              <a:spcBef>
                <a:spcPts val="97"/>
              </a:spcBef>
            </a:pPr>
            <a:r>
              <a:rPr sz="3600" b="1" spc="93" dirty="0"/>
              <a:t>Spark </a:t>
            </a:r>
            <a:r>
              <a:rPr sz="3600" b="1" spc="79" dirty="0"/>
              <a:t>Essentials:</a:t>
            </a:r>
            <a:r>
              <a:rPr sz="3600" b="1" spc="-40" dirty="0"/>
              <a:t> </a:t>
            </a:r>
            <a:r>
              <a:rPr sz="3600" b="1" i="1" dirty="0"/>
              <a:t>Master</a:t>
            </a:r>
            <a:endParaRPr sz="3600" b="1" dirty="0"/>
          </a:p>
        </p:txBody>
      </p:sp>
      <p:sp>
        <p:nvSpPr>
          <p:cNvPr id="4" name="object 4"/>
          <p:cNvSpPr/>
          <p:nvPr/>
        </p:nvSpPr>
        <p:spPr>
          <a:xfrm>
            <a:off x="6872068" y="4882694"/>
            <a:ext cx="1311720" cy="761954"/>
          </a:xfrm>
          <a:prstGeom prst="rect">
            <a:avLst/>
          </a:prstGeom>
          <a:blipFill>
            <a:blip r:embed="rId2" cstate="print"/>
            <a:stretch>
              <a:fillRect/>
            </a:stretch>
          </a:blipFill>
        </p:spPr>
        <p:txBody>
          <a:bodyPr wrap="square" lIns="0" tIns="0" rIns="0" bIns="0" rtlCol="0"/>
          <a:lstStyle/>
          <a:p>
            <a:pPr defTabSz="806867"/>
            <a:endParaRPr sz="1588">
              <a:solidFill>
                <a:prstClr val="black"/>
              </a:solidFill>
              <a:latin typeface="Calibri"/>
            </a:endParaRPr>
          </a:p>
        </p:txBody>
      </p:sp>
      <p:sp>
        <p:nvSpPr>
          <p:cNvPr id="5" name="object 5"/>
          <p:cNvSpPr/>
          <p:nvPr/>
        </p:nvSpPr>
        <p:spPr>
          <a:xfrm>
            <a:off x="5319223" y="4882694"/>
            <a:ext cx="1311720" cy="761954"/>
          </a:xfrm>
          <a:prstGeom prst="rect">
            <a:avLst/>
          </a:prstGeom>
          <a:blipFill>
            <a:blip r:embed="rId2" cstate="print"/>
            <a:stretch>
              <a:fillRect/>
            </a:stretch>
          </a:blipFill>
        </p:spPr>
        <p:txBody>
          <a:bodyPr wrap="square" lIns="0" tIns="0" rIns="0" bIns="0" rtlCol="0"/>
          <a:lstStyle/>
          <a:p>
            <a:pPr defTabSz="806867"/>
            <a:endParaRPr sz="1588">
              <a:solidFill>
                <a:prstClr val="black"/>
              </a:solidFill>
              <a:latin typeface="Calibri"/>
            </a:endParaRPr>
          </a:p>
        </p:txBody>
      </p:sp>
      <p:sp>
        <p:nvSpPr>
          <p:cNvPr id="6" name="object 6"/>
          <p:cNvSpPr/>
          <p:nvPr/>
        </p:nvSpPr>
        <p:spPr>
          <a:xfrm>
            <a:off x="8424914" y="4037277"/>
            <a:ext cx="1566020" cy="1128463"/>
          </a:xfrm>
          <a:prstGeom prst="rect">
            <a:avLst/>
          </a:prstGeom>
          <a:blipFill>
            <a:blip r:embed="rId3" cstate="print"/>
            <a:stretch>
              <a:fillRect/>
            </a:stretch>
          </a:blipFill>
        </p:spPr>
        <p:txBody>
          <a:bodyPr wrap="square" lIns="0" tIns="0" rIns="0" bIns="0" rtlCol="0"/>
          <a:lstStyle/>
          <a:p>
            <a:pPr defTabSz="806867"/>
            <a:endParaRPr sz="1588">
              <a:solidFill>
                <a:prstClr val="black"/>
              </a:solidFill>
              <a:latin typeface="Calibri"/>
            </a:endParaRPr>
          </a:p>
        </p:txBody>
      </p:sp>
      <p:sp>
        <p:nvSpPr>
          <p:cNvPr id="7" name="object 7"/>
          <p:cNvSpPr/>
          <p:nvPr/>
        </p:nvSpPr>
        <p:spPr>
          <a:xfrm>
            <a:off x="8424914" y="5358641"/>
            <a:ext cx="1566020" cy="1128464"/>
          </a:xfrm>
          <a:prstGeom prst="rect">
            <a:avLst/>
          </a:prstGeom>
          <a:blipFill>
            <a:blip r:embed="rId3" cstate="print"/>
            <a:stretch>
              <a:fillRect/>
            </a:stretch>
          </a:blipFill>
        </p:spPr>
        <p:txBody>
          <a:bodyPr wrap="square" lIns="0" tIns="0" rIns="0" bIns="0" rtlCol="0"/>
          <a:lstStyle/>
          <a:p>
            <a:pPr defTabSz="806867"/>
            <a:endParaRPr sz="1588">
              <a:solidFill>
                <a:prstClr val="black"/>
              </a:solidFill>
              <a:latin typeface="Calibri"/>
            </a:endParaRPr>
          </a:p>
        </p:txBody>
      </p:sp>
      <p:sp>
        <p:nvSpPr>
          <p:cNvPr id="8" name="object 8"/>
          <p:cNvSpPr/>
          <p:nvPr/>
        </p:nvSpPr>
        <p:spPr>
          <a:xfrm>
            <a:off x="8124535" y="4623132"/>
            <a:ext cx="354106" cy="403971"/>
          </a:xfrm>
          <a:custGeom>
            <a:avLst/>
            <a:gdLst/>
            <a:ahLst/>
            <a:cxnLst/>
            <a:rect l="l" t="t" r="r" b="b"/>
            <a:pathLst>
              <a:path w="401320" h="457835">
                <a:moveTo>
                  <a:pt x="0" y="457384"/>
                </a:moveTo>
                <a:lnTo>
                  <a:pt x="400870" y="0"/>
                </a:lnTo>
              </a:path>
            </a:pathLst>
          </a:custGeom>
          <a:ln w="10930">
            <a:solidFill>
              <a:srgbClr val="000000"/>
            </a:solidFill>
          </a:ln>
        </p:spPr>
        <p:txBody>
          <a:bodyPr wrap="square" lIns="0" tIns="0" rIns="0" bIns="0" rtlCol="0"/>
          <a:lstStyle/>
          <a:p>
            <a:pPr defTabSz="806867"/>
            <a:endParaRPr sz="1588">
              <a:solidFill>
                <a:prstClr val="black"/>
              </a:solidFill>
              <a:latin typeface="Calibri"/>
            </a:endParaRPr>
          </a:p>
        </p:txBody>
      </p:sp>
      <p:sp>
        <p:nvSpPr>
          <p:cNvPr id="9" name="object 9"/>
          <p:cNvSpPr/>
          <p:nvPr/>
        </p:nvSpPr>
        <p:spPr>
          <a:xfrm>
            <a:off x="8478244" y="4576711"/>
            <a:ext cx="40901" cy="46504"/>
          </a:xfrm>
          <a:custGeom>
            <a:avLst/>
            <a:gdLst/>
            <a:ahLst/>
            <a:cxnLst/>
            <a:rect l="l" t="t" r="r" b="b"/>
            <a:pathLst>
              <a:path w="46354" h="52704">
                <a:moveTo>
                  <a:pt x="46110" y="0"/>
                </a:moveTo>
                <a:lnTo>
                  <a:pt x="0" y="52610"/>
                </a:lnTo>
              </a:path>
            </a:pathLst>
          </a:custGeom>
          <a:ln w="10930">
            <a:solidFill>
              <a:srgbClr val="000000"/>
            </a:solidFill>
          </a:ln>
        </p:spPr>
        <p:txBody>
          <a:bodyPr wrap="square" lIns="0" tIns="0" rIns="0" bIns="0" rtlCol="0"/>
          <a:lstStyle/>
          <a:p>
            <a:pPr defTabSz="806867"/>
            <a:endParaRPr sz="1588">
              <a:solidFill>
                <a:prstClr val="black"/>
              </a:solidFill>
              <a:latin typeface="Calibri"/>
            </a:endParaRPr>
          </a:p>
        </p:txBody>
      </p:sp>
      <p:sp>
        <p:nvSpPr>
          <p:cNvPr id="10" name="object 10"/>
          <p:cNvSpPr/>
          <p:nvPr/>
        </p:nvSpPr>
        <p:spPr>
          <a:xfrm>
            <a:off x="8460836" y="4576710"/>
            <a:ext cx="58271" cy="62193"/>
          </a:xfrm>
          <a:custGeom>
            <a:avLst/>
            <a:gdLst/>
            <a:ahLst/>
            <a:cxnLst/>
            <a:rect l="l" t="t" r="r" b="b"/>
            <a:pathLst>
              <a:path w="66040" h="70485">
                <a:moveTo>
                  <a:pt x="0" y="35319"/>
                </a:moveTo>
                <a:lnTo>
                  <a:pt x="65839" y="0"/>
                </a:lnTo>
                <a:lnTo>
                  <a:pt x="39458" y="69902"/>
                </a:lnTo>
              </a:path>
            </a:pathLst>
          </a:custGeom>
          <a:ln w="10930">
            <a:solidFill>
              <a:srgbClr val="000000"/>
            </a:solidFill>
          </a:ln>
        </p:spPr>
        <p:txBody>
          <a:bodyPr wrap="square" lIns="0" tIns="0" rIns="0" bIns="0" rtlCol="0"/>
          <a:lstStyle/>
          <a:p>
            <a:pPr defTabSz="806867"/>
            <a:endParaRPr sz="1588">
              <a:solidFill>
                <a:prstClr val="black"/>
              </a:solidFill>
              <a:latin typeface="Calibri"/>
            </a:endParaRPr>
          </a:p>
        </p:txBody>
      </p:sp>
      <p:sp>
        <p:nvSpPr>
          <p:cNvPr id="11" name="object 11"/>
          <p:cNvSpPr/>
          <p:nvPr/>
        </p:nvSpPr>
        <p:spPr>
          <a:xfrm>
            <a:off x="8083849" y="5026706"/>
            <a:ext cx="40901" cy="46504"/>
          </a:xfrm>
          <a:custGeom>
            <a:avLst/>
            <a:gdLst/>
            <a:ahLst/>
            <a:cxnLst/>
            <a:rect l="l" t="t" r="r" b="b"/>
            <a:pathLst>
              <a:path w="46354" h="52704">
                <a:moveTo>
                  <a:pt x="0" y="52611"/>
                </a:moveTo>
                <a:lnTo>
                  <a:pt x="46111" y="0"/>
                </a:lnTo>
              </a:path>
            </a:pathLst>
          </a:custGeom>
          <a:ln w="10930">
            <a:solidFill>
              <a:srgbClr val="000000"/>
            </a:solidFill>
          </a:ln>
        </p:spPr>
        <p:txBody>
          <a:bodyPr wrap="square" lIns="0" tIns="0" rIns="0" bIns="0" rtlCol="0"/>
          <a:lstStyle/>
          <a:p>
            <a:pPr defTabSz="806867"/>
            <a:endParaRPr sz="1588">
              <a:solidFill>
                <a:prstClr val="black"/>
              </a:solidFill>
              <a:latin typeface="Calibri"/>
            </a:endParaRPr>
          </a:p>
        </p:txBody>
      </p:sp>
      <p:sp>
        <p:nvSpPr>
          <p:cNvPr id="12" name="object 12"/>
          <p:cNvSpPr/>
          <p:nvPr/>
        </p:nvSpPr>
        <p:spPr>
          <a:xfrm>
            <a:off x="8083849" y="5011450"/>
            <a:ext cx="58271" cy="62193"/>
          </a:xfrm>
          <a:custGeom>
            <a:avLst/>
            <a:gdLst/>
            <a:ahLst/>
            <a:cxnLst/>
            <a:rect l="l" t="t" r="r" b="b"/>
            <a:pathLst>
              <a:path w="66040" h="70485">
                <a:moveTo>
                  <a:pt x="65839" y="34582"/>
                </a:moveTo>
                <a:lnTo>
                  <a:pt x="0" y="69902"/>
                </a:lnTo>
                <a:lnTo>
                  <a:pt x="26381" y="0"/>
                </a:lnTo>
              </a:path>
            </a:pathLst>
          </a:custGeom>
          <a:ln w="10930">
            <a:solidFill>
              <a:srgbClr val="000000"/>
            </a:solidFill>
          </a:ln>
        </p:spPr>
        <p:txBody>
          <a:bodyPr wrap="square" lIns="0" tIns="0" rIns="0" bIns="0" rtlCol="0"/>
          <a:lstStyle/>
          <a:p>
            <a:pPr defTabSz="806867"/>
            <a:endParaRPr sz="1588">
              <a:solidFill>
                <a:prstClr val="black"/>
              </a:solidFill>
              <a:latin typeface="Calibri"/>
            </a:endParaRPr>
          </a:p>
        </p:txBody>
      </p:sp>
      <p:sp>
        <p:nvSpPr>
          <p:cNvPr id="13" name="object 13"/>
          <p:cNvSpPr txBox="1"/>
          <p:nvPr/>
        </p:nvSpPr>
        <p:spPr>
          <a:xfrm>
            <a:off x="6978164" y="4950209"/>
            <a:ext cx="1093694" cy="202597"/>
          </a:xfrm>
          <a:prstGeom prst="rect">
            <a:avLst/>
          </a:prstGeom>
          <a:solidFill>
            <a:srgbClr val="FFFFFF"/>
          </a:solidFill>
          <a:ln w="21861">
            <a:solidFill>
              <a:srgbClr val="000000"/>
            </a:solidFill>
          </a:ln>
        </p:spPr>
        <p:txBody>
          <a:bodyPr vert="horz" wrap="square" lIns="0" tIns="39221" rIns="0" bIns="0" rtlCol="0">
            <a:spAutoFit/>
          </a:bodyPr>
          <a:lstStyle/>
          <a:p>
            <a:pPr marL="90212" defTabSz="806867">
              <a:spcBef>
                <a:spcPts val="309"/>
              </a:spcBef>
            </a:pPr>
            <a:r>
              <a:rPr sz="1059" i="1" dirty="0">
                <a:solidFill>
                  <a:prstClr val="black"/>
                </a:solidFill>
                <a:latin typeface="Gill Sans MT"/>
                <a:cs typeface="Gill Sans MT"/>
              </a:rPr>
              <a:t>Cluster</a:t>
            </a:r>
            <a:r>
              <a:rPr sz="1059" i="1" spc="-13" dirty="0">
                <a:solidFill>
                  <a:prstClr val="black"/>
                </a:solidFill>
                <a:latin typeface="Gill Sans MT"/>
                <a:cs typeface="Gill Sans MT"/>
              </a:rPr>
              <a:t> </a:t>
            </a:r>
            <a:r>
              <a:rPr sz="1059" i="1" spc="-4" dirty="0">
                <a:solidFill>
                  <a:prstClr val="black"/>
                </a:solidFill>
                <a:latin typeface="Gill Sans MT"/>
                <a:cs typeface="Gill Sans MT"/>
              </a:rPr>
              <a:t>Manager</a:t>
            </a:r>
            <a:endParaRPr sz="1059">
              <a:solidFill>
                <a:prstClr val="black"/>
              </a:solidFill>
              <a:latin typeface="Gill Sans MT"/>
              <a:cs typeface="Gill Sans MT"/>
            </a:endParaRPr>
          </a:p>
        </p:txBody>
      </p:sp>
      <p:sp>
        <p:nvSpPr>
          <p:cNvPr id="14" name="object 14"/>
          <p:cNvSpPr txBox="1"/>
          <p:nvPr/>
        </p:nvSpPr>
        <p:spPr>
          <a:xfrm>
            <a:off x="5425319" y="4950209"/>
            <a:ext cx="1093694" cy="202597"/>
          </a:xfrm>
          <a:prstGeom prst="rect">
            <a:avLst/>
          </a:prstGeom>
          <a:solidFill>
            <a:srgbClr val="FFFFFF"/>
          </a:solidFill>
          <a:ln w="21861">
            <a:solidFill>
              <a:srgbClr val="000000"/>
            </a:solidFill>
          </a:ln>
        </p:spPr>
        <p:txBody>
          <a:bodyPr vert="horz" wrap="square" lIns="0" tIns="39221" rIns="0" bIns="0" rtlCol="0">
            <a:spAutoFit/>
          </a:bodyPr>
          <a:lstStyle/>
          <a:p>
            <a:pPr marL="90212" defTabSz="806867">
              <a:spcBef>
                <a:spcPts val="309"/>
              </a:spcBef>
            </a:pPr>
            <a:r>
              <a:rPr sz="1059" i="1" spc="4" dirty="0">
                <a:solidFill>
                  <a:prstClr val="black"/>
                </a:solidFill>
                <a:latin typeface="Gill Sans MT"/>
                <a:cs typeface="Gill Sans MT"/>
              </a:rPr>
              <a:t>Driver</a:t>
            </a:r>
            <a:r>
              <a:rPr sz="1059" i="1" spc="-13" dirty="0">
                <a:solidFill>
                  <a:prstClr val="black"/>
                </a:solidFill>
                <a:latin typeface="Gill Sans MT"/>
                <a:cs typeface="Gill Sans MT"/>
              </a:rPr>
              <a:t> </a:t>
            </a:r>
            <a:r>
              <a:rPr sz="1059" i="1" spc="-9" dirty="0">
                <a:solidFill>
                  <a:prstClr val="black"/>
                </a:solidFill>
                <a:latin typeface="Gill Sans MT"/>
                <a:cs typeface="Gill Sans MT"/>
              </a:rPr>
              <a:t>Program</a:t>
            </a:r>
            <a:endParaRPr sz="1059">
              <a:solidFill>
                <a:prstClr val="black"/>
              </a:solidFill>
              <a:latin typeface="Gill Sans MT"/>
              <a:cs typeface="Gill Sans MT"/>
            </a:endParaRPr>
          </a:p>
        </p:txBody>
      </p:sp>
      <p:sp>
        <p:nvSpPr>
          <p:cNvPr id="15" name="object 15"/>
          <p:cNvSpPr txBox="1"/>
          <p:nvPr/>
        </p:nvSpPr>
        <p:spPr>
          <a:xfrm>
            <a:off x="5531983" y="5210623"/>
            <a:ext cx="868456" cy="158938"/>
          </a:xfrm>
          <a:prstGeom prst="rect">
            <a:avLst/>
          </a:prstGeom>
          <a:solidFill>
            <a:srgbClr val="E8E8E8"/>
          </a:solidFill>
        </p:spPr>
        <p:txBody>
          <a:bodyPr vert="horz" wrap="square" lIns="0" tIns="22971" rIns="0" bIns="0" rtlCol="0">
            <a:spAutoFit/>
          </a:bodyPr>
          <a:lstStyle/>
          <a:p>
            <a:pPr marL="57713" defTabSz="806867">
              <a:spcBef>
                <a:spcPts val="180"/>
              </a:spcBef>
            </a:pPr>
            <a:r>
              <a:rPr sz="882" b="1" spc="13" dirty="0">
                <a:solidFill>
                  <a:srgbClr val="515151"/>
                </a:solidFill>
                <a:latin typeface="Arial"/>
                <a:cs typeface="Arial"/>
              </a:rPr>
              <a:t>SparkContext</a:t>
            </a:r>
            <a:endParaRPr sz="882">
              <a:solidFill>
                <a:prstClr val="black"/>
              </a:solidFill>
              <a:latin typeface="Arial"/>
              <a:cs typeface="Arial"/>
            </a:endParaRPr>
          </a:p>
        </p:txBody>
      </p:sp>
      <p:sp>
        <p:nvSpPr>
          <p:cNvPr id="16" name="object 16"/>
          <p:cNvSpPr/>
          <p:nvPr/>
        </p:nvSpPr>
        <p:spPr>
          <a:xfrm>
            <a:off x="6598979" y="5223611"/>
            <a:ext cx="299197" cy="0"/>
          </a:xfrm>
          <a:custGeom>
            <a:avLst/>
            <a:gdLst/>
            <a:ahLst/>
            <a:cxnLst/>
            <a:rect l="l" t="t" r="r" b="b"/>
            <a:pathLst>
              <a:path w="339089">
                <a:moveTo>
                  <a:pt x="0" y="0"/>
                </a:moveTo>
                <a:lnTo>
                  <a:pt x="339016" y="0"/>
                </a:lnTo>
              </a:path>
            </a:pathLst>
          </a:custGeom>
          <a:ln w="10930">
            <a:solidFill>
              <a:srgbClr val="000000"/>
            </a:solidFill>
          </a:ln>
        </p:spPr>
        <p:txBody>
          <a:bodyPr wrap="square" lIns="0" tIns="0" rIns="0" bIns="0" rtlCol="0"/>
          <a:lstStyle/>
          <a:p>
            <a:pPr defTabSz="806867"/>
            <a:endParaRPr sz="1588">
              <a:solidFill>
                <a:prstClr val="black"/>
              </a:solidFill>
              <a:latin typeface="Calibri"/>
            </a:endParaRPr>
          </a:p>
        </p:txBody>
      </p:sp>
      <p:sp>
        <p:nvSpPr>
          <p:cNvPr id="17" name="object 17"/>
          <p:cNvSpPr/>
          <p:nvPr/>
        </p:nvSpPr>
        <p:spPr>
          <a:xfrm>
            <a:off x="6898111" y="5223611"/>
            <a:ext cx="62193" cy="0"/>
          </a:xfrm>
          <a:custGeom>
            <a:avLst/>
            <a:gdLst/>
            <a:ahLst/>
            <a:cxnLst/>
            <a:rect l="l" t="t" r="r" b="b"/>
            <a:pathLst>
              <a:path w="70485">
                <a:moveTo>
                  <a:pt x="69958" y="0"/>
                </a:moveTo>
                <a:lnTo>
                  <a:pt x="0" y="0"/>
                </a:lnTo>
              </a:path>
            </a:pathLst>
          </a:custGeom>
          <a:ln w="10930">
            <a:solidFill>
              <a:srgbClr val="000000"/>
            </a:solidFill>
          </a:ln>
        </p:spPr>
        <p:txBody>
          <a:bodyPr wrap="square" lIns="0" tIns="0" rIns="0" bIns="0" rtlCol="0"/>
          <a:lstStyle/>
          <a:p>
            <a:pPr defTabSz="806867"/>
            <a:endParaRPr sz="1588">
              <a:solidFill>
                <a:prstClr val="black"/>
              </a:solidFill>
              <a:latin typeface="Calibri"/>
            </a:endParaRPr>
          </a:p>
        </p:txBody>
      </p:sp>
      <p:sp>
        <p:nvSpPr>
          <p:cNvPr id="18" name="object 18"/>
          <p:cNvSpPr/>
          <p:nvPr/>
        </p:nvSpPr>
        <p:spPr>
          <a:xfrm>
            <a:off x="6898111" y="5200463"/>
            <a:ext cx="62193" cy="46504"/>
          </a:xfrm>
          <a:custGeom>
            <a:avLst/>
            <a:gdLst/>
            <a:ahLst/>
            <a:cxnLst/>
            <a:rect l="l" t="t" r="r" b="b"/>
            <a:pathLst>
              <a:path w="70485" h="52704">
                <a:moveTo>
                  <a:pt x="0" y="0"/>
                </a:moveTo>
                <a:lnTo>
                  <a:pt x="69959" y="26234"/>
                </a:lnTo>
                <a:lnTo>
                  <a:pt x="1" y="52468"/>
                </a:lnTo>
              </a:path>
            </a:pathLst>
          </a:custGeom>
          <a:ln w="10930">
            <a:solidFill>
              <a:srgbClr val="000000"/>
            </a:solidFill>
          </a:ln>
        </p:spPr>
        <p:txBody>
          <a:bodyPr wrap="square" lIns="0" tIns="0" rIns="0" bIns="0" rtlCol="0"/>
          <a:lstStyle/>
          <a:p>
            <a:pPr defTabSz="806867"/>
            <a:endParaRPr sz="1588">
              <a:solidFill>
                <a:prstClr val="black"/>
              </a:solidFill>
              <a:latin typeface="Calibri"/>
            </a:endParaRPr>
          </a:p>
        </p:txBody>
      </p:sp>
      <p:sp>
        <p:nvSpPr>
          <p:cNvPr id="19" name="object 19"/>
          <p:cNvSpPr/>
          <p:nvPr/>
        </p:nvSpPr>
        <p:spPr>
          <a:xfrm>
            <a:off x="6537251" y="5223611"/>
            <a:ext cx="62193" cy="0"/>
          </a:xfrm>
          <a:custGeom>
            <a:avLst/>
            <a:gdLst/>
            <a:ahLst/>
            <a:cxnLst/>
            <a:rect l="l" t="t" r="r" b="b"/>
            <a:pathLst>
              <a:path w="70485">
                <a:moveTo>
                  <a:pt x="0" y="0"/>
                </a:moveTo>
                <a:lnTo>
                  <a:pt x="69958" y="0"/>
                </a:lnTo>
              </a:path>
            </a:pathLst>
          </a:custGeom>
          <a:ln w="10930">
            <a:solidFill>
              <a:srgbClr val="000000"/>
            </a:solidFill>
          </a:ln>
        </p:spPr>
        <p:txBody>
          <a:bodyPr wrap="square" lIns="0" tIns="0" rIns="0" bIns="0" rtlCol="0"/>
          <a:lstStyle/>
          <a:p>
            <a:pPr defTabSz="806867"/>
            <a:endParaRPr sz="1588">
              <a:solidFill>
                <a:prstClr val="black"/>
              </a:solidFill>
              <a:latin typeface="Calibri"/>
            </a:endParaRPr>
          </a:p>
        </p:txBody>
      </p:sp>
      <p:sp>
        <p:nvSpPr>
          <p:cNvPr id="20" name="object 20"/>
          <p:cNvSpPr/>
          <p:nvPr/>
        </p:nvSpPr>
        <p:spPr>
          <a:xfrm>
            <a:off x="6537251" y="5200463"/>
            <a:ext cx="62193" cy="46504"/>
          </a:xfrm>
          <a:custGeom>
            <a:avLst/>
            <a:gdLst/>
            <a:ahLst/>
            <a:cxnLst/>
            <a:rect l="l" t="t" r="r" b="b"/>
            <a:pathLst>
              <a:path w="70485" h="52704">
                <a:moveTo>
                  <a:pt x="69958" y="52468"/>
                </a:moveTo>
                <a:lnTo>
                  <a:pt x="0" y="26234"/>
                </a:lnTo>
                <a:lnTo>
                  <a:pt x="69958" y="0"/>
                </a:lnTo>
              </a:path>
            </a:pathLst>
          </a:custGeom>
          <a:ln w="10930">
            <a:solidFill>
              <a:srgbClr val="000000"/>
            </a:solidFill>
          </a:ln>
        </p:spPr>
        <p:txBody>
          <a:bodyPr wrap="square" lIns="0" tIns="0" rIns="0" bIns="0" rtlCol="0"/>
          <a:lstStyle/>
          <a:p>
            <a:pPr defTabSz="806867"/>
            <a:endParaRPr sz="1588">
              <a:solidFill>
                <a:prstClr val="black"/>
              </a:solidFill>
              <a:latin typeface="Calibri"/>
            </a:endParaRPr>
          </a:p>
        </p:txBody>
      </p:sp>
      <p:sp>
        <p:nvSpPr>
          <p:cNvPr id="21" name="object 21"/>
          <p:cNvSpPr/>
          <p:nvPr/>
        </p:nvSpPr>
        <p:spPr>
          <a:xfrm>
            <a:off x="8531008" y="4104791"/>
            <a:ext cx="1367118" cy="916641"/>
          </a:xfrm>
          <a:custGeom>
            <a:avLst/>
            <a:gdLst/>
            <a:ahLst/>
            <a:cxnLst/>
            <a:rect l="l" t="t" r="r" b="b"/>
            <a:pathLst>
              <a:path w="1549400" h="1038860">
                <a:moveTo>
                  <a:pt x="0" y="0"/>
                </a:moveTo>
                <a:lnTo>
                  <a:pt x="1549274" y="0"/>
                </a:lnTo>
                <a:lnTo>
                  <a:pt x="1549274" y="1038444"/>
                </a:lnTo>
                <a:lnTo>
                  <a:pt x="0" y="1038444"/>
                </a:lnTo>
                <a:lnTo>
                  <a:pt x="0" y="0"/>
                </a:lnTo>
                <a:close/>
              </a:path>
            </a:pathLst>
          </a:custGeom>
          <a:solidFill>
            <a:srgbClr val="FFFFFF"/>
          </a:solidFill>
        </p:spPr>
        <p:txBody>
          <a:bodyPr wrap="square" lIns="0" tIns="0" rIns="0" bIns="0" rtlCol="0"/>
          <a:lstStyle/>
          <a:p>
            <a:pPr defTabSz="806867"/>
            <a:endParaRPr sz="1588">
              <a:solidFill>
                <a:prstClr val="black"/>
              </a:solidFill>
              <a:latin typeface="Calibri"/>
            </a:endParaRPr>
          </a:p>
        </p:txBody>
      </p:sp>
      <p:sp>
        <p:nvSpPr>
          <p:cNvPr id="22" name="object 22"/>
          <p:cNvSpPr/>
          <p:nvPr/>
        </p:nvSpPr>
        <p:spPr>
          <a:xfrm>
            <a:off x="8630990" y="4381533"/>
            <a:ext cx="1167093" cy="546847"/>
          </a:xfrm>
          <a:custGeom>
            <a:avLst/>
            <a:gdLst/>
            <a:ahLst/>
            <a:cxnLst/>
            <a:rect l="l" t="t" r="r" b="b"/>
            <a:pathLst>
              <a:path w="1322704" h="619760">
                <a:moveTo>
                  <a:pt x="0" y="32792"/>
                </a:moveTo>
                <a:lnTo>
                  <a:pt x="0" y="586916"/>
                </a:lnTo>
                <a:lnTo>
                  <a:pt x="2576" y="599681"/>
                </a:lnTo>
                <a:lnTo>
                  <a:pt x="9604" y="610105"/>
                </a:lnTo>
                <a:lnTo>
                  <a:pt x="20028" y="617132"/>
                </a:lnTo>
                <a:lnTo>
                  <a:pt x="32792" y="619709"/>
                </a:lnTo>
                <a:lnTo>
                  <a:pt x="1289857" y="619709"/>
                </a:lnTo>
                <a:lnTo>
                  <a:pt x="1302622" y="617132"/>
                </a:lnTo>
                <a:lnTo>
                  <a:pt x="1313046" y="610105"/>
                </a:lnTo>
                <a:lnTo>
                  <a:pt x="1320074" y="599681"/>
                </a:lnTo>
                <a:lnTo>
                  <a:pt x="1322651" y="586916"/>
                </a:lnTo>
                <a:lnTo>
                  <a:pt x="1322651" y="32792"/>
                </a:lnTo>
                <a:lnTo>
                  <a:pt x="1320074" y="20028"/>
                </a:lnTo>
                <a:lnTo>
                  <a:pt x="1313046" y="9605"/>
                </a:lnTo>
                <a:lnTo>
                  <a:pt x="1302622" y="2577"/>
                </a:lnTo>
                <a:lnTo>
                  <a:pt x="1289857" y="0"/>
                </a:lnTo>
                <a:lnTo>
                  <a:pt x="32792" y="0"/>
                </a:lnTo>
                <a:lnTo>
                  <a:pt x="20028" y="2577"/>
                </a:lnTo>
                <a:lnTo>
                  <a:pt x="9604" y="9605"/>
                </a:lnTo>
                <a:lnTo>
                  <a:pt x="2576" y="20028"/>
                </a:lnTo>
                <a:lnTo>
                  <a:pt x="0" y="32792"/>
                </a:lnTo>
                <a:close/>
              </a:path>
            </a:pathLst>
          </a:custGeom>
          <a:solidFill>
            <a:srgbClr val="E8E8E8"/>
          </a:solidFill>
        </p:spPr>
        <p:txBody>
          <a:bodyPr wrap="square" lIns="0" tIns="0" rIns="0" bIns="0" rtlCol="0"/>
          <a:lstStyle/>
          <a:p>
            <a:pPr defTabSz="806867"/>
            <a:endParaRPr sz="1588">
              <a:solidFill>
                <a:prstClr val="black"/>
              </a:solidFill>
              <a:latin typeface="Calibri"/>
            </a:endParaRPr>
          </a:p>
        </p:txBody>
      </p:sp>
      <p:sp>
        <p:nvSpPr>
          <p:cNvPr id="23" name="object 23"/>
          <p:cNvSpPr/>
          <p:nvPr/>
        </p:nvSpPr>
        <p:spPr>
          <a:xfrm>
            <a:off x="8630991" y="4381534"/>
            <a:ext cx="1167093" cy="546847"/>
          </a:xfrm>
          <a:custGeom>
            <a:avLst/>
            <a:gdLst/>
            <a:ahLst/>
            <a:cxnLst/>
            <a:rect l="l" t="t" r="r" b="b"/>
            <a:pathLst>
              <a:path w="1322704" h="619760">
                <a:moveTo>
                  <a:pt x="32792" y="0"/>
                </a:moveTo>
                <a:lnTo>
                  <a:pt x="1289857" y="0"/>
                </a:lnTo>
                <a:lnTo>
                  <a:pt x="1302622" y="2577"/>
                </a:lnTo>
                <a:lnTo>
                  <a:pt x="1313046" y="9605"/>
                </a:lnTo>
                <a:lnTo>
                  <a:pt x="1320073" y="20028"/>
                </a:lnTo>
                <a:lnTo>
                  <a:pt x="1322650" y="32792"/>
                </a:lnTo>
                <a:lnTo>
                  <a:pt x="1322650" y="586916"/>
                </a:lnTo>
                <a:lnTo>
                  <a:pt x="1320073" y="599681"/>
                </a:lnTo>
                <a:lnTo>
                  <a:pt x="1313046" y="610105"/>
                </a:lnTo>
                <a:lnTo>
                  <a:pt x="1302622" y="617132"/>
                </a:lnTo>
                <a:lnTo>
                  <a:pt x="1289857" y="619709"/>
                </a:lnTo>
                <a:lnTo>
                  <a:pt x="32792" y="619709"/>
                </a:lnTo>
                <a:lnTo>
                  <a:pt x="20028" y="617132"/>
                </a:lnTo>
                <a:lnTo>
                  <a:pt x="9604" y="610105"/>
                </a:lnTo>
                <a:lnTo>
                  <a:pt x="2576" y="599681"/>
                </a:lnTo>
                <a:lnTo>
                  <a:pt x="0" y="586916"/>
                </a:lnTo>
                <a:lnTo>
                  <a:pt x="0" y="32792"/>
                </a:lnTo>
                <a:lnTo>
                  <a:pt x="2576" y="20028"/>
                </a:lnTo>
                <a:lnTo>
                  <a:pt x="9604" y="9605"/>
                </a:lnTo>
                <a:lnTo>
                  <a:pt x="20028" y="2577"/>
                </a:lnTo>
                <a:lnTo>
                  <a:pt x="32792" y="0"/>
                </a:lnTo>
                <a:close/>
              </a:path>
            </a:pathLst>
          </a:custGeom>
          <a:ln w="3175">
            <a:solidFill>
              <a:srgbClr val="000000"/>
            </a:solidFill>
          </a:ln>
        </p:spPr>
        <p:txBody>
          <a:bodyPr wrap="square" lIns="0" tIns="0" rIns="0" bIns="0" rtlCol="0"/>
          <a:lstStyle/>
          <a:p>
            <a:pPr defTabSz="806867"/>
            <a:endParaRPr sz="1588">
              <a:solidFill>
                <a:prstClr val="black"/>
              </a:solidFill>
              <a:latin typeface="Calibri"/>
            </a:endParaRPr>
          </a:p>
        </p:txBody>
      </p:sp>
      <p:sp>
        <p:nvSpPr>
          <p:cNvPr id="24" name="object 24"/>
          <p:cNvSpPr txBox="1"/>
          <p:nvPr/>
        </p:nvSpPr>
        <p:spPr>
          <a:xfrm>
            <a:off x="8531009" y="4104791"/>
            <a:ext cx="1367118" cy="481007"/>
          </a:xfrm>
          <a:prstGeom prst="rect">
            <a:avLst/>
          </a:prstGeom>
          <a:ln w="10930">
            <a:solidFill>
              <a:srgbClr val="000000"/>
            </a:solidFill>
          </a:ln>
        </p:spPr>
        <p:txBody>
          <a:bodyPr vert="horz" wrap="square" lIns="0" tIns="39221" rIns="0" bIns="0" rtlCol="0">
            <a:spAutoFit/>
          </a:bodyPr>
          <a:lstStyle/>
          <a:p>
            <a:pPr marR="587780" algn="ctr" defTabSz="806867">
              <a:spcBef>
                <a:spcPts val="309"/>
              </a:spcBef>
            </a:pPr>
            <a:r>
              <a:rPr sz="1059" i="1" spc="-22" dirty="0">
                <a:solidFill>
                  <a:prstClr val="black"/>
                </a:solidFill>
                <a:latin typeface="Gill Sans MT"/>
                <a:cs typeface="Gill Sans MT"/>
              </a:rPr>
              <a:t>Worker</a:t>
            </a:r>
            <a:r>
              <a:rPr sz="1059" i="1" spc="-35" dirty="0">
                <a:solidFill>
                  <a:prstClr val="black"/>
                </a:solidFill>
                <a:latin typeface="Gill Sans MT"/>
                <a:cs typeface="Gill Sans MT"/>
              </a:rPr>
              <a:t> </a:t>
            </a:r>
            <a:r>
              <a:rPr sz="1059" i="1" dirty="0">
                <a:solidFill>
                  <a:prstClr val="black"/>
                </a:solidFill>
                <a:latin typeface="Gill Sans MT"/>
                <a:cs typeface="Gill Sans MT"/>
              </a:rPr>
              <a:t>Node</a:t>
            </a:r>
            <a:endParaRPr sz="1059">
              <a:solidFill>
                <a:prstClr val="black"/>
              </a:solidFill>
              <a:latin typeface="Gill Sans MT"/>
              <a:cs typeface="Gill Sans MT"/>
            </a:endParaRPr>
          </a:p>
          <a:p>
            <a:pPr marR="542954" algn="ctr" defTabSz="806867">
              <a:spcBef>
                <a:spcPts val="904"/>
              </a:spcBef>
            </a:pPr>
            <a:r>
              <a:rPr sz="1059" i="1" spc="-9" dirty="0">
                <a:solidFill>
                  <a:prstClr val="black"/>
                </a:solidFill>
                <a:latin typeface="Gill Sans MT"/>
                <a:cs typeface="Gill Sans MT"/>
              </a:rPr>
              <a:t>Exectuor</a:t>
            </a:r>
            <a:endParaRPr sz="1059">
              <a:solidFill>
                <a:prstClr val="black"/>
              </a:solidFill>
              <a:latin typeface="Gill Sans MT"/>
              <a:cs typeface="Gill Sans MT"/>
            </a:endParaRPr>
          </a:p>
        </p:txBody>
      </p:sp>
      <p:sp>
        <p:nvSpPr>
          <p:cNvPr id="25" name="object 25"/>
          <p:cNvSpPr txBox="1"/>
          <p:nvPr/>
        </p:nvSpPr>
        <p:spPr>
          <a:xfrm>
            <a:off x="9280736" y="4458694"/>
            <a:ext cx="410135" cy="148755"/>
          </a:xfrm>
          <a:prstGeom prst="rect">
            <a:avLst/>
          </a:prstGeom>
          <a:solidFill>
            <a:srgbClr val="515151"/>
          </a:solidFill>
        </p:spPr>
        <p:txBody>
          <a:bodyPr vert="horz" wrap="square" lIns="0" tIns="12886" rIns="0" bIns="0" rtlCol="0">
            <a:spAutoFit/>
          </a:bodyPr>
          <a:lstStyle/>
          <a:p>
            <a:pPr marL="38102" defTabSz="806867">
              <a:spcBef>
                <a:spcPts val="101"/>
              </a:spcBef>
            </a:pPr>
            <a:r>
              <a:rPr sz="882" b="1" spc="13" dirty="0">
                <a:solidFill>
                  <a:srgbClr val="FFFFFF"/>
                </a:solidFill>
                <a:latin typeface="Arial"/>
                <a:cs typeface="Arial"/>
              </a:rPr>
              <a:t>cache</a:t>
            </a:r>
            <a:endParaRPr sz="882">
              <a:solidFill>
                <a:prstClr val="black"/>
              </a:solidFill>
              <a:latin typeface="Arial"/>
              <a:cs typeface="Arial"/>
            </a:endParaRPr>
          </a:p>
        </p:txBody>
      </p:sp>
      <p:sp>
        <p:nvSpPr>
          <p:cNvPr id="26" name="object 26"/>
          <p:cNvSpPr txBox="1"/>
          <p:nvPr/>
        </p:nvSpPr>
        <p:spPr>
          <a:xfrm>
            <a:off x="9280736" y="4699819"/>
            <a:ext cx="410135" cy="148755"/>
          </a:xfrm>
          <a:prstGeom prst="rect">
            <a:avLst/>
          </a:prstGeom>
          <a:solidFill>
            <a:srgbClr val="929292"/>
          </a:solidFill>
        </p:spPr>
        <p:txBody>
          <a:bodyPr vert="horz" wrap="square" lIns="0" tIns="12886" rIns="0" bIns="0" rtlCol="0">
            <a:spAutoFit/>
          </a:bodyPr>
          <a:lstStyle/>
          <a:p>
            <a:pPr marL="89092" defTabSz="806867">
              <a:spcBef>
                <a:spcPts val="101"/>
              </a:spcBef>
            </a:pPr>
            <a:r>
              <a:rPr sz="882" b="1" spc="13" dirty="0">
                <a:solidFill>
                  <a:srgbClr val="FFFFFF"/>
                </a:solidFill>
                <a:latin typeface="Arial"/>
                <a:cs typeface="Arial"/>
              </a:rPr>
              <a:t>task</a:t>
            </a:r>
            <a:endParaRPr sz="882">
              <a:solidFill>
                <a:prstClr val="black"/>
              </a:solidFill>
              <a:latin typeface="Arial"/>
              <a:cs typeface="Arial"/>
            </a:endParaRPr>
          </a:p>
        </p:txBody>
      </p:sp>
      <p:sp>
        <p:nvSpPr>
          <p:cNvPr id="27" name="object 27"/>
          <p:cNvSpPr txBox="1"/>
          <p:nvPr/>
        </p:nvSpPr>
        <p:spPr>
          <a:xfrm>
            <a:off x="8788842" y="4709464"/>
            <a:ext cx="410135" cy="148755"/>
          </a:xfrm>
          <a:prstGeom prst="rect">
            <a:avLst/>
          </a:prstGeom>
          <a:solidFill>
            <a:srgbClr val="929292"/>
          </a:solidFill>
        </p:spPr>
        <p:txBody>
          <a:bodyPr vert="horz" wrap="square" lIns="0" tIns="12886" rIns="0" bIns="0" rtlCol="0">
            <a:spAutoFit/>
          </a:bodyPr>
          <a:lstStyle/>
          <a:p>
            <a:pPr marL="89092" defTabSz="806867">
              <a:spcBef>
                <a:spcPts val="101"/>
              </a:spcBef>
            </a:pPr>
            <a:r>
              <a:rPr sz="882" b="1" spc="13" dirty="0">
                <a:solidFill>
                  <a:srgbClr val="FFFFFF"/>
                </a:solidFill>
                <a:latin typeface="Arial"/>
                <a:cs typeface="Arial"/>
              </a:rPr>
              <a:t>task</a:t>
            </a:r>
            <a:endParaRPr sz="882">
              <a:solidFill>
                <a:prstClr val="black"/>
              </a:solidFill>
              <a:latin typeface="Arial"/>
              <a:cs typeface="Arial"/>
            </a:endParaRPr>
          </a:p>
        </p:txBody>
      </p:sp>
      <p:sp>
        <p:nvSpPr>
          <p:cNvPr id="28" name="object 28"/>
          <p:cNvSpPr/>
          <p:nvPr/>
        </p:nvSpPr>
        <p:spPr>
          <a:xfrm>
            <a:off x="8124535" y="5420515"/>
            <a:ext cx="354106" cy="403971"/>
          </a:xfrm>
          <a:custGeom>
            <a:avLst/>
            <a:gdLst/>
            <a:ahLst/>
            <a:cxnLst/>
            <a:rect l="l" t="t" r="r" b="b"/>
            <a:pathLst>
              <a:path w="401320" h="457834">
                <a:moveTo>
                  <a:pt x="0" y="0"/>
                </a:moveTo>
                <a:lnTo>
                  <a:pt x="400870" y="457384"/>
                </a:lnTo>
              </a:path>
            </a:pathLst>
          </a:custGeom>
          <a:ln w="10930">
            <a:solidFill>
              <a:srgbClr val="000000"/>
            </a:solidFill>
          </a:ln>
        </p:spPr>
        <p:txBody>
          <a:bodyPr wrap="square" lIns="0" tIns="0" rIns="0" bIns="0" rtlCol="0"/>
          <a:lstStyle/>
          <a:p>
            <a:pPr defTabSz="806867"/>
            <a:endParaRPr sz="1588">
              <a:solidFill>
                <a:prstClr val="black"/>
              </a:solidFill>
              <a:latin typeface="Calibri"/>
            </a:endParaRPr>
          </a:p>
        </p:txBody>
      </p:sp>
      <p:sp>
        <p:nvSpPr>
          <p:cNvPr id="29" name="object 29"/>
          <p:cNvSpPr/>
          <p:nvPr/>
        </p:nvSpPr>
        <p:spPr>
          <a:xfrm>
            <a:off x="8478244" y="5824090"/>
            <a:ext cx="40901" cy="46504"/>
          </a:xfrm>
          <a:custGeom>
            <a:avLst/>
            <a:gdLst/>
            <a:ahLst/>
            <a:cxnLst/>
            <a:rect l="l" t="t" r="r" b="b"/>
            <a:pathLst>
              <a:path w="46354" h="52704">
                <a:moveTo>
                  <a:pt x="46110" y="52610"/>
                </a:moveTo>
                <a:lnTo>
                  <a:pt x="0" y="0"/>
                </a:lnTo>
              </a:path>
            </a:pathLst>
          </a:custGeom>
          <a:ln w="10930">
            <a:solidFill>
              <a:srgbClr val="000000"/>
            </a:solidFill>
          </a:ln>
        </p:spPr>
        <p:txBody>
          <a:bodyPr wrap="square" lIns="0" tIns="0" rIns="0" bIns="0" rtlCol="0"/>
          <a:lstStyle/>
          <a:p>
            <a:pPr defTabSz="806867"/>
            <a:endParaRPr sz="1588">
              <a:solidFill>
                <a:prstClr val="black"/>
              </a:solidFill>
              <a:latin typeface="Calibri"/>
            </a:endParaRPr>
          </a:p>
        </p:txBody>
      </p:sp>
      <p:sp>
        <p:nvSpPr>
          <p:cNvPr id="30" name="object 30"/>
          <p:cNvSpPr/>
          <p:nvPr/>
        </p:nvSpPr>
        <p:spPr>
          <a:xfrm>
            <a:off x="8460836" y="5808832"/>
            <a:ext cx="58271" cy="62193"/>
          </a:xfrm>
          <a:custGeom>
            <a:avLst/>
            <a:gdLst/>
            <a:ahLst/>
            <a:cxnLst/>
            <a:rect l="l" t="t" r="r" b="b"/>
            <a:pathLst>
              <a:path w="66040" h="70484">
                <a:moveTo>
                  <a:pt x="39458" y="0"/>
                </a:moveTo>
                <a:lnTo>
                  <a:pt x="65839" y="69902"/>
                </a:lnTo>
                <a:lnTo>
                  <a:pt x="0" y="34582"/>
                </a:lnTo>
              </a:path>
            </a:pathLst>
          </a:custGeom>
          <a:ln w="10930">
            <a:solidFill>
              <a:srgbClr val="000000"/>
            </a:solidFill>
          </a:ln>
        </p:spPr>
        <p:txBody>
          <a:bodyPr wrap="square" lIns="0" tIns="0" rIns="0" bIns="0" rtlCol="0"/>
          <a:lstStyle/>
          <a:p>
            <a:pPr defTabSz="806867"/>
            <a:endParaRPr sz="1588">
              <a:solidFill>
                <a:prstClr val="black"/>
              </a:solidFill>
              <a:latin typeface="Calibri"/>
            </a:endParaRPr>
          </a:p>
        </p:txBody>
      </p:sp>
      <p:sp>
        <p:nvSpPr>
          <p:cNvPr id="31" name="object 31"/>
          <p:cNvSpPr/>
          <p:nvPr/>
        </p:nvSpPr>
        <p:spPr>
          <a:xfrm>
            <a:off x="8083849" y="5374093"/>
            <a:ext cx="40901" cy="46504"/>
          </a:xfrm>
          <a:custGeom>
            <a:avLst/>
            <a:gdLst/>
            <a:ahLst/>
            <a:cxnLst/>
            <a:rect l="l" t="t" r="r" b="b"/>
            <a:pathLst>
              <a:path w="46354" h="52704">
                <a:moveTo>
                  <a:pt x="0" y="0"/>
                </a:moveTo>
                <a:lnTo>
                  <a:pt x="46111" y="52611"/>
                </a:lnTo>
              </a:path>
            </a:pathLst>
          </a:custGeom>
          <a:ln w="10930">
            <a:solidFill>
              <a:srgbClr val="000000"/>
            </a:solidFill>
          </a:ln>
        </p:spPr>
        <p:txBody>
          <a:bodyPr wrap="square" lIns="0" tIns="0" rIns="0" bIns="0" rtlCol="0"/>
          <a:lstStyle/>
          <a:p>
            <a:pPr defTabSz="806867"/>
            <a:endParaRPr sz="1588">
              <a:solidFill>
                <a:prstClr val="black"/>
              </a:solidFill>
              <a:latin typeface="Calibri"/>
            </a:endParaRPr>
          </a:p>
        </p:txBody>
      </p:sp>
      <p:sp>
        <p:nvSpPr>
          <p:cNvPr id="32" name="object 32"/>
          <p:cNvSpPr/>
          <p:nvPr/>
        </p:nvSpPr>
        <p:spPr>
          <a:xfrm>
            <a:off x="8083849" y="5374093"/>
            <a:ext cx="58271" cy="62193"/>
          </a:xfrm>
          <a:custGeom>
            <a:avLst/>
            <a:gdLst/>
            <a:ahLst/>
            <a:cxnLst/>
            <a:rect l="l" t="t" r="r" b="b"/>
            <a:pathLst>
              <a:path w="66040" h="70485">
                <a:moveTo>
                  <a:pt x="26381" y="69902"/>
                </a:moveTo>
                <a:lnTo>
                  <a:pt x="0" y="0"/>
                </a:lnTo>
                <a:lnTo>
                  <a:pt x="65839" y="35320"/>
                </a:lnTo>
              </a:path>
            </a:pathLst>
          </a:custGeom>
          <a:ln w="10930">
            <a:solidFill>
              <a:srgbClr val="000000"/>
            </a:solidFill>
          </a:ln>
        </p:spPr>
        <p:txBody>
          <a:bodyPr wrap="square" lIns="0" tIns="0" rIns="0" bIns="0" rtlCol="0"/>
          <a:lstStyle/>
          <a:p>
            <a:pPr defTabSz="806867"/>
            <a:endParaRPr sz="1588">
              <a:solidFill>
                <a:prstClr val="black"/>
              </a:solidFill>
              <a:latin typeface="Calibri"/>
            </a:endParaRPr>
          </a:p>
        </p:txBody>
      </p:sp>
      <p:sp>
        <p:nvSpPr>
          <p:cNvPr id="33" name="object 33"/>
          <p:cNvSpPr/>
          <p:nvPr/>
        </p:nvSpPr>
        <p:spPr>
          <a:xfrm>
            <a:off x="8531008" y="5426156"/>
            <a:ext cx="1367118" cy="916641"/>
          </a:xfrm>
          <a:custGeom>
            <a:avLst/>
            <a:gdLst/>
            <a:ahLst/>
            <a:cxnLst/>
            <a:rect l="l" t="t" r="r" b="b"/>
            <a:pathLst>
              <a:path w="1549400" h="1038859">
                <a:moveTo>
                  <a:pt x="0" y="0"/>
                </a:moveTo>
                <a:lnTo>
                  <a:pt x="1549274" y="0"/>
                </a:lnTo>
                <a:lnTo>
                  <a:pt x="1549274" y="1038444"/>
                </a:lnTo>
                <a:lnTo>
                  <a:pt x="0" y="1038444"/>
                </a:lnTo>
                <a:lnTo>
                  <a:pt x="0" y="0"/>
                </a:lnTo>
                <a:close/>
              </a:path>
            </a:pathLst>
          </a:custGeom>
          <a:solidFill>
            <a:srgbClr val="FFFFFF"/>
          </a:solidFill>
        </p:spPr>
        <p:txBody>
          <a:bodyPr wrap="square" lIns="0" tIns="0" rIns="0" bIns="0" rtlCol="0"/>
          <a:lstStyle/>
          <a:p>
            <a:pPr defTabSz="806867"/>
            <a:endParaRPr sz="1588">
              <a:solidFill>
                <a:prstClr val="black"/>
              </a:solidFill>
              <a:latin typeface="Calibri"/>
            </a:endParaRPr>
          </a:p>
        </p:txBody>
      </p:sp>
      <p:sp>
        <p:nvSpPr>
          <p:cNvPr id="34" name="object 34"/>
          <p:cNvSpPr/>
          <p:nvPr/>
        </p:nvSpPr>
        <p:spPr>
          <a:xfrm>
            <a:off x="8531009" y="5426156"/>
            <a:ext cx="1367118" cy="916641"/>
          </a:xfrm>
          <a:custGeom>
            <a:avLst/>
            <a:gdLst/>
            <a:ahLst/>
            <a:cxnLst/>
            <a:rect l="l" t="t" r="r" b="b"/>
            <a:pathLst>
              <a:path w="1549400" h="1038859">
                <a:moveTo>
                  <a:pt x="0" y="0"/>
                </a:moveTo>
                <a:lnTo>
                  <a:pt x="1549274" y="0"/>
                </a:lnTo>
                <a:lnTo>
                  <a:pt x="1549274" y="1038444"/>
                </a:lnTo>
                <a:lnTo>
                  <a:pt x="0" y="1038444"/>
                </a:lnTo>
                <a:lnTo>
                  <a:pt x="0" y="0"/>
                </a:lnTo>
                <a:close/>
              </a:path>
            </a:pathLst>
          </a:custGeom>
          <a:ln w="10930">
            <a:solidFill>
              <a:srgbClr val="000000"/>
            </a:solidFill>
          </a:ln>
        </p:spPr>
        <p:txBody>
          <a:bodyPr wrap="square" lIns="0" tIns="0" rIns="0" bIns="0" rtlCol="0"/>
          <a:lstStyle/>
          <a:p>
            <a:pPr defTabSz="806867"/>
            <a:endParaRPr sz="1588">
              <a:solidFill>
                <a:prstClr val="black"/>
              </a:solidFill>
              <a:latin typeface="Calibri"/>
            </a:endParaRPr>
          </a:p>
        </p:txBody>
      </p:sp>
      <p:sp>
        <p:nvSpPr>
          <p:cNvPr id="35" name="object 35"/>
          <p:cNvSpPr/>
          <p:nvPr/>
        </p:nvSpPr>
        <p:spPr>
          <a:xfrm>
            <a:off x="8630990" y="5702899"/>
            <a:ext cx="1167093" cy="546847"/>
          </a:xfrm>
          <a:custGeom>
            <a:avLst/>
            <a:gdLst/>
            <a:ahLst/>
            <a:cxnLst/>
            <a:rect l="l" t="t" r="r" b="b"/>
            <a:pathLst>
              <a:path w="1322704" h="619759">
                <a:moveTo>
                  <a:pt x="0" y="32792"/>
                </a:moveTo>
                <a:lnTo>
                  <a:pt x="0" y="586917"/>
                </a:lnTo>
                <a:lnTo>
                  <a:pt x="32792" y="619710"/>
                </a:lnTo>
                <a:lnTo>
                  <a:pt x="1289857" y="619710"/>
                </a:lnTo>
                <a:lnTo>
                  <a:pt x="1302622" y="617133"/>
                </a:lnTo>
                <a:lnTo>
                  <a:pt x="1313046" y="610105"/>
                </a:lnTo>
                <a:lnTo>
                  <a:pt x="1320074" y="599681"/>
                </a:lnTo>
                <a:lnTo>
                  <a:pt x="1322651" y="586917"/>
                </a:lnTo>
                <a:lnTo>
                  <a:pt x="1322651" y="32792"/>
                </a:lnTo>
                <a:lnTo>
                  <a:pt x="1320074" y="20028"/>
                </a:lnTo>
                <a:lnTo>
                  <a:pt x="1313046" y="9605"/>
                </a:lnTo>
                <a:lnTo>
                  <a:pt x="1302622" y="2577"/>
                </a:lnTo>
                <a:lnTo>
                  <a:pt x="1289857" y="0"/>
                </a:lnTo>
                <a:lnTo>
                  <a:pt x="32792" y="0"/>
                </a:lnTo>
                <a:lnTo>
                  <a:pt x="20028" y="2577"/>
                </a:lnTo>
                <a:lnTo>
                  <a:pt x="9604" y="9605"/>
                </a:lnTo>
                <a:lnTo>
                  <a:pt x="2576" y="20028"/>
                </a:lnTo>
                <a:lnTo>
                  <a:pt x="0" y="32792"/>
                </a:lnTo>
                <a:close/>
              </a:path>
            </a:pathLst>
          </a:custGeom>
          <a:solidFill>
            <a:srgbClr val="E8E8E8"/>
          </a:solidFill>
        </p:spPr>
        <p:txBody>
          <a:bodyPr wrap="square" lIns="0" tIns="0" rIns="0" bIns="0" rtlCol="0"/>
          <a:lstStyle/>
          <a:p>
            <a:pPr defTabSz="806867"/>
            <a:endParaRPr sz="1588">
              <a:solidFill>
                <a:prstClr val="black"/>
              </a:solidFill>
              <a:latin typeface="Calibri"/>
            </a:endParaRPr>
          </a:p>
        </p:txBody>
      </p:sp>
      <p:sp>
        <p:nvSpPr>
          <p:cNvPr id="36" name="object 36"/>
          <p:cNvSpPr/>
          <p:nvPr/>
        </p:nvSpPr>
        <p:spPr>
          <a:xfrm>
            <a:off x="8630991" y="5702899"/>
            <a:ext cx="1167093" cy="546847"/>
          </a:xfrm>
          <a:custGeom>
            <a:avLst/>
            <a:gdLst/>
            <a:ahLst/>
            <a:cxnLst/>
            <a:rect l="l" t="t" r="r" b="b"/>
            <a:pathLst>
              <a:path w="1322704" h="619759">
                <a:moveTo>
                  <a:pt x="32792" y="0"/>
                </a:moveTo>
                <a:lnTo>
                  <a:pt x="1289857" y="0"/>
                </a:lnTo>
                <a:lnTo>
                  <a:pt x="1322650" y="32792"/>
                </a:lnTo>
                <a:lnTo>
                  <a:pt x="1322650" y="586916"/>
                </a:lnTo>
                <a:lnTo>
                  <a:pt x="1320073" y="599681"/>
                </a:lnTo>
                <a:lnTo>
                  <a:pt x="1313046" y="610105"/>
                </a:lnTo>
                <a:lnTo>
                  <a:pt x="1302622" y="617132"/>
                </a:lnTo>
                <a:lnTo>
                  <a:pt x="1289857" y="619709"/>
                </a:lnTo>
                <a:lnTo>
                  <a:pt x="32792" y="619709"/>
                </a:lnTo>
                <a:lnTo>
                  <a:pt x="20028" y="617132"/>
                </a:lnTo>
                <a:lnTo>
                  <a:pt x="9604" y="610105"/>
                </a:lnTo>
                <a:lnTo>
                  <a:pt x="2576" y="599681"/>
                </a:lnTo>
                <a:lnTo>
                  <a:pt x="0" y="586916"/>
                </a:lnTo>
                <a:lnTo>
                  <a:pt x="0" y="32792"/>
                </a:lnTo>
                <a:lnTo>
                  <a:pt x="2576" y="20028"/>
                </a:lnTo>
                <a:lnTo>
                  <a:pt x="9604" y="9605"/>
                </a:lnTo>
                <a:lnTo>
                  <a:pt x="20028" y="2577"/>
                </a:lnTo>
                <a:lnTo>
                  <a:pt x="32792" y="0"/>
                </a:lnTo>
                <a:close/>
              </a:path>
            </a:pathLst>
          </a:custGeom>
          <a:ln w="3175">
            <a:solidFill>
              <a:srgbClr val="000000"/>
            </a:solidFill>
          </a:ln>
        </p:spPr>
        <p:txBody>
          <a:bodyPr wrap="square" lIns="0" tIns="0" rIns="0" bIns="0" rtlCol="0"/>
          <a:lstStyle/>
          <a:p>
            <a:pPr defTabSz="806867"/>
            <a:endParaRPr sz="1588">
              <a:solidFill>
                <a:prstClr val="black"/>
              </a:solidFill>
              <a:latin typeface="Calibri"/>
            </a:endParaRPr>
          </a:p>
        </p:txBody>
      </p:sp>
      <p:sp>
        <p:nvSpPr>
          <p:cNvPr id="37" name="object 37"/>
          <p:cNvSpPr txBox="1"/>
          <p:nvPr/>
        </p:nvSpPr>
        <p:spPr>
          <a:xfrm>
            <a:off x="8561914" y="5453530"/>
            <a:ext cx="710453" cy="453284"/>
          </a:xfrm>
          <a:prstGeom prst="rect">
            <a:avLst/>
          </a:prstGeom>
        </p:spPr>
        <p:txBody>
          <a:bodyPr vert="horz" wrap="square" lIns="0" tIns="11766" rIns="0" bIns="0" rtlCol="0">
            <a:spAutoFit/>
          </a:bodyPr>
          <a:lstStyle/>
          <a:p>
            <a:pPr algn="ctr" defTabSz="806867">
              <a:spcBef>
                <a:spcPts val="93"/>
              </a:spcBef>
            </a:pPr>
            <a:r>
              <a:rPr sz="1059" i="1" spc="-22" dirty="0">
                <a:solidFill>
                  <a:prstClr val="black"/>
                </a:solidFill>
                <a:latin typeface="Gill Sans MT"/>
                <a:cs typeface="Gill Sans MT"/>
              </a:rPr>
              <a:t>Worker</a:t>
            </a:r>
            <a:r>
              <a:rPr sz="1059" i="1" spc="-57" dirty="0">
                <a:solidFill>
                  <a:prstClr val="black"/>
                </a:solidFill>
                <a:latin typeface="Gill Sans MT"/>
                <a:cs typeface="Gill Sans MT"/>
              </a:rPr>
              <a:t> </a:t>
            </a:r>
            <a:r>
              <a:rPr sz="1059" i="1" dirty="0">
                <a:solidFill>
                  <a:prstClr val="black"/>
                </a:solidFill>
                <a:latin typeface="Gill Sans MT"/>
                <a:cs typeface="Gill Sans MT"/>
              </a:rPr>
              <a:t>Node</a:t>
            </a:r>
            <a:endParaRPr sz="1059">
              <a:solidFill>
                <a:prstClr val="black"/>
              </a:solidFill>
              <a:latin typeface="Gill Sans MT"/>
              <a:cs typeface="Gill Sans MT"/>
            </a:endParaRPr>
          </a:p>
          <a:p>
            <a:pPr marL="44266" algn="ctr" defTabSz="806867">
              <a:spcBef>
                <a:spcPts val="909"/>
              </a:spcBef>
            </a:pPr>
            <a:r>
              <a:rPr sz="1059" i="1" spc="-9" dirty="0">
                <a:solidFill>
                  <a:prstClr val="black"/>
                </a:solidFill>
                <a:latin typeface="Gill Sans MT"/>
                <a:cs typeface="Gill Sans MT"/>
              </a:rPr>
              <a:t>Exectuor</a:t>
            </a:r>
            <a:endParaRPr sz="1059">
              <a:solidFill>
                <a:prstClr val="black"/>
              </a:solidFill>
              <a:latin typeface="Gill Sans MT"/>
              <a:cs typeface="Gill Sans MT"/>
            </a:endParaRPr>
          </a:p>
        </p:txBody>
      </p:sp>
      <p:sp>
        <p:nvSpPr>
          <p:cNvPr id="38" name="object 38"/>
          <p:cNvSpPr txBox="1"/>
          <p:nvPr/>
        </p:nvSpPr>
        <p:spPr>
          <a:xfrm>
            <a:off x="9280736" y="5780059"/>
            <a:ext cx="410135" cy="148755"/>
          </a:xfrm>
          <a:prstGeom prst="rect">
            <a:avLst/>
          </a:prstGeom>
          <a:solidFill>
            <a:srgbClr val="515151"/>
          </a:solidFill>
        </p:spPr>
        <p:txBody>
          <a:bodyPr vert="horz" wrap="square" lIns="0" tIns="12886" rIns="0" bIns="0" rtlCol="0">
            <a:spAutoFit/>
          </a:bodyPr>
          <a:lstStyle/>
          <a:p>
            <a:pPr marL="38102" defTabSz="806867">
              <a:spcBef>
                <a:spcPts val="101"/>
              </a:spcBef>
            </a:pPr>
            <a:r>
              <a:rPr sz="882" b="1" spc="13" dirty="0">
                <a:solidFill>
                  <a:srgbClr val="FFFFFF"/>
                </a:solidFill>
                <a:latin typeface="Arial"/>
                <a:cs typeface="Arial"/>
              </a:rPr>
              <a:t>cache</a:t>
            </a:r>
            <a:endParaRPr sz="882">
              <a:solidFill>
                <a:prstClr val="black"/>
              </a:solidFill>
              <a:latin typeface="Arial"/>
              <a:cs typeface="Arial"/>
            </a:endParaRPr>
          </a:p>
        </p:txBody>
      </p:sp>
      <p:sp>
        <p:nvSpPr>
          <p:cNvPr id="39" name="object 39"/>
          <p:cNvSpPr txBox="1"/>
          <p:nvPr/>
        </p:nvSpPr>
        <p:spPr>
          <a:xfrm>
            <a:off x="9280736" y="6021184"/>
            <a:ext cx="410135" cy="148755"/>
          </a:xfrm>
          <a:prstGeom prst="rect">
            <a:avLst/>
          </a:prstGeom>
          <a:solidFill>
            <a:srgbClr val="929292"/>
          </a:solidFill>
        </p:spPr>
        <p:txBody>
          <a:bodyPr vert="horz" wrap="square" lIns="0" tIns="12886" rIns="0" bIns="0" rtlCol="0">
            <a:spAutoFit/>
          </a:bodyPr>
          <a:lstStyle/>
          <a:p>
            <a:pPr marL="89092" defTabSz="806867">
              <a:spcBef>
                <a:spcPts val="101"/>
              </a:spcBef>
            </a:pPr>
            <a:r>
              <a:rPr sz="882" b="1" spc="13" dirty="0">
                <a:solidFill>
                  <a:srgbClr val="FFFFFF"/>
                </a:solidFill>
                <a:latin typeface="Arial"/>
                <a:cs typeface="Arial"/>
              </a:rPr>
              <a:t>task</a:t>
            </a:r>
            <a:endParaRPr sz="882">
              <a:solidFill>
                <a:prstClr val="black"/>
              </a:solidFill>
              <a:latin typeface="Arial"/>
              <a:cs typeface="Arial"/>
            </a:endParaRPr>
          </a:p>
        </p:txBody>
      </p:sp>
      <p:sp>
        <p:nvSpPr>
          <p:cNvPr id="40" name="object 40"/>
          <p:cNvSpPr txBox="1"/>
          <p:nvPr/>
        </p:nvSpPr>
        <p:spPr>
          <a:xfrm>
            <a:off x="8788842" y="6030829"/>
            <a:ext cx="410135" cy="148755"/>
          </a:xfrm>
          <a:prstGeom prst="rect">
            <a:avLst/>
          </a:prstGeom>
          <a:solidFill>
            <a:srgbClr val="929292"/>
          </a:solidFill>
        </p:spPr>
        <p:txBody>
          <a:bodyPr vert="horz" wrap="square" lIns="0" tIns="12886" rIns="0" bIns="0" rtlCol="0">
            <a:spAutoFit/>
          </a:bodyPr>
          <a:lstStyle/>
          <a:p>
            <a:pPr marL="89092" defTabSz="806867">
              <a:spcBef>
                <a:spcPts val="101"/>
              </a:spcBef>
            </a:pPr>
            <a:r>
              <a:rPr sz="882" b="1" spc="13" dirty="0">
                <a:solidFill>
                  <a:srgbClr val="FFFFFF"/>
                </a:solidFill>
                <a:latin typeface="Arial"/>
                <a:cs typeface="Arial"/>
              </a:rPr>
              <a:t>task</a:t>
            </a:r>
            <a:endParaRPr sz="882">
              <a:solidFill>
                <a:prstClr val="black"/>
              </a:solidFill>
              <a:latin typeface="Arial"/>
              <a:cs typeface="Arial"/>
            </a:endParaRPr>
          </a:p>
        </p:txBody>
      </p:sp>
      <p:sp>
        <p:nvSpPr>
          <p:cNvPr id="41" name="object 41"/>
          <p:cNvSpPr/>
          <p:nvPr/>
        </p:nvSpPr>
        <p:spPr>
          <a:xfrm>
            <a:off x="9506274" y="5008390"/>
            <a:ext cx="0" cy="614643"/>
          </a:xfrm>
          <a:custGeom>
            <a:avLst/>
            <a:gdLst/>
            <a:ahLst/>
            <a:cxnLst/>
            <a:rect l="l" t="t" r="r" b="b"/>
            <a:pathLst>
              <a:path h="696595">
                <a:moveTo>
                  <a:pt x="0" y="0"/>
                </a:moveTo>
                <a:lnTo>
                  <a:pt x="0" y="696382"/>
                </a:lnTo>
              </a:path>
            </a:pathLst>
          </a:custGeom>
          <a:ln w="10930">
            <a:solidFill>
              <a:srgbClr val="000000"/>
            </a:solidFill>
          </a:ln>
        </p:spPr>
        <p:txBody>
          <a:bodyPr wrap="square" lIns="0" tIns="0" rIns="0" bIns="0" rtlCol="0"/>
          <a:lstStyle/>
          <a:p>
            <a:pPr defTabSz="806867"/>
            <a:endParaRPr sz="1588">
              <a:solidFill>
                <a:prstClr val="black"/>
              </a:solidFill>
              <a:latin typeface="Calibri"/>
            </a:endParaRPr>
          </a:p>
        </p:txBody>
      </p:sp>
      <p:sp>
        <p:nvSpPr>
          <p:cNvPr id="42" name="object 42"/>
          <p:cNvSpPr/>
          <p:nvPr/>
        </p:nvSpPr>
        <p:spPr>
          <a:xfrm>
            <a:off x="9506274" y="5622845"/>
            <a:ext cx="0" cy="62193"/>
          </a:xfrm>
          <a:custGeom>
            <a:avLst/>
            <a:gdLst/>
            <a:ahLst/>
            <a:cxnLst/>
            <a:rect l="l" t="t" r="r" b="b"/>
            <a:pathLst>
              <a:path h="70485">
                <a:moveTo>
                  <a:pt x="0" y="69958"/>
                </a:moveTo>
                <a:lnTo>
                  <a:pt x="0" y="0"/>
                </a:lnTo>
              </a:path>
            </a:pathLst>
          </a:custGeom>
          <a:ln w="10930">
            <a:solidFill>
              <a:srgbClr val="000000"/>
            </a:solidFill>
          </a:ln>
        </p:spPr>
        <p:txBody>
          <a:bodyPr wrap="square" lIns="0" tIns="0" rIns="0" bIns="0" rtlCol="0"/>
          <a:lstStyle/>
          <a:p>
            <a:pPr defTabSz="806867"/>
            <a:endParaRPr sz="1588">
              <a:solidFill>
                <a:prstClr val="black"/>
              </a:solidFill>
              <a:latin typeface="Calibri"/>
            </a:endParaRPr>
          </a:p>
        </p:txBody>
      </p:sp>
      <p:sp>
        <p:nvSpPr>
          <p:cNvPr id="43" name="object 43"/>
          <p:cNvSpPr/>
          <p:nvPr/>
        </p:nvSpPr>
        <p:spPr>
          <a:xfrm>
            <a:off x="9483127" y="5622845"/>
            <a:ext cx="46504" cy="62193"/>
          </a:xfrm>
          <a:custGeom>
            <a:avLst/>
            <a:gdLst/>
            <a:ahLst/>
            <a:cxnLst/>
            <a:rect l="l" t="t" r="r" b="b"/>
            <a:pathLst>
              <a:path w="52704" h="70485">
                <a:moveTo>
                  <a:pt x="52468" y="0"/>
                </a:moveTo>
                <a:lnTo>
                  <a:pt x="26234" y="69958"/>
                </a:lnTo>
                <a:lnTo>
                  <a:pt x="0" y="0"/>
                </a:lnTo>
              </a:path>
            </a:pathLst>
          </a:custGeom>
          <a:ln w="10930">
            <a:solidFill>
              <a:srgbClr val="000000"/>
            </a:solidFill>
          </a:ln>
        </p:spPr>
        <p:txBody>
          <a:bodyPr wrap="square" lIns="0" tIns="0" rIns="0" bIns="0" rtlCol="0"/>
          <a:lstStyle/>
          <a:p>
            <a:pPr defTabSz="806867"/>
            <a:endParaRPr sz="1588">
              <a:solidFill>
                <a:prstClr val="black"/>
              </a:solidFill>
              <a:latin typeface="Calibri"/>
            </a:endParaRPr>
          </a:p>
        </p:txBody>
      </p:sp>
      <p:sp>
        <p:nvSpPr>
          <p:cNvPr id="44" name="object 44"/>
          <p:cNvSpPr/>
          <p:nvPr/>
        </p:nvSpPr>
        <p:spPr>
          <a:xfrm>
            <a:off x="9506274" y="4946662"/>
            <a:ext cx="0" cy="62193"/>
          </a:xfrm>
          <a:custGeom>
            <a:avLst/>
            <a:gdLst/>
            <a:ahLst/>
            <a:cxnLst/>
            <a:rect l="l" t="t" r="r" b="b"/>
            <a:pathLst>
              <a:path h="70485">
                <a:moveTo>
                  <a:pt x="0" y="0"/>
                </a:moveTo>
                <a:lnTo>
                  <a:pt x="0" y="69958"/>
                </a:lnTo>
              </a:path>
            </a:pathLst>
          </a:custGeom>
          <a:ln w="10930">
            <a:solidFill>
              <a:srgbClr val="000000"/>
            </a:solidFill>
          </a:ln>
        </p:spPr>
        <p:txBody>
          <a:bodyPr wrap="square" lIns="0" tIns="0" rIns="0" bIns="0" rtlCol="0"/>
          <a:lstStyle/>
          <a:p>
            <a:pPr defTabSz="806867"/>
            <a:endParaRPr sz="1588">
              <a:solidFill>
                <a:prstClr val="black"/>
              </a:solidFill>
              <a:latin typeface="Calibri"/>
            </a:endParaRPr>
          </a:p>
        </p:txBody>
      </p:sp>
      <p:sp>
        <p:nvSpPr>
          <p:cNvPr id="45" name="object 45"/>
          <p:cNvSpPr/>
          <p:nvPr/>
        </p:nvSpPr>
        <p:spPr>
          <a:xfrm>
            <a:off x="9483127" y="4946662"/>
            <a:ext cx="46504" cy="62193"/>
          </a:xfrm>
          <a:custGeom>
            <a:avLst/>
            <a:gdLst/>
            <a:ahLst/>
            <a:cxnLst/>
            <a:rect l="l" t="t" r="r" b="b"/>
            <a:pathLst>
              <a:path w="52704" h="70485">
                <a:moveTo>
                  <a:pt x="0" y="69958"/>
                </a:moveTo>
                <a:lnTo>
                  <a:pt x="26234" y="0"/>
                </a:lnTo>
                <a:lnTo>
                  <a:pt x="52468" y="69958"/>
                </a:lnTo>
              </a:path>
            </a:pathLst>
          </a:custGeom>
          <a:ln w="10930">
            <a:solidFill>
              <a:srgbClr val="000000"/>
            </a:solidFill>
          </a:ln>
        </p:spPr>
        <p:txBody>
          <a:bodyPr wrap="square" lIns="0" tIns="0" rIns="0" bIns="0" rtlCol="0"/>
          <a:lstStyle/>
          <a:p>
            <a:pPr defTabSz="806867"/>
            <a:endParaRPr sz="1588">
              <a:solidFill>
                <a:prstClr val="black"/>
              </a:solidFill>
              <a:latin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14EDFE6-4526-4580-97C0-D489B85B4E86}"/>
              </a:ext>
            </a:extLst>
          </p:cNvPr>
          <p:cNvSpPr>
            <a:spLocks noGrp="1"/>
          </p:cNvSpPr>
          <p:nvPr>
            <p:ph idx="1"/>
          </p:nvPr>
        </p:nvSpPr>
        <p:spPr/>
        <p:txBody>
          <a:bodyPr/>
          <a:lstStyle/>
          <a:p>
            <a:pPr>
              <a:buFont typeface="Arial" panose="020B0604020202020204" pitchFamily="34" charset="0"/>
              <a:buChar char="•"/>
            </a:pPr>
            <a:r>
              <a:rPr lang="en-US" dirty="0">
                <a:hlinkClick r:id="rId2"/>
              </a:rPr>
              <a:t>Standalone</a:t>
            </a:r>
            <a:r>
              <a:rPr lang="en-US" dirty="0"/>
              <a:t> – a simple cluster manager included with Spark that makes it easy to set up a cluster.</a:t>
            </a:r>
          </a:p>
          <a:p>
            <a:pPr>
              <a:buFont typeface="Arial" panose="020B0604020202020204" pitchFamily="34" charset="0"/>
              <a:buChar char="•"/>
            </a:pPr>
            <a:r>
              <a:rPr lang="en-US" dirty="0">
                <a:hlinkClick r:id="rId3"/>
              </a:rPr>
              <a:t>Apache Mesos</a:t>
            </a:r>
            <a:r>
              <a:rPr lang="en-US" dirty="0"/>
              <a:t> – a general cluster manager that can also run Hadoop MapReduce and service applications. (</a:t>
            </a:r>
            <a:r>
              <a:rPr lang="en-US" b="1" dirty="0">
                <a:solidFill>
                  <a:srgbClr val="C00000"/>
                </a:solidFill>
              </a:rPr>
              <a:t>Deprecated</a:t>
            </a:r>
            <a:r>
              <a:rPr lang="en-US" dirty="0"/>
              <a:t>)</a:t>
            </a:r>
          </a:p>
          <a:p>
            <a:pPr>
              <a:buFont typeface="Arial" panose="020B0604020202020204" pitchFamily="34" charset="0"/>
              <a:buChar char="•"/>
            </a:pPr>
            <a:r>
              <a:rPr lang="en-US" dirty="0">
                <a:hlinkClick r:id="rId4"/>
              </a:rPr>
              <a:t>Hadoop YARN</a:t>
            </a:r>
            <a:r>
              <a:rPr lang="en-US" dirty="0"/>
              <a:t> – the resource manager in Hadoop 2.</a:t>
            </a:r>
          </a:p>
          <a:p>
            <a:pPr>
              <a:buFont typeface="Arial" panose="020B0604020202020204" pitchFamily="34" charset="0"/>
              <a:buChar char="•"/>
            </a:pPr>
            <a:r>
              <a:rPr lang="en-US" dirty="0">
                <a:hlinkClick r:id="rId5"/>
              </a:rPr>
              <a:t>Kubernetes</a:t>
            </a:r>
            <a:r>
              <a:rPr lang="en-US" dirty="0"/>
              <a:t> – an open-source system for automating deployment, scaling, and management of containerized applications.</a:t>
            </a:r>
          </a:p>
          <a:p>
            <a:endParaRPr lang="en-US" dirty="0"/>
          </a:p>
        </p:txBody>
      </p:sp>
      <p:sp>
        <p:nvSpPr>
          <p:cNvPr id="4" name="Title 3">
            <a:extLst>
              <a:ext uri="{FF2B5EF4-FFF2-40B4-BE49-F238E27FC236}">
                <a16:creationId xmlns:a16="http://schemas.microsoft.com/office/drawing/2014/main" id="{3B75D987-7186-410A-B7C3-9979E95AE659}"/>
              </a:ext>
            </a:extLst>
          </p:cNvPr>
          <p:cNvSpPr>
            <a:spLocks noGrp="1"/>
          </p:cNvSpPr>
          <p:nvPr>
            <p:ph type="title"/>
          </p:nvPr>
        </p:nvSpPr>
        <p:spPr/>
        <p:txBody>
          <a:bodyPr>
            <a:normAutofit/>
          </a:bodyPr>
          <a:lstStyle/>
          <a:p>
            <a:r>
              <a:rPr lang="en-US" b="1" dirty="0"/>
              <a:t>Cluster Manager Types</a:t>
            </a:r>
            <a:endParaRPr lang="en-US" dirty="0"/>
          </a:p>
        </p:txBody>
      </p:sp>
    </p:spTree>
    <p:extLst>
      <p:ext uri="{BB962C8B-B14F-4D97-AF65-F5344CB8AC3E}">
        <p14:creationId xmlns:p14="http://schemas.microsoft.com/office/powerpoint/2010/main" val="4172220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6776" y="1638299"/>
            <a:ext cx="10553700" cy="1917286"/>
          </a:xfrm>
          <a:prstGeom prst="rect">
            <a:avLst/>
          </a:prstGeom>
        </p:spPr>
        <p:txBody>
          <a:bodyPr vert="horz" wrap="square" lIns="0" tIns="20731" rIns="0" bIns="0" rtlCol="0">
            <a:spAutoFit/>
          </a:bodyPr>
          <a:lstStyle/>
          <a:p>
            <a:pPr marL="11206" marR="4483">
              <a:lnSpc>
                <a:spcPct val="98400"/>
              </a:lnSpc>
              <a:spcBef>
                <a:spcPts val="163"/>
              </a:spcBef>
            </a:pPr>
            <a:r>
              <a:rPr b="1" spc="26" dirty="0"/>
              <a:t>R</a:t>
            </a:r>
            <a:r>
              <a:rPr spc="26" dirty="0"/>
              <a:t>esilient </a:t>
            </a:r>
            <a:r>
              <a:rPr lang="en-US" spc="26" dirty="0"/>
              <a:t>(Fault Tolerant) </a:t>
            </a:r>
            <a:r>
              <a:rPr b="1" spc="13" dirty="0"/>
              <a:t>D</a:t>
            </a:r>
            <a:r>
              <a:rPr spc="13" dirty="0"/>
              <a:t>istributed</a:t>
            </a:r>
            <a:r>
              <a:rPr lang="en-US" spc="13" dirty="0"/>
              <a:t> (</a:t>
            </a:r>
            <a:r>
              <a:rPr lang="en-US" dirty="0"/>
              <a:t>Computed across multiple nodes)</a:t>
            </a:r>
            <a:r>
              <a:rPr spc="13" dirty="0"/>
              <a:t> </a:t>
            </a:r>
            <a:r>
              <a:rPr b="1" spc="18" dirty="0"/>
              <a:t>D</a:t>
            </a:r>
            <a:r>
              <a:rPr spc="18" dirty="0"/>
              <a:t>atasets</a:t>
            </a:r>
            <a:r>
              <a:rPr lang="en-US" spc="18" dirty="0"/>
              <a:t> (</a:t>
            </a:r>
            <a:r>
              <a:rPr lang="en-US" dirty="0"/>
              <a:t>Collection of partitioned data)</a:t>
            </a:r>
            <a:br>
              <a:rPr lang="en-US" dirty="0"/>
            </a:br>
            <a:r>
              <a:rPr lang="en-US" b="1" dirty="0"/>
              <a:t>RDD---</a:t>
            </a:r>
            <a:br>
              <a:rPr lang="en-US" dirty="0"/>
            </a:br>
            <a:r>
              <a:rPr spc="18" dirty="0"/>
              <a:t> </a:t>
            </a:r>
            <a:r>
              <a:rPr spc="9" dirty="0"/>
              <a:t>the  </a:t>
            </a:r>
            <a:r>
              <a:rPr spc="18" dirty="0"/>
              <a:t>primary </a:t>
            </a:r>
            <a:r>
              <a:rPr spc="9" dirty="0"/>
              <a:t>abstraction </a:t>
            </a:r>
            <a:r>
              <a:rPr spc="4" dirty="0"/>
              <a:t>in </a:t>
            </a:r>
            <a:r>
              <a:rPr spc="9" dirty="0"/>
              <a:t>Spark </a:t>
            </a:r>
            <a:r>
              <a:rPr spc="13" dirty="0"/>
              <a:t>– </a:t>
            </a:r>
            <a:r>
              <a:rPr spc="9" dirty="0"/>
              <a:t>a </a:t>
            </a:r>
            <a:r>
              <a:rPr spc="4" dirty="0"/>
              <a:t>fault-tolerant  </a:t>
            </a:r>
            <a:r>
              <a:rPr spc="9" dirty="0"/>
              <a:t>collection of elements that can be operated</a:t>
            </a:r>
            <a:r>
              <a:rPr spc="-40" dirty="0"/>
              <a:t> </a:t>
            </a:r>
            <a:r>
              <a:rPr spc="13" dirty="0"/>
              <a:t>on  </a:t>
            </a:r>
            <a:r>
              <a:rPr spc="4" dirty="0"/>
              <a:t>in</a:t>
            </a:r>
            <a:r>
              <a:rPr dirty="0"/>
              <a:t> </a:t>
            </a:r>
            <a:r>
              <a:rPr spc="4" dirty="0"/>
              <a:t>parallel</a:t>
            </a:r>
          </a:p>
        </p:txBody>
      </p:sp>
      <p:sp>
        <p:nvSpPr>
          <p:cNvPr id="4" name="object 4"/>
          <p:cNvSpPr txBox="1"/>
          <p:nvPr/>
        </p:nvSpPr>
        <p:spPr>
          <a:xfrm>
            <a:off x="2328786" y="641680"/>
            <a:ext cx="6914365" cy="566444"/>
          </a:xfrm>
          <a:prstGeom prst="rect">
            <a:avLst/>
          </a:prstGeom>
        </p:spPr>
        <p:txBody>
          <a:bodyPr vert="horz" wrap="square" lIns="0" tIns="12326" rIns="0" bIns="0" rtlCol="0">
            <a:spAutoFit/>
          </a:bodyPr>
          <a:lstStyle/>
          <a:p>
            <a:pPr marL="11206" defTabSz="806867">
              <a:spcBef>
                <a:spcPts val="97"/>
              </a:spcBef>
            </a:pPr>
            <a:r>
              <a:rPr sz="3600" b="1" spc="93" dirty="0">
                <a:solidFill>
                  <a:prstClr val="black"/>
                </a:solidFill>
                <a:latin typeface="Gill Sans MT"/>
                <a:cs typeface="Gill Sans MT"/>
              </a:rPr>
              <a:t>Spark </a:t>
            </a:r>
            <a:r>
              <a:rPr sz="3600" b="1" spc="79" dirty="0">
                <a:solidFill>
                  <a:prstClr val="black"/>
                </a:solidFill>
                <a:latin typeface="Gill Sans MT"/>
                <a:cs typeface="Gill Sans MT"/>
              </a:rPr>
              <a:t>Essentials:</a:t>
            </a:r>
            <a:r>
              <a:rPr sz="3600" b="1" spc="-57" dirty="0">
                <a:solidFill>
                  <a:prstClr val="black"/>
                </a:solidFill>
                <a:latin typeface="Gill Sans MT"/>
                <a:cs typeface="Gill Sans MT"/>
              </a:rPr>
              <a:t> </a:t>
            </a:r>
            <a:r>
              <a:rPr sz="3600" i="1" spc="4" dirty="0">
                <a:solidFill>
                  <a:prstClr val="black"/>
                </a:solidFill>
                <a:latin typeface="Gill Sans MT"/>
                <a:cs typeface="Gill Sans MT"/>
              </a:rPr>
              <a:t>RDD</a:t>
            </a:r>
            <a:endParaRPr sz="3600" dirty="0">
              <a:solidFill>
                <a:prstClr val="black"/>
              </a:solidFill>
              <a:latin typeface="Gill Sans MT"/>
              <a:cs typeface="Gill Sans MT"/>
            </a:endParaRPr>
          </a:p>
        </p:txBody>
      </p:sp>
      <p:sp>
        <p:nvSpPr>
          <p:cNvPr id="5" name="TextBox 4">
            <a:extLst>
              <a:ext uri="{FF2B5EF4-FFF2-40B4-BE49-F238E27FC236}">
                <a16:creationId xmlns:a16="http://schemas.microsoft.com/office/drawing/2014/main" id="{9BF29EB4-92BE-4437-86D2-79C27E649FD4}"/>
              </a:ext>
            </a:extLst>
          </p:cNvPr>
          <p:cNvSpPr txBox="1"/>
          <p:nvPr/>
        </p:nvSpPr>
        <p:spPr>
          <a:xfrm>
            <a:off x="2025463" y="4255590"/>
            <a:ext cx="8358401" cy="1661993"/>
          </a:xfrm>
          <a:prstGeom prst="rect">
            <a:avLst/>
          </a:prstGeom>
          <a:noFill/>
        </p:spPr>
        <p:txBody>
          <a:bodyPr wrap="square" rtlCol="0">
            <a:spAutoFit/>
          </a:bodyPr>
          <a:lstStyle/>
          <a:p>
            <a:pPr marL="457200" indent="-457200">
              <a:buFont typeface="Wingdings" panose="05000000000000000000" pitchFamily="2" charset="2"/>
              <a:buChar char="q"/>
            </a:pPr>
            <a:r>
              <a:rPr lang="en-US" sz="2800" dirty="0"/>
              <a:t>Immutable once constructed</a:t>
            </a:r>
          </a:p>
          <a:p>
            <a:pPr marL="457200" indent="-457200">
              <a:buFont typeface="Wingdings" panose="05000000000000000000" pitchFamily="2" charset="2"/>
              <a:buChar char="q"/>
            </a:pPr>
            <a:r>
              <a:rPr lang="en-US" sz="2800" dirty="0"/>
              <a:t>Track lineage information</a:t>
            </a:r>
          </a:p>
          <a:p>
            <a:pPr marL="457200" indent="-457200">
              <a:buFont typeface="Wingdings" panose="05000000000000000000" pitchFamily="2" charset="2"/>
              <a:buChar char="q"/>
            </a:pPr>
            <a:r>
              <a:rPr lang="en-US" sz="2800" dirty="0"/>
              <a:t>Operations on collection of elements in parallel</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FB8D63C-8C67-4C0F-8722-EC444E305F8A}"/>
              </a:ext>
            </a:extLst>
          </p:cNvPr>
          <p:cNvSpPr>
            <a:spLocks noGrp="1"/>
          </p:cNvSpPr>
          <p:nvPr>
            <p:ph type="title"/>
          </p:nvPr>
        </p:nvSpPr>
        <p:spPr/>
        <p:txBody>
          <a:bodyPr>
            <a:normAutofit/>
          </a:bodyPr>
          <a:lstStyle/>
          <a:p>
            <a:pPr algn="ctr"/>
            <a:r>
              <a:rPr lang="en-US" b="1" dirty="0">
                <a:hlinkClick r:id="rId2"/>
              </a:rPr>
              <a:t>Apache Spark</a:t>
            </a:r>
            <a:endParaRPr lang="en-US" dirty="0"/>
          </a:p>
        </p:txBody>
      </p:sp>
      <p:sp>
        <p:nvSpPr>
          <p:cNvPr id="4" name="Content Placeholder 3">
            <a:extLst>
              <a:ext uri="{FF2B5EF4-FFF2-40B4-BE49-F238E27FC236}">
                <a16:creationId xmlns:a16="http://schemas.microsoft.com/office/drawing/2014/main" id="{C9C0413E-D8A7-4885-BDA7-A692F453DEFE}"/>
              </a:ext>
            </a:extLst>
          </p:cNvPr>
          <p:cNvSpPr>
            <a:spLocks noGrp="1"/>
          </p:cNvSpPr>
          <p:nvPr>
            <p:ph sz="quarter" idx="1"/>
          </p:nvPr>
        </p:nvSpPr>
        <p:spPr/>
        <p:txBody>
          <a:bodyPr/>
          <a:lstStyle/>
          <a:p>
            <a:pPr marL="0" indent="0">
              <a:buNone/>
            </a:pPr>
            <a:r>
              <a:rPr lang="en-US" dirty="0"/>
              <a:t>“ Unified analytics engine for big data processing, with built-in modules for streaming, SQL, machine learning and graph processing”</a:t>
            </a:r>
          </a:p>
          <a:p>
            <a:r>
              <a:rPr lang="en-US" dirty="0"/>
              <a:t>Research project at UC Berkeley in 2009</a:t>
            </a:r>
          </a:p>
          <a:p>
            <a:r>
              <a:rPr lang="en-US" dirty="0"/>
              <a:t>APIs: Scala, Java, Python, R, and SQL</a:t>
            </a:r>
          </a:p>
          <a:p>
            <a:r>
              <a:rPr lang="en-US" dirty="0"/>
              <a:t>Built by more than 1,200 developers from more than 200 companies</a:t>
            </a:r>
          </a:p>
          <a:p>
            <a:endParaRPr lang="en-US" dirty="0"/>
          </a:p>
        </p:txBody>
      </p:sp>
    </p:spTree>
    <p:extLst>
      <p:ext uri="{BB962C8B-B14F-4D97-AF65-F5344CB8AC3E}">
        <p14:creationId xmlns:p14="http://schemas.microsoft.com/office/powerpoint/2010/main" val="143451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54369" y="1331216"/>
            <a:ext cx="6465794" cy="2320016"/>
          </a:xfrm>
          <a:prstGeom prst="rect">
            <a:avLst/>
          </a:prstGeom>
        </p:spPr>
        <p:txBody>
          <a:bodyPr vert="horz" wrap="square" lIns="0" tIns="36979" rIns="0" bIns="0" rtlCol="0">
            <a:spAutoFit/>
          </a:bodyPr>
          <a:lstStyle/>
          <a:p>
            <a:pPr marL="11206" marR="4483" algn="just" defTabSz="806867">
              <a:lnSpc>
                <a:spcPts val="2709"/>
              </a:lnSpc>
              <a:spcBef>
                <a:spcPts val="291"/>
              </a:spcBef>
            </a:pPr>
            <a:r>
              <a:rPr sz="2338" spc="13" dirty="0">
                <a:solidFill>
                  <a:prstClr val="black"/>
                </a:solidFill>
                <a:latin typeface="Gill Sans MT"/>
                <a:cs typeface="Gill Sans MT"/>
              </a:rPr>
              <a:t>Spark can </a:t>
            </a:r>
            <a:r>
              <a:rPr sz="2338" spc="4" dirty="0">
                <a:solidFill>
                  <a:prstClr val="black"/>
                </a:solidFill>
                <a:latin typeface="Gill Sans MT"/>
                <a:cs typeface="Gill Sans MT"/>
              </a:rPr>
              <a:t>create </a:t>
            </a:r>
            <a:r>
              <a:rPr sz="2338" spc="18" dirty="0">
                <a:solidFill>
                  <a:prstClr val="black"/>
                </a:solidFill>
                <a:latin typeface="Gill Sans MT"/>
                <a:cs typeface="Gill Sans MT"/>
              </a:rPr>
              <a:t>RDDs </a:t>
            </a:r>
            <a:r>
              <a:rPr sz="2338" dirty="0">
                <a:solidFill>
                  <a:prstClr val="black"/>
                </a:solidFill>
                <a:latin typeface="Gill Sans MT"/>
                <a:cs typeface="Gill Sans MT"/>
              </a:rPr>
              <a:t>from </a:t>
            </a:r>
            <a:r>
              <a:rPr sz="2338" spc="-4" dirty="0">
                <a:solidFill>
                  <a:prstClr val="black"/>
                </a:solidFill>
                <a:latin typeface="Gill Sans MT"/>
                <a:cs typeface="Gill Sans MT"/>
              </a:rPr>
              <a:t>any </a:t>
            </a:r>
            <a:r>
              <a:rPr sz="2338" spc="26" dirty="0">
                <a:solidFill>
                  <a:prstClr val="black"/>
                </a:solidFill>
                <a:latin typeface="Gill Sans MT"/>
                <a:cs typeface="Gill Sans MT"/>
              </a:rPr>
              <a:t>file </a:t>
            </a:r>
            <a:r>
              <a:rPr sz="2338" spc="4" dirty="0">
                <a:solidFill>
                  <a:prstClr val="black"/>
                </a:solidFill>
                <a:latin typeface="Gill Sans MT"/>
                <a:cs typeface="Gill Sans MT"/>
              </a:rPr>
              <a:t>stored </a:t>
            </a:r>
            <a:r>
              <a:rPr sz="2338" spc="9" dirty="0">
                <a:solidFill>
                  <a:prstClr val="black"/>
                </a:solidFill>
                <a:latin typeface="Gill Sans MT"/>
                <a:cs typeface="Gill Sans MT"/>
              </a:rPr>
              <a:t>in </a:t>
            </a:r>
            <a:r>
              <a:rPr sz="2338" spc="18" dirty="0">
                <a:solidFill>
                  <a:prstClr val="black"/>
                </a:solidFill>
                <a:latin typeface="Gill Sans MT"/>
                <a:cs typeface="Gill Sans MT"/>
              </a:rPr>
              <a:t>HDFS  </a:t>
            </a:r>
            <a:r>
              <a:rPr sz="2338" spc="13" dirty="0">
                <a:solidFill>
                  <a:prstClr val="black"/>
                </a:solidFill>
                <a:latin typeface="Gill Sans MT"/>
                <a:cs typeface="Gill Sans MT"/>
              </a:rPr>
              <a:t>or other </a:t>
            </a:r>
            <a:r>
              <a:rPr sz="2338" spc="9" dirty="0">
                <a:solidFill>
                  <a:prstClr val="black"/>
                </a:solidFill>
                <a:latin typeface="Gill Sans MT"/>
                <a:cs typeface="Gill Sans MT"/>
              </a:rPr>
              <a:t>storage </a:t>
            </a:r>
            <a:r>
              <a:rPr sz="2338" spc="13" dirty="0">
                <a:solidFill>
                  <a:prstClr val="black"/>
                </a:solidFill>
                <a:latin typeface="Gill Sans MT"/>
                <a:cs typeface="Gill Sans MT"/>
              </a:rPr>
              <a:t>systems </a:t>
            </a:r>
            <a:r>
              <a:rPr sz="2338" spc="18" dirty="0">
                <a:solidFill>
                  <a:prstClr val="black"/>
                </a:solidFill>
                <a:latin typeface="Gill Sans MT"/>
                <a:cs typeface="Gill Sans MT"/>
              </a:rPr>
              <a:t>supported </a:t>
            </a:r>
            <a:r>
              <a:rPr sz="2338" dirty="0">
                <a:solidFill>
                  <a:prstClr val="black"/>
                </a:solidFill>
                <a:latin typeface="Gill Sans MT"/>
                <a:cs typeface="Gill Sans MT"/>
              </a:rPr>
              <a:t>by </a:t>
            </a:r>
            <a:r>
              <a:rPr sz="2338" spc="4" dirty="0">
                <a:solidFill>
                  <a:prstClr val="black"/>
                </a:solidFill>
                <a:latin typeface="Gill Sans MT"/>
                <a:cs typeface="Gill Sans MT"/>
              </a:rPr>
              <a:t>Hadoop,</a:t>
            </a:r>
            <a:r>
              <a:rPr sz="2338" spc="-234" dirty="0">
                <a:solidFill>
                  <a:prstClr val="black"/>
                </a:solidFill>
                <a:latin typeface="Gill Sans MT"/>
                <a:cs typeface="Gill Sans MT"/>
              </a:rPr>
              <a:t> </a:t>
            </a:r>
            <a:r>
              <a:rPr sz="2338" spc="13" dirty="0">
                <a:solidFill>
                  <a:prstClr val="black"/>
                </a:solidFill>
                <a:latin typeface="Gill Sans MT"/>
                <a:cs typeface="Gill Sans MT"/>
              </a:rPr>
              <a:t>e.g.,  </a:t>
            </a:r>
            <a:r>
              <a:rPr sz="2338" spc="9" dirty="0">
                <a:solidFill>
                  <a:prstClr val="black"/>
                </a:solidFill>
                <a:latin typeface="Gill Sans MT"/>
                <a:cs typeface="Gill Sans MT"/>
              </a:rPr>
              <a:t>local </a:t>
            </a:r>
            <a:r>
              <a:rPr sz="2338" spc="26" dirty="0">
                <a:solidFill>
                  <a:prstClr val="black"/>
                </a:solidFill>
                <a:latin typeface="Gill Sans MT"/>
                <a:cs typeface="Gill Sans MT"/>
              </a:rPr>
              <a:t>file</a:t>
            </a:r>
            <a:r>
              <a:rPr sz="2338" spc="13" dirty="0">
                <a:solidFill>
                  <a:prstClr val="black"/>
                </a:solidFill>
                <a:latin typeface="Gill Sans MT"/>
                <a:cs typeface="Gill Sans MT"/>
              </a:rPr>
              <a:t> system,</a:t>
            </a:r>
            <a:r>
              <a:rPr sz="2338" spc="-468" dirty="0">
                <a:solidFill>
                  <a:prstClr val="black"/>
                </a:solidFill>
                <a:latin typeface="Gill Sans MT"/>
                <a:cs typeface="Gill Sans MT"/>
              </a:rPr>
              <a:t> </a:t>
            </a:r>
            <a:r>
              <a:rPr sz="2338" spc="13" dirty="0">
                <a:solidFill>
                  <a:prstClr val="black"/>
                </a:solidFill>
                <a:latin typeface="Gill Sans MT"/>
                <a:cs typeface="Gill Sans MT"/>
              </a:rPr>
              <a:t>Amazon </a:t>
            </a:r>
            <a:r>
              <a:rPr sz="2338" spc="9" dirty="0">
                <a:solidFill>
                  <a:prstClr val="black"/>
                </a:solidFill>
                <a:latin typeface="Gill Sans MT"/>
                <a:cs typeface="Gill Sans MT"/>
              </a:rPr>
              <a:t>S3,</a:t>
            </a:r>
            <a:r>
              <a:rPr sz="2338" spc="-224" dirty="0">
                <a:solidFill>
                  <a:prstClr val="black"/>
                </a:solidFill>
                <a:latin typeface="Gill Sans MT"/>
                <a:cs typeface="Gill Sans MT"/>
              </a:rPr>
              <a:t> </a:t>
            </a:r>
            <a:r>
              <a:rPr sz="2338" spc="18" dirty="0">
                <a:solidFill>
                  <a:prstClr val="black"/>
                </a:solidFill>
                <a:latin typeface="Gill Sans MT"/>
                <a:cs typeface="Gill Sans MT"/>
              </a:rPr>
              <a:t>Hypertable,</a:t>
            </a:r>
            <a:r>
              <a:rPr sz="2338" spc="-229" dirty="0">
                <a:solidFill>
                  <a:prstClr val="black"/>
                </a:solidFill>
                <a:latin typeface="Gill Sans MT"/>
                <a:cs typeface="Gill Sans MT"/>
              </a:rPr>
              <a:t> </a:t>
            </a:r>
            <a:r>
              <a:rPr sz="2338" spc="22" dirty="0">
                <a:solidFill>
                  <a:prstClr val="black"/>
                </a:solidFill>
                <a:latin typeface="Gill Sans MT"/>
                <a:cs typeface="Gill Sans MT"/>
              </a:rPr>
              <a:t>HBase,</a:t>
            </a:r>
            <a:r>
              <a:rPr sz="2338" spc="-224" dirty="0">
                <a:solidFill>
                  <a:prstClr val="black"/>
                </a:solidFill>
                <a:latin typeface="Gill Sans MT"/>
                <a:cs typeface="Gill Sans MT"/>
              </a:rPr>
              <a:t> </a:t>
            </a:r>
            <a:r>
              <a:rPr sz="2338" spc="22" dirty="0">
                <a:solidFill>
                  <a:prstClr val="black"/>
                </a:solidFill>
                <a:latin typeface="Gill Sans MT"/>
                <a:cs typeface="Gill Sans MT"/>
              </a:rPr>
              <a:t>etc.</a:t>
            </a:r>
            <a:endParaRPr sz="2338" dirty="0">
              <a:solidFill>
                <a:prstClr val="black"/>
              </a:solidFill>
              <a:latin typeface="Gill Sans MT"/>
              <a:cs typeface="Gill Sans MT"/>
            </a:endParaRPr>
          </a:p>
          <a:p>
            <a:pPr marL="11206" marR="569850" algn="just" defTabSz="806867">
              <a:lnSpc>
                <a:spcPts val="2709"/>
              </a:lnSpc>
              <a:spcBef>
                <a:spcPts val="1615"/>
              </a:spcBef>
            </a:pPr>
            <a:r>
              <a:rPr sz="2338" spc="13" dirty="0">
                <a:solidFill>
                  <a:prstClr val="black"/>
                </a:solidFill>
                <a:latin typeface="Gill Sans MT"/>
                <a:cs typeface="Gill Sans MT"/>
              </a:rPr>
              <a:t>Spark </a:t>
            </a:r>
            <a:r>
              <a:rPr sz="2338" spc="18" dirty="0">
                <a:solidFill>
                  <a:prstClr val="black"/>
                </a:solidFill>
                <a:latin typeface="Gill Sans MT"/>
                <a:cs typeface="Gill Sans MT"/>
              </a:rPr>
              <a:t>supports </a:t>
            </a:r>
            <a:r>
              <a:rPr sz="2338" spc="13" dirty="0">
                <a:solidFill>
                  <a:prstClr val="black"/>
                </a:solidFill>
                <a:latin typeface="Gill Sans MT"/>
                <a:cs typeface="Gill Sans MT"/>
              </a:rPr>
              <a:t>text </a:t>
            </a:r>
            <a:r>
              <a:rPr sz="2338" spc="18" dirty="0">
                <a:solidFill>
                  <a:prstClr val="black"/>
                </a:solidFill>
                <a:latin typeface="Gill Sans MT"/>
                <a:cs typeface="Gill Sans MT"/>
              </a:rPr>
              <a:t>files, </a:t>
            </a:r>
            <a:r>
              <a:rPr sz="2338" spc="9" dirty="0">
                <a:solidFill>
                  <a:prstClr val="black"/>
                </a:solidFill>
                <a:latin typeface="Gill Sans MT"/>
                <a:cs typeface="Gill Sans MT"/>
              </a:rPr>
              <a:t>SequenceFiles,</a:t>
            </a:r>
            <a:r>
              <a:rPr sz="2338" spc="-476" dirty="0">
                <a:solidFill>
                  <a:prstClr val="black"/>
                </a:solidFill>
                <a:latin typeface="Gill Sans MT"/>
                <a:cs typeface="Gill Sans MT"/>
              </a:rPr>
              <a:t> </a:t>
            </a:r>
            <a:r>
              <a:rPr sz="2338" spc="13" dirty="0">
                <a:solidFill>
                  <a:prstClr val="black"/>
                </a:solidFill>
                <a:latin typeface="Gill Sans MT"/>
                <a:cs typeface="Gill Sans MT"/>
              </a:rPr>
              <a:t>and </a:t>
            </a:r>
            <a:r>
              <a:rPr sz="2338" spc="-4" dirty="0">
                <a:solidFill>
                  <a:prstClr val="black"/>
                </a:solidFill>
                <a:latin typeface="Gill Sans MT"/>
                <a:cs typeface="Gill Sans MT"/>
              </a:rPr>
              <a:t>any  </a:t>
            </a:r>
            <a:r>
              <a:rPr sz="2338" spc="13" dirty="0">
                <a:solidFill>
                  <a:prstClr val="black"/>
                </a:solidFill>
                <a:latin typeface="Gill Sans MT"/>
                <a:cs typeface="Gill Sans MT"/>
              </a:rPr>
              <a:t>other Hadoop </a:t>
            </a:r>
            <a:r>
              <a:rPr sz="1941" dirty="0">
                <a:solidFill>
                  <a:prstClr val="black"/>
                </a:solidFill>
                <a:latin typeface="Courier New"/>
                <a:cs typeface="Courier New"/>
              </a:rPr>
              <a:t>InputFormat</a:t>
            </a:r>
            <a:r>
              <a:rPr sz="2338" dirty="0">
                <a:solidFill>
                  <a:prstClr val="black"/>
                </a:solidFill>
                <a:latin typeface="Gill Sans MT"/>
                <a:cs typeface="Gill Sans MT"/>
              </a:rPr>
              <a:t>, </a:t>
            </a:r>
            <a:r>
              <a:rPr sz="2338" spc="13" dirty="0">
                <a:solidFill>
                  <a:prstClr val="black"/>
                </a:solidFill>
                <a:latin typeface="Gill Sans MT"/>
                <a:cs typeface="Gill Sans MT"/>
              </a:rPr>
              <a:t>and can </a:t>
            </a:r>
            <a:r>
              <a:rPr sz="2338" spc="9" dirty="0">
                <a:solidFill>
                  <a:prstClr val="black"/>
                </a:solidFill>
                <a:latin typeface="Gill Sans MT"/>
                <a:cs typeface="Gill Sans MT"/>
              </a:rPr>
              <a:t>also </a:t>
            </a:r>
            <a:r>
              <a:rPr sz="2338" spc="-9" dirty="0">
                <a:solidFill>
                  <a:prstClr val="black"/>
                </a:solidFill>
                <a:latin typeface="Gill Sans MT"/>
                <a:cs typeface="Gill Sans MT"/>
              </a:rPr>
              <a:t>take</a:t>
            </a:r>
            <a:r>
              <a:rPr sz="2338" spc="-212" dirty="0">
                <a:solidFill>
                  <a:prstClr val="black"/>
                </a:solidFill>
                <a:latin typeface="Gill Sans MT"/>
                <a:cs typeface="Gill Sans MT"/>
              </a:rPr>
              <a:t> </a:t>
            </a:r>
            <a:r>
              <a:rPr sz="2338" spc="13" dirty="0">
                <a:solidFill>
                  <a:prstClr val="black"/>
                </a:solidFill>
                <a:latin typeface="Gill Sans MT"/>
                <a:cs typeface="Gill Sans MT"/>
              </a:rPr>
              <a:t>a  directory or a </a:t>
            </a:r>
            <a:r>
              <a:rPr sz="2338" spc="9" dirty="0">
                <a:solidFill>
                  <a:prstClr val="black"/>
                </a:solidFill>
                <a:latin typeface="Gill Sans MT"/>
                <a:cs typeface="Gill Sans MT"/>
              </a:rPr>
              <a:t>glob </a:t>
            </a:r>
            <a:r>
              <a:rPr sz="2338" spc="18" dirty="0">
                <a:solidFill>
                  <a:prstClr val="black"/>
                </a:solidFill>
                <a:latin typeface="Gill Sans MT"/>
                <a:cs typeface="Gill Sans MT"/>
              </a:rPr>
              <a:t>(e.g.</a:t>
            </a:r>
            <a:r>
              <a:rPr sz="2338" spc="-256" dirty="0">
                <a:solidFill>
                  <a:prstClr val="black"/>
                </a:solidFill>
                <a:latin typeface="Gill Sans MT"/>
                <a:cs typeface="Gill Sans MT"/>
              </a:rPr>
              <a:t> </a:t>
            </a:r>
            <a:r>
              <a:rPr sz="1941" spc="4" dirty="0">
                <a:solidFill>
                  <a:prstClr val="black"/>
                </a:solidFill>
                <a:latin typeface="Courier New"/>
                <a:cs typeface="Courier New"/>
              </a:rPr>
              <a:t>/data/201404*</a:t>
            </a:r>
            <a:r>
              <a:rPr sz="2338" spc="4" dirty="0">
                <a:solidFill>
                  <a:prstClr val="black"/>
                </a:solidFill>
                <a:latin typeface="Gill Sans MT"/>
                <a:cs typeface="Gill Sans MT"/>
              </a:rPr>
              <a:t>)</a:t>
            </a:r>
            <a:endParaRPr sz="2338" dirty="0">
              <a:solidFill>
                <a:prstClr val="black"/>
              </a:solidFill>
              <a:latin typeface="Gill Sans MT"/>
              <a:cs typeface="Gill Sans MT"/>
            </a:endParaRPr>
          </a:p>
        </p:txBody>
      </p:sp>
      <p:sp>
        <p:nvSpPr>
          <p:cNvPr id="3" name="object 3"/>
          <p:cNvSpPr txBox="1">
            <a:spLocks noGrp="1"/>
          </p:cNvSpPr>
          <p:nvPr>
            <p:ph type="title"/>
          </p:nvPr>
        </p:nvSpPr>
        <p:spPr>
          <a:xfrm>
            <a:off x="2328787" y="641680"/>
            <a:ext cx="3243338" cy="297589"/>
          </a:xfrm>
          <a:prstGeom prst="rect">
            <a:avLst/>
          </a:prstGeom>
        </p:spPr>
        <p:txBody>
          <a:bodyPr vert="horz" wrap="square" lIns="0" tIns="12326" rIns="0" bIns="0" rtlCol="0">
            <a:spAutoFit/>
          </a:bodyPr>
          <a:lstStyle/>
          <a:p>
            <a:pPr marL="11206">
              <a:spcBef>
                <a:spcPts val="97"/>
              </a:spcBef>
            </a:pPr>
            <a:r>
              <a:rPr sz="1853" b="1" spc="93" dirty="0"/>
              <a:t>Spark </a:t>
            </a:r>
            <a:r>
              <a:rPr sz="1853" b="1" spc="79" dirty="0"/>
              <a:t>Essentials:</a:t>
            </a:r>
            <a:r>
              <a:rPr sz="1853" b="1" spc="-57" dirty="0"/>
              <a:t> </a:t>
            </a:r>
            <a:r>
              <a:rPr sz="1853" i="1" spc="4" dirty="0"/>
              <a:t>RDD</a:t>
            </a:r>
            <a:endParaRPr sz="1853" dirty="0"/>
          </a:p>
        </p:txBody>
      </p:sp>
      <p:sp>
        <p:nvSpPr>
          <p:cNvPr id="4" name="object 4"/>
          <p:cNvSpPr/>
          <p:nvPr/>
        </p:nvSpPr>
        <p:spPr>
          <a:xfrm>
            <a:off x="6561987" y="4753700"/>
            <a:ext cx="1089639" cy="935137"/>
          </a:xfrm>
          <a:prstGeom prst="rect">
            <a:avLst/>
          </a:prstGeom>
          <a:blipFill>
            <a:blip r:embed="rId2" cstate="print"/>
            <a:stretch>
              <a:fillRect/>
            </a:stretch>
          </a:blipFill>
        </p:spPr>
        <p:txBody>
          <a:bodyPr wrap="square" lIns="0" tIns="0" rIns="0" bIns="0" rtlCol="0"/>
          <a:lstStyle/>
          <a:p>
            <a:pPr defTabSz="806867"/>
            <a:endParaRPr sz="1588">
              <a:solidFill>
                <a:prstClr val="black"/>
              </a:solidFill>
              <a:latin typeface="Calibri"/>
            </a:endParaRPr>
          </a:p>
        </p:txBody>
      </p:sp>
      <p:sp>
        <p:nvSpPr>
          <p:cNvPr id="5" name="object 5"/>
          <p:cNvSpPr/>
          <p:nvPr/>
        </p:nvSpPr>
        <p:spPr>
          <a:xfrm>
            <a:off x="7938940" y="4956614"/>
            <a:ext cx="860272" cy="528556"/>
          </a:xfrm>
          <a:prstGeom prst="rect">
            <a:avLst/>
          </a:prstGeom>
          <a:blipFill>
            <a:blip r:embed="rId3" cstate="print"/>
            <a:stretch>
              <a:fillRect/>
            </a:stretch>
          </a:blipFill>
        </p:spPr>
        <p:txBody>
          <a:bodyPr wrap="square" lIns="0" tIns="0" rIns="0" bIns="0" rtlCol="0"/>
          <a:lstStyle/>
          <a:p>
            <a:pPr defTabSz="806867"/>
            <a:endParaRPr sz="1588">
              <a:solidFill>
                <a:prstClr val="black"/>
              </a:solidFill>
              <a:latin typeface="Calibri"/>
            </a:endParaRPr>
          </a:p>
        </p:txBody>
      </p:sp>
      <p:sp>
        <p:nvSpPr>
          <p:cNvPr id="6" name="object 6"/>
          <p:cNvSpPr/>
          <p:nvPr/>
        </p:nvSpPr>
        <p:spPr>
          <a:xfrm>
            <a:off x="5030199" y="4600776"/>
            <a:ext cx="878216" cy="528556"/>
          </a:xfrm>
          <a:prstGeom prst="rect">
            <a:avLst/>
          </a:prstGeom>
          <a:blipFill>
            <a:blip r:embed="rId4" cstate="print"/>
            <a:stretch>
              <a:fillRect/>
            </a:stretch>
          </a:blipFill>
        </p:spPr>
        <p:txBody>
          <a:bodyPr wrap="square" lIns="0" tIns="0" rIns="0" bIns="0" rtlCol="0"/>
          <a:lstStyle/>
          <a:p>
            <a:pPr defTabSz="806867"/>
            <a:endParaRPr sz="1588">
              <a:solidFill>
                <a:prstClr val="black"/>
              </a:solidFill>
              <a:latin typeface="Calibri"/>
            </a:endParaRPr>
          </a:p>
        </p:txBody>
      </p:sp>
      <p:sp>
        <p:nvSpPr>
          <p:cNvPr id="7" name="object 7"/>
          <p:cNvSpPr/>
          <p:nvPr/>
        </p:nvSpPr>
        <p:spPr>
          <a:xfrm>
            <a:off x="5154886" y="4720145"/>
            <a:ext cx="878216" cy="528556"/>
          </a:xfrm>
          <a:prstGeom prst="rect">
            <a:avLst/>
          </a:prstGeom>
          <a:blipFill>
            <a:blip r:embed="rId4" cstate="print"/>
            <a:stretch>
              <a:fillRect/>
            </a:stretch>
          </a:blipFill>
        </p:spPr>
        <p:txBody>
          <a:bodyPr wrap="square" lIns="0" tIns="0" rIns="0" bIns="0" rtlCol="0"/>
          <a:lstStyle/>
          <a:p>
            <a:pPr defTabSz="806867"/>
            <a:endParaRPr sz="1588">
              <a:solidFill>
                <a:prstClr val="black"/>
              </a:solidFill>
              <a:latin typeface="Calibri"/>
            </a:endParaRPr>
          </a:p>
        </p:txBody>
      </p:sp>
      <p:sp>
        <p:nvSpPr>
          <p:cNvPr id="8" name="object 8"/>
          <p:cNvSpPr/>
          <p:nvPr/>
        </p:nvSpPr>
        <p:spPr>
          <a:xfrm>
            <a:off x="5279575" y="4839517"/>
            <a:ext cx="878216" cy="528556"/>
          </a:xfrm>
          <a:prstGeom prst="rect">
            <a:avLst/>
          </a:prstGeom>
          <a:blipFill>
            <a:blip r:embed="rId4" cstate="print"/>
            <a:stretch>
              <a:fillRect/>
            </a:stretch>
          </a:blipFill>
        </p:spPr>
        <p:txBody>
          <a:bodyPr wrap="square" lIns="0" tIns="0" rIns="0" bIns="0" rtlCol="0"/>
          <a:lstStyle/>
          <a:p>
            <a:pPr defTabSz="806867"/>
            <a:endParaRPr sz="1588">
              <a:solidFill>
                <a:prstClr val="black"/>
              </a:solidFill>
              <a:latin typeface="Calibri"/>
            </a:endParaRPr>
          </a:p>
        </p:txBody>
      </p:sp>
      <p:sp>
        <p:nvSpPr>
          <p:cNvPr id="9" name="object 9"/>
          <p:cNvSpPr/>
          <p:nvPr/>
        </p:nvSpPr>
        <p:spPr>
          <a:xfrm>
            <a:off x="3387610" y="4600775"/>
            <a:ext cx="1479957" cy="1260403"/>
          </a:xfrm>
          <a:prstGeom prst="rect">
            <a:avLst/>
          </a:prstGeom>
          <a:blipFill>
            <a:blip r:embed="rId5" cstate="print"/>
            <a:stretch>
              <a:fillRect/>
            </a:stretch>
          </a:blipFill>
        </p:spPr>
        <p:txBody>
          <a:bodyPr wrap="square" lIns="0" tIns="0" rIns="0" bIns="0" rtlCol="0"/>
          <a:lstStyle/>
          <a:p>
            <a:pPr defTabSz="806867"/>
            <a:endParaRPr sz="1588">
              <a:solidFill>
                <a:prstClr val="black"/>
              </a:solidFill>
              <a:latin typeface="Calibri"/>
            </a:endParaRPr>
          </a:p>
        </p:txBody>
      </p:sp>
      <p:sp>
        <p:nvSpPr>
          <p:cNvPr id="10" name="object 10"/>
          <p:cNvSpPr/>
          <p:nvPr/>
        </p:nvSpPr>
        <p:spPr>
          <a:xfrm>
            <a:off x="5404261" y="4958888"/>
            <a:ext cx="878216" cy="528556"/>
          </a:xfrm>
          <a:prstGeom prst="rect">
            <a:avLst/>
          </a:prstGeom>
          <a:blipFill>
            <a:blip r:embed="rId4" cstate="print"/>
            <a:stretch>
              <a:fillRect/>
            </a:stretch>
          </a:blipFill>
        </p:spPr>
        <p:txBody>
          <a:bodyPr wrap="square" lIns="0" tIns="0" rIns="0" bIns="0" rtlCol="0"/>
          <a:lstStyle/>
          <a:p>
            <a:pPr defTabSz="806867"/>
            <a:endParaRPr sz="1588">
              <a:solidFill>
                <a:prstClr val="black"/>
              </a:solidFill>
              <a:latin typeface="Calibri"/>
            </a:endParaRPr>
          </a:p>
        </p:txBody>
      </p:sp>
      <p:sp>
        <p:nvSpPr>
          <p:cNvPr id="11" name="object 11"/>
          <p:cNvSpPr/>
          <p:nvPr/>
        </p:nvSpPr>
        <p:spPr>
          <a:xfrm>
            <a:off x="6185220" y="5187074"/>
            <a:ext cx="331134" cy="1681"/>
          </a:xfrm>
          <a:custGeom>
            <a:avLst/>
            <a:gdLst/>
            <a:ahLst/>
            <a:cxnLst/>
            <a:rect l="l" t="t" r="r" b="b"/>
            <a:pathLst>
              <a:path w="375285" h="1904">
                <a:moveTo>
                  <a:pt x="-23039" y="913"/>
                </a:moveTo>
                <a:lnTo>
                  <a:pt x="397976" y="913"/>
                </a:lnTo>
              </a:path>
            </a:pathLst>
          </a:custGeom>
          <a:ln w="47906">
            <a:solidFill>
              <a:srgbClr val="000000"/>
            </a:solidFill>
          </a:ln>
        </p:spPr>
        <p:txBody>
          <a:bodyPr wrap="square" lIns="0" tIns="0" rIns="0" bIns="0" rtlCol="0"/>
          <a:lstStyle/>
          <a:p>
            <a:pPr defTabSz="806867"/>
            <a:endParaRPr sz="1588">
              <a:solidFill>
                <a:prstClr val="black"/>
              </a:solidFill>
              <a:latin typeface="Calibri"/>
            </a:endParaRPr>
          </a:p>
        </p:txBody>
      </p:sp>
      <p:sp>
        <p:nvSpPr>
          <p:cNvPr id="12" name="object 12"/>
          <p:cNvSpPr/>
          <p:nvPr/>
        </p:nvSpPr>
        <p:spPr>
          <a:xfrm>
            <a:off x="6185220" y="5187074"/>
            <a:ext cx="331134" cy="1681"/>
          </a:xfrm>
          <a:custGeom>
            <a:avLst/>
            <a:gdLst/>
            <a:ahLst/>
            <a:cxnLst/>
            <a:rect l="l" t="t" r="r" b="b"/>
            <a:pathLst>
              <a:path w="375285" h="1904">
                <a:moveTo>
                  <a:pt x="0" y="1827"/>
                </a:moveTo>
                <a:lnTo>
                  <a:pt x="374936" y="0"/>
                </a:lnTo>
              </a:path>
            </a:pathLst>
          </a:custGeom>
          <a:ln w="23039">
            <a:solidFill>
              <a:srgbClr val="FFFFFF"/>
            </a:solidFill>
          </a:ln>
        </p:spPr>
        <p:txBody>
          <a:bodyPr wrap="square" lIns="0" tIns="0" rIns="0" bIns="0" rtlCol="0"/>
          <a:lstStyle/>
          <a:p>
            <a:pPr defTabSz="806867"/>
            <a:endParaRPr sz="1588">
              <a:solidFill>
                <a:prstClr val="black"/>
              </a:solidFill>
              <a:latin typeface="Calibri"/>
            </a:endParaRPr>
          </a:p>
        </p:txBody>
      </p:sp>
      <p:sp>
        <p:nvSpPr>
          <p:cNvPr id="13" name="object 13"/>
          <p:cNvSpPr/>
          <p:nvPr/>
        </p:nvSpPr>
        <p:spPr>
          <a:xfrm>
            <a:off x="6510749" y="5138082"/>
            <a:ext cx="127473" cy="97984"/>
          </a:xfrm>
          <a:prstGeom prst="rect">
            <a:avLst/>
          </a:prstGeom>
          <a:blipFill>
            <a:blip r:embed="rId6" cstate="print"/>
            <a:stretch>
              <a:fillRect/>
            </a:stretch>
          </a:blipFill>
        </p:spPr>
        <p:txBody>
          <a:bodyPr wrap="square" lIns="0" tIns="0" rIns="0" bIns="0" rtlCol="0"/>
          <a:lstStyle/>
          <a:p>
            <a:pPr defTabSz="806867"/>
            <a:endParaRPr sz="1588">
              <a:solidFill>
                <a:prstClr val="black"/>
              </a:solidFill>
              <a:latin typeface="Calibri"/>
            </a:endParaRPr>
          </a:p>
        </p:txBody>
      </p:sp>
      <p:sp>
        <p:nvSpPr>
          <p:cNvPr id="14" name="object 14"/>
          <p:cNvSpPr/>
          <p:nvPr/>
        </p:nvSpPr>
        <p:spPr>
          <a:xfrm>
            <a:off x="7562173" y="5166085"/>
            <a:ext cx="331134" cy="40901"/>
          </a:xfrm>
          <a:custGeom>
            <a:avLst/>
            <a:gdLst/>
            <a:ahLst/>
            <a:cxnLst/>
            <a:rect l="l" t="t" r="r" b="b"/>
            <a:pathLst>
              <a:path w="375284" h="46354">
                <a:moveTo>
                  <a:pt x="0" y="0"/>
                </a:moveTo>
                <a:lnTo>
                  <a:pt x="374934" y="0"/>
                </a:lnTo>
                <a:lnTo>
                  <a:pt x="374934" y="46079"/>
                </a:lnTo>
                <a:lnTo>
                  <a:pt x="0" y="46079"/>
                </a:lnTo>
                <a:lnTo>
                  <a:pt x="0" y="0"/>
                </a:lnTo>
                <a:close/>
              </a:path>
            </a:pathLst>
          </a:custGeom>
          <a:solidFill>
            <a:srgbClr val="000000"/>
          </a:solidFill>
        </p:spPr>
        <p:txBody>
          <a:bodyPr wrap="square" lIns="0" tIns="0" rIns="0" bIns="0" rtlCol="0"/>
          <a:lstStyle/>
          <a:p>
            <a:pPr defTabSz="806867"/>
            <a:endParaRPr sz="1588">
              <a:solidFill>
                <a:prstClr val="black"/>
              </a:solidFill>
              <a:latin typeface="Calibri"/>
            </a:endParaRPr>
          </a:p>
        </p:txBody>
      </p:sp>
      <p:sp>
        <p:nvSpPr>
          <p:cNvPr id="15" name="object 15"/>
          <p:cNvSpPr/>
          <p:nvPr/>
        </p:nvSpPr>
        <p:spPr>
          <a:xfrm>
            <a:off x="7562173" y="5176249"/>
            <a:ext cx="331134" cy="20731"/>
          </a:xfrm>
          <a:custGeom>
            <a:avLst/>
            <a:gdLst/>
            <a:ahLst/>
            <a:cxnLst/>
            <a:rect l="l" t="t" r="r" b="b"/>
            <a:pathLst>
              <a:path w="375284" h="23495">
                <a:moveTo>
                  <a:pt x="0" y="0"/>
                </a:moveTo>
                <a:lnTo>
                  <a:pt x="374934" y="0"/>
                </a:lnTo>
                <a:lnTo>
                  <a:pt x="374934" y="23039"/>
                </a:lnTo>
                <a:lnTo>
                  <a:pt x="0" y="23039"/>
                </a:lnTo>
                <a:lnTo>
                  <a:pt x="0" y="0"/>
                </a:lnTo>
                <a:close/>
              </a:path>
            </a:pathLst>
          </a:custGeom>
          <a:solidFill>
            <a:srgbClr val="FFFFFF"/>
          </a:solidFill>
        </p:spPr>
        <p:txBody>
          <a:bodyPr wrap="square" lIns="0" tIns="0" rIns="0" bIns="0" rtlCol="0"/>
          <a:lstStyle/>
          <a:p>
            <a:pPr defTabSz="806867"/>
            <a:endParaRPr sz="1588">
              <a:solidFill>
                <a:prstClr val="black"/>
              </a:solidFill>
              <a:latin typeface="Calibri"/>
            </a:endParaRPr>
          </a:p>
        </p:txBody>
      </p:sp>
      <p:sp>
        <p:nvSpPr>
          <p:cNvPr id="16" name="object 16"/>
          <p:cNvSpPr/>
          <p:nvPr/>
        </p:nvSpPr>
        <p:spPr>
          <a:xfrm>
            <a:off x="7887914" y="5137421"/>
            <a:ext cx="127260" cy="97986"/>
          </a:xfrm>
          <a:prstGeom prst="rect">
            <a:avLst/>
          </a:prstGeom>
          <a:blipFill>
            <a:blip r:embed="rId7" cstate="print"/>
            <a:stretch>
              <a:fillRect/>
            </a:stretch>
          </a:blipFill>
        </p:spPr>
        <p:txBody>
          <a:bodyPr wrap="square" lIns="0" tIns="0" rIns="0" bIns="0" rtlCol="0"/>
          <a:lstStyle/>
          <a:p>
            <a:pPr defTabSz="806867"/>
            <a:endParaRPr sz="1588">
              <a:solidFill>
                <a:prstClr val="black"/>
              </a:solidFill>
              <a:latin typeface="Calibri"/>
            </a:endParaRPr>
          </a:p>
        </p:txBody>
      </p:sp>
      <p:sp>
        <p:nvSpPr>
          <p:cNvPr id="17" name="object 17"/>
          <p:cNvSpPr/>
          <p:nvPr/>
        </p:nvSpPr>
        <p:spPr>
          <a:xfrm>
            <a:off x="6651434" y="4810621"/>
            <a:ext cx="911038" cy="751914"/>
          </a:xfrm>
          <a:custGeom>
            <a:avLst/>
            <a:gdLst/>
            <a:ahLst/>
            <a:cxnLst/>
            <a:rect l="l" t="t" r="r" b="b"/>
            <a:pathLst>
              <a:path w="1032509" h="852170">
                <a:moveTo>
                  <a:pt x="0" y="425897"/>
                </a:moveTo>
                <a:lnTo>
                  <a:pt x="516084" y="851794"/>
                </a:lnTo>
                <a:lnTo>
                  <a:pt x="1032169" y="425897"/>
                </a:lnTo>
                <a:lnTo>
                  <a:pt x="516084" y="0"/>
                </a:lnTo>
                <a:lnTo>
                  <a:pt x="0" y="425897"/>
                </a:lnTo>
                <a:close/>
              </a:path>
            </a:pathLst>
          </a:custGeom>
          <a:solidFill>
            <a:srgbClr val="FFFFFF"/>
          </a:solidFill>
        </p:spPr>
        <p:txBody>
          <a:bodyPr wrap="square" lIns="0" tIns="0" rIns="0" bIns="0" rtlCol="0"/>
          <a:lstStyle/>
          <a:p>
            <a:pPr defTabSz="806867"/>
            <a:endParaRPr sz="1588">
              <a:solidFill>
                <a:prstClr val="black"/>
              </a:solidFill>
              <a:latin typeface="Calibri"/>
            </a:endParaRPr>
          </a:p>
        </p:txBody>
      </p:sp>
      <p:sp>
        <p:nvSpPr>
          <p:cNvPr id="18" name="object 18"/>
          <p:cNvSpPr/>
          <p:nvPr/>
        </p:nvSpPr>
        <p:spPr>
          <a:xfrm>
            <a:off x="6651435" y="4810622"/>
            <a:ext cx="911038" cy="751914"/>
          </a:xfrm>
          <a:custGeom>
            <a:avLst/>
            <a:gdLst/>
            <a:ahLst/>
            <a:cxnLst/>
            <a:rect l="l" t="t" r="r" b="b"/>
            <a:pathLst>
              <a:path w="1032509" h="852170">
                <a:moveTo>
                  <a:pt x="516083" y="0"/>
                </a:moveTo>
                <a:lnTo>
                  <a:pt x="1032168" y="425896"/>
                </a:lnTo>
                <a:lnTo>
                  <a:pt x="516083" y="851793"/>
                </a:lnTo>
                <a:lnTo>
                  <a:pt x="0" y="425896"/>
                </a:lnTo>
                <a:lnTo>
                  <a:pt x="516083" y="0"/>
                </a:lnTo>
                <a:close/>
              </a:path>
            </a:pathLst>
          </a:custGeom>
          <a:ln w="9215">
            <a:solidFill>
              <a:srgbClr val="000000"/>
            </a:solidFill>
          </a:ln>
        </p:spPr>
        <p:txBody>
          <a:bodyPr wrap="square" lIns="0" tIns="0" rIns="0" bIns="0" rtlCol="0"/>
          <a:lstStyle/>
          <a:p>
            <a:pPr defTabSz="806867"/>
            <a:endParaRPr sz="1588">
              <a:solidFill>
                <a:prstClr val="black"/>
              </a:solidFill>
              <a:latin typeface="Calibri"/>
            </a:endParaRPr>
          </a:p>
        </p:txBody>
      </p:sp>
      <p:sp>
        <p:nvSpPr>
          <p:cNvPr id="19" name="object 19"/>
          <p:cNvSpPr txBox="1"/>
          <p:nvPr/>
        </p:nvSpPr>
        <p:spPr>
          <a:xfrm>
            <a:off x="6933017" y="5093262"/>
            <a:ext cx="358028" cy="148755"/>
          </a:xfrm>
          <a:prstGeom prst="rect">
            <a:avLst/>
          </a:prstGeom>
        </p:spPr>
        <p:txBody>
          <a:bodyPr vert="horz" wrap="square" lIns="0" tIns="12886" rIns="0" bIns="0" rtlCol="0">
            <a:spAutoFit/>
          </a:bodyPr>
          <a:lstStyle/>
          <a:p>
            <a:pPr marL="11206" defTabSz="806867">
              <a:spcBef>
                <a:spcPts val="101"/>
              </a:spcBef>
            </a:pPr>
            <a:r>
              <a:rPr sz="882" b="1" spc="4" dirty="0">
                <a:solidFill>
                  <a:prstClr val="black"/>
                </a:solidFill>
                <a:latin typeface="Arial"/>
                <a:cs typeface="Arial"/>
              </a:rPr>
              <a:t>act</a:t>
            </a:r>
            <a:r>
              <a:rPr sz="882" b="1" spc="-4" dirty="0">
                <a:solidFill>
                  <a:prstClr val="black"/>
                </a:solidFill>
                <a:latin typeface="Arial"/>
                <a:cs typeface="Arial"/>
              </a:rPr>
              <a:t>i</a:t>
            </a:r>
            <a:r>
              <a:rPr sz="882" b="1" spc="4" dirty="0">
                <a:solidFill>
                  <a:prstClr val="black"/>
                </a:solidFill>
                <a:latin typeface="Arial"/>
                <a:cs typeface="Arial"/>
              </a:rPr>
              <a:t>on</a:t>
            </a:r>
            <a:endParaRPr sz="882">
              <a:solidFill>
                <a:prstClr val="black"/>
              </a:solidFill>
              <a:latin typeface="Arial"/>
              <a:cs typeface="Arial"/>
            </a:endParaRPr>
          </a:p>
        </p:txBody>
      </p:sp>
      <p:sp>
        <p:nvSpPr>
          <p:cNvPr id="20" name="object 20"/>
          <p:cNvSpPr/>
          <p:nvPr/>
        </p:nvSpPr>
        <p:spPr>
          <a:xfrm>
            <a:off x="8028388" y="5013535"/>
            <a:ext cx="691963" cy="346262"/>
          </a:xfrm>
          <a:custGeom>
            <a:avLst/>
            <a:gdLst/>
            <a:ahLst/>
            <a:cxnLst/>
            <a:rect l="l" t="t" r="r" b="b"/>
            <a:pathLst>
              <a:path w="784225" h="392429">
                <a:moveTo>
                  <a:pt x="0" y="195926"/>
                </a:moveTo>
                <a:lnTo>
                  <a:pt x="5996" y="257833"/>
                </a:lnTo>
                <a:lnTo>
                  <a:pt x="22691" y="311614"/>
                </a:lnTo>
                <a:lnTo>
                  <a:pt x="48143" y="354034"/>
                </a:lnTo>
                <a:lnTo>
                  <a:pt x="80412" y="381859"/>
                </a:lnTo>
                <a:lnTo>
                  <a:pt x="117556" y="391853"/>
                </a:lnTo>
                <a:lnTo>
                  <a:pt x="666155" y="391853"/>
                </a:lnTo>
                <a:lnTo>
                  <a:pt x="703299" y="381859"/>
                </a:lnTo>
                <a:lnTo>
                  <a:pt x="735568" y="354034"/>
                </a:lnTo>
                <a:lnTo>
                  <a:pt x="761020" y="311614"/>
                </a:lnTo>
                <a:lnTo>
                  <a:pt x="777715" y="257833"/>
                </a:lnTo>
                <a:lnTo>
                  <a:pt x="783711" y="195926"/>
                </a:lnTo>
                <a:lnTo>
                  <a:pt x="777715" y="134020"/>
                </a:lnTo>
                <a:lnTo>
                  <a:pt x="761020" y="80239"/>
                </a:lnTo>
                <a:lnTo>
                  <a:pt x="735568" y="37818"/>
                </a:lnTo>
                <a:lnTo>
                  <a:pt x="703299" y="9993"/>
                </a:lnTo>
                <a:lnTo>
                  <a:pt x="666155" y="0"/>
                </a:lnTo>
                <a:lnTo>
                  <a:pt x="117556" y="0"/>
                </a:lnTo>
                <a:lnTo>
                  <a:pt x="80412" y="9993"/>
                </a:lnTo>
                <a:lnTo>
                  <a:pt x="48143" y="37818"/>
                </a:lnTo>
                <a:lnTo>
                  <a:pt x="22691" y="80239"/>
                </a:lnTo>
                <a:lnTo>
                  <a:pt x="5996" y="134020"/>
                </a:lnTo>
                <a:lnTo>
                  <a:pt x="0" y="195926"/>
                </a:lnTo>
                <a:close/>
              </a:path>
            </a:pathLst>
          </a:custGeom>
          <a:solidFill>
            <a:srgbClr val="929292"/>
          </a:solidFill>
        </p:spPr>
        <p:txBody>
          <a:bodyPr wrap="square" lIns="0" tIns="0" rIns="0" bIns="0" rtlCol="0"/>
          <a:lstStyle/>
          <a:p>
            <a:pPr defTabSz="806867"/>
            <a:endParaRPr sz="1588">
              <a:solidFill>
                <a:prstClr val="black"/>
              </a:solidFill>
              <a:latin typeface="Calibri"/>
            </a:endParaRPr>
          </a:p>
        </p:txBody>
      </p:sp>
      <p:sp>
        <p:nvSpPr>
          <p:cNvPr id="21" name="object 21"/>
          <p:cNvSpPr/>
          <p:nvPr/>
        </p:nvSpPr>
        <p:spPr>
          <a:xfrm>
            <a:off x="8028389" y="5013536"/>
            <a:ext cx="691963" cy="346262"/>
          </a:xfrm>
          <a:custGeom>
            <a:avLst/>
            <a:gdLst/>
            <a:ahLst/>
            <a:cxnLst/>
            <a:rect l="l" t="t" r="r" b="b"/>
            <a:pathLst>
              <a:path w="784225" h="392429">
                <a:moveTo>
                  <a:pt x="117556" y="0"/>
                </a:moveTo>
                <a:lnTo>
                  <a:pt x="666153" y="0"/>
                </a:lnTo>
                <a:lnTo>
                  <a:pt x="703298" y="9993"/>
                </a:lnTo>
                <a:lnTo>
                  <a:pt x="735567" y="37818"/>
                </a:lnTo>
                <a:lnTo>
                  <a:pt x="761019" y="80239"/>
                </a:lnTo>
                <a:lnTo>
                  <a:pt x="777714" y="134020"/>
                </a:lnTo>
                <a:lnTo>
                  <a:pt x="783710" y="195927"/>
                </a:lnTo>
                <a:lnTo>
                  <a:pt x="777714" y="257833"/>
                </a:lnTo>
                <a:lnTo>
                  <a:pt x="761019" y="311615"/>
                </a:lnTo>
                <a:lnTo>
                  <a:pt x="735567" y="354035"/>
                </a:lnTo>
                <a:lnTo>
                  <a:pt x="703298" y="381860"/>
                </a:lnTo>
                <a:lnTo>
                  <a:pt x="666153" y="391854"/>
                </a:lnTo>
                <a:lnTo>
                  <a:pt x="117556" y="391854"/>
                </a:lnTo>
                <a:lnTo>
                  <a:pt x="80412" y="381860"/>
                </a:lnTo>
                <a:lnTo>
                  <a:pt x="48143" y="354035"/>
                </a:lnTo>
                <a:lnTo>
                  <a:pt x="22691" y="311615"/>
                </a:lnTo>
                <a:lnTo>
                  <a:pt x="5996" y="257833"/>
                </a:lnTo>
                <a:lnTo>
                  <a:pt x="0" y="195927"/>
                </a:lnTo>
                <a:lnTo>
                  <a:pt x="5996" y="134020"/>
                </a:lnTo>
                <a:lnTo>
                  <a:pt x="22691" y="80239"/>
                </a:lnTo>
                <a:lnTo>
                  <a:pt x="48143" y="37818"/>
                </a:lnTo>
                <a:lnTo>
                  <a:pt x="80412" y="9993"/>
                </a:lnTo>
                <a:lnTo>
                  <a:pt x="117556" y="0"/>
                </a:lnTo>
              </a:path>
            </a:pathLst>
          </a:custGeom>
          <a:ln w="9215">
            <a:solidFill>
              <a:srgbClr val="000000"/>
            </a:solidFill>
          </a:ln>
        </p:spPr>
        <p:txBody>
          <a:bodyPr wrap="square" lIns="0" tIns="0" rIns="0" bIns="0" rtlCol="0"/>
          <a:lstStyle/>
          <a:p>
            <a:pPr defTabSz="806867"/>
            <a:endParaRPr sz="1588">
              <a:solidFill>
                <a:prstClr val="black"/>
              </a:solidFill>
              <a:latin typeface="Calibri"/>
            </a:endParaRPr>
          </a:p>
        </p:txBody>
      </p:sp>
      <p:sp>
        <p:nvSpPr>
          <p:cNvPr id="22" name="object 22"/>
          <p:cNvSpPr txBox="1"/>
          <p:nvPr/>
        </p:nvSpPr>
        <p:spPr>
          <a:xfrm>
            <a:off x="8213316" y="5100778"/>
            <a:ext cx="313765" cy="148755"/>
          </a:xfrm>
          <a:prstGeom prst="rect">
            <a:avLst/>
          </a:prstGeom>
        </p:spPr>
        <p:txBody>
          <a:bodyPr vert="horz" wrap="square" lIns="0" tIns="12886" rIns="0" bIns="0" rtlCol="0">
            <a:spAutoFit/>
          </a:bodyPr>
          <a:lstStyle/>
          <a:p>
            <a:pPr marL="11206" defTabSz="806867">
              <a:spcBef>
                <a:spcPts val="101"/>
              </a:spcBef>
            </a:pPr>
            <a:r>
              <a:rPr sz="882" b="1" spc="4" dirty="0">
                <a:solidFill>
                  <a:srgbClr val="FFFFFF"/>
                </a:solidFill>
                <a:latin typeface="Arial"/>
                <a:cs typeface="Arial"/>
              </a:rPr>
              <a:t>value</a:t>
            </a:r>
            <a:endParaRPr sz="882">
              <a:solidFill>
                <a:prstClr val="black"/>
              </a:solidFill>
              <a:latin typeface="Arial"/>
              <a:cs typeface="Arial"/>
            </a:endParaRPr>
          </a:p>
        </p:txBody>
      </p:sp>
      <p:sp>
        <p:nvSpPr>
          <p:cNvPr id="23" name="object 23"/>
          <p:cNvSpPr/>
          <p:nvPr/>
        </p:nvSpPr>
        <p:spPr>
          <a:xfrm>
            <a:off x="4562888" y="5361564"/>
            <a:ext cx="1276910" cy="516591"/>
          </a:xfrm>
          <a:custGeom>
            <a:avLst/>
            <a:gdLst/>
            <a:ahLst/>
            <a:cxnLst/>
            <a:rect l="l" t="t" r="r" b="b"/>
            <a:pathLst>
              <a:path w="1447164" h="585470">
                <a:moveTo>
                  <a:pt x="1446787" y="0"/>
                </a:moveTo>
                <a:lnTo>
                  <a:pt x="1407460" y="27627"/>
                </a:lnTo>
                <a:lnTo>
                  <a:pt x="1367854" y="57133"/>
                </a:lnTo>
                <a:lnTo>
                  <a:pt x="1328013" y="88222"/>
                </a:lnTo>
                <a:lnTo>
                  <a:pt x="1287980" y="120596"/>
                </a:lnTo>
                <a:lnTo>
                  <a:pt x="1247800" y="153958"/>
                </a:lnTo>
                <a:lnTo>
                  <a:pt x="1207517" y="188013"/>
                </a:lnTo>
                <a:lnTo>
                  <a:pt x="1167175" y="222464"/>
                </a:lnTo>
                <a:lnTo>
                  <a:pt x="1126818" y="257014"/>
                </a:lnTo>
                <a:lnTo>
                  <a:pt x="1086489" y="291366"/>
                </a:lnTo>
                <a:lnTo>
                  <a:pt x="1046234" y="325224"/>
                </a:lnTo>
                <a:lnTo>
                  <a:pt x="1006096" y="358292"/>
                </a:lnTo>
                <a:lnTo>
                  <a:pt x="966119" y="390272"/>
                </a:lnTo>
                <a:lnTo>
                  <a:pt x="926348" y="420868"/>
                </a:lnTo>
                <a:lnTo>
                  <a:pt x="886826" y="449784"/>
                </a:lnTo>
                <a:lnTo>
                  <a:pt x="847597" y="476723"/>
                </a:lnTo>
                <a:lnTo>
                  <a:pt x="808706" y="501389"/>
                </a:lnTo>
                <a:lnTo>
                  <a:pt x="770196" y="523484"/>
                </a:lnTo>
                <a:lnTo>
                  <a:pt x="732112" y="542712"/>
                </a:lnTo>
                <a:lnTo>
                  <a:pt x="694498" y="558777"/>
                </a:lnTo>
                <a:lnTo>
                  <a:pt x="657398" y="571381"/>
                </a:lnTo>
                <a:lnTo>
                  <a:pt x="584915" y="585025"/>
                </a:lnTo>
                <a:lnTo>
                  <a:pt x="542217" y="585155"/>
                </a:lnTo>
                <a:lnTo>
                  <a:pt x="500387" y="579429"/>
                </a:lnTo>
                <a:lnTo>
                  <a:pt x="459346" y="568374"/>
                </a:lnTo>
                <a:lnTo>
                  <a:pt x="419016" y="552518"/>
                </a:lnTo>
                <a:lnTo>
                  <a:pt x="379319" y="532387"/>
                </a:lnTo>
                <a:lnTo>
                  <a:pt x="340177" y="508509"/>
                </a:lnTo>
                <a:lnTo>
                  <a:pt x="301512" y="481412"/>
                </a:lnTo>
                <a:lnTo>
                  <a:pt x="263246" y="451622"/>
                </a:lnTo>
                <a:lnTo>
                  <a:pt x="225301" y="419667"/>
                </a:lnTo>
                <a:lnTo>
                  <a:pt x="187598" y="386074"/>
                </a:lnTo>
                <a:lnTo>
                  <a:pt x="150061" y="351370"/>
                </a:lnTo>
                <a:lnTo>
                  <a:pt x="112610" y="316083"/>
                </a:lnTo>
                <a:lnTo>
                  <a:pt x="75169" y="280740"/>
                </a:lnTo>
                <a:lnTo>
                  <a:pt x="37658" y="245868"/>
                </a:lnTo>
                <a:lnTo>
                  <a:pt x="0" y="211994"/>
                </a:lnTo>
              </a:path>
            </a:pathLst>
          </a:custGeom>
          <a:ln w="46079">
            <a:solidFill>
              <a:srgbClr val="000000"/>
            </a:solidFill>
          </a:ln>
        </p:spPr>
        <p:txBody>
          <a:bodyPr wrap="square" lIns="0" tIns="0" rIns="0" bIns="0" rtlCol="0"/>
          <a:lstStyle/>
          <a:p>
            <a:pPr defTabSz="806867"/>
            <a:endParaRPr sz="1588">
              <a:solidFill>
                <a:prstClr val="black"/>
              </a:solidFill>
              <a:latin typeface="Calibri"/>
            </a:endParaRPr>
          </a:p>
        </p:txBody>
      </p:sp>
      <p:sp>
        <p:nvSpPr>
          <p:cNvPr id="24" name="object 24"/>
          <p:cNvSpPr/>
          <p:nvPr/>
        </p:nvSpPr>
        <p:spPr>
          <a:xfrm>
            <a:off x="4562888" y="5361564"/>
            <a:ext cx="1276910" cy="516591"/>
          </a:xfrm>
          <a:custGeom>
            <a:avLst/>
            <a:gdLst/>
            <a:ahLst/>
            <a:cxnLst/>
            <a:rect l="l" t="t" r="r" b="b"/>
            <a:pathLst>
              <a:path w="1447164" h="585470">
                <a:moveTo>
                  <a:pt x="1446787" y="0"/>
                </a:moveTo>
                <a:lnTo>
                  <a:pt x="1407460" y="27627"/>
                </a:lnTo>
                <a:lnTo>
                  <a:pt x="1367854" y="57133"/>
                </a:lnTo>
                <a:lnTo>
                  <a:pt x="1328013" y="88222"/>
                </a:lnTo>
                <a:lnTo>
                  <a:pt x="1287980" y="120596"/>
                </a:lnTo>
                <a:lnTo>
                  <a:pt x="1247800" y="153958"/>
                </a:lnTo>
                <a:lnTo>
                  <a:pt x="1207517" y="188013"/>
                </a:lnTo>
                <a:lnTo>
                  <a:pt x="1167175" y="222464"/>
                </a:lnTo>
                <a:lnTo>
                  <a:pt x="1126818" y="257014"/>
                </a:lnTo>
                <a:lnTo>
                  <a:pt x="1086489" y="291366"/>
                </a:lnTo>
                <a:lnTo>
                  <a:pt x="1046234" y="325224"/>
                </a:lnTo>
                <a:lnTo>
                  <a:pt x="1006096" y="358292"/>
                </a:lnTo>
                <a:lnTo>
                  <a:pt x="966119" y="390272"/>
                </a:lnTo>
                <a:lnTo>
                  <a:pt x="926348" y="420868"/>
                </a:lnTo>
                <a:lnTo>
                  <a:pt x="886826" y="449784"/>
                </a:lnTo>
                <a:lnTo>
                  <a:pt x="847597" y="476723"/>
                </a:lnTo>
                <a:lnTo>
                  <a:pt x="808706" y="501389"/>
                </a:lnTo>
                <a:lnTo>
                  <a:pt x="770196" y="523484"/>
                </a:lnTo>
                <a:lnTo>
                  <a:pt x="732112" y="542712"/>
                </a:lnTo>
                <a:lnTo>
                  <a:pt x="694498" y="558777"/>
                </a:lnTo>
                <a:lnTo>
                  <a:pt x="657398" y="571381"/>
                </a:lnTo>
                <a:lnTo>
                  <a:pt x="584915" y="585025"/>
                </a:lnTo>
                <a:lnTo>
                  <a:pt x="542217" y="585155"/>
                </a:lnTo>
                <a:lnTo>
                  <a:pt x="500387" y="579429"/>
                </a:lnTo>
                <a:lnTo>
                  <a:pt x="459346" y="568374"/>
                </a:lnTo>
                <a:lnTo>
                  <a:pt x="419016" y="552518"/>
                </a:lnTo>
                <a:lnTo>
                  <a:pt x="379319" y="532387"/>
                </a:lnTo>
                <a:lnTo>
                  <a:pt x="340177" y="508509"/>
                </a:lnTo>
                <a:lnTo>
                  <a:pt x="301512" y="481412"/>
                </a:lnTo>
                <a:lnTo>
                  <a:pt x="263246" y="451622"/>
                </a:lnTo>
                <a:lnTo>
                  <a:pt x="225301" y="419667"/>
                </a:lnTo>
                <a:lnTo>
                  <a:pt x="187598" y="386074"/>
                </a:lnTo>
                <a:lnTo>
                  <a:pt x="150061" y="351370"/>
                </a:lnTo>
                <a:lnTo>
                  <a:pt x="112610" y="316083"/>
                </a:lnTo>
                <a:lnTo>
                  <a:pt x="75169" y="280740"/>
                </a:lnTo>
                <a:lnTo>
                  <a:pt x="37658" y="245868"/>
                </a:lnTo>
                <a:lnTo>
                  <a:pt x="0" y="211994"/>
                </a:lnTo>
              </a:path>
            </a:pathLst>
          </a:custGeom>
          <a:ln w="23039">
            <a:solidFill>
              <a:srgbClr val="FFFFFF"/>
            </a:solidFill>
          </a:ln>
        </p:spPr>
        <p:txBody>
          <a:bodyPr wrap="square" lIns="0" tIns="0" rIns="0" bIns="0" rtlCol="0"/>
          <a:lstStyle/>
          <a:p>
            <a:pPr defTabSz="806867"/>
            <a:endParaRPr sz="1588">
              <a:solidFill>
                <a:prstClr val="black"/>
              </a:solidFill>
              <a:latin typeface="Calibri"/>
            </a:endParaRPr>
          </a:p>
        </p:txBody>
      </p:sp>
      <p:sp>
        <p:nvSpPr>
          <p:cNvPr id="25" name="object 25"/>
          <p:cNvSpPr/>
          <p:nvPr/>
        </p:nvSpPr>
        <p:spPr>
          <a:xfrm>
            <a:off x="4465572" y="5471404"/>
            <a:ext cx="129452" cy="116890"/>
          </a:xfrm>
          <a:prstGeom prst="rect">
            <a:avLst/>
          </a:prstGeom>
          <a:blipFill>
            <a:blip r:embed="rId8" cstate="print"/>
            <a:stretch>
              <a:fillRect/>
            </a:stretch>
          </a:blipFill>
        </p:spPr>
        <p:txBody>
          <a:bodyPr wrap="square" lIns="0" tIns="0" rIns="0" bIns="0" rtlCol="0"/>
          <a:lstStyle/>
          <a:p>
            <a:pPr defTabSz="806867"/>
            <a:endParaRPr sz="1588">
              <a:solidFill>
                <a:prstClr val="black"/>
              </a:solidFill>
              <a:latin typeface="Calibri"/>
            </a:endParaRPr>
          </a:p>
        </p:txBody>
      </p:sp>
      <p:sp>
        <p:nvSpPr>
          <p:cNvPr id="26" name="object 26"/>
          <p:cNvSpPr/>
          <p:nvPr/>
        </p:nvSpPr>
        <p:spPr>
          <a:xfrm>
            <a:off x="4452853" y="4391829"/>
            <a:ext cx="921124" cy="534521"/>
          </a:xfrm>
          <a:custGeom>
            <a:avLst/>
            <a:gdLst/>
            <a:ahLst/>
            <a:cxnLst/>
            <a:rect l="l" t="t" r="r" b="b"/>
            <a:pathLst>
              <a:path w="1043939" h="605789">
                <a:moveTo>
                  <a:pt x="0" y="605531"/>
                </a:moveTo>
                <a:lnTo>
                  <a:pt x="40247" y="572848"/>
                </a:lnTo>
                <a:lnTo>
                  <a:pt x="81345" y="538080"/>
                </a:lnTo>
                <a:lnTo>
                  <a:pt x="123133" y="501619"/>
                </a:lnTo>
                <a:lnTo>
                  <a:pt x="165452" y="463855"/>
                </a:lnTo>
                <a:lnTo>
                  <a:pt x="208143" y="425179"/>
                </a:lnTo>
                <a:lnTo>
                  <a:pt x="251047" y="385981"/>
                </a:lnTo>
                <a:lnTo>
                  <a:pt x="294005" y="346653"/>
                </a:lnTo>
                <a:lnTo>
                  <a:pt x="336856" y="307585"/>
                </a:lnTo>
                <a:lnTo>
                  <a:pt x="379443" y="269168"/>
                </a:lnTo>
                <a:lnTo>
                  <a:pt x="421606" y="231793"/>
                </a:lnTo>
                <a:lnTo>
                  <a:pt x="463185" y="195850"/>
                </a:lnTo>
                <a:lnTo>
                  <a:pt x="504021" y="161730"/>
                </a:lnTo>
                <a:lnTo>
                  <a:pt x="543955" y="129825"/>
                </a:lnTo>
                <a:lnTo>
                  <a:pt x="582828" y="100525"/>
                </a:lnTo>
                <a:lnTo>
                  <a:pt x="620480" y="74220"/>
                </a:lnTo>
                <a:lnTo>
                  <a:pt x="656753" y="51301"/>
                </a:lnTo>
                <a:lnTo>
                  <a:pt x="691486" y="32160"/>
                </a:lnTo>
                <a:lnTo>
                  <a:pt x="755699" y="6772"/>
                </a:lnTo>
                <a:lnTo>
                  <a:pt x="803714" y="0"/>
                </a:lnTo>
                <a:lnTo>
                  <a:pt x="846795" y="5344"/>
                </a:lnTo>
                <a:lnTo>
                  <a:pt x="885698" y="20952"/>
                </a:lnTo>
                <a:lnTo>
                  <a:pt x="921175" y="44972"/>
                </a:lnTo>
                <a:lnTo>
                  <a:pt x="953982" y="75549"/>
                </a:lnTo>
                <a:lnTo>
                  <a:pt x="984873" y="110831"/>
                </a:lnTo>
                <a:lnTo>
                  <a:pt x="1014603" y="148965"/>
                </a:lnTo>
                <a:lnTo>
                  <a:pt x="1043925" y="188097"/>
                </a:lnTo>
              </a:path>
            </a:pathLst>
          </a:custGeom>
          <a:ln w="46079">
            <a:solidFill>
              <a:srgbClr val="000000"/>
            </a:solidFill>
          </a:ln>
        </p:spPr>
        <p:txBody>
          <a:bodyPr wrap="square" lIns="0" tIns="0" rIns="0" bIns="0" rtlCol="0"/>
          <a:lstStyle/>
          <a:p>
            <a:pPr defTabSz="806867"/>
            <a:endParaRPr sz="1588">
              <a:solidFill>
                <a:prstClr val="black"/>
              </a:solidFill>
              <a:latin typeface="Calibri"/>
            </a:endParaRPr>
          </a:p>
        </p:txBody>
      </p:sp>
      <p:sp>
        <p:nvSpPr>
          <p:cNvPr id="27" name="object 27"/>
          <p:cNvSpPr/>
          <p:nvPr/>
        </p:nvSpPr>
        <p:spPr>
          <a:xfrm>
            <a:off x="4452853" y="4391829"/>
            <a:ext cx="921124" cy="534521"/>
          </a:xfrm>
          <a:custGeom>
            <a:avLst/>
            <a:gdLst/>
            <a:ahLst/>
            <a:cxnLst/>
            <a:rect l="l" t="t" r="r" b="b"/>
            <a:pathLst>
              <a:path w="1043939" h="605789">
                <a:moveTo>
                  <a:pt x="0" y="605531"/>
                </a:moveTo>
                <a:lnTo>
                  <a:pt x="40247" y="572848"/>
                </a:lnTo>
                <a:lnTo>
                  <a:pt x="81345" y="538080"/>
                </a:lnTo>
                <a:lnTo>
                  <a:pt x="123133" y="501619"/>
                </a:lnTo>
                <a:lnTo>
                  <a:pt x="165452" y="463855"/>
                </a:lnTo>
                <a:lnTo>
                  <a:pt x="208143" y="425179"/>
                </a:lnTo>
                <a:lnTo>
                  <a:pt x="251047" y="385981"/>
                </a:lnTo>
                <a:lnTo>
                  <a:pt x="294005" y="346653"/>
                </a:lnTo>
                <a:lnTo>
                  <a:pt x="336856" y="307585"/>
                </a:lnTo>
                <a:lnTo>
                  <a:pt x="379443" y="269168"/>
                </a:lnTo>
                <a:lnTo>
                  <a:pt x="421606" y="231793"/>
                </a:lnTo>
                <a:lnTo>
                  <a:pt x="463185" y="195850"/>
                </a:lnTo>
                <a:lnTo>
                  <a:pt x="504021" y="161730"/>
                </a:lnTo>
                <a:lnTo>
                  <a:pt x="543955" y="129825"/>
                </a:lnTo>
                <a:lnTo>
                  <a:pt x="582828" y="100525"/>
                </a:lnTo>
                <a:lnTo>
                  <a:pt x="620480" y="74220"/>
                </a:lnTo>
                <a:lnTo>
                  <a:pt x="656753" y="51301"/>
                </a:lnTo>
                <a:lnTo>
                  <a:pt x="691486" y="32160"/>
                </a:lnTo>
                <a:lnTo>
                  <a:pt x="755699" y="6772"/>
                </a:lnTo>
                <a:lnTo>
                  <a:pt x="803714" y="0"/>
                </a:lnTo>
                <a:lnTo>
                  <a:pt x="846795" y="5344"/>
                </a:lnTo>
                <a:lnTo>
                  <a:pt x="885698" y="20952"/>
                </a:lnTo>
                <a:lnTo>
                  <a:pt x="921175" y="44972"/>
                </a:lnTo>
                <a:lnTo>
                  <a:pt x="953982" y="75549"/>
                </a:lnTo>
                <a:lnTo>
                  <a:pt x="984873" y="110831"/>
                </a:lnTo>
                <a:lnTo>
                  <a:pt x="1014603" y="148965"/>
                </a:lnTo>
                <a:lnTo>
                  <a:pt x="1043925" y="188097"/>
                </a:lnTo>
              </a:path>
            </a:pathLst>
          </a:custGeom>
          <a:ln w="23039">
            <a:solidFill>
              <a:srgbClr val="FFFFFF"/>
            </a:solidFill>
          </a:ln>
        </p:spPr>
        <p:txBody>
          <a:bodyPr wrap="square" lIns="0" tIns="0" rIns="0" bIns="0" rtlCol="0"/>
          <a:lstStyle/>
          <a:p>
            <a:pPr defTabSz="806867"/>
            <a:endParaRPr sz="1588">
              <a:solidFill>
                <a:prstClr val="black"/>
              </a:solidFill>
              <a:latin typeface="Calibri"/>
            </a:endParaRPr>
          </a:p>
        </p:txBody>
      </p:sp>
      <p:sp>
        <p:nvSpPr>
          <p:cNvPr id="28" name="object 28"/>
          <p:cNvSpPr/>
          <p:nvPr/>
        </p:nvSpPr>
        <p:spPr>
          <a:xfrm>
            <a:off x="5336515" y="4523095"/>
            <a:ext cx="121615" cy="126188"/>
          </a:xfrm>
          <a:prstGeom prst="rect">
            <a:avLst/>
          </a:prstGeom>
          <a:blipFill>
            <a:blip r:embed="rId9" cstate="print"/>
            <a:stretch>
              <a:fillRect/>
            </a:stretch>
          </a:blipFill>
        </p:spPr>
        <p:txBody>
          <a:bodyPr wrap="square" lIns="0" tIns="0" rIns="0" bIns="0" rtlCol="0"/>
          <a:lstStyle/>
          <a:p>
            <a:pPr defTabSz="806867"/>
            <a:endParaRPr sz="1588">
              <a:solidFill>
                <a:prstClr val="black"/>
              </a:solidFill>
              <a:latin typeface="Calibri"/>
            </a:endParaRPr>
          </a:p>
        </p:txBody>
      </p:sp>
      <p:sp>
        <p:nvSpPr>
          <p:cNvPr id="29" name="object 29"/>
          <p:cNvSpPr/>
          <p:nvPr/>
        </p:nvSpPr>
        <p:spPr>
          <a:xfrm>
            <a:off x="5119648" y="4657697"/>
            <a:ext cx="691963" cy="346262"/>
          </a:xfrm>
          <a:custGeom>
            <a:avLst/>
            <a:gdLst/>
            <a:ahLst/>
            <a:cxnLst/>
            <a:rect l="l" t="t" r="r" b="b"/>
            <a:pathLst>
              <a:path w="784225" h="392429">
                <a:moveTo>
                  <a:pt x="0" y="195927"/>
                </a:moveTo>
                <a:lnTo>
                  <a:pt x="5996" y="257834"/>
                </a:lnTo>
                <a:lnTo>
                  <a:pt x="22690" y="311615"/>
                </a:lnTo>
                <a:lnTo>
                  <a:pt x="48143" y="354036"/>
                </a:lnTo>
                <a:lnTo>
                  <a:pt x="80411" y="381860"/>
                </a:lnTo>
                <a:lnTo>
                  <a:pt x="117556" y="391854"/>
                </a:lnTo>
                <a:lnTo>
                  <a:pt x="666153" y="391854"/>
                </a:lnTo>
                <a:lnTo>
                  <a:pt x="703296" y="381860"/>
                </a:lnTo>
                <a:lnTo>
                  <a:pt x="735565" y="354036"/>
                </a:lnTo>
                <a:lnTo>
                  <a:pt x="761018" y="311615"/>
                </a:lnTo>
                <a:lnTo>
                  <a:pt x="777713" y="257834"/>
                </a:lnTo>
                <a:lnTo>
                  <a:pt x="783709" y="195927"/>
                </a:lnTo>
                <a:lnTo>
                  <a:pt x="777713" y="134021"/>
                </a:lnTo>
                <a:lnTo>
                  <a:pt x="761018" y="80239"/>
                </a:lnTo>
                <a:lnTo>
                  <a:pt x="735565" y="37818"/>
                </a:lnTo>
                <a:lnTo>
                  <a:pt x="703296" y="9993"/>
                </a:lnTo>
                <a:lnTo>
                  <a:pt x="666153" y="0"/>
                </a:lnTo>
                <a:lnTo>
                  <a:pt x="117556" y="0"/>
                </a:lnTo>
                <a:lnTo>
                  <a:pt x="80411" y="9993"/>
                </a:lnTo>
                <a:lnTo>
                  <a:pt x="48143" y="37818"/>
                </a:lnTo>
                <a:lnTo>
                  <a:pt x="22690" y="80239"/>
                </a:lnTo>
                <a:lnTo>
                  <a:pt x="5996" y="134021"/>
                </a:lnTo>
                <a:lnTo>
                  <a:pt x="0" y="195927"/>
                </a:lnTo>
                <a:close/>
              </a:path>
            </a:pathLst>
          </a:custGeom>
          <a:solidFill>
            <a:srgbClr val="929292"/>
          </a:solidFill>
        </p:spPr>
        <p:txBody>
          <a:bodyPr wrap="square" lIns="0" tIns="0" rIns="0" bIns="0" rtlCol="0"/>
          <a:lstStyle/>
          <a:p>
            <a:pPr defTabSz="806867"/>
            <a:endParaRPr sz="1588">
              <a:solidFill>
                <a:prstClr val="black"/>
              </a:solidFill>
              <a:latin typeface="Calibri"/>
            </a:endParaRPr>
          </a:p>
        </p:txBody>
      </p:sp>
      <p:sp>
        <p:nvSpPr>
          <p:cNvPr id="30" name="object 30"/>
          <p:cNvSpPr/>
          <p:nvPr/>
        </p:nvSpPr>
        <p:spPr>
          <a:xfrm>
            <a:off x="5119648" y="4657697"/>
            <a:ext cx="691963" cy="346262"/>
          </a:xfrm>
          <a:custGeom>
            <a:avLst/>
            <a:gdLst/>
            <a:ahLst/>
            <a:cxnLst/>
            <a:rect l="l" t="t" r="r" b="b"/>
            <a:pathLst>
              <a:path w="784225" h="392429">
                <a:moveTo>
                  <a:pt x="117556" y="0"/>
                </a:moveTo>
                <a:lnTo>
                  <a:pt x="666153" y="0"/>
                </a:lnTo>
                <a:lnTo>
                  <a:pt x="703297" y="9993"/>
                </a:lnTo>
                <a:lnTo>
                  <a:pt x="735566" y="37818"/>
                </a:lnTo>
                <a:lnTo>
                  <a:pt x="761019" y="80239"/>
                </a:lnTo>
                <a:lnTo>
                  <a:pt x="777714" y="134020"/>
                </a:lnTo>
                <a:lnTo>
                  <a:pt x="783710" y="195928"/>
                </a:lnTo>
                <a:lnTo>
                  <a:pt x="777714" y="257834"/>
                </a:lnTo>
                <a:lnTo>
                  <a:pt x="761019" y="311615"/>
                </a:lnTo>
                <a:lnTo>
                  <a:pt x="735566" y="354036"/>
                </a:lnTo>
                <a:lnTo>
                  <a:pt x="703297" y="381861"/>
                </a:lnTo>
                <a:lnTo>
                  <a:pt x="666153" y="391855"/>
                </a:lnTo>
                <a:lnTo>
                  <a:pt x="117556" y="391855"/>
                </a:lnTo>
                <a:lnTo>
                  <a:pt x="80412" y="381861"/>
                </a:lnTo>
                <a:lnTo>
                  <a:pt x="48143" y="354036"/>
                </a:lnTo>
                <a:lnTo>
                  <a:pt x="22691" y="311615"/>
                </a:lnTo>
                <a:lnTo>
                  <a:pt x="5996" y="257834"/>
                </a:lnTo>
                <a:lnTo>
                  <a:pt x="0" y="195928"/>
                </a:lnTo>
                <a:lnTo>
                  <a:pt x="5996" y="134020"/>
                </a:lnTo>
                <a:lnTo>
                  <a:pt x="22691" y="80239"/>
                </a:lnTo>
                <a:lnTo>
                  <a:pt x="48143" y="37818"/>
                </a:lnTo>
                <a:lnTo>
                  <a:pt x="80412" y="9993"/>
                </a:lnTo>
                <a:lnTo>
                  <a:pt x="117556" y="0"/>
                </a:lnTo>
              </a:path>
            </a:pathLst>
          </a:custGeom>
          <a:ln w="9215">
            <a:solidFill>
              <a:srgbClr val="000000"/>
            </a:solidFill>
          </a:ln>
        </p:spPr>
        <p:txBody>
          <a:bodyPr wrap="square" lIns="0" tIns="0" rIns="0" bIns="0" rtlCol="0"/>
          <a:lstStyle/>
          <a:p>
            <a:pPr defTabSz="806867"/>
            <a:endParaRPr sz="1588">
              <a:solidFill>
                <a:prstClr val="black"/>
              </a:solidFill>
              <a:latin typeface="Calibri"/>
            </a:endParaRPr>
          </a:p>
        </p:txBody>
      </p:sp>
      <p:sp>
        <p:nvSpPr>
          <p:cNvPr id="31" name="object 31"/>
          <p:cNvSpPr/>
          <p:nvPr/>
        </p:nvSpPr>
        <p:spPr>
          <a:xfrm>
            <a:off x="5244335" y="4777067"/>
            <a:ext cx="691963" cy="346262"/>
          </a:xfrm>
          <a:custGeom>
            <a:avLst/>
            <a:gdLst/>
            <a:ahLst/>
            <a:cxnLst/>
            <a:rect l="l" t="t" r="r" b="b"/>
            <a:pathLst>
              <a:path w="784225" h="392429">
                <a:moveTo>
                  <a:pt x="0" y="195927"/>
                </a:moveTo>
                <a:lnTo>
                  <a:pt x="5996" y="257834"/>
                </a:lnTo>
                <a:lnTo>
                  <a:pt x="22691" y="311616"/>
                </a:lnTo>
                <a:lnTo>
                  <a:pt x="48143" y="354037"/>
                </a:lnTo>
                <a:lnTo>
                  <a:pt x="80412" y="381862"/>
                </a:lnTo>
                <a:lnTo>
                  <a:pt x="117556" y="391855"/>
                </a:lnTo>
                <a:lnTo>
                  <a:pt x="666154" y="391855"/>
                </a:lnTo>
                <a:lnTo>
                  <a:pt x="703298" y="381862"/>
                </a:lnTo>
                <a:lnTo>
                  <a:pt x="735566" y="354037"/>
                </a:lnTo>
                <a:lnTo>
                  <a:pt x="761019" y="311616"/>
                </a:lnTo>
                <a:lnTo>
                  <a:pt x="777714" y="257834"/>
                </a:lnTo>
                <a:lnTo>
                  <a:pt x="783710" y="195927"/>
                </a:lnTo>
                <a:lnTo>
                  <a:pt x="777714" y="134020"/>
                </a:lnTo>
                <a:lnTo>
                  <a:pt x="761019" y="80239"/>
                </a:lnTo>
                <a:lnTo>
                  <a:pt x="735566" y="37818"/>
                </a:lnTo>
                <a:lnTo>
                  <a:pt x="703298" y="9993"/>
                </a:lnTo>
                <a:lnTo>
                  <a:pt x="666154" y="0"/>
                </a:lnTo>
                <a:lnTo>
                  <a:pt x="117556" y="0"/>
                </a:lnTo>
                <a:lnTo>
                  <a:pt x="80412" y="9993"/>
                </a:lnTo>
                <a:lnTo>
                  <a:pt x="48143" y="37818"/>
                </a:lnTo>
                <a:lnTo>
                  <a:pt x="22691" y="80239"/>
                </a:lnTo>
                <a:lnTo>
                  <a:pt x="5996" y="134020"/>
                </a:lnTo>
                <a:lnTo>
                  <a:pt x="0" y="195927"/>
                </a:lnTo>
                <a:close/>
              </a:path>
            </a:pathLst>
          </a:custGeom>
          <a:solidFill>
            <a:srgbClr val="929292"/>
          </a:solidFill>
        </p:spPr>
        <p:txBody>
          <a:bodyPr wrap="square" lIns="0" tIns="0" rIns="0" bIns="0" rtlCol="0"/>
          <a:lstStyle/>
          <a:p>
            <a:pPr defTabSz="806867"/>
            <a:endParaRPr sz="1588">
              <a:solidFill>
                <a:prstClr val="black"/>
              </a:solidFill>
              <a:latin typeface="Calibri"/>
            </a:endParaRPr>
          </a:p>
        </p:txBody>
      </p:sp>
      <p:sp>
        <p:nvSpPr>
          <p:cNvPr id="32" name="object 32"/>
          <p:cNvSpPr/>
          <p:nvPr/>
        </p:nvSpPr>
        <p:spPr>
          <a:xfrm>
            <a:off x="5244334" y="4777068"/>
            <a:ext cx="691963" cy="346262"/>
          </a:xfrm>
          <a:custGeom>
            <a:avLst/>
            <a:gdLst/>
            <a:ahLst/>
            <a:cxnLst/>
            <a:rect l="l" t="t" r="r" b="b"/>
            <a:pathLst>
              <a:path w="784225" h="392429">
                <a:moveTo>
                  <a:pt x="117557" y="0"/>
                </a:moveTo>
                <a:lnTo>
                  <a:pt x="666153" y="0"/>
                </a:lnTo>
                <a:lnTo>
                  <a:pt x="703298" y="9993"/>
                </a:lnTo>
                <a:lnTo>
                  <a:pt x="735567" y="37818"/>
                </a:lnTo>
                <a:lnTo>
                  <a:pt x="761019" y="80239"/>
                </a:lnTo>
                <a:lnTo>
                  <a:pt x="777714" y="134020"/>
                </a:lnTo>
                <a:lnTo>
                  <a:pt x="783710" y="195928"/>
                </a:lnTo>
                <a:lnTo>
                  <a:pt x="777714" y="257834"/>
                </a:lnTo>
                <a:lnTo>
                  <a:pt x="761019" y="311615"/>
                </a:lnTo>
                <a:lnTo>
                  <a:pt x="735567" y="354036"/>
                </a:lnTo>
                <a:lnTo>
                  <a:pt x="703298" y="381861"/>
                </a:lnTo>
                <a:lnTo>
                  <a:pt x="666153" y="391855"/>
                </a:lnTo>
                <a:lnTo>
                  <a:pt x="117557" y="391855"/>
                </a:lnTo>
                <a:lnTo>
                  <a:pt x="80413" y="381861"/>
                </a:lnTo>
                <a:lnTo>
                  <a:pt x="48144" y="354036"/>
                </a:lnTo>
                <a:lnTo>
                  <a:pt x="22691" y="311615"/>
                </a:lnTo>
                <a:lnTo>
                  <a:pt x="5996" y="257834"/>
                </a:lnTo>
                <a:lnTo>
                  <a:pt x="0" y="195928"/>
                </a:lnTo>
                <a:lnTo>
                  <a:pt x="5996" y="134020"/>
                </a:lnTo>
                <a:lnTo>
                  <a:pt x="22691" y="80239"/>
                </a:lnTo>
                <a:lnTo>
                  <a:pt x="48144" y="37818"/>
                </a:lnTo>
                <a:lnTo>
                  <a:pt x="80413" y="9993"/>
                </a:lnTo>
                <a:lnTo>
                  <a:pt x="117557" y="0"/>
                </a:lnTo>
              </a:path>
            </a:pathLst>
          </a:custGeom>
          <a:ln w="9215">
            <a:solidFill>
              <a:srgbClr val="000000"/>
            </a:solidFill>
          </a:ln>
        </p:spPr>
        <p:txBody>
          <a:bodyPr wrap="square" lIns="0" tIns="0" rIns="0" bIns="0" rtlCol="0"/>
          <a:lstStyle/>
          <a:p>
            <a:pPr defTabSz="806867"/>
            <a:endParaRPr sz="1588">
              <a:solidFill>
                <a:prstClr val="black"/>
              </a:solidFill>
              <a:latin typeface="Calibri"/>
            </a:endParaRPr>
          </a:p>
        </p:txBody>
      </p:sp>
      <p:sp>
        <p:nvSpPr>
          <p:cNvPr id="33" name="object 33"/>
          <p:cNvSpPr/>
          <p:nvPr/>
        </p:nvSpPr>
        <p:spPr>
          <a:xfrm>
            <a:off x="5369023" y="4896438"/>
            <a:ext cx="691963" cy="346262"/>
          </a:xfrm>
          <a:custGeom>
            <a:avLst/>
            <a:gdLst/>
            <a:ahLst/>
            <a:cxnLst/>
            <a:rect l="l" t="t" r="r" b="b"/>
            <a:pathLst>
              <a:path w="784225" h="392429">
                <a:moveTo>
                  <a:pt x="0" y="195927"/>
                </a:moveTo>
                <a:lnTo>
                  <a:pt x="5996" y="257834"/>
                </a:lnTo>
                <a:lnTo>
                  <a:pt x="22690" y="311615"/>
                </a:lnTo>
                <a:lnTo>
                  <a:pt x="48143" y="354036"/>
                </a:lnTo>
                <a:lnTo>
                  <a:pt x="80411" y="381860"/>
                </a:lnTo>
                <a:lnTo>
                  <a:pt x="117556" y="391854"/>
                </a:lnTo>
                <a:lnTo>
                  <a:pt x="666154" y="391854"/>
                </a:lnTo>
                <a:lnTo>
                  <a:pt x="703298" y="381860"/>
                </a:lnTo>
                <a:lnTo>
                  <a:pt x="735566" y="354036"/>
                </a:lnTo>
                <a:lnTo>
                  <a:pt x="761019" y="311615"/>
                </a:lnTo>
                <a:lnTo>
                  <a:pt x="777714" y="257834"/>
                </a:lnTo>
                <a:lnTo>
                  <a:pt x="783710" y="195927"/>
                </a:lnTo>
                <a:lnTo>
                  <a:pt x="777714" y="134021"/>
                </a:lnTo>
                <a:lnTo>
                  <a:pt x="761019" y="80239"/>
                </a:lnTo>
                <a:lnTo>
                  <a:pt x="735566" y="37818"/>
                </a:lnTo>
                <a:lnTo>
                  <a:pt x="703298" y="9993"/>
                </a:lnTo>
                <a:lnTo>
                  <a:pt x="666154" y="0"/>
                </a:lnTo>
                <a:lnTo>
                  <a:pt x="117556" y="0"/>
                </a:lnTo>
                <a:lnTo>
                  <a:pt x="80411" y="9993"/>
                </a:lnTo>
                <a:lnTo>
                  <a:pt x="48143" y="37818"/>
                </a:lnTo>
                <a:lnTo>
                  <a:pt x="22690" y="80239"/>
                </a:lnTo>
                <a:lnTo>
                  <a:pt x="5996" y="134021"/>
                </a:lnTo>
                <a:lnTo>
                  <a:pt x="0" y="195927"/>
                </a:lnTo>
                <a:close/>
              </a:path>
            </a:pathLst>
          </a:custGeom>
          <a:solidFill>
            <a:srgbClr val="929292"/>
          </a:solidFill>
        </p:spPr>
        <p:txBody>
          <a:bodyPr wrap="square" lIns="0" tIns="0" rIns="0" bIns="0" rtlCol="0"/>
          <a:lstStyle/>
          <a:p>
            <a:pPr defTabSz="806867"/>
            <a:endParaRPr sz="1588">
              <a:solidFill>
                <a:prstClr val="black"/>
              </a:solidFill>
              <a:latin typeface="Calibri"/>
            </a:endParaRPr>
          </a:p>
        </p:txBody>
      </p:sp>
      <p:sp>
        <p:nvSpPr>
          <p:cNvPr id="34" name="object 34"/>
          <p:cNvSpPr/>
          <p:nvPr/>
        </p:nvSpPr>
        <p:spPr>
          <a:xfrm>
            <a:off x="5369023" y="4896438"/>
            <a:ext cx="691963" cy="346262"/>
          </a:xfrm>
          <a:custGeom>
            <a:avLst/>
            <a:gdLst/>
            <a:ahLst/>
            <a:cxnLst/>
            <a:rect l="l" t="t" r="r" b="b"/>
            <a:pathLst>
              <a:path w="784225" h="392429">
                <a:moveTo>
                  <a:pt x="117556" y="0"/>
                </a:moveTo>
                <a:lnTo>
                  <a:pt x="666153" y="0"/>
                </a:lnTo>
                <a:lnTo>
                  <a:pt x="703297" y="9993"/>
                </a:lnTo>
                <a:lnTo>
                  <a:pt x="735566" y="37818"/>
                </a:lnTo>
                <a:lnTo>
                  <a:pt x="761019" y="80239"/>
                </a:lnTo>
                <a:lnTo>
                  <a:pt x="777714" y="134020"/>
                </a:lnTo>
                <a:lnTo>
                  <a:pt x="783710" y="195928"/>
                </a:lnTo>
                <a:lnTo>
                  <a:pt x="777714" y="257834"/>
                </a:lnTo>
                <a:lnTo>
                  <a:pt x="761019" y="311615"/>
                </a:lnTo>
                <a:lnTo>
                  <a:pt x="735566" y="354036"/>
                </a:lnTo>
                <a:lnTo>
                  <a:pt x="703297" y="381861"/>
                </a:lnTo>
                <a:lnTo>
                  <a:pt x="666153" y="391855"/>
                </a:lnTo>
                <a:lnTo>
                  <a:pt x="117556" y="391855"/>
                </a:lnTo>
                <a:lnTo>
                  <a:pt x="80412" y="381861"/>
                </a:lnTo>
                <a:lnTo>
                  <a:pt x="48143" y="354036"/>
                </a:lnTo>
                <a:lnTo>
                  <a:pt x="22691" y="311615"/>
                </a:lnTo>
                <a:lnTo>
                  <a:pt x="5996" y="257834"/>
                </a:lnTo>
                <a:lnTo>
                  <a:pt x="0" y="195928"/>
                </a:lnTo>
                <a:lnTo>
                  <a:pt x="5996" y="134020"/>
                </a:lnTo>
                <a:lnTo>
                  <a:pt x="22691" y="80239"/>
                </a:lnTo>
                <a:lnTo>
                  <a:pt x="48143" y="37818"/>
                </a:lnTo>
                <a:lnTo>
                  <a:pt x="80412" y="9993"/>
                </a:lnTo>
                <a:lnTo>
                  <a:pt x="117556" y="0"/>
                </a:lnTo>
              </a:path>
            </a:pathLst>
          </a:custGeom>
          <a:ln w="9215">
            <a:solidFill>
              <a:srgbClr val="000000"/>
            </a:solidFill>
          </a:ln>
        </p:spPr>
        <p:txBody>
          <a:bodyPr wrap="square" lIns="0" tIns="0" rIns="0" bIns="0" rtlCol="0"/>
          <a:lstStyle/>
          <a:p>
            <a:pPr defTabSz="806867"/>
            <a:endParaRPr sz="1588">
              <a:solidFill>
                <a:prstClr val="black"/>
              </a:solidFill>
              <a:latin typeface="Calibri"/>
            </a:endParaRPr>
          </a:p>
        </p:txBody>
      </p:sp>
      <p:sp>
        <p:nvSpPr>
          <p:cNvPr id="35" name="object 35"/>
          <p:cNvSpPr/>
          <p:nvPr/>
        </p:nvSpPr>
        <p:spPr>
          <a:xfrm>
            <a:off x="3477057" y="4657697"/>
            <a:ext cx="1301563" cy="1074084"/>
          </a:xfrm>
          <a:custGeom>
            <a:avLst/>
            <a:gdLst/>
            <a:ahLst/>
            <a:cxnLst/>
            <a:rect l="l" t="t" r="r" b="b"/>
            <a:pathLst>
              <a:path w="1475104" h="1217295">
                <a:moveTo>
                  <a:pt x="0" y="608427"/>
                </a:moveTo>
                <a:lnTo>
                  <a:pt x="737268" y="1216855"/>
                </a:lnTo>
                <a:lnTo>
                  <a:pt x="1474537" y="608427"/>
                </a:lnTo>
                <a:lnTo>
                  <a:pt x="737268" y="0"/>
                </a:lnTo>
                <a:lnTo>
                  <a:pt x="0" y="608427"/>
                </a:lnTo>
                <a:close/>
              </a:path>
            </a:pathLst>
          </a:custGeom>
          <a:solidFill>
            <a:srgbClr val="FFFFFF"/>
          </a:solidFill>
        </p:spPr>
        <p:txBody>
          <a:bodyPr wrap="square" lIns="0" tIns="0" rIns="0" bIns="0" rtlCol="0"/>
          <a:lstStyle/>
          <a:p>
            <a:pPr defTabSz="806867"/>
            <a:endParaRPr sz="1588">
              <a:solidFill>
                <a:prstClr val="black"/>
              </a:solidFill>
              <a:latin typeface="Calibri"/>
            </a:endParaRPr>
          </a:p>
        </p:txBody>
      </p:sp>
      <p:sp>
        <p:nvSpPr>
          <p:cNvPr id="36" name="object 36"/>
          <p:cNvSpPr/>
          <p:nvPr/>
        </p:nvSpPr>
        <p:spPr>
          <a:xfrm>
            <a:off x="3477057" y="4657697"/>
            <a:ext cx="1301563" cy="1074084"/>
          </a:xfrm>
          <a:custGeom>
            <a:avLst/>
            <a:gdLst/>
            <a:ahLst/>
            <a:cxnLst/>
            <a:rect l="l" t="t" r="r" b="b"/>
            <a:pathLst>
              <a:path w="1475104" h="1217295">
                <a:moveTo>
                  <a:pt x="737268" y="0"/>
                </a:moveTo>
                <a:lnTo>
                  <a:pt x="1474536" y="608427"/>
                </a:lnTo>
                <a:lnTo>
                  <a:pt x="737268" y="1216855"/>
                </a:lnTo>
                <a:lnTo>
                  <a:pt x="0" y="608427"/>
                </a:lnTo>
                <a:lnTo>
                  <a:pt x="737268" y="0"/>
                </a:lnTo>
                <a:close/>
              </a:path>
            </a:pathLst>
          </a:custGeom>
          <a:ln w="9215">
            <a:solidFill>
              <a:srgbClr val="000000"/>
            </a:solidFill>
          </a:ln>
        </p:spPr>
        <p:txBody>
          <a:bodyPr wrap="square" lIns="0" tIns="0" rIns="0" bIns="0" rtlCol="0"/>
          <a:lstStyle/>
          <a:p>
            <a:pPr defTabSz="806867"/>
            <a:endParaRPr sz="1588">
              <a:solidFill>
                <a:prstClr val="black"/>
              </a:solidFill>
              <a:latin typeface="Calibri"/>
            </a:endParaRPr>
          </a:p>
        </p:txBody>
      </p:sp>
      <p:sp>
        <p:nvSpPr>
          <p:cNvPr id="37" name="object 37"/>
          <p:cNvSpPr txBox="1"/>
          <p:nvPr/>
        </p:nvSpPr>
        <p:spPr>
          <a:xfrm>
            <a:off x="3692023" y="5098172"/>
            <a:ext cx="889186" cy="148755"/>
          </a:xfrm>
          <a:prstGeom prst="rect">
            <a:avLst/>
          </a:prstGeom>
        </p:spPr>
        <p:txBody>
          <a:bodyPr vert="horz" wrap="square" lIns="0" tIns="12886" rIns="0" bIns="0" rtlCol="0">
            <a:spAutoFit/>
          </a:bodyPr>
          <a:lstStyle/>
          <a:p>
            <a:pPr marL="11206" defTabSz="806867">
              <a:spcBef>
                <a:spcPts val="101"/>
              </a:spcBef>
            </a:pPr>
            <a:r>
              <a:rPr sz="882" b="1" spc="4" dirty="0">
                <a:solidFill>
                  <a:prstClr val="black"/>
                </a:solidFill>
                <a:latin typeface="Arial"/>
                <a:cs typeface="Arial"/>
              </a:rPr>
              <a:t>transformations</a:t>
            </a:r>
            <a:endParaRPr sz="882">
              <a:solidFill>
                <a:prstClr val="black"/>
              </a:solidFill>
              <a:latin typeface="Arial"/>
              <a:cs typeface="Arial"/>
            </a:endParaRPr>
          </a:p>
        </p:txBody>
      </p:sp>
      <p:sp>
        <p:nvSpPr>
          <p:cNvPr id="38" name="object 38"/>
          <p:cNvSpPr/>
          <p:nvPr/>
        </p:nvSpPr>
        <p:spPr>
          <a:xfrm>
            <a:off x="5493711" y="5015808"/>
            <a:ext cx="691963" cy="346262"/>
          </a:xfrm>
          <a:custGeom>
            <a:avLst/>
            <a:gdLst/>
            <a:ahLst/>
            <a:cxnLst/>
            <a:rect l="l" t="t" r="r" b="b"/>
            <a:pathLst>
              <a:path w="784225" h="392429">
                <a:moveTo>
                  <a:pt x="0" y="195927"/>
                </a:moveTo>
                <a:lnTo>
                  <a:pt x="5996" y="257835"/>
                </a:lnTo>
                <a:lnTo>
                  <a:pt x="22691" y="311616"/>
                </a:lnTo>
                <a:lnTo>
                  <a:pt x="48143" y="354037"/>
                </a:lnTo>
                <a:lnTo>
                  <a:pt x="80412" y="381862"/>
                </a:lnTo>
                <a:lnTo>
                  <a:pt x="117556" y="391855"/>
                </a:lnTo>
                <a:lnTo>
                  <a:pt x="666153" y="391855"/>
                </a:lnTo>
                <a:lnTo>
                  <a:pt x="703297" y="381862"/>
                </a:lnTo>
                <a:lnTo>
                  <a:pt x="735566" y="354037"/>
                </a:lnTo>
                <a:lnTo>
                  <a:pt x="761018" y="311616"/>
                </a:lnTo>
                <a:lnTo>
                  <a:pt x="777714" y="257835"/>
                </a:lnTo>
                <a:lnTo>
                  <a:pt x="783710" y="195927"/>
                </a:lnTo>
                <a:lnTo>
                  <a:pt x="777714" y="134021"/>
                </a:lnTo>
                <a:lnTo>
                  <a:pt x="761018" y="80239"/>
                </a:lnTo>
                <a:lnTo>
                  <a:pt x="735566" y="37818"/>
                </a:lnTo>
                <a:lnTo>
                  <a:pt x="703297" y="9993"/>
                </a:lnTo>
                <a:lnTo>
                  <a:pt x="666153" y="0"/>
                </a:lnTo>
                <a:lnTo>
                  <a:pt x="117556" y="0"/>
                </a:lnTo>
                <a:lnTo>
                  <a:pt x="80412" y="9993"/>
                </a:lnTo>
                <a:lnTo>
                  <a:pt x="48143" y="37818"/>
                </a:lnTo>
                <a:lnTo>
                  <a:pt x="22691" y="80239"/>
                </a:lnTo>
                <a:lnTo>
                  <a:pt x="5996" y="134021"/>
                </a:lnTo>
                <a:lnTo>
                  <a:pt x="0" y="195927"/>
                </a:lnTo>
                <a:close/>
              </a:path>
            </a:pathLst>
          </a:custGeom>
          <a:solidFill>
            <a:srgbClr val="929292"/>
          </a:solidFill>
        </p:spPr>
        <p:txBody>
          <a:bodyPr wrap="square" lIns="0" tIns="0" rIns="0" bIns="0" rtlCol="0"/>
          <a:lstStyle/>
          <a:p>
            <a:pPr defTabSz="806867"/>
            <a:endParaRPr sz="1588">
              <a:solidFill>
                <a:prstClr val="black"/>
              </a:solidFill>
              <a:latin typeface="Calibri"/>
            </a:endParaRPr>
          </a:p>
        </p:txBody>
      </p:sp>
      <p:sp>
        <p:nvSpPr>
          <p:cNvPr id="39" name="object 39"/>
          <p:cNvSpPr/>
          <p:nvPr/>
        </p:nvSpPr>
        <p:spPr>
          <a:xfrm>
            <a:off x="5493710" y="5015809"/>
            <a:ext cx="691963" cy="346262"/>
          </a:xfrm>
          <a:custGeom>
            <a:avLst/>
            <a:gdLst/>
            <a:ahLst/>
            <a:cxnLst/>
            <a:rect l="l" t="t" r="r" b="b"/>
            <a:pathLst>
              <a:path w="784225" h="392429">
                <a:moveTo>
                  <a:pt x="117557" y="0"/>
                </a:moveTo>
                <a:lnTo>
                  <a:pt x="666153" y="0"/>
                </a:lnTo>
                <a:lnTo>
                  <a:pt x="703298" y="9993"/>
                </a:lnTo>
                <a:lnTo>
                  <a:pt x="735567" y="37818"/>
                </a:lnTo>
                <a:lnTo>
                  <a:pt x="761019" y="80239"/>
                </a:lnTo>
                <a:lnTo>
                  <a:pt x="777714" y="134020"/>
                </a:lnTo>
                <a:lnTo>
                  <a:pt x="783710" y="195927"/>
                </a:lnTo>
                <a:lnTo>
                  <a:pt x="777714" y="257834"/>
                </a:lnTo>
                <a:lnTo>
                  <a:pt x="761019" y="311615"/>
                </a:lnTo>
                <a:lnTo>
                  <a:pt x="735567" y="354036"/>
                </a:lnTo>
                <a:lnTo>
                  <a:pt x="703298" y="381861"/>
                </a:lnTo>
                <a:lnTo>
                  <a:pt x="666153" y="391855"/>
                </a:lnTo>
                <a:lnTo>
                  <a:pt x="117557" y="391855"/>
                </a:lnTo>
                <a:lnTo>
                  <a:pt x="80413" y="381861"/>
                </a:lnTo>
                <a:lnTo>
                  <a:pt x="48144" y="354036"/>
                </a:lnTo>
                <a:lnTo>
                  <a:pt x="22691" y="311615"/>
                </a:lnTo>
                <a:lnTo>
                  <a:pt x="5996" y="257834"/>
                </a:lnTo>
                <a:lnTo>
                  <a:pt x="0" y="195927"/>
                </a:lnTo>
                <a:lnTo>
                  <a:pt x="5996" y="134020"/>
                </a:lnTo>
                <a:lnTo>
                  <a:pt x="22691" y="80239"/>
                </a:lnTo>
                <a:lnTo>
                  <a:pt x="48144" y="37818"/>
                </a:lnTo>
                <a:lnTo>
                  <a:pt x="80413" y="9993"/>
                </a:lnTo>
                <a:lnTo>
                  <a:pt x="117557" y="0"/>
                </a:lnTo>
              </a:path>
            </a:pathLst>
          </a:custGeom>
          <a:ln w="9215">
            <a:solidFill>
              <a:srgbClr val="000000"/>
            </a:solidFill>
          </a:ln>
        </p:spPr>
        <p:txBody>
          <a:bodyPr wrap="square" lIns="0" tIns="0" rIns="0" bIns="0" rtlCol="0"/>
          <a:lstStyle/>
          <a:p>
            <a:pPr defTabSz="806867"/>
            <a:endParaRPr sz="1588">
              <a:solidFill>
                <a:prstClr val="black"/>
              </a:solidFill>
              <a:latin typeface="Calibri"/>
            </a:endParaRPr>
          </a:p>
        </p:txBody>
      </p:sp>
      <p:sp>
        <p:nvSpPr>
          <p:cNvPr id="40" name="object 40"/>
          <p:cNvSpPr txBox="1"/>
          <p:nvPr/>
        </p:nvSpPr>
        <p:spPr>
          <a:xfrm>
            <a:off x="5326810" y="4744939"/>
            <a:ext cx="643218" cy="500325"/>
          </a:xfrm>
          <a:prstGeom prst="rect">
            <a:avLst/>
          </a:prstGeom>
        </p:spPr>
        <p:txBody>
          <a:bodyPr vert="horz" wrap="square" lIns="0" tIns="12886" rIns="0" bIns="0" rtlCol="0">
            <a:spAutoFit/>
          </a:bodyPr>
          <a:lstStyle/>
          <a:p>
            <a:pPr marL="11206" defTabSz="806867">
              <a:lnSpc>
                <a:spcPts val="1002"/>
              </a:lnSpc>
              <a:spcBef>
                <a:spcPts val="101"/>
              </a:spcBef>
            </a:pPr>
            <a:r>
              <a:rPr sz="882" b="1" spc="9" dirty="0">
                <a:solidFill>
                  <a:srgbClr val="FFFFFF"/>
                </a:solidFill>
                <a:latin typeface="Arial"/>
                <a:cs typeface="Arial"/>
              </a:rPr>
              <a:t>RDD</a:t>
            </a:r>
            <a:endParaRPr sz="882">
              <a:solidFill>
                <a:prstClr val="black"/>
              </a:solidFill>
              <a:latin typeface="Arial"/>
              <a:cs typeface="Arial"/>
            </a:endParaRPr>
          </a:p>
          <a:p>
            <a:pPr marL="135598" defTabSz="806867">
              <a:lnSpc>
                <a:spcPts val="940"/>
              </a:lnSpc>
            </a:pPr>
            <a:r>
              <a:rPr sz="882" b="1" spc="9" dirty="0">
                <a:solidFill>
                  <a:srgbClr val="FFFFFF"/>
                </a:solidFill>
                <a:latin typeface="Arial"/>
                <a:cs typeface="Arial"/>
              </a:rPr>
              <a:t>RDD</a:t>
            </a:r>
            <a:endParaRPr sz="882">
              <a:solidFill>
                <a:prstClr val="black"/>
              </a:solidFill>
              <a:latin typeface="Arial"/>
              <a:cs typeface="Arial"/>
            </a:endParaRPr>
          </a:p>
          <a:p>
            <a:pPr marL="260551" defTabSz="806867">
              <a:lnSpc>
                <a:spcPts val="940"/>
              </a:lnSpc>
            </a:pPr>
            <a:r>
              <a:rPr sz="882" b="1" spc="9" dirty="0">
                <a:solidFill>
                  <a:srgbClr val="FFFFFF"/>
                </a:solidFill>
                <a:latin typeface="Arial"/>
                <a:cs typeface="Arial"/>
              </a:rPr>
              <a:t>RDD</a:t>
            </a:r>
            <a:endParaRPr sz="882">
              <a:solidFill>
                <a:prstClr val="black"/>
              </a:solidFill>
              <a:latin typeface="Arial"/>
              <a:cs typeface="Arial"/>
            </a:endParaRPr>
          </a:p>
          <a:p>
            <a:pPr marL="384943" defTabSz="806867">
              <a:lnSpc>
                <a:spcPts val="1002"/>
              </a:lnSpc>
            </a:pPr>
            <a:r>
              <a:rPr sz="882" b="1" spc="9" dirty="0">
                <a:solidFill>
                  <a:srgbClr val="FFFFFF"/>
                </a:solidFill>
                <a:latin typeface="Arial"/>
                <a:cs typeface="Arial"/>
              </a:rPr>
              <a:t>RDD</a:t>
            </a:r>
            <a:endParaRPr sz="882">
              <a:solidFill>
                <a:prstClr val="black"/>
              </a:solidFill>
              <a:latin typeface="Arial"/>
              <a:cs typeface="Arial"/>
            </a:endParaRPr>
          </a:p>
        </p:txBody>
      </p:sp>
    </p:spTree>
    <p:extLst>
      <p:ext uri="{BB962C8B-B14F-4D97-AF65-F5344CB8AC3E}">
        <p14:creationId xmlns:p14="http://schemas.microsoft.com/office/powerpoint/2010/main" val="37319801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81892" y="1695796"/>
            <a:ext cx="11122428" cy="3490586"/>
          </a:xfrm>
          <a:prstGeom prst="rect">
            <a:avLst/>
          </a:prstGeom>
        </p:spPr>
        <p:txBody>
          <a:bodyPr vert="horz" wrap="square" lIns="0" tIns="15128" rIns="0" bIns="0" rtlCol="0">
            <a:spAutoFit/>
          </a:bodyPr>
          <a:lstStyle/>
          <a:p>
            <a:pPr marL="433130" indent="-355245" defTabSz="806867">
              <a:lnSpc>
                <a:spcPts val="2758"/>
              </a:lnSpc>
              <a:spcBef>
                <a:spcPts val="119"/>
              </a:spcBef>
              <a:buSzPct val="173584"/>
              <a:buFontTx/>
              <a:buChar char="•"/>
              <a:tabLst>
                <a:tab pos="433691" algn="l"/>
              </a:tabLst>
            </a:pPr>
            <a:r>
              <a:rPr sz="2800" dirty="0">
                <a:solidFill>
                  <a:prstClr val="black"/>
                </a:solidFill>
                <a:latin typeface="Gill Sans MT"/>
                <a:cs typeface="Gill Sans MT"/>
              </a:rPr>
              <a:t>two </a:t>
            </a:r>
            <a:r>
              <a:rPr sz="2800" spc="13" dirty="0">
                <a:solidFill>
                  <a:prstClr val="black"/>
                </a:solidFill>
                <a:latin typeface="Gill Sans MT"/>
                <a:cs typeface="Gill Sans MT"/>
              </a:rPr>
              <a:t>types of operations </a:t>
            </a:r>
            <a:r>
              <a:rPr sz="2800" spc="18" dirty="0">
                <a:solidFill>
                  <a:prstClr val="black"/>
                </a:solidFill>
                <a:latin typeface="Gill Sans MT"/>
                <a:cs typeface="Gill Sans MT"/>
              </a:rPr>
              <a:t>on</a:t>
            </a:r>
            <a:r>
              <a:rPr sz="2800" spc="-26" dirty="0">
                <a:solidFill>
                  <a:prstClr val="black"/>
                </a:solidFill>
                <a:latin typeface="Gill Sans MT"/>
                <a:cs typeface="Gill Sans MT"/>
              </a:rPr>
              <a:t> </a:t>
            </a:r>
            <a:r>
              <a:rPr sz="2800" spc="13" dirty="0">
                <a:solidFill>
                  <a:prstClr val="black"/>
                </a:solidFill>
                <a:latin typeface="Gill Sans MT"/>
                <a:cs typeface="Gill Sans MT"/>
              </a:rPr>
              <a:t>RDDs:</a:t>
            </a:r>
            <a:r>
              <a:rPr lang="en-US" sz="2800" dirty="0">
                <a:solidFill>
                  <a:prstClr val="black"/>
                </a:solidFill>
                <a:latin typeface="Gill Sans MT"/>
                <a:cs typeface="Gill Sans MT"/>
              </a:rPr>
              <a:t>  </a:t>
            </a:r>
            <a:r>
              <a:rPr sz="2800" b="1" i="1" spc="4" dirty="0">
                <a:solidFill>
                  <a:prstClr val="black"/>
                </a:solidFill>
                <a:latin typeface="Gill Sans MT"/>
                <a:cs typeface="Gill Sans MT"/>
              </a:rPr>
              <a:t>transformations </a:t>
            </a:r>
            <a:r>
              <a:rPr sz="2800" spc="13" dirty="0">
                <a:solidFill>
                  <a:prstClr val="black"/>
                </a:solidFill>
                <a:latin typeface="Gill Sans MT"/>
                <a:cs typeface="Gill Sans MT"/>
              </a:rPr>
              <a:t>and</a:t>
            </a:r>
            <a:r>
              <a:rPr sz="2800" spc="4" dirty="0">
                <a:solidFill>
                  <a:prstClr val="black"/>
                </a:solidFill>
                <a:latin typeface="Gill Sans MT"/>
                <a:cs typeface="Gill Sans MT"/>
              </a:rPr>
              <a:t> </a:t>
            </a:r>
            <a:r>
              <a:rPr sz="2800" b="1" i="1" spc="9" dirty="0">
                <a:solidFill>
                  <a:prstClr val="black"/>
                </a:solidFill>
                <a:latin typeface="Gill Sans MT"/>
                <a:cs typeface="Gill Sans MT"/>
              </a:rPr>
              <a:t>actions</a:t>
            </a:r>
            <a:endParaRPr sz="2800" b="1" dirty="0">
              <a:solidFill>
                <a:prstClr val="black"/>
              </a:solidFill>
              <a:latin typeface="Gill Sans MT"/>
              <a:cs typeface="Gill Sans MT"/>
            </a:endParaRPr>
          </a:p>
          <a:p>
            <a:pPr marL="433130" marR="1419861" indent="-355245" defTabSz="806867">
              <a:lnSpc>
                <a:spcPts val="2709"/>
              </a:lnSpc>
              <a:spcBef>
                <a:spcPts val="1685"/>
              </a:spcBef>
              <a:buSzPct val="173584"/>
              <a:buFontTx/>
              <a:buChar char="•"/>
              <a:tabLst>
                <a:tab pos="433691" algn="l"/>
              </a:tabLst>
            </a:pPr>
            <a:r>
              <a:rPr sz="2800" spc="9" dirty="0">
                <a:solidFill>
                  <a:prstClr val="black"/>
                </a:solidFill>
                <a:latin typeface="Gill Sans MT"/>
                <a:cs typeface="Gill Sans MT"/>
              </a:rPr>
              <a:t>transformations </a:t>
            </a:r>
            <a:r>
              <a:rPr sz="2800" spc="-4" dirty="0">
                <a:solidFill>
                  <a:prstClr val="black"/>
                </a:solidFill>
                <a:latin typeface="Gill Sans MT"/>
                <a:cs typeface="Gill Sans MT"/>
              </a:rPr>
              <a:t>are </a:t>
            </a:r>
            <a:r>
              <a:rPr sz="2800" spc="9" dirty="0">
                <a:solidFill>
                  <a:prstClr val="black"/>
                </a:solidFill>
                <a:latin typeface="Gill Sans MT"/>
                <a:cs typeface="Gill Sans MT"/>
              </a:rPr>
              <a:t>lazy  (not </a:t>
            </a:r>
            <a:r>
              <a:rPr sz="2800" spc="13" dirty="0">
                <a:solidFill>
                  <a:prstClr val="black"/>
                </a:solidFill>
                <a:latin typeface="Gill Sans MT"/>
                <a:cs typeface="Gill Sans MT"/>
              </a:rPr>
              <a:t>computed</a:t>
            </a:r>
            <a:r>
              <a:rPr sz="2800" spc="-18" dirty="0">
                <a:solidFill>
                  <a:prstClr val="black"/>
                </a:solidFill>
                <a:latin typeface="Gill Sans MT"/>
                <a:cs typeface="Gill Sans MT"/>
              </a:rPr>
              <a:t> </a:t>
            </a:r>
            <a:r>
              <a:rPr sz="2800" spc="9" dirty="0">
                <a:solidFill>
                  <a:prstClr val="black"/>
                </a:solidFill>
                <a:latin typeface="Gill Sans MT"/>
                <a:cs typeface="Gill Sans MT"/>
              </a:rPr>
              <a:t>immediately)</a:t>
            </a:r>
            <a:endParaRPr sz="2800" dirty="0">
              <a:solidFill>
                <a:prstClr val="black"/>
              </a:solidFill>
              <a:latin typeface="Gill Sans MT"/>
              <a:cs typeface="Gill Sans MT"/>
            </a:endParaRPr>
          </a:p>
          <a:p>
            <a:pPr marL="433130" marR="49309" indent="-355245" defTabSz="806867">
              <a:lnSpc>
                <a:spcPts val="2709"/>
              </a:lnSpc>
              <a:spcBef>
                <a:spcPts val="1615"/>
              </a:spcBef>
              <a:buSzPct val="173584"/>
              <a:buFontTx/>
              <a:buChar char="•"/>
              <a:tabLst>
                <a:tab pos="433691" algn="l"/>
              </a:tabLst>
            </a:pPr>
            <a:r>
              <a:rPr sz="2800" spc="13" dirty="0">
                <a:solidFill>
                  <a:prstClr val="black"/>
                </a:solidFill>
                <a:latin typeface="Gill Sans MT"/>
                <a:cs typeface="Gill Sans MT"/>
              </a:rPr>
              <a:t>the </a:t>
            </a:r>
            <a:r>
              <a:rPr sz="2800" spc="9" dirty="0">
                <a:solidFill>
                  <a:prstClr val="black"/>
                </a:solidFill>
                <a:latin typeface="Gill Sans MT"/>
                <a:cs typeface="Gill Sans MT"/>
              </a:rPr>
              <a:t>transformed </a:t>
            </a:r>
            <a:r>
              <a:rPr sz="2800" spc="22" dirty="0">
                <a:solidFill>
                  <a:prstClr val="black"/>
                </a:solidFill>
                <a:latin typeface="Gill Sans MT"/>
                <a:cs typeface="Gill Sans MT"/>
              </a:rPr>
              <a:t>RDD </a:t>
            </a:r>
            <a:r>
              <a:rPr sz="2800" spc="13" dirty="0">
                <a:solidFill>
                  <a:prstClr val="black"/>
                </a:solidFill>
                <a:latin typeface="Gill Sans MT"/>
                <a:cs typeface="Gill Sans MT"/>
              </a:rPr>
              <a:t>gets</a:t>
            </a:r>
            <a:r>
              <a:rPr sz="2800" spc="-35" dirty="0">
                <a:solidFill>
                  <a:prstClr val="black"/>
                </a:solidFill>
                <a:latin typeface="Gill Sans MT"/>
                <a:cs typeface="Gill Sans MT"/>
              </a:rPr>
              <a:t> </a:t>
            </a:r>
            <a:r>
              <a:rPr sz="2800" spc="9" dirty="0">
                <a:solidFill>
                  <a:prstClr val="black"/>
                </a:solidFill>
                <a:latin typeface="Gill Sans MT"/>
                <a:cs typeface="Gill Sans MT"/>
              </a:rPr>
              <a:t>recomputed  </a:t>
            </a:r>
            <a:r>
              <a:rPr sz="2800" spc="13" dirty="0">
                <a:solidFill>
                  <a:prstClr val="black"/>
                </a:solidFill>
                <a:latin typeface="Gill Sans MT"/>
                <a:cs typeface="Gill Sans MT"/>
              </a:rPr>
              <a:t>when an action </a:t>
            </a:r>
            <a:r>
              <a:rPr sz="2800" spc="4" dirty="0">
                <a:solidFill>
                  <a:prstClr val="black"/>
                </a:solidFill>
                <a:latin typeface="Gill Sans MT"/>
                <a:cs typeface="Gill Sans MT"/>
              </a:rPr>
              <a:t>is </a:t>
            </a:r>
            <a:r>
              <a:rPr sz="2800" spc="13" dirty="0">
                <a:solidFill>
                  <a:prstClr val="black"/>
                </a:solidFill>
                <a:latin typeface="Gill Sans MT"/>
                <a:cs typeface="Gill Sans MT"/>
              </a:rPr>
              <a:t>run </a:t>
            </a:r>
            <a:r>
              <a:rPr sz="2800" spc="18" dirty="0">
                <a:solidFill>
                  <a:prstClr val="black"/>
                </a:solidFill>
                <a:latin typeface="Gill Sans MT"/>
                <a:cs typeface="Gill Sans MT"/>
              </a:rPr>
              <a:t>on </a:t>
            </a:r>
            <a:r>
              <a:rPr sz="2800" spc="4" dirty="0">
                <a:solidFill>
                  <a:prstClr val="black"/>
                </a:solidFill>
                <a:latin typeface="Gill Sans MT"/>
                <a:cs typeface="Gill Sans MT"/>
              </a:rPr>
              <a:t>it</a:t>
            </a:r>
            <a:r>
              <a:rPr sz="2800" spc="-26" dirty="0">
                <a:solidFill>
                  <a:prstClr val="black"/>
                </a:solidFill>
                <a:latin typeface="Gill Sans MT"/>
                <a:cs typeface="Gill Sans MT"/>
              </a:rPr>
              <a:t> </a:t>
            </a:r>
            <a:r>
              <a:rPr sz="2800" spc="9" dirty="0">
                <a:solidFill>
                  <a:prstClr val="black"/>
                </a:solidFill>
                <a:latin typeface="Gill Sans MT"/>
                <a:cs typeface="Gill Sans MT"/>
              </a:rPr>
              <a:t>(default)</a:t>
            </a:r>
            <a:endParaRPr lang="en-US" sz="2800" spc="9" dirty="0">
              <a:solidFill>
                <a:prstClr val="black"/>
              </a:solidFill>
              <a:latin typeface="Gill Sans MT"/>
              <a:cs typeface="Gill Sans MT"/>
            </a:endParaRPr>
          </a:p>
          <a:p>
            <a:pPr marL="433130" marR="49309" indent="-355245" defTabSz="806867">
              <a:lnSpc>
                <a:spcPts val="2709"/>
              </a:lnSpc>
              <a:spcBef>
                <a:spcPts val="1615"/>
              </a:spcBef>
              <a:buSzPct val="173584"/>
              <a:buFontTx/>
              <a:buChar char="•"/>
              <a:tabLst>
                <a:tab pos="433691" algn="l"/>
              </a:tabLst>
            </a:pPr>
            <a:r>
              <a:rPr lang="en-US" sz="2800" spc="9" dirty="0">
                <a:solidFill>
                  <a:prstClr val="black"/>
                </a:solidFill>
                <a:latin typeface="Gill Sans MT"/>
                <a:cs typeface="Gill Sans MT"/>
              </a:rPr>
              <a:t>So a user creates a RDD by transformations operation</a:t>
            </a:r>
            <a:endParaRPr sz="2800" dirty="0">
              <a:solidFill>
                <a:prstClr val="black"/>
              </a:solidFill>
              <a:latin typeface="Gill Sans MT"/>
              <a:cs typeface="Gill Sans MT"/>
            </a:endParaRPr>
          </a:p>
          <a:p>
            <a:pPr marL="433130" marR="220206" indent="-355245" defTabSz="806867">
              <a:lnSpc>
                <a:spcPts val="2709"/>
              </a:lnSpc>
              <a:spcBef>
                <a:spcPts val="1610"/>
              </a:spcBef>
              <a:buSzPct val="173584"/>
              <a:buFontTx/>
              <a:buChar char="•"/>
              <a:tabLst>
                <a:tab pos="433691" algn="l"/>
              </a:tabLst>
            </a:pPr>
            <a:r>
              <a:rPr sz="2800" spc="-35" dirty="0">
                <a:solidFill>
                  <a:prstClr val="black"/>
                </a:solidFill>
                <a:latin typeface="Gill Sans MT"/>
                <a:cs typeface="Gill Sans MT"/>
              </a:rPr>
              <a:t>however, </a:t>
            </a:r>
            <a:r>
              <a:rPr sz="2800" spc="13" dirty="0">
                <a:solidFill>
                  <a:prstClr val="black"/>
                </a:solidFill>
                <a:latin typeface="Gill Sans MT"/>
                <a:cs typeface="Gill Sans MT"/>
              </a:rPr>
              <a:t>an </a:t>
            </a:r>
            <a:r>
              <a:rPr sz="2800" spc="22" dirty="0">
                <a:solidFill>
                  <a:prstClr val="black"/>
                </a:solidFill>
                <a:latin typeface="Gill Sans MT"/>
                <a:cs typeface="Gill Sans MT"/>
              </a:rPr>
              <a:t>RDD </a:t>
            </a:r>
            <a:r>
              <a:rPr sz="2800" spc="13" dirty="0">
                <a:solidFill>
                  <a:prstClr val="black"/>
                </a:solidFill>
                <a:latin typeface="Gill Sans MT"/>
                <a:cs typeface="Gill Sans MT"/>
              </a:rPr>
              <a:t>can be </a:t>
            </a:r>
            <a:r>
              <a:rPr sz="2800" i="1" spc="13" dirty="0">
                <a:solidFill>
                  <a:prstClr val="black"/>
                </a:solidFill>
                <a:latin typeface="Gill Sans MT"/>
                <a:cs typeface="Gill Sans MT"/>
              </a:rPr>
              <a:t>persisted</a:t>
            </a:r>
            <a:r>
              <a:rPr sz="2800" i="1" spc="-234" dirty="0">
                <a:solidFill>
                  <a:prstClr val="black"/>
                </a:solidFill>
                <a:latin typeface="Gill Sans MT"/>
                <a:cs typeface="Gill Sans MT"/>
              </a:rPr>
              <a:t> </a:t>
            </a:r>
            <a:r>
              <a:rPr sz="2800" spc="9" dirty="0">
                <a:solidFill>
                  <a:prstClr val="black"/>
                </a:solidFill>
                <a:latin typeface="Gill Sans MT"/>
                <a:cs typeface="Gill Sans MT"/>
              </a:rPr>
              <a:t>into  storage in </a:t>
            </a:r>
            <a:r>
              <a:rPr sz="2800" spc="26" dirty="0">
                <a:solidFill>
                  <a:prstClr val="black"/>
                </a:solidFill>
                <a:latin typeface="Gill Sans MT"/>
                <a:cs typeface="Gill Sans MT"/>
              </a:rPr>
              <a:t>memory </a:t>
            </a:r>
            <a:r>
              <a:rPr sz="2800" spc="13" dirty="0">
                <a:solidFill>
                  <a:prstClr val="black"/>
                </a:solidFill>
                <a:latin typeface="Gill Sans MT"/>
                <a:cs typeface="Gill Sans MT"/>
              </a:rPr>
              <a:t>or</a:t>
            </a:r>
            <a:r>
              <a:rPr sz="2800" spc="-13" dirty="0">
                <a:solidFill>
                  <a:prstClr val="black"/>
                </a:solidFill>
                <a:latin typeface="Gill Sans MT"/>
                <a:cs typeface="Gill Sans MT"/>
              </a:rPr>
              <a:t> </a:t>
            </a:r>
            <a:r>
              <a:rPr sz="2800" spc="9" dirty="0">
                <a:solidFill>
                  <a:prstClr val="black"/>
                </a:solidFill>
                <a:latin typeface="Gill Sans MT"/>
                <a:cs typeface="Gill Sans MT"/>
              </a:rPr>
              <a:t>disk</a:t>
            </a:r>
            <a:endParaRPr lang="en-US" sz="2800" spc="9" dirty="0">
              <a:solidFill>
                <a:prstClr val="black"/>
              </a:solidFill>
              <a:latin typeface="Gill Sans MT"/>
              <a:cs typeface="Gill Sans MT"/>
            </a:endParaRPr>
          </a:p>
          <a:p>
            <a:pPr marL="433130" marR="220206" indent="-355245" defTabSz="806867">
              <a:lnSpc>
                <a:spcPts val="2709"/>
              </a:lnSpc>
              <a:spcBef>
                <a:spcPts val="1610"/>
              </a:spcBef>
              <a:buSzPct val="173584"/>
              <a:buFontTx/>
              <a:buChar char="•"/>
              <a:tabLst>
                <a:tab pos="433691" algn="l"/>
              </a:tabLst>
            </a:pPr>
            <a:r>
              <a:rPr lang="en-US" sz="2800" spc="9" dirty="0">
                <a:solidFill>
                  <a:prstClr val="black"/>
                </a:solidFill>
                <a:latin typeface="Gill Sans MT"/>
                <a:cs typeface="Gill Sans MT"/>
              </a:rPr>
              <a:t>RDDs are </a:t>
            </a:r>
            <a:r>
              <a:rPr lang="en-US" sz="2800" b="1" spc="9" dirty="0">
                <a:solidFill>
                  <a:prstClr val="black"/>
                </a:solidFill>
                <a:latin typeface="Gill Sans MT"/>
                <a:cs typeface="Gill Sans MT"/>
              </a:rPr>
              <a:t>ephemeral</a:t>
            </a:r>
            <a:r>
              <a:rPr lang="en-US" sz="2800" spc="9" dirty="0">
                <a:solidFill>
                  <a:prstClr val="black"/>
                </a:solidFill>
                <a:latin typeface="Gill Sans MT"/>
                <a:cs typeface="Gill Sans MT"/>
              </a:rPr>
              <a:t> </a:t>
            </a:r>
            <a:endParaRPr sz="2800" dirty="0">
              <a:solidFill>
                <a:prstClr val="black"/>
              </a:solidFill>
              <a:latin typeface="Gill Sans MT"/>
              <a:cs typeface="Gill Sans MT"/>
            </a:endParaRPr>
          </a:p>
        </p:txBody>
      </p:sp>
      <p:sp>
        <p:nvSpPr>
          <p:cNvPr id="3" name="object 3"/>
          <p:cNvSpPr txBox="1">
            <a:spLocks noGrp="1"/>
          </p:cNvSpPr>
          <p:nvPr>
            <p:ph type="title"/>
          </p:nvPr>
        </p:nvSpPr>
        <p:spPr>
          <a:xfrm>
            <a:off x="2328786" y="641680"/>
            <a:ext cx="6683011" cy="504889"/>
          </a:xfrm>
          <a:prstGeom prst="rect">
            <a:avLst/>
          </a:prstGeom>
        </p:spPr>
        <p:txBody>
          <a:bodyPr vert="horz" wrap="square" lIns="0" tIns="12326" rIns="0" bIns="0" rtlCol="0">
            <a:spAutoFit/>
          </a:bodyPr>
          <a:lstStyle/>
          <a:p>
            <a:pPr marL="11206">
              <a:spcBef>
                <a:spcPts val="97"/>
              </a:spcBef>
            </a:pPr>
            <a:r>
              <a:rPr sz="3200" b="1" spc="93" dirty="0"/>
              <a:t>Spark </a:t>
            </a:r>
            <a:r>
              <a:rPr sz="3200" b="1" spc="79" dirty="0"/>
              <a:t>Essentials:</a:t>
            </a:r>
            <a:r>
              <a:rPr sz="3200" b="1" spc="-57" dirty="0"/>
              <a:t> </a:t>
            </a:r>
            <a:r>
              <a:rPr sz="3200" i="1" spc="4" dirty="0"/>
              <a:t>RDD</a:t>
            </a:r>
            <a:endParaRPr sz="32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28787" y="641680"/>
            <a:ext cx="2545416" cy="297589"/>
          </a:xfrm>
          <a:prstGeom prst="rect">
            <a:avLst/>
          </a:prstGeom>
        </p:spPr>
        <p:txBody>
          <a:bodyPr vert="horz" wrap="square" lIns="0" tIns="12326" rIns="0" bIns="0" rtlCol="0">
            <a:spAutoFit/>
          </a:bodyPr>
          <a:lstStyle/>
          <a:p>
            <a:pPr marL="11206">
              <a:spcBef>
                <a:spcPts val="97"/>
              </a:spcBef>
            </a:pPr>
            <a:r>
              <a:rPr sz="1853" b="1" spc="93" dirty="0"/>
              <a:t>Spark </a:t>
            </a:r>
            <a:r>
              <a:rPr sz="1853" b="1" spc="79" dirty="0"/>
              <a:t>Essentials:</a:t>
            </a:r>
            <a:r>
              <a:rPr sz="1853" b="1" spc="-57" dirty="0"/>
              <a:t> </a:t>
            </a:r>
            <a:r>
              <a:rPr sz="1853" i="1" spc="4" dirty="0"/>
              <a:t>RDD</a:t>
            </a:r>
            <a:endParaRPr sz="1853"/>
          </a:p>
        </p:txBody>
      </p:sp>
      <p:sp>
        <p:nvSpPr>
          <p:cNvPr id="3" name="object 3"/>
          <p:cNvSpPr txBox="1"/>
          <p:nvPr/>
        </p:nvSpPr>
        <p:spPr>
          <a:xfrm>
            <a:off x="2663695" y="4039274"/>
            <a:ext cx="5625913" cy="1391892"/>
          </a:xfrm>
          <a:prstGeom prst="rect">
            <a:avLst/>
          </a:prstGeom>
        </p:spPr>
        <p:txBody>
          <a:bodyPr vert="horz" wrap="square" lIns="0" tIns="23531" rIns="0" bIns="0" rtlCol="0">
            <a:spAutoFit/>
          </a:bodyPr>
          <a:lstStyle/>
          <a:p>
            <a:pPr marL="11206" defTabSz="806867">
              <a:spcBef>
                <a:spcPts val="184"/>
              </a:spcBef>
            </a:pPr>
            <a:r>
              <a:rPr sz="1191" b="1" spc="-4" dirty="0">
                <a:solidFill>
                  <a:srgbClr val="323332"/>
                </a:solidFill>
                <a:latin typeface="Courier New"/>
                <a:cs typeface="Courier New"/>
              </a:rPr>
              <a:t>&gt;&gt;&gt; </a:t>
            </a:r>
            <a:r>
              <a:rPr sz="1191" spc="-9" dirty="0">
                <a:solidFill>
                  <a:srgbClr val="323332"/>
                </a:solidFill>
                <a:latin typeface="Courier New"/>
                <a:cs typeface="Courier New"/>
              </a:rPr>
              <a:t>data </a:t>
            </a:r>
            <a:r>
              <a:rPr sz="1191" b="1" spc="-4" dirty="0">
                <a:solidFill>
                  <a:srgbClr val="323332"/>
                </a:solidFill>
                <a:latin typeface="Courier New"/>
                <a:cs typeface="Courier New"/>
              </a:rPr>
              <a:t>= </a:t>
            </a:r>
            <a:r>
              <a:rPr sz="1191" spc="-4" dirty="0">
                <a:solidFill>
                  <a:srgbClr val="323332"/>
                </a:solidFill>
                <a:latin typeface="Courier New"/>
                <a:cs typeface="Courier New"/>
              </a:rPr>
              <a:t>[</a:t>
            </a:r>
            <a:r>
              <a:rPr sz="1191" spc="-4" dirty="0">
                <a:solidFill>
                  <a:srgbClr val="009999"/>
                </a:solidFill>
                <a:latin typeface="Courier New"/>
                <a:cs typeface="Courier New"/>
              </a:rPr>
              <a:t>1</a:t>
            </a:r>
            <a:r>
              <a:rPr sz="1191" spc="-4" dirty="0">
                <a:solidFill>
                  <a:srgbClr val="323332"/>
                </a:solidFill>
                <a:latin typeface="Courier New"/>
                <a:cs typeface="Courier New"/>
              </a:rPr>
              <a:t>, </a:t>
            </a:r>
            <a:r>
              <a:rPr sz="1191" spc="-4" dirty="0">
                <a:solidFill>
                  <a:srgbClr val="009999"/>
                </a:solidFill>
                <a:latin typeface="Courier New"/>
                <a:cs typeface="Courier New"/>
              </a:rPr>
              <a:t>2</a:t>
            </a:r>
            <a:r>
              <a:rPr sz="1191" spc="-4" dirty="0">
                <a:solidFill>
                  <a:srgbClr val="323332"/>
                </a:solidFill>
                <a:latin typeface="Courier New"/>
                <a:cs typeface="Courier New"/>
              </a:rPr>
              <a:t>, </a:t>
            </a:r>
            <a:r>
              <a:rPr sz="1191" spc="-4" dirty="0">
                <a:solidFill>
                  <a:srgbClr val="009999"/>
                </a:solidFill>
                <a:latin typeface="Courier New"/>
                <a:cs typeface="Courier New"/>
              </a:rPr>
              <a:t>3</a:t>
            </a:r>
            <a:r>
              <a:rPr sz="1191" spc="-4" dirty="0">
                <a:solidFill>
                  <a:srgbClr val="323332"/>
                </a:solidFill>
                <a:latin typeface="Courier New"/>
                <a:cs typeface="Courier New"/>
              </a:rPr>
              <a:t>, </a:t>
            </a:r>
            <a:r>
              <a:rPr sz="1191" spc="-4" dirty="0">
                <a:solidFill>
                  <a:srgbClr val="009999"/>
                </a:solidFill>
                <a:latin typeface="Courier New"/>
                <a:cs typeface="Courier New"/>
              </a:rPr>
              <a:t>4</a:t>
            </a:r>
            <a:r>
              <a:rPr sz="1191" spc="-4" dirty="0">
                <a:solidFill>
                  <a:srgbClr val="323332"/>
                </a:solidFill>
                <a:latin typeface="Courier New"/>
                <a:cs typeface="Courier New"/>
              </a:rPr>
              <a:t>,</a:t>
            </a:r>
            <a:r>
              <a:rPr sz="1191" spc="-13" dirty="0">
                <a:solidFill>
                  <a:srgbClr val="323332"/>
                </a:solidFill>
                <a:latin typeface="Courier New"/>
                <a:cs typeface="Courier New"/>
              </a:rPr>
              <a:t> </a:t>
            </a:r>
            <a:r>
              <a:rPr sz="1191" spc="-4" dirty="0">
                <a:solidFill>
                  <a:srgbClr val="009999"/>
                </a:solidFill>
                <a:latin typeface="Courier New"/>
                <a:cs typeface="Courier New"/>
              </a:rPr>
              <a:t>5</a:t>
            </a:r>
            <a:r>
              <a:rPr sz="1191" spc="-4" dirty="0">
                <a:solidFill>
                  <a:srgbClr val="323332"/>
                </a:solidFill>
                <a:latin typeface="Courier New"/>
                <a:cs typeface="Courier New"/>
              </a:rPr>
              <a:t>]</a:t>
            </a:r>
            <a:endParaRPr sz="1191" dirty="0">
              <a:solidFill>
                <a:prstClr val="black"/>
              </a:solidFill>
              <a:latin typeface="Courier New"/>
              <a:cs typeface="Courier New"/>
            </a:endParaRPr>
          </a:p>
          <a:p>
            <a:pPr marL="11206" defTabSz="806867">
              <a:spcBef>
                <a:spcPts val="93"/>
              </a:spcBef>
            </a:pPr>
            <a:r>
              <a:rPr sz="1191" b="1" spc="-4" dirty="0">
                <a:solidFill>
                  <a:srgbClr val="323332"/>
                </a:solidFill>
                <a:latin typeface="Courier New"/>
                <a:cs typeface="Courier New"/>
              </a:rPr>
              <a:t>&gt;&gt;&gt;</a:t>
            </a:r>
            <a:r>
              <a:rPr sz="1191" b="1" spc="-9" dirty="0">
                <a:solidFill>
                  <a:srgbClr val="323332"/>
                </a:solidFill>
                <a:latin typeface="Courier New"/>
                <a:cs typeface="Courier New"/>
              </a:rPr>
              <a:t> </a:t>
            </a:r>
            <a:r>
              <a:rPr sz="1191" spc="-4" dirty="0">
                <a:solidFill>
                  <a:srgbClr val="323332"/>
                </a:solidFill>
                <a:latin typeface="Courier New"/>
                <a:cs typeface="Courier New"/>
              </a:rPr>
              <a:t>data</a:t>
            </a:r>
            <a:endParaRPr sz="1191" dirty="0">
              <a:solidFill>
                <a:prstClr val="black"/>
              </a:solidFill>
              <a:latin typeface="Courier New"/>
              <a:cs typeface="Courier New"/>
            </a:endParaRPr>
          </a:p>
          <a:p>
            <a:pPr marL="11206" defTabSz="806867">
              <a:spcBef>
                <a:spcPts val="97"/>
              </a:spcBef>
            </a:pPr>
            <a:r>
              <a:rPr sz="1191" spc="-4" dirty="0">
                <a:solidFill>
                  <a:srgbClr val="323332"/>
                </a:solidFill>
                <a:latin typeface="Courier New"/>
                <a:cs typeface="Courier New"/>
              </a:rPr>
              <a:t>[</a:t>
            </a:r>
            <a:r>
              <a:rPr sz="1191" spc="-4" dirty="0">
                <a:solidFill>
                  <a:srgbClr val="009999"/>
                </a:solidFill>
                <a:latin typeface="Courier New"/>
                <a:cs typeface="Courier New"/>
              </a:rPr>
              <a:t>1</a:t>
            </a:r>
            <a:r>
              <a:rPr sz="1191" spc="-4" dirty="0">
                <a:solidFill>
                  <a:srgbClr val="323332"/>
                </a:solidFill>
                <a:latin typeface="Courier New"/>
                <a:cs typeface="Courier New"/>
              </a:rPr>
              <a:t>, </a:t>
            </a:r>
            <a:r>
              <a:rPr sz="1191" spc="-4" dirty="0">
                <a:solidFill>
                  <a:srgbClr val="009999"/>
                </a:solidFill>
                <a:latin typeface="Courier New"/>
                <a:cs typeface="Courier New"/>
              </a:rPr>
              <a:t>2</a:t>
            </a:r>
            <a:r>
              <a:rPr sz="1191" spc="-4" dirty="0">
                <a:solidFill>
                  <a:srgbClr val="323332"/>
                </a:solidFill>
                <a:latin typeface="Courier New"/>
                <a:cs typeface="Courier New"/>
              </a:rPr>
              <a:t>, </a:t>
            </a:r>
            <a:r>
              <a:rPr sz="1191" spc="-4" dirty="0">
                <a:solidFill>
                  <a:srgbClr val="009999"/>
                </a:solidFill>
                <a:latin typeface="Courier New"/>
                <a:cs typeface="Courier New"/>
              </a:rPr>
              <a:t>3</a:t>
            </a:r>
            <a:r>
              <a:rPr sz="1191" spc="-4" dirty="0">
                <a:solidFill>
                  <a:srgbClr val="323332"/>
                </a:solidFill>
                <a:latin typeface="Courier New"/>
                <a:cs typeface="Courier New"/>
              </a:rPr>
              <a:t>, </a:t>
            </a:r>
            <a:r>
              <a:rPr sz="1191" spc="-4" dirty="0">
                <a:solidFill>
                  <a:srgbClr val="009999"/>
                </a:solidFill>
                <a:latin typeface="Courier New"/>
                <a:cs typeface="Courier New"/>
              </a:rPr>
              <a:t>4</a:t>
            </a:r>
            <a:r>
              <a:rPr sz="1191" spc="-4" dirty="0">
                <a:solidFill>
                  <a:srgbClr val="323332"/>
                </a:solidFill>
                <a:latin typeface="Courier New"/>
                <a:cs typeface="Courier New"/>
              </a:rPr>
              <a:t>,</a:t>
            </a:r>
            <a:r>
              <a:rPr sz="1191" spc="-13" dirty="0">
                <a:solidFill>
                  <a:srgbClr val="323332"/>
                </a:solidFill>
                <a:latin typeface="Courier New"/>
                <a:cs typeface="Courier New"/>
              </a:rPr>
              <a:t> </a:t>
            </a:r>
            <a:r>
              <a:rPr sz="1191" spc="-4" dirty="0">
                <a:solidFill>
                  <a:srgbClr val="009999"/>
                </a:solidFill>
                <a:latin typeface="Courier New"/>
                <a:cs typeface="Courier New"/>
              </a:rPr>
              <a:t>5</a:t>
            </a:r>
            <a:r>
              <a:rPr sz="1191" spc="-4" dirty="0">
                <a:solidFill>
                  <a:srgbClr val="323332"/>
                </a:solidFill>
                <a:latin typeface="Courier New"/>
                <a:cs typeface="Courier New"/>
              </a:rPr>
              <a:t>]</a:t>
            </a:r>
            <a:endParaRPr sz="1191" dirty="0">
              <a:solidFill>
                <a:prstClr val="black"/>
              </a:solidFill>
              <a:latin typeface="Courier New"/>
              <a:cs typeface="Courier New"/>
            </a:endParaRPr>
          </a:p>
          <a:p>
            <a:pPr defTabSz="806867">
              <a:spcBef>
                <a:spcPts val="18"/>
              </a:spcBef>
            </a:pPr>
            <a:endParaRPr sz="1412" dirty="0">
              <a:solidFill>
                <a:prstClr val="black"/>
              </a:solidFill>
              <a:latin typeface="Courier New"/>
              <a:cs typeface="Courier New"/>
            </a:endParaRPr>
          </a:p>
          <a:p>
            <a:pPr marL="11206" defTabSz="806867"/>
            <a:r>
              <a:rPr sz="1191" b="1" spc="-4" dirty="0">
                <a:solidFill>
                  <a:srgbClr val="323332"/>
                </a:solidFill>
                <a:latin typeface="Courier New"/>
                <a:cs typeface="Courier New"/>
              </a:rPr>
              <a:t>&gt;&gt;&gt; </a:t>
            </a:r>
            <a:r>
              <a:rPr sz="1191" spc="-9" dirty="0">
                <a:solidFill>
                  <a:srgbClr val="323332"/>
                </a:solidFill>
                <a:latin typeface="Courier New"/>
                <a:cs typeface="Courier New"/>
              </a:rPr>
              <a:t>distData </a:t>
            </a:r>
            <a:r>
              <a:rPr sz="1191" b="1" spc="-4" dirty="0">
                <a:solidFill>
                  <a:srgbClr val="323332"/>
                </a:solidFill>
                <a:latin typeface="Courier New"/>
                <a:cs typeface="Courier New"/>
              </a:rPr>
              <a:t>= </a:t>
            </a:r>
            <a:r>
              <a:rPr sz="1191" spc="-4" dirty="0">
                <a:solidFill>
                  <a:srgbClr val="323332"/>
                </a:solidFill>
                <a:latin typeface="Courier New"/>
                <a:cs typeface="Courier New"/>
              </a:rPr>
              <a:t>sc</a:t>
            </a:r>
            <a:r>
              <a:rPr sz="1191" b="1" spc="-4" dirty="0">
                <a:solidFill>
                  <a:srgbClr val="323332"/>
                </a:solidFill>
                <a:latin typeface="Courier New"/>
                <a:cs typeface="Courier New"/>
              </a:rPr>
              <a:t>.</a:t>
            </a:r>
            <a:r>
              <a:rPr sz="1191" spc="-4" dirty="0">
                <a:solidFill>
                  <a:srgbClr val="323332"/>
                </a:solidFill>
                <a:latin typeface="Courier New"/>
                <a:cs typeface="Courier New"/>
              </a:rPr>
              <a:t>parallelize(data)</a:t>
            </a:r>
            <a:endParaRPr sz="1191" dirty="0">
              <a:solidFill>
                <a:prstClr val="black"/>
              </a:solidFill>
              <a:latin typeface="Courier New"/>
              <a:cs typeface="Courier New"/>
            </a:endParaRPr>
          </a:p>
          <a:p>
            <a:pPr marL="11206" defTabSz="806867">
              <a:spcBef>
                <a:spcPts val="97"/>
              </a:spcBef>
            </a:pPr>
            <a:r>
              <a:rPr sz="1191" b="1" spc="-4" dirty="0">
                <a:solidFill>
                  <a:srgbClr val="323332"/>
                </a:solidFill>
                <a:latin typeface="Courier New"/>
                <a:cs typeface="Courier New"/>
              </a:rPr>
              <a:t>&gt;&gt;&gt;</a:t>
            </a:r>
            <a:r>
              <a:rPr sz="1191" b="1" spc="-9" dirty="0">
                <a:solidFill>
                  <a:srgbClr val="323332"/>
                </a:solidFill>
                <a:latin typeface="Courier New"/>
                <a:cs typeface="Courier New"/>
              </a:rPr>
              <a:t> </a:t>
            </a:r>
            <a:r>
              <a:rPr sz="1191" spc="-4" dirty="0">
                <a:solidFill>
                  <a:srgbClr val="323332"/>
                </a:solidFill>
                <a:latin typeface="Courier New"/>
                <a:cs typeface="Courier New"/>
              </a:rPr>
              <a:t>distData</a:t>
            </a:r>
            <a:endParaRPr sz="1191" dirty="0">
              <a:solidFill>
                <a:prstClr val="black"/>
              </a:solidFill>
              <a:latin typeface="Courier New"/>
              <a:cs typeface="Courier New"/>
            </a:endParaRPr>
          </a:p>
          <a:p>
            <a:pPr marL="11206" defTabSz="806867">
              <a:spcBef>
                <a:spcPts val="97"/>
              </a:spcBef>
            </a:pPr>
            <a:r>
              <a:rPr sz="1191" spc="-4" dirty="0">
                <a:solidFill>
                  <a:srgbClr val="323332"/>
                </a:solidFill>
                <a:latin typeface="Courier New"/>
                <a:cs typeface="Courier New"/>
              </a:rPr>
              <a:t>ParallelCollectionRDD[</a:t>
            </a:r>
            <a:r>
              <a:rPr sz="1191" spc="-4" dirty="0">
                <a:solidFill>
                  <a:srgbClr val="009999"/>
                </a:solidFill>
                <a:latin typeface="Courier New"/>
                <a:cs typeface="Courier New"/>
              </a:rPr>
              <a:t>0</a:t>
            </a:r>
            <a:r>
              <a:rPr sz="1191" spc="-4" dirty="0">
                <a:solidFill>
                  <a:srgbClr val="323332"/>
                </a:solidFill>
                <a:latin typeface="Courier New"/>
                <a:cs typeface="Courier New"/>
              </a:rPr>
              <a:t>] </a:t>
            </a:r>
            <a:r>
              <a:rPr sz="1191" spc="-9" dirty="0">
                <a:solidFill>
                  <a:srgbClr val="323332"/>
                </a:solidFill>
                <a:latin typeface="Courier New"/>
                <a:cs typeface="Courier New"/>
              </a:rPr>
              <a:t>at parallelize at</a:t>
            </a:r>
            <a:r>
              <a:rPr sz="1191" spc="-4" dirty="0">
                <a:solidFill>
                  <a:srgbClr val="323332"/>
                </a:solidFill>
                <a:latin typeface="Courier New"/>
                <a:cs typeface="Courier New"/>
              </a:rPr>
              <a:t> PythonRDD</a:t>
            </a:r>
            <a:r>
              <a:rPr sz="1191" b="1" spc="-4" dirty="0">
                <a:solidFill>
                  <a:srgbClr val="323332"/>
                </a:solidFill>
                <a:latin typeface="Courier New"/>
                <a:cs typeface="Courier New"/>
              </a:rPr>
              <a:t>.</a:t>
            </a:r>
            <a:r>
              <a:rPr sz="1191" spc="-4" dirty="0">
                <a:solidFill>
                  <a:srgbClr val="323332"/>
                </a:solidFill>
                <a:latin typeface="Courier New"/>
                <a:cs typeface="Courier New"/>
              </a:rPr>
              <a:t>scala:</a:t>
            </a:r>
            <a:r>
              <a:rPr sz="1191" spc="-4" dirty="0">
                <a:solidFill>
                  <a:srgbClr val="009999"/>
                </a:solidFill>
                <a:latin typeface="Courier New"/>
                <a:cs typeface="Courier New"/>
              </a:rPr>
              <a:t>229</a:t>
            </a:r>
            <a:endParaRPr sz="1191" dirty="0">
              <a:solidFill>
                <a:prstClr val="black"/>
              </a:solidFill>
              <a:latin typeface="Courier New"/>
              <a:cs typeface="Courier New"/>
            </a:endParaRPr>
          </a:p>
        </p:txBody>
      </p:sp>
      <p:sp>
        <p:nvSpPr>
          <p:cNvPr id="4" name="object 4"/>
          <p:cNvSpPr txBox="1"/>
          <p:nvPr/>
        </p:nvSpPr>
        <p:spPr>
          <a:xfrm>
            <a:off x="2651517" y="1361535"/>
            <a:ext cx="5445499" cy="1631884"/>
          </a:xfrm>
          <a:prstGeom prst="rect">
            <a:avLst/>
          </a:prstGeom>
        </p:spPr>
        <p:txBody>
          <a:bodyPr vert="horz" wrap="square" lIns="0" tIns="14568" rIns="0" bIns="0" rtlCol="0">
            <a:spAutoFit/>
          </a:bodyPr>
          <a:lstStyle/>
          <a:p>
            <a:pPr marL="50989" defTabSz="806867">
              <a:spcBef>
                <a:spcPts val="115"/>
              </a:spcBef>
            </a:pPr>
            <a:r>
              <a:rPr sz="2515" spc="4" dirty="0">
                <a:solidFill>
                  <a:prstClr val="black"/>
                </a:solidFill>
                <a:latin typeface="Gill Sans MT"/>
                <a:cs typeface="Gill Sans MT"/>
              </a:rPr>
              <a:t>Scala:</a:t>
            </a:r>
            <a:endParaRPr sz="2515" dirty="0">
              <a:solidFill>
                <a:prstClr val="black"/>
              </a:solidFill>
              <a:latin typeface="Gill Sans MT"/>
              <a:cs typeface="Gill Sans MT"/>
            </a:endParaRPr>
          </a:p>
          <a:p>
            <a:pPr marL="11206" defTabSz="806867">
              <a:spcBef>
                <a:spcPts val="1204"/>
              </a:spcBef>
            </a:pPr>
            <a:r>
              <a:rPr sz="1191" spc="-4" dirty="0">
                <a:solidFill>
                  <a:srgbClr val="323332"/>
                </a:solidFill>
                <a:latin typeface="Courier New"/>
                <a:cs typeface="Courier New"/>
              </a:rPr>
              <a:t>scala</a:t>
            </a:r>
            <a:r>
              <a:rPr sz="1191" spc="-4" dirty="0">
                <a:solidFill>
                  <a:srgbClr val="666666"/>
                </a:solidFill>
                <a:latin typeface="Courier New"/>
                <a:cs typeface="Courier New"/>
              </a:rPr>
              <a:t>&gt; </a:t>
            </a:r>
            <a:r>
              <a:rPr sz="1191" b="1" spc="-4" dirty="0">
                <a:solidFill>
                  <a:srgbClr val="01701F"/>
                </a:solidFill>
                <a:latin typeface="Courier New"/>
                <a:cs typeface="Courier New"/>
              </a:rPr>
              <a:t>val </a:t>
            </a:r>
            <a:r>
              <a:rPr sz="1191" spc="-9" dirty="0">
                <a:solidFill>
                  <a:srgbClr val="323332"/>
                </a:solidFill>
                <a:latin typeface="Courier New"/>
                <a:cs typeface="Courier New"/>
              </a:rPr>
              <a:t>data </a:t>
            </a:r>
            <a:r>
              <a:rPr sz="1191" b="1" spc="-4" dirty="0">
                <a:solidFill>
                  <a:srgbClr val="01701F"/>
                </a:solidFill>
                <a:latin typeface="Courier New"/>
                <a:cs typeface="Courier New"/>
              </a:rPr>
              <a:t>= </a:t>
            </a:r>
            <a:r>
              <a:rPr sz="1191" b="1" spc="-4" dirty="0">
                <a:solidFill>
                  <a:srgbClr val="0D84B5"/>
                </a:solidFill>
                <a:latin typeface="Courier New"/>
                <a:cs typeface="Courier New"/>
              </a:rPr>
              <a:t>Array</a:t>
            </a:r>
            <a:r>
              <a:rPr sz="1191" spc="-4" dirty="0">
                <a:solidFill>
                  <a:srgbClr val="666666"/>
                </a:solidFill>
                <a:latin typeface="Courier New"/>
                <a:cs typeface="Courier New"/>
              </a:rPr>
              <a:t>(</a:t>
            </a:r>
            <a:r>
              <a:rPr sz="1191" spc="-4" dirty="0">
                <a:solidFill>
                  <a:srgbClr val="40A070"/>
                </a:solidFill>
                <a:latin typeface="Courier New"/>
                <a:cs typeface="Courier New"/>
              </a:rPr>
              <a:t>1</a:t>
            </a:r>
            <a:r>
              <a:rPr sz="1191" spc="-4" dirty="0">
                <a:solidFill>
                  <a:srgbClr val="666666"/>
                </a:solidFill>
                <a:latin typeface="Courier New"/>
                <a:cs typeface="Courier New"/>
              </a:rPr>
              <a:t>, </a:t>
            </a:r>
            <a:r>
              <a:rPr sz="1191" spc="-4" dirty="0">
                <a:solidFill>
                  <a:srgbClr val="40A070"/>
                </a:solidFill>
                <a:latin typeface="Courier New"/>
                <a:cs typeface="Courier New"/>
              </a:rPr>
              <a:t>2</a:t>
            </a:r>
            <a:r>
              <a:rPr sz="1191" spc="-4" dirty="0">
                <a:solidFill>
                  <a:srgbClr val="666666"/>
                </a:solidFill>
                <a:latin typeface="Courier New"/>
                <a:cs typeface="Courier New"/>
              </a:rPr>
              <a:t>, </a:t>
            </a:r>
            <a:r>
              <a:rPr sz="1191" spc="-4" dirty="0">
                <a:solidFill>
                  <a:srgbClr val="40A070"/>
                </a:solidFill>
                <a:latin typeface="Courier New"/>
                <a:cs typeface="Courier New"/>
              </a:rPr>
              <a:t>3</a:t>
            </a:r>
            <a:r>
              <a:rPr sz="1191" spc="-4" dirty="0">
                <a:solidFill>
                  <a:srgbClr val="666666"/>
                </a:solidFill>
                <a:latin typeface="Courier New"/>
                <a:cs typeface="Courier New"/>
              </a:rPr>
              <a:t>, </a:t>
            </a:r>
            <a:r>
              <a:rPr sz="1191" spc="-4" dirty="0">
                <a:solidFill>
                  <a:srgbClr val="40A070"/>
                </a:solidFill>
                <a:latin typeface="Courier New"/>
                <a:cs typeface="Courier New"/>
              </a:rPr>
              <a:t>4</a:t>
            </a:r>
            <a:r>
              <a:rPr sz="1191" spc="-4" dirty="0">
                <a:solidFill>
                  <a:srgbClr val="666666"/>
                </a:solidFill>
                <a:latin typeface="Courier New"/>
                <a:cs typeface="Courier New"/>
              </a:rPr>
              <a:t>,</a:t>
            </a:r>
            <a:r>
              <a:rPr sz="1191" spc="-13" dirty="0">
                <a:solidFill>
                  <a:srgbClr val="666666"/>
                </a:solidFill>
                <a:latin typeface="Courier New"/>
                <a:cs typeface="Courier New"/>
              </a:rPr>
              <a:t> </a:t>
            </a:r>
            <a:r>
              <a:rPr sz="1191" spc="-4" dirty="0">
                <a:solidFill>
                  <a:srgbClr val="40A070"/>
                </a:solidFill>
                <a:latin typeface="Courier New"/>
                <a:cs typeface="Courier New"/>
              </a:rPr>
              <a:t>5</a:t>
            </a:r>
            <a:r>
              <a:rPr sz="1191" spc="-4" dirty="0">
                <a:solidFill>
                  <a:srgbClr val="666666"/>
                </a:solidFill>
                <a:latin typeface="Courier New"/>
                <a:cs typeface="Courier New"/>
              </a:rPr>
              <a:t>)</a:t>
            </a:r>
            <a:endParaRPr sz="1191" dirty="0">
              <a:solidFill>
                <a:prstClr val="black"/>
              </a:solidFill>
              <a:latin typeface="Courier New"/>
              <a:cs typeface="Courier New"/>
            </a:endParaRPr>
          </a:p>
          <a:p>
            <a:pPr marL="11206" defTabSz="806867">
              <a:spcBef>
                <a:spcPts val="265"/>
              </a:spcBef>
            </a:pPr>
            <a:r>
              <a:rPr sz="1191" spc="-4" dirty="0">
                <a:solidFill>
                  <a:srgbClr val="323332"/>
                </a:solidFill>
                <a:latin typeface="Courier New"/>
                <a:cs typeface="Courier New"/>
              </a:rPr>
              <a:t>data</a:t>
            </a:r>
            <a:r>
              <a:rPr sz="1191" b="1" spc="-4" dirty="0">
                <a:solidFill>
                  <a:srgbClr val="01701F"/>
                </a:solidFill>
                <a:latin typeface="Courier New"/>
                <a:cs typeface="Courier New"/>
              </a:rPr>
              <a:t>: </a:t>
            </a:r>
            <a:r>
              <a:rPr sz="1191" spc="-4" dirty="0">
                <a:solidFill>
                  <a:srgbClr val="902000"/>
                </a:solidFill>
                <a:latin typeface="Courier New"/>
                <a:cs typeface="Courier New"/>
              </a:rPr>
              <a:t>Array</a:t>
            </a:r>
            <a:r>
              <a:rPr sz="1191" spc="-4" dirty="0">
                <a:solidFill>
                  <a:srgbClr val="666666"/>
                </a:solidFill>
                <a:latin typeface="Courier New"/>
                <a:cs typeface="Courier New"/>
              </a:rPr>
              <a:t>[</a:t>
            </a:r>
            <a:r>
              <a:rPr sz="1191" spc="-4" dirty="0">
                <a:solidFill>
                  <a:srgbClr val="902000"/>
                </a:solidFill>
                <a:latin typeface="Courier New"/>
                <a:cs typeface="Courier New"/>
              </a:rPr>
              <a:t>Int</a:t>
            </a:r>
            <a:r>
              <a:rPr sz="1191" spc="-4" dirty="0">
                <a:solidFill>
                  <a:srgbClr val="666666"/>
                </a:solidFill>
                <a:latin typeface="Courier New"/>
                <a:cs typeface="Courier New"/>
              </a:rPr>
              <a:t>] </a:t>
            </a:r>
            <a:r>
              <a:rPr sz="1191" b="1" spc="-4" dirty="0">
                <a:solidFill>
                  <a:srgbClr val="01701F"/>
                </a:solidFill>
                <a:latin typeface="Courier New"/>
                <a:cs typeface="Courier New"/>
              </a:rPr>
              <a:t>= </a:t>
            </a:r>
            <a:r>
              <a:rPr sz="1191" b="1" spc="-4" dirty="0">
                <a:solidFill>
                  <a:srgbClr val="0D84B5"/>
                </a:solidFill>
                <a:latin typeface="Courier New"/>
                <a:cs typeface="Courier New"/>
              </a:rPr>
              <a:t>Array</a:t>
            </a:r>
            <a:r>
              <a:rPr sz="1191" spc="-4" dirty="0">
                <a:solidFill>
                  <a:srgbClr val="666666"/>
                </a:solidFill>
                <a:latin typeface="Courier New"/>
                <a:cs typeface="Courier New"/>
              </a:rPr>
              <a:t>(</a:t>
            </a:r>
            <a:r>
              <a:rPr sz="1191" spc="-4" dirty="0">
                <a:solidFill>
                  <a:srgbClr val="40A070"/>
                </a:solidFill>
                <a:latin typeface="Courier New"/>
                <a:cs typeface="Courier New"/>
              </a:rPr>
              <a:t>1</a:t>
            </a:r>
            <a:r>
              <a:rPr sz="1191" spc="-4" dirty="0">
                <a:solidFill>
                  <a:srgbClr val="666666"/>
                </a:solidFill>
                <a:latin typeface="Courier New"/>
                <a:cs typeface="Courier New"/>
              </a:rPr>
              <a:t>, </a:t>
            </a:r>
            <a:r>
              <a:rPr sz="1191" spc="-4" dirty="0">
                <a:solidFill>
                  <a:srgbClr val="40A070"/>
                </a:solidFill>
                <a:latin typeface="Courier New"/>
                <a:cs typeface="Courier New"/>
              </a:rPr>
              <a:t>2</a:t>
            </a:r>
            <a:r>
              <a:rPr sz="1191" spc="-4" dirty="0">
                <a:solidFill>
                  <a:srgbClr val="666666"/>
                </a:solidFill>
                <a:latin typeface="Courier New"/>
                <a:cs typeface="Courier New"/>
              </a:rPr>
              <a:t>, </a:t>
            </a:r>
            <a:r>
              <a:rPr sz="1191" spc="-4" dirty="0">
                <a:solidFill>
                  <a:srgbClr val="40A070"/>
                </a:solidFill>
                <a:latin typeface="Courier New"/>
                <a:cs typeface="Courier New"/>
              </a:rPr>
              <a:t>3</a:t>
            </a:r>
            <a:r>
              <a:rPr sz="1191" spc="-4" dirty="0">
                <a:solidFill>
                  <a:srgbClr val="666666"/>
                </a:solidFill>
                <a:latin typeface="Courier New"/>
                <a:cs typeface="Courier New"/>
              </a:rPr>
              <a:t>, </a:t>
            </a:r>
            <a:r>
              <a:rPr sz="1191" spc="-4" dirty="0">
                <a:solidFill>
                  <a:srgbClr val="40A070"/>
                </a:solidFill>
                <a:latin typeface="Courier New"/>
                <a:cs typeface="Courier New"/>
              </a:rPr>
              <a:t>4</a:t>
            </a:r>
            <a:r>
              <a:rPr sz="1191" spc="-4" dirty="0">
                <a:solidFill>
                  <a:srgbClr val="666666"/>
                </a:solidFill>
                <a:latin typeface="Courier New"/>
                <a:cs typeface="Courier New"/>
              </a:rPr>
              <a:t>,</a:t>
            </a:r>
            <a:r>
              <a:rPr sz="1191" spc="-18" dirty="0">
                <a:solidFill>
                  <a:srgbClr val="666666"/>
                </a:solidFill>
                <a:latin typeface="Courier New"/>
                <a:cs typeface="Courier New"/>
              </a:rPr>
              <a:t> </a:t>
            </a:r>
            <a:r>
              <a:rPr sz="1191" spc="-4" dirty="0">
                <a:solidFill>
                  <a:srgbClr val="40A070"/>
                </a:solidFill>
                <a:latin typeface="Courier New"/>
                <a:cs typeface="Courier New"/>
              </a:rPr>
              <a:t>5</a:t>
            </a:r>
            <a:r>
              <a:rPr sz="1191" spc="-4" dirty="0">
                <a:solidFill>
                  <a:srgbClr val="666666"/>
                </a:solidFill>
                <a:latin typeface="Courier New"/>
                <a:cs typeface="Courier New"/>
              </a:rPr>
              <a:t>)</a:t>
            </a:r>
            <a:endParaRPr sz="1191" dirty="0">
              <a:solidFill>
                <a:prstClr val="black"/>
              </a:solidFill>
              <a:latin typeface="Courier New"/>
              <a:cs typeface="Courier New"/>
            </a:endParaRPr>
          </a:p>
          <a:p>
            <a:pPr defTabSz="806867"/>
            <a:endParaRPr sz="1147" dirty="0">
              <a:solidFill>
                <a:prstClr val="black"/>
              </a:solidFill>
              <a:latin typeface="Courier New"/>
              <a:cs typeface="Courier New"/>
            </a:endParaRPr>
          </a:p>
          <a:p>
            <a:pPr marL="11206" defTabSz="806867">
              <a:spcBef>
                <a:spcPts val="662"/>
              </a:spcBef>
            </a:pPr>
            <a:r>
              <a:rPr sz="1191" spc="-4" dirty="0">
                <a:solidFill>
                  <a:srgbClr val="323332"/>
                </a:solidFill>
                <a:latin typeface="Courier New"/>
                <a:cs typeface="Courier New"/>
              </a:rPr>
              <a:t>scala</a:t>
            </a:r>
            <a:r>
              <a:rPr sz="1191" spc="-4" dirty="0">
                <a:solidFill>
                  <a:srgbClr val="666666"/>
                </a:solidFill>
                <a:latin typeface="Courier New"/>
                <a:cs typeface="Courier New"/>
              </a:rPr>
              <a:t>&gt; </a:t>
            </a:r>
            <a:r>
              <a:rPr sz="1191" b="1" spc="-4" dirty="0">
                <a:solidFill>
                  <a:srgbClr val="01701F"/>
                </a:solidFill>
                <a:latin typeface="Courier New"/>
                <a:cs typeface="Courier New"/>
              </a:rPr>
              <a:t>val </a:t>
            </a:r>
            <a:r>
              <a:rPr sz="1191" spc="-9" dirty="0">
                <a:solidFill>
                  <a:srgbClr val="323332"/>
                </a:solidFill>
                <a:latin typeface="Courier New"/>
                <a:cs typeface="Courier New"/>
              </a:rPr>
              <a:t>distData </a:t>
            </a:r>
            <a:r>
              <a:rPr sz="1191" b="1" spc="-4" dirty="0">
                <a:solidFill>
                  <a:srgbClr val="01701F"/>
                </a:solidFill>
                <a:latin typeface="Courier New"/>
                <a:cs typeface="Courier New"/>
              </a:rPr>
              <a:t>=</a:t>
            </a:r>
            <a:r>
              <a:rPr sz="1191" b="1" spc="-9" dirty="0">
                <a:solidFill>
                  <a:srgbClr val="01701F"/>
                </a:solidFill>
                <a:latin typeface="Courier New"/>
                <a:cs typeface="Courier New"/>
              </a:rPr>
              <a:t> </a:t>
            </a:r>
            <a:r>
              <a:rPr sz="1191" spc="-4" dirty="0">
                <a:solidFill>
                  <a:srgbClr val="323332"/>
                </a:solidFill>
                <a:latin typeface="Courier New"/>
                <a:cs typeface="Courier New"/>
              </a:rPr>
              <a:t>sc</a:t>
            </a:r>
            <a:r>
              <a:rPr sz="1191" spc="-4" dirty="0">
                <a:solidFill>
                  <a:srgbClr val="666666"/>
                </a:solidFill>
                <a:latin typeface="Courier New"/>
                <a:cs typeface="Courier New"/>
              </a:rPr>
              <a:t>.</a:t>
            </a:r>
            <a:r>
              <a:rPr sz="1191" spc="-4" dirty="0">
                <a:solidFill>
                  <a:srgbClr val="323332"/>
                </a:solidFill>
                <a:latin typeface="Courier New"/>
                <a:cs typeface="Courier New"/>
              </a:rPr>
              <a:t>parallelize</a:t>
            </a:r>
            <a:r>
              <a:rPr sz="1191" spc="-4" dirty="0">
                <a:solidFill>
                  <a:srgbClr val="666666"/>
                </a:solidFill>
                <a:latin typeface="Courier New"/>
                <a:cs typeface="Courier New"/>
              </a:rPr>
              <a:t>(</a:t>
            </a:r>
            <a:r>
              <a:rPr sz="1191" spc="-4" dirty="0">
                <a:solidFill>
                  <a:srgbClr val="323332"/>
                </a:solidFill>
                <a:latin typeface="Courier New"/>
                <a:cs typeface="Courier New"/>
              </a:rPr>
              <a:t>data</a:t>
            </a:r>
            <a:r>
              <a:rPr sz="1191" spc="-4" dirty="0">
                <a:solidFill>
                  <a:srgbClr val="666666"/>
                </a:solidFill>
                <a:latin typeface="Courier New"/>
                <a:cs typeface="Courier New"/>
              </a:rPr>
              <a:t>)</a:t>
            </a:r>
            <a:endParaRPr sz="1191" dirty="0">
              <a:solidFill>
                <a:prstClr val="black"/>
              </a:solidFill>
              <a:latin typeface="Courier New"/>
              <a:cs typeface="Courier New"/>
            </a:endParaRPr>
          </a:p>
          <a:p>
            <a:pPr marL="11206" defTabSz="806867">
              <a:spcBef>
                <a:spcPts val="265"/>
              </a:spcBef>
            </a:pPr>
            <a:r>
              <a:rPr sz="1191" spc="-4" dirty="0">
                <a:solidFill>
                  <a:srgbClr val="323332"/>
                </a:solidFill>
                <a:latin typeface="Courier New"/>
                <a:cs typeface="Courier New"/>
              </a:rPr>
              <a:t>distData</a:t>
            </a:r>
            <a:r>
              <a:rPr sz="1191" b="1" spc="-4" dirty="0">
                <a:solidFill>
                  <a:srgbClr val="01701F"/>
                </a:solidFill>
                <a:latin typeface="Courier New"/>
                <a:cs typeface="Courier New"/>
              </a:rPr>
              <a:t>: </a:t>
            </a:r>
            <a:r>
              <a:rPr sz="1191" spc="-4" dirty="0">
                <a:solidFill>
                  <a:srgbClr val="902000"/>
                </a:solidFill>
                <a:latin typeface="Courier New"/>
                <a:cs typeface="Courier New"/>
              </a:rPr>
              <a:t>spark.RDD</a:t>
            </a:r>
            <a:r>
              <a:rPr sz="1191" spc="-4" dirty="0">
                <a:solidFill>
                  <a:srgbClr val="666666"/>
                </a:solidFill>
                <a:latin typeface="Courier New"/>
                <a:cs typeface="Courier New"/>
              </a:rPr>
              <a:t>[</a:t>
            </a:r>
            <a:r>
              <a:rPr sz="1191" spc="-4" dirty="0">
                <a:solidFill>
                  <a:srgbClr val="902000"/>
                </a:solidFill>
                <a:latin typeface="Courier New"/>
                <a:cs typeface="Courier New"/>
              </a:rPr>
              <a:t>Int</a:t>
            </a:r>
            <a:r>
              <a:rPr sz="1191" spc="-4" dirty="0">
                <a:solidFill>
                  <a:srgbClr val="666666"/>
                </a:solidFill>
                <a:latin typeface="Courier New"/>
                <a:cs typeface="Courier New"/>
              </a:rPr>
              <a:t>] </a:t>
            </a:r>
            <a:r>
              <a:rPr sz="1191" b="1" spc="-4" dirty="0">
                <a:solidFill>
                  <a:srgbClr val="01701F"/>
                </a:solidFill>
                <a:latin typeface="Courier New"/>
                <a:cs typeface="Courier New"/>
              </a:rPr>
              <a:t>=</a:t>
            </a:r>
            <a:r>
              <a:rPr sz="1191" b="1" spc="-26" dirty="0">
                <a:solidFill>
                  <a:srgbClr val="01701F"/>
                </a:solidFill>
                <a:latin typeface="Courier New"/>
                <a:cs typeface="Courier New"/>
              </a:rPr>
              <a:t> </a:t>
            </a:r>
            <a:r>
              <a:rPr sz="1191" spc="-4" dirty="0">
                <a:solidFill>
                  <a:srgbClr val="323332"/>
                </a:solidFill>
                <a:latin typeface="Courier New"/>
                <a:cs typeface="Courier New"/>
              </a:rPr>
              <a:t>spark</a:t>
            </a:r>
            <a:r>
              <a:rPr sz="1191" spc="-4" dirty="0">
                <a:solidFill>
                  <a:srgbClr val="666666"/>
                </a:solidFill>
                <a:latin typeface="Courier New"/>
                <a:cs typeface="Courier New"/>
              </a:rPr>
              <a:t>.</a:t>
            </a:r>
            <a:r>
              <a:rPr sz="1191" b="1" spc="-4" dirty="0">
                <a:solidFill>
                  <a:srgbClr val="0D84B5"/>
                </a:solidFill>
                <a:latin typeface="Courier New"/>
                <a:cs typeface="Courier New"/>
              </a:rPr>
              <a:t>ParallelCollection</a:t>
            </a:r>
            <a:r>
              <a:rPr sz="1191" b="1" spc="-4" dirty="0">
                <a:solidFill>
                  <a:srgbClr val="01701F"/>
                </a:solidFill>
                <a:latin typeface="Courier New"/>
                <a:cs typeface="Courier New"/>
              </a:rPr>
              <a:t>@</a:t>
            </a:r>
            <a:r>
              <a:rPr sz="1191" spc="-4" dirty="0">
                <a:solidFill>
                  <a:srgbClr val="40A070"/>
                </a:solidFill>
                <a:latin typeface="Courier New"/>
                <a:cs typeface="Courier New"/>
              </a:rPr>
              <a:t>10</a:t>
            </a:r>
            <a:r>
              <a:rPr sz="1191" spc="-4" dirty="0">
                <a:solidFill>
                  <a:srgbClr val="323332"/>
                </a:solidFill>
                <a:latin typeface="Courier New"/>
                <a:cs typeface="Courier New"/>
              </a:rPr>
              <a:t>d13e3e</a:t>
            </a:r>
            <a:endParaRPr sz="1191" dirty="0">
              <a:solidFill>
                <a:prstClr val="black"/>
              </a:solidFill>
              <a:latin typeface="Courier New"/>
              <a:cs typeface="Courier New"/>
            </a:endParaRPr>
          </a:p>
        </p:txBody>
      </p:sp>
      <p:sp>
        <p:nvSpPr>
          <p:cNvPr id="5" name="object 5"/>
          <p:cNvSpPr txBox="1"/>
          <p:nvPr/>
        </p:nvSpPr>
        <p:spPr>
          <a:xfrm>
            <a:off x="2693127" y="3482622"/>
            <a:ext cx="1007409" cy="401739"/>
          </a:xfrm>
          <a:prstGeom prst="rect">
            <a:avLst/>
          </a:prstGeom>
        </p:spPr>
        <p:txBody>
          <a:bodyPr vert="horz" wrap="square" lIns="0" tIns="14568" rIns="0" bIns="0" rtlCol="0">
            <a:spAutoFit/>
          </a:bodyPr>
          <a:lstStyle/>
          <a:p>
            <a:pPr marL="11206" defTabSz="806867">
              <a:spcBef>
                <a:spcPts val="115"/>
              </a:spcBef>
            </a:pPr>
            <a:r>
              <a:rPr sz="2515" spc="9" dirty="0">
                <a:solidFill>
                  <a:prstClr val="black"/>
                </a:solidFill>
                <a:latin typeface="Gill Sans MT"/>
                <a:cs typeface="Gill Sans MT"/>
              </a:rPr>
              <a:t>Python:</a:t>
            </a:r>
            <a:endParaRPr sz="2515">
              <a:solidFill>
                <a:prstClr val="black"/>
              </a:solidFill>
              <a:latin typeface="Gill Sans MT"/>
              <a:cs typeface="Gill Sans M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28787" y="641680"/>
            <a:ext cx="2545416" cy="297589"/>
          </a:xfrm>
          <a:prstGeom prst="rect">
            <a:avLst/>
          </a:prstGeom>
        </p:spPr>
        <p:txBody>
          <a:bodyPr vert="horz" wrap="square" lIns="0" tIns="12326" rIns="0" bIns="0" rtlCol="0">
            <a:spAutoFit/>
          </a:bodyPr>
          <a:lstStyle/>
          <a:p>
            <a:pPr marL="11206">
              <a:spcBef>
                <a:spcPts val="97"/>
              </a:spcBef>
            </a:pPr>
            <a:r>
              <a:rPr sz="1853" b="1" spc="93" dirty="0"/>
              <a:t>Spark </a:t>
            </a:r>
            <a:r>
              <a:rPr sz="1853" b="1" spc="79" dirty="0"/>
              <a:t>Essentials:</a:t>
            </a:r>
            <a:r>
              <a:rPr sz="1853" b="1" spc="-57" dirty="0"/>
              <a:t> </a:t>
            </a:r>
            <a:r>
              <a:rPr sz="1853" i="1" spc="4" dirty="0"/>
              <a:t>RDD</a:t>
            </a:r>
            <a:endParaRPr sz="1853"/>
          </a:p>
        </p:txBody>
      </p:sp>
      <p:sp>
        <p:nvSpPr>
          <p:cNvPr id="3" name="object 3"/>
          <p:cNvSpPr txBox="1"/>
          <p:nvPr/>
        </p:nvSpPr>
        <p:spPr>
          <a:xfrm>
            <a:off x="8719070" y="4245820"/>
            <a:ext cx="564776" cy="193439"/>
          </a:xfrm>
          <a:prstGeom prst="rect">
            <a:avLst/>
          </a:prstGeom>
        </p:spPr>
        <p:txBody>
          <a:bodyPr vert="horz" wrap="square" lIns="0" tIns="10085" rIns="0" bIns="0" rtlCol="0">
            <a:spAutoFit/>
          </a:bodyPr>
          <a:lstStyle/>
          <a:p>
            <a:pPr marL="11206" defTabSz="806867">
              <a:spcBef>
                <a:spcPts val="79"/>
              </a:spcBef>
            </a:pPr>
            <a:r>
              <a:rPr sz="1191" spc="-9" dirty="0">
                <a:solidFill>
                  <a:srgbClr val="323332"/>
                </a:solidFill>
                <a:latin typeface="Courier New"/>
                <a:cs typeface="Courier New"/>
              </a:rPr>
              <a:t>called</a:t>
            </a:r>
            <a:endParaRPr sz="1191">
              <a:solidFill>
                <a:prstClr val="black"/>
              </a:solidFill>
              <a:latin typeface="Courier New"/>
              <a:cs typeface="Courier New"/>
            </a:endParaRPr>
          </a:p>
        </p:txBody>
      </p:sp>
      <p:sp>
        <p:nvSpPr>
          <p:cNvPr id="4" name="object 4"/>
          <p:cNvSpPr txBox="1"/>
          <p:nvPr/>
        </p:nvSpPr>
        <p:spPr>
          <a:xfrm>
            <a:off x="2663694" y="4620186"/>
            <a:ext cx="6438900" cy="795633"/>
          </a:xfrm>
          <a:prstGeom prst="rect">
            <a:avLst/>
          </a:prstGeom>
        </p:spPr>
        <p:txBody>
          <a:bodyPr vert="horz" wrap="square" lIns="0" tIns="11206" rIns="0" bIns="0" rtlCol="0">
            <a:spAutoFit/>
          </a:bodyPr>
          <a:lstStyle/>
          <a:p>
            <a:pPr marL="11206" marR="4483" defTabSz="806867">
              <a:lnSpc>
                <a:spcPct val="106700"/>
              </a:lnSpc>
              <a:spcBef>
                <a:spcPts val="88"/>
              </a:spcBef>
            </a:pPr>
            <a:r>
              <a:rPr sz="1191" spc="-4" dirty="0">
                <a:solidFill>
                  <a:srgbClr val="009999"/>
                </a:solidFill>
                <a:latin typeface="Courier New"/>
                <a:cs typeface="Courier New"/>
              </a:rPr>
              <a:t>14</a:t>
            </a:r>
            <a:r>
              <a:rPr sz="1191" b="1" spc="-4" dirty="0">
                <a:solidFill>
                  <a:srgbClr val="323332"/>
                </a:solidFill>
                <a:latin typeface="Courier New"/>
                <a:cs typeface="Courier New"/>
              </a:rPr>
              <a:t>/</a:t>
            </a:r>
            <a:r>
              <a:rPr sz="1191" spc="-4" dirty="0">
                <a:solidFill>
                  <a:srgbClr val="009999"/>
                </a:solidFill>
                <a:latin typeface="Courier New"/>
                <a:cs typeface="Courier New"/>
              </a:rPr>
              <a:t>04</a:t>
            </a:r>
            <a:r>
              <a:rPr sz="1191" b="1" spc="-4" dirty="0">
                <a:solidFill>
                  <a:srgbClr val="323332"/>
                </a:solidFill>
                <a:latin typeface="Courier New"/>
                <a:cs typeface="Courier New"/>
              </a:rPr>
              <a:t>/</a:t>
            </a:r>
            <a:r>
              <a:rPr sz="1191" spc="-4" dirty="0">
                <a:solidFill>
                  <a:srgbClr val="009999"/>
                </a:solidFill>
                <a:latin typeface="Courier New"/>
                <a:cs typeface="Courier New"/>
              </a:rPr>
              <a:t>19 23</a:t>
            </a:r>
            <a:r>
              <a:rPr sz="1191" spc="-4" dirty="0">
                <a:solidFill>
                  <a:srgbClr val="323332"/>
                </a:solidFill>
                <a:latin typeface="Courier New"/>
                <a:cs typeface="Courier New"/>
              </a:rPr>
              <a:t>:</a:t>
            </a:r>
            <a:r>
              <a:rPr sz="1191" spc="-4" dirty="0">
                <a:solidFill>
                  <a:srgbClr val="009999"/>
                </a:solidFill>
                <a:latin typeface="Courier New"/>
                <a:cs typeface="Courier New"/>
              </a:rPr>
              <a:t>42</a:t>
            </a:r>
            <a:r>
              <a:rPr sz="1191" spc="-4" dirty="0">
                <a:solidFill>
                  <a:srgbClr val="323332"/>
                </a:solidFill>
                <a:latin typeface="Courier New"/>
                <a:cs typeface="Courier New"/>
              </a:rPr>
              <a:t>:</a:t>
            </a:r>
            <a:r>
              <a:rPr sz="1191" spc="-4" dirty="0">
                <a:solidFill>
                  <a:srgbClr val="009999"/>
                </a:solidFill>
                <a:latin typeface="Courier New"/>
                <a:cs typeface="Courier New"/>
              </a:rPr>
              <a:t>40 </a:t>
            </a:r>
            <a:r>
              <a:rPr sz="1191" spc="-9" dirty="0">
                <a:solidFill>
                  <a:srgbClr val="323332"/>
                </a:solidFill>
                <a:latin typeface="Courier New"/>
                <a:cs typeface="Courier New"/>
              </a:rPr>
              <a:t>INFO storage</a:t>
            </a:r>
            <a:r>
              <a:rPr sz="1191" b="1" spc="-9" dirty="0">
                <a:solidFill>
                  <a:srgbClr val="323332"/>
                </a:solidFill>
                <a:latin typeface="Courier New"/>
                <a:cs typeface="Courier New"/>
              </a:rPr>
              <a:t>.</a:t>
            </a:r>
            <a:r>
              <a:rPr sz="1191" spc="-9" dirty="0">
                <a:solidFill>
                  <a:srgbClr val="323332"/>
                </a:solidFill>
                <a:latin typeface="Courier New"/>
                <a:cs typeface="Courier New"/>
              </a:rPr>
              <a:t>MemoryStore: Block broadcast_0 stored as  values to memory (estimated size </a:t>
            </a:r>
            <a:r>
              <a:rPr sz="1191" spc="-4" dirty="0">
                <a:solidFill>
                  <a:srgbClr val="009999"/>
                </a:solidFill>
                <a:latin typeface="Courier New"/>
                <a:cs typeface="Courier New"/>
              </a:rPr>
              <a:t>36.0 </a:t>
            </a:r>
            <a:r>
              <a:rPr sz="1191" spc="-9" dirty="0">
                <a:solidFill>
                  <a:srgbClr val="323332"/>
                </a:solidFill>
                <a:latin typeface="Courier New"/>
                <a:cs typeface="Courier New"/>
              </a:rPr>
              <a:t>KB, free </a:t>
            </a:r>
            <a:r>
              <a:rPr sz="1191" spc="-4" dirty="0">
                <a:solidFill>
                  <a:srgbClr val="009999"/>
                </a:solidFill>
                <a:latin typeface="Courier New"/>
                <a:cs typeface="Courier New"/>
              </a:rPr>
              <a:t>303.3</a:t>
            </a:r>
            <a:r>
              <a:rPr sz="1191" spc="26" dirty="0">
                <a:solidFill>
                  <a:srgbClr val="009999"/>
                </a:solidFill>
                <a:latin typeface="Courier New"/>
                <a:cs typeface="Courier New"/>
              </a:rPr>
              <a:t> </a:t>
            </a:r>
            <a:r>
              <a:rPr sz="1191" spc="-4" dirty="0">
                <a:solidFill>
                  <a:srgbClr val="323332"/>
                </a:solidFill>
                <a:latin typeface="Courier New"/>
                <a:cs typeface="Courier New"/>
              </a:rPr>
              <a:t>MB)</a:t>
            </a:r>
            <a:endParaRPr sz="1191">
              <a:solidFill>
                <a:prstClr val="black"/>
              </a:solidFill>
              <a:latin typeface="Courier New"/>
              <a:cs typeface="Courier New"/>
            </a:endParaRPr>
          </a:p>
          <a:p>
            <a:pPr marL="11206" defTabSz="806867">
              <a:spcBef>
                <a:spcPts val="93"/>
              </a:spcBef>
            </a:pPr>
            <a:r>
              <a:rPr sz="1191" b="1" spc="-4" dirty="0">
                <a:solidFill>
                  <a:srgbClr val="323332"/>
                </a:solidFill>
                <a:latin typeface="Courier New"/>
                <a:cs typeface="Courier New"/>
              </a:rPr>
              <a:t>&gt;&gt;&gt;</a:t>
            </a:r>
            <a:r>
              <a:rPr sz="1191" b="1" spc="-9" dirty="0">
                <a:solidFill>
                  <a:srgbClr val="323332"/>
                </a:solidFill>
                <a:latin typeface="Courier New"/>
                <a:cs typeface="Courier New"/>
              </a:rPr>
              <a:t> </a:t>
            </a:r>
            <a:r>
              <a:rPr sz="1191" spc="-4" dirty="0">
                <a:solidFill>
                  <a:srgbClr val="323332"/>
                </a:solidFill>
                <a:latin typeface="Courier New"/>
                <a:cs typeface="Courier New"/>
              </a:rPr>
              <a:t>distFile</a:t>
            </a:r>
            <a:endParaRPr sz="1191">
              <a:solidFill>
                <a:prstClr val="black"/>
              </a:solidFill>
              <a:latin typeface="Courier New"/>
              <a:cs typeface="Courier New"/>
            </a:endParaRPr>
          </a:p>
          <a:p>
            <a:pPr marL="11206" defTabSz="806867">
              <a:spcBef>
                <a:spcPts val="97"/>
              </a:spcBef>
            </a:pPr>
            <a:r>
              <a:rPr sz="1191" spc="-4" dirty="0">
                <a:solidFill>
                  <a:srgbClr val="323332"/>
                </a:solidFill>
                <a:latin typeface="Courier New"/>
                <a:cs typeface="Courier New"/>
              </a:rPr>
              <a:t>MappedRDD[</a:t>
            </a:r>
            <a:r>
              <a:rPr sz="1191" spc="-4" dirty="0">
                <a:solidFill>
                  <a:srgbClr val="009999"/>
                </a:solidFill>
                <a:latin typeface="Courier New"/>
                <a:cs typeface="Courier New"/>
              </a:rPr>
              <a:t>2</a:t>
            </a:r>
            <a:r>
              <a:rPr sz="1191" spc="-4" dirty="0">
                <a:solidFill>
                  <a:srgbClr val="323332"/>
                </a:solidFill>
                <a:latin typeface="Courier New"/>
                <a:cs typeface="Courier New"/>
              </a:rPr>
              <a:t>] </a:t>
            </a:r>
            <a:r>
              <a:rPr sz="1191" spc="-9" dirty="0">
                <a:solidFill>
                  <a:srgbClr val="323332"/>
                </a:solidFill>
                <a:latin typeface="Courier New"/>
                <a:cs typeface="Courier New"/>
              </a:rPr>
              <a:t>at textFile at</a:t>
            </a:r>
            <a:r>
              <a:rPr sz="1191" dirty="0">
                <a:solidFill>
                  <a:srgbClr val="323332"/>
                </a:solidFill>
                <a:latin typeface="Courier New"/>
                <a:cs typeface="Courier New"/>
              </a:rPr>
              <a:t> </a:t>
            </a:r>
            <a:r>
              <a:rPr sz="1191" spc="-4" dirty="0">
                <a:solidFill>
                  <a:srgbClr val="323332"/>
                </a:solidFill>
                <a:latin typeface="Courier New"/>
                <a:cs typeface="Courier New"/>
              </a:rPr>
              <a:t>NativeMethodAccessorImpl</a:t>
            </a:r>
            <a:r>
              <a:rPr sz="1191" b="1" spc="-4" dirty="0">
                <a:solidFill>
                  <a:srgbClr val="323332"/>
                </a:solidFill>
                <a:latin typeface="Courier New"/>
                <a:cs typeface="Courier New"/>
              </a:rPr>
              <a:t>.</a:t>
            </a:r>
            <a:r>
              <a:rPr sz="1191" spc="-4" dirty="0">
                <a:solidFill>
                  <a:srgbClr val="323332"/>
                </a:solidFill>
                <a:latin typeface="Courier New"/>
                <a:cs typeface="Courier New"/>
              </a:rPr>
              <a:t>java:</a:t>
            </a:r>
            <a:r>
              <a:rPr sz="1191" b="1" spc="-4" dirty="0">
                <a:solidFill>
                  <a:srgbClr val="323332"/>
                </a:solidFill>
                <a:latin typeface="Courier New"/>
                <a:cs typeface="Courier New"/>
              </a:rPr>
              <a:t>-</a:t>
            </a:r>
            <a:r>
              <a:rPr sz="1191" spc="-4" dirty="0">
                <a:solidFill>
                  <a:srgbClr val="009999"/>
                </a:solidFill>
                <a:latin typeface="Courier New"/>
                <a:cs typeface="Courier New"/>
              </a:rPr>
              <a:t>2</a:t>
            </a:r>
            <a:endParaRPr sz="1191">
              <a:solidFill>
                <a:prstClr val="black"/>
              </a:solidFill>
              <a:latin typeface="Courier New"/>
              <a:cs typeface="Courier New"/>
            </a:endParaRPr>
          </a:p>
        </p:txBody>
      </p:sp>
      <p:sp>
        <p:nvSpPr>
          <p:cNvPr id="5" name="object 5"/>
          <p:cNvSpPr txBox="1"/>
          <p:nvPr/>
        </p:nvSpPr>
        <p:spPr>
          <a:xfrm>
            <a:off x="2651517" y="1361535"/>
            <a:ext cx="4903134" cy="931756"/>
          </a:xfrm>
          <a:prstGeom prst="rect">
            <a:avLst/>
          </a:prstGeom>
        </p:spPr>
        <p:txBody>
          <a:bodyPr vert="horz" wrap="square" lIns="0" tIns="14568" rIns="0" bIns="0" rtlCol="0">
            <a:spAutoFit/>
          </a:bodyPr>
          <a:lstStyle/>
          <a:p>
            <a:pPr marL="50989" defTabSz="806867">
              <a:spcBef>
                <a:spcPts val="115"/>
              </a:spcBef>
            </a:pPr>
            <a:r>
              <a:rPr sz="2515" spc="4" dirty="0">
                <a:solidFill>
                  <a:prstClr val="black"/>
                </a:solidFill>
                <a:latin typeface="Gill Sans MT"/>
                <a:cs typeface="Gill Sans MT"/>
              </a:rPr>
              <a:t>Scala:</a:t>
            </a:r>
            <a:endParaRPr sz="2515">
              <a:solidFill>
                <a:prstClr val="black"/>
              </a:solidFill>
              <a:latin typeface="Gill Sans MT"/>
              <a:cs typeface="Gill Sans MT"/>
            </a:endParaRPr>
          </a:p>
          <a:p>
            <a:pPr marL="11206" marR="4483" defTabSz="806867">
              <a:lnSpc>
                <a:spcPct val="106700"/>
              </a:lnSpc>
              <a:spcBef>
                <a:spcPts val="1107"/>
              </a:spcBef>
            </a:pPr>
            <a:r>
              <a:rPr sz="1191" spc="-4" dirty="0">
                <a:solidFill>
                  <a:srgbClr val="323332"/>
                </a:solidFill>
                <a:latin typeface="Courier New"/>
                <a:cs typeface="Courier New"/>
              </a:rPr>
              <a:t>scala</a:t>
            </a:r>
            <a:r>
              <a:rPr sz="1191" b="1" spc="-4" dirty="0">
                <a:solidFill>
                  <a:srgbClr val="323332"/>
                </a:solidFill>
                <a:latin typeface="Courier New"/>
                <a:cs typeface="Courier New"/>
              </a:rPr>
              <a:t>&gt; val </a:t>
            </a:r>
            <a:r>
              <a:rPr sz="1191" spc="-9" dirty="0">
                <a:solidFill>
                  <a:srgbClr val="323332"/>
                </a:solidFill>
                <a:latin typeface="Courier New"/>
                <a:cs typeface="Courier New"/>
              </a:rPr>
              <a:t>distFile </a:t>
            </a:r>
            <a:r>
              <a:rPr sz="1191" b="1" spc="-4" dirty="0">
                <a:solidFill>
                  <a:srgbClr val="323332"/>
                </a:solidFill>
                <a:latin typeface="Courier New"/>
                <a:cs typeface="Courier New"/>
              </a:rPr>
              <a:t>= </a:t>
            </a:r>
            <a:r>
              <a:rPr sz="1191" spc="-4" dirty="0">
                <a:solidFill>
                  <a:srgbClr val="323332"/>
                </a:solidFill>
                <a:latin typeface="Courier New"/>
                <a:cs typeface="Courier New"/>
              </a:rPr>
              <a:t>sc</a:t>
            </a:r>
            <a:r>
              <a:rPr sz="1191" b="1" spc="-4" dirty="0">
                <a:solidFill>
                  <a:srgbClr val="323332"/>
                </a:solidFill>
                <a:latin typeface="Courier New"/>
                <a:cs typeface="Courier New"/>
              </a:rPr>
              <a:t>.</a:t>
            </a:r>
            <a:r>
              <a:rPr sz="1191" spc="-4" dirty="0">
                <a:solidFill>
                  <a:srgbClr val="323332"/>
                </a:solidFill>
                <a:latin typeface="Courier New"/>
                <a:cs typeface="Courier New"/>
              </a:rPr>
              <a:t>textFile</a:t>
            </a:r>
            <a:r>
              <a:rPr sz="1191" b="1" spc="-4" dirty="0">
                <a:solidFill>
                  <a:srgbClr val="323332"/>
                </a:solidFill>
                <a:latin typeface="Courier New"/>
                <a:cs typeface="Courier New"/>
              </a:rPr>
              <a:t>(</a:t>
            </a:r>
            <a:r>
              <a:rPr sz="1191" spc="-4" dirty="0">
                <a:solidFill>
                  <a:srgbClr val="DD2244"/>
                </a:solidFill>
                <a:latin typeface="Courier New"/>
                <a:cs typeface="Courier New"/>
              </a:rPr>
              <a:t>"README.md"</a:t>
            </a:r>
            <a:r>
              <a:rPr sz="1191" b="1" spc="-4" dirty="0">
                <a:solidFill>
                  <a:srgbClr val="323332"/>
                </a:solidFill>
                <a:latin typeface="Courier New"/>
                <a:cs typeface="Courier New"/>
              </a:rPr>
              <a:t>)  </a:t>
            </a:r>
            <a:r>
              <a:rPr sz="1191" spc="-4" dirty="0">
                <a:solidFill>
                  <a:srgbClr val="323332"/>
                </a:solidFill>
                <a:latin typeface="Courier New"/>
                <a:cs typeface="Courier New"/>
              </a:rPr>
              <a:t>distFile</a:t>
            </a:r>
            <a:r>
              <a:rPr sz="1191" b="1" spc="-4" dirty="0">
                <a:solidFill>
                  <a:srgbClr val="323332"/>
                </a:solidFill>
                <a:latin typeface="Courier New"/>
                <a:cs typeface="Courier New"/>
              </a:rPr>
              <a:t>: </a:t>
            </a:r>
            <a:r>
              <a:rPr sz="1191" b="1" spc="-4" dirty="0">
                <a:solidFill>
                  <a:srgbClr val="455588"/>
                </a:solidFill>
                <a:latin typeface="Courier New"/>
                <a:cs typeface="Courier New"/>
              </a:rPr>
              <a:t>spark.RDD</a:t>
            </a:r>
            <a:r>
              <a:rPr sz="1191" b="1" spc="-4" dirty="0">
                <a:solidFill>
                  <a:srgbClr val="323332"/>
                </a:solidFill>
                <a:latin typeface="Courier New"/>
                <a:cs typeface="Courier New"/>
              </a:rPr>
              <a:t>[</a:t>
            </a:r>
            <a:r>
              <a:rPr sz="1191" b="1" spc="-4" dirty="0">
                <a:solidFill>
                  <a:srgbClr val="455588"/>
                </a:solidFill>
                <a:latin typeface="Courier New"/>
                <a:cs typeface="Courier New"/>
              </a:rPr>
              <a:t>String</a:t>
            </a:r>
            <a:r>
              <a:rPr sz="1191" b="1" spc="-4" dirty="0">
                <a:solidFill>
                  <a:srgbClr val="323332"/>
                </a:solidFill>
                <a:latin typeface="Courier New"/>
                <a:cs typeface="Courier New"/>
              </a:rPr>
              <a:t>] =</a:t>
            </a:r>
            <a:r>
              <a:rPr sz="1191" b="1" spc="-31" dirty="0">
                <a:solidFill>
                  <a:srgbClr val="323332"/>
                </a:solidFill>
                <a:latin typeface="Courier New"/>
                <a:cs typeface="Courier New"/>
              </a:rPr>
              <a:t> </a:t>
            </a:r>
            <a:r>
              <a:rPr sz="1191" spc="-4" dirty="0">
                <a:solidFill>
                  <a:srgbClr val="323332"/>
                </a:solidFill>
                <a:latin typeface="Courier New"/>
                <a:cs typeface="Courier New"/>
              </a:rPr>
              <a:t>spark</a:t>
            </a:r>
            <a:r>
              <a:rPr sz="1191" b="1" spc="-4" dirty="0">
                <a:solidFill>
                  <a:srgbClr val="323332"/>
                </a:solidFill>
                <a:latin typeface="Courier New"/>
                <a:cs typeface="Courier New"/>
              </a:rPr>
              <a:t>.</a:t>
            </a:r>
            <a:r>
              <a:rPr sz="1191" b="1" spc="-4" dirty="0">
                <a:solidFill>
                  <a:srgbClr val="455588"/>
                </a:solidFill>
                <a:latin typeface="Courier New"/>
                <a:cs typeface="Courier New"/>
              </a:rPr>
              <a:t>HadoopRDD</a:t>
            </a:r>
            <a:r>
              <a:rPr sz="1191" b="1" spc="-4" dirty="0">
                <a:solidFill>
                  <a:srgbClr val="323332"/>
                </a:solidFill>
                <a:latin typeface="Courier New"/>
                <a:cs typeface="Courier New"/>
              </a:rPr>
              <a:t>@</a:t>
            </a:r>
            <a:r>
              <a:rPr sz="1191" spc="-4" dirty="0">
                <a:solidFill>
                  <a:srgbClr val="009999"/>
                </a:solidFill>
                <a:latin typeface="Courier New"/>
                <a:cs typeface="Courier New"/>
              </a:rPr>
              <a:t>1</a:t>
            </a:r>
            <a:r>
              <a:rPr sz="1191" spc="-4" dirty="0">
                <a:solidFill>
                  <a:srgbClr val="323332"/>
                </a:solidFill>
                <a:latin typeface="Courier New"/>
                <a:cs typeface="Courier New"/>
              </a:rPr>
              <a:t>d4cee08</a:t>
            </a:r>
            <a:endParaRPr sz="1191">
              <a:solidFill>
                <a:prstClr val="black"/>
              </a:solidFill>
              <a:latin typeface="Courier New"/>
              <a:cs typeface="Courier New"/>
            </a:endParaRPr>
          </a:p>
        </p:txBody>
      </p:sp>
      <p:sp>
        <p:nvSpPr>
          <p:cNvPr id="6" name="object 6"/>
          <p:cNvSpPr txBox="1"/>
          <p:nvPr/>
        </p:nvSpPr>
        <p:spPr>
          <a:xfrm>
            <a:off x="2663695" y="3482623"/>
            <a:ext cx="5987863" cy="1153484"/>
          </a:xfrm>
          <a:prstGeom prst="rect">
            <a:avLst/>
          </a:prstGeom>
        </p:spPr>
        <p:txBody>
          <a:bodyPr vert="horz" wrap="square" lIns="0" tIns="14568" rIns="0" bIns="0" rtlCol="0">
            <a:spAutoFit/>
          </a:bodyPr>
          <a:lstStyle/>
          <a:p>
            <a:pPr marL="40343" defTabSz="806867">
              <a:spcBef>
                <a:spcPts val="115"/>
              </a:spcBef>
            </a:pPr>
            <a:r>
              <a:rPr sz="2515" spc="9" dirty="0">
                <a:solidFill>
                  <a:prstClr val="black"/>
                </a:solidFill>
                <a:latin typeface="Gill Sans MT"/>
                <a:cs typeface="Gill Sans MT"/>
              </a:rPr>
              <a:t>Python:</a:t>
            </a:r>
            <a:endParaRPr sz="2515">
              <a:solidFill>
                <a:prstClr val="black"/>
              </a:solidFill>
              <a:latin typeface="Gill Sans MT"/>
              <a:cs typeface="Gill Sans MT"/>
            </a:endParaRPr>
          </a:p>
          <a:p>
            <a:pPr marL="11206" defTabSz="806867">
              <a:spcBef>
                <a:spcPts val="1434"/>
              </a:spcBef>
            </a:pPr>
            <a:r>
              <a:rPr sz="1191" b="1" spc="-4" dirty="0">
                <a:solidFill>
                  <a:srgbClr val="323332"/>
                </a:solidFill>
                <a:latin typeface="Courier New"/>
                <a:cs typeface="Courier New"/>
              </a:rPr>
              <a:t>&gt;&gt;&gt; </a:t>
            </a:r>
            <a:r>
              <a:rPr sz="1191" spc="-9" dirty="0">
                <a:solidFill>
                  <a:srgbClr val="323332"/>
                </a:solidFill>
                <a:latin typeface="Courier New"/>
                <a:cs typeface="Courier New"/>
              </a:rPr>
              <a:t>distFile </a:t>
            </a:r>
            <a:r>
              <a:rPr sz="1191" b="1" spc="-4" dirty="0">
                <a:solidFill>
                  <a:srgbClr val="323332"/>
                </a:solidFill>
                <a:latin typeface="Courier New"/>
                <a:cs typeface="Courier New"/>
              </a:rPr>
              <a:t>= </a:t>
            </a:r>
            <a:r>
              <a:rPr sz="1191" spc="-4" dirty="0">
                <a:solidFill>
                  <a:srgbClr val="323332"/>
                </a:solidFill>
                <a:latin typeface="Courier New"/>
                <a:cs typeface="Courier New"/>
              </a:rPr>
              <a:t>sc</a:t>
            </a:r>
            <a:r>
              <a:rPr sz="1191" b="1" spc="-4" dirty="0">
                <a:solidFill>
                  <a:srgbClr val="323332"/>
                </a:solidFill>
                <a:latin typeface="Courier New"/>
                <a:cs typeface="Courier New"/>
              </a:rPr>
              <a:t>.</a:t>
            </a:r>
            <a:r>
              <a:rPr sz="1191" spc="-4" dirty="0">
                <a:solidFill>
                  <a:srgbClr val="323332"/>
                </a:solidFill>
                <a:latin typeface="Courier New"/>
                <a:cs typeface="Courier New"/>
              </a:rPr>
              <a:t>textFile(</a:t>
            </a:r>
            <a:r>
              <a:rPr sz="1191" spc="-4" dirty="0">
                <a:solidFill>
                  <a:srgbClr val="DD2244"/>
                </a:solidFill>
                <a:latin typeface="Courier New"/>
                <a:cs typeface="Courier New"/>
              </a:rPr>
              <a:t>"README.md"</a:t>
            </a:r>
            <a:r>
              <a:rPr sz="1191" spc="-4" dirty="0">
                <a:solidFill>
                  <a:srgbClr val="323332"/>
                </a:solidFill>
                <a:latin typeface="Courier New"/>
                <a:cs typeface="Courier New"/>
              </a:rPr>
              <a:t>)</a:t>
            </a:r>
            <a:endParaRPr sz="1191">
              <a:solidFill>
                <a:prstClr val="black"/>
              </a:solidFill>
              <a:latin typeface="Courier New"/>
              <a:cs typeface="Courier New"/>
            </a:endParaRPr>
          </a:p>
          <a:p>
            <a:pPr marL="11206" marR="4483" defTabSz="806867">
              <a:lnSpc>
                <a:spcPct val="106700"/>
              </a:lnSpc>
            </a:pPr>
            <a:r>
              <a:rPr sz="1191" spc="-4" dirty="0">
                <a:solidFill>
                  <a:srgbClr val="009999"/>
                </a:solidFill>
                <a:latin typeface="Courier New"/>
                <a:cs typeface="Courier New"/>
              </a:rPr>
              <a:t>14</a:t>
            </a:r>
            <a:r>
              <a:rPr sz="1191" b="1" spc="-4" dirty="0">
                <a:solidFill>
                  <a:srgbClr val="323332"/>
                </a:solidFill>
                <a:latin typeface="Courier New"/>
                <a:cs typeface="Courier New"/>
              </a:rPr>
              <a:t>/</a:t>
            </a:r>
            <a:r>
              <a:rPr sz="1191" spc="-4" dirty="0">
                <a:solidFill>
                  <a:srgbClr val="009999"/>
                </a:solidFill>
                <a:latin typeface="Courier New"/>
                <a:cs typeface="Courier New"/>
              </a:rPr>
              <a:t>04</a:t>
            </a:r>
            <a:r>
              <a:rPr sz="1191" b="1" spc="-4" dirty="0">
                <a:solidFill>
                  <a:srgbClr val="323332"/>
                </a:solidFill>
                <a:latin typeface="Courier New"/>
                <a:cs typeface="Courier New"/>
              </a:rPr>
              <a:t>/</a:t>
            </a:r>
            <a:r>
              <a:rPr sz="1191" spc="-4" dirty="0">
                <a:solidFill>
                  <a:srgbClr val="009999"/>
                </a:solidFill>
                <a:latin typeface="Courier New"/>
                <a:cs typeface="Courier New"/>
              </a:rPr>
              <a:t>19 23</a:t>
            </a:r>
            <a:r>
              <a:rPr sz="1191" spc="-4" dirty="0">
                <a:solidFill>
                  <a:srgbClr val="323332"/>
                </a:solidFill>
                <a:latin typeface="Courier New"/>
                <a:cs typeface="Courier New"/>
              </a:rPr>
              <a:t>:</a:t>
            </a:r>
            <a:r>
              <a:rPr sz="1191" spc="-4" dirty="0">
                <a:solidFill>
                  <a:srgbClr val="009999"/>
                </a:solidFill>
                <a:latin typeface="Courier New"/>
                <a:cs typeface="Courier New"/>
              </a:rPr>
              <a:t>42</a:t>
            </a:r>
            <a:r>
              <a:rPr sz="1191" spc="-4" dirty="0">
                <a:solidFill>
                  <a:srgbClr val="323332"/>
                </a:solidFill>
                <a:latin typeface="Courier New"/>
                <a:cs typeface="Courier New"/>
              </a:rPr>
              <a:t>:</a:t>
            </a:r>
            <a:r>
              <a:rPr sz="1191" spc="-4" dirty="0">
                <a:solidFill>
                  <a:srgbClr val="009999"/>
                </a:solidFill>
                <a:latin typeface="Courier New"/>
                <a:cs typeface="Courier New"/>
              </a:rPr>
              <a:t>40 </a:t>
            </a:r>
            <a:r>
              <a:rPr sz="1191" spc="-9" dirty="0">
                <a:solidFill>
                  <a:srgbClr val="323332"/>
                </a:solidFill>
                <a:latin typeface="Courier New"/>
                <a:cs typeface="Courier New"/>
              </a:rPr>
              <a:t>INFO storage</a:t>
            </a:r>
            <a:r>
              <a:rPr sz="1191" b="1" spc="-9" dirty="0">
                <a:solidFill>
                  <a:srgbClr val="323332"/>
                </a:solidFill>
                <a:latin typeface="Courier New"/>
                <a:cs typeface="Courier New"/>
              </a:rPr>
              <a:t>.</a:t>
            </a:r>
            <a:r>
              <a:rPr sz="1191" spc="-9" dirty="0">
                <a:solidFill>
                  <a:srgbClr val="323332"/>
                </a:solidFill>
                <a:latin typeface="Courier New"/>
                <a:cs typeface="Courier New"/>
              </a:rPr>
              <a:t>MemoryStore: </a:t>
            </a:r>
            <a:r>
              <a:rPr sz="1191" spc="-4" dirty="0">
                <a:solidFill>
                  <a:srgbClr val="323332"/>
                </a:solidFill>
                <a:latin typeface="Courier New"/>
                <a:cs typeface="Courier New"/>
              </a:rPr>
              <a:t>ensureFreeSpace(</a:t>
            </a:r>
            <a:r>
              <a:rPr sz="1191" spc="-4" dirty="0">
                <a:solidFill>
                  <a:srgbClr val="009999"/>
                </a:solidFill>
                <a:latin typeface="Courier New"/>
                <a:cs typeface="Courier New"/>
              </a:rPr>
              <a:t>36827</a:t>
            </a:r>
            <a:r>
              <a:rPr sz="1191" spc="-4" dirty="0">
                <a:solidFill>
                  <a:srgbClr val="323332"/>
                </a:solidFill>
                <a:latin typeface="Courier New"/>
                <a:cs typeface="Courier New"/>
              </a:rPr>
              <a:t>)  </a:t>
            </a:r>
            <a:r>
              <a:rPr sz="1191" spc="-9" dirty="0">
                <a:solidFill>
                  <a:srgbClr val="323332"/>
                </a:solidFill>
                <a:latin typeface="Courier New"/>
                <a:cs typeface="Courier New"/>
              </a:rPr>
              <a:t>with </a:t>
            </a:r>
            <a:r>
              <a:rPr sz="1191" spc="-4" dirty="0">
                <a:solidFill>
                  <a:srgbClr val="323332"/>
                </a:solidFill>
                <a:latin typeface="Courier New"/>
                <a:cs typeface="Courier New"/>
              </a:rPr>
              <a:t>curMem</a:t>
            </a:r>
            <a:r>
              <a:rPr sz="1191" b="1" spc="-4" dirty="0">
                <a:solidFill>
                  <a:srgbClr val="323332"/>
                </a:solidFill>
                <a:latin typeface="Courier New"/>
                <a:cs typeface="Courier New"/>
              </a:rPr>
              <a:t>=</a:t>
            </a:r>
            <a:r>
              <a:rPr sz="1191" spc="-4" dirty="0">
                <a:solidFill>
                  <a:srgbClr val="009999"/>
                </a:solidFill>
                <a:latin typeface="Courier New"/>
                <a:cs typeface="Courier New"/>
              </a:rPr>
              <a:t>0</a:t>
            </a:r>
            <a:r>
              <a:rPr sz="1191" spc="-4" dirty="0">
                <a:solidFill>
                  <a:srgbClr val="323332"/>
                </a:solidFill>
                <a:latin typeface="Courier New"/>
                <a:cs typeface="Courier New"/>
              </a:rPr>
              <a:t>, maxMem</a:t>
            </a:r>
            <a:r>
              <a:rPr sz="1191" b="1" spc="-4" dirty="0">
                <a:solidFill>
                  <a:srgbClr val="323332"/>
                </a:solidFill>
                <a:latin typeface="Courier New"/>
                <a:cs typeface="Courier New"/>
              </a:rPr>
              <a:t>=</a:t>
            </a:r>
            <a:r>
              <a:rPr sz="1191" spc="-4" dirty="0">
                <a:solidFill>
                  <a:srgbClr val="009999"/>
                </a:solidFill>
                <a:latin typeface="Courier New"/>
                <a:cs typeface="Courier New"/>
              </a:rPr>
              <a:t>318111744</a:t>
            </a:r>
            <a:endParaRPr sz="1191">
              <a:solidFill>
                <a:prstClr val="black"/>
              </a:solidFill>
              <a:latin typeface="Courier New"/>
              <a:cs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85925" y="1438274"/>
            <a:ext cx="9239249" cy="2897188"/>
          </a:xfrm>
          <a:prstGeom prst="rect">
            <a:avLst/>
          </a:prstGeom>
        </p:spPr>
        <p:txBody>
          <a:bodyPr vert="horz" wrap="square" lIns="0" tIns="32497" rIns="0" bIns="0" rtlCol="0">
            <a:spAutoFit/>
          </a:bodyPr>
          <a:lstStyle/>
          <a:p>
            <a:pPr marL="33619" marR="106462" defTabSz="806867">
              <a:lnSpc>
                <a:spcPts val="2965"/>
              </a:lnSpc>
              <a:spcBef>
                <a:spcPts val="256"/>
              </a:spcBef>
            </a:pPr>
            <a:r>
              <a:rPr sz="2515" b="1" spc="-13" dirty="0">
                <a:solidFill>
                  <a:prstClr val="black"/>
                </a:solidFill>
                <a:latin typeface="Gill Sans MT"/>
                <a:cs typeface="Gill Sans MT"/>
              </a:rPr>
              <a:t>Transformations</a:t>
            </a:r>
            <a:r>
              <a:rPr sz="2515" spc="-13" dirty="0">
                <a:solidFill>
                  <a:prstClr val="black"/>
                </a:solidFill>
                <a:latin typeface="Gill Sans MT"/>
                <a:cs typeface="Gill Sans MT"/>
              </a:rPr>
              <a:t> </a:t>
            </a:r>
            <a:r>
              <a:rPr sz="2515" dirty="0">
                <a:solidFill>
                  <a:prstClr val="black"/>
                </a:solidFill>
                <a:latin typeface="Gill Sans MT"/>
                <a:cs typeface="Gill Sans MT"/>
              </a:rPr>
              <a:t>create </a:t>
            </a:r>
            <a:r>
              <a:rPr sz="2515" spc="9" dirty="0">
                <a:solidFill>
                  <a:prstClr val="black"/>
                </a:solidFill>
                <a:latin typeface="Gill Sans MT"/>
                <a:cs typeface="Gill Sans MT"/>
              </a:rPr>
              <a:t>a </a:t>
            </a:r>
            <a:r>
              <a:rPr sz="2515" b="1" dirty="0">
                <a:solidFill>
                  <a:prstClr val="black"/>
                </a:solidFill>
                <a:latin typeface="Gill Sans MT"/>
                <a:cs typeface="Gill Sans MT"/>
              </a:rPr>
              <a:t>new</a:t>
            </a:r>
            <a:r>
              <a:rPr sz="2515" dirty="0">
                <a:solidFill>
                  <a:prstClr val="black"/>
                </a:solidFill>
                <a:latin typeface="Gill Sans MT"/>
                <a:cs typeface="Gill Sans MT"/>
              </a:rPr>
              <a:t> </a:t>
            </a:r>
            <a:r>
              <a:rPr sz="2515" spc="9" dirty="0">
                <a:solidFill>
                  <a:prstClr val="black"/>
                </a:solidFill>
                <a:latin typeface="Gill Sans MT"/>
                <a:cs typeface="Gill Sans MT"/>
              </a:rPr>
              <a:t>dataset </a:t>
            </a:r>
            <a:r>
              <a:rPr sz="2515" spc="-4" dirty="0">
                <a:solidFill>
                  <a:prstClr val="black"/>
                </a:solidFill>
                <a:latin typeface="Gill Sans MT"/>
                <a:cs typeface="Gill Sans MT"/>
              </a:rPr>
              <a:t>from  </a:t>
            </a:r>
            <a:r>
              <a:rPr sz="2515" spc="9" dirty="0">
                <a:solidFill>
                  <a:prstClr val="black"/>
                </a:solidFill>
                <a:latin typeface="Gill Sans MT"/>
                <a:cs typeface="Gill Sans MT"/>
              </a:rPr>
              <a:t>an existing</a:t>
            </a:r>
            <a:r>
              <a:rPr sz="2515" spc="-4" dirty="0">
                <a:solidFill>
                  <a:prstClr val="black"/>
                </a:solidFill>
                <a:latin typeface="Gill Sans MT"/>
                <a:cs typeface="Gill Sans MT"/>
              </a:rPr>
              <a:t> </a:t>
            </a:r>
            <a:r>
              <a:rPr sz="2515" spc="13" dirty="0">
                <a:solidFill>
                  <a:prstClr val="black"/>
                </a:solidFill>
                <a:latin typeface="Gill Sans MT"/>
                <a:cs typeface="Gill Sans MT"/>
              </a:rPr>
              <a:t>one</a:t>
            </a:r>
            <a:endParaRPr sz="2515" dirty="0">
              <a:solidFill>
                <a:prstClr val="black"/>
              </a:solidFill>
              <a:latin typeface="Gill Sans MT"/>
              <a:cs typeface="Gill Sans MT"/>
            </a:endParaRPr>
          </a:p>
          <a:p>
            <a:pPr marL="33619" marR="26896" defTabSz="806867">
              <a:lnSpc>
                <a:spcPts val="2965"/>
              </a:lnSpc>
              <a:spcBef>
                <a:spcPts val="1610"/>
              </a:spcBef>
            </a:pPr>
            <a:r>
              <a:rPr sz="2515" spc="9" dirty="0">
                <a:solidFill>
                  <a:prstClr val="black"/>
                </a:solidFill>
                <a:latin typeface="Gill Sans MT"/>
                <a:cs typeface="Gill Sans MT"/>
              </a:rPr>
              <a:t>All </a:t>
            </a:r>
            <a:r>
              <a:rPr sz="2515" spc="4" dirty="0">
                <a:solidFill>
                  <a:prstClr val="black"/>
                </a:solidFill>
                <a:latin typeface="Gill Sans MT"/>
                <a:cs typeface="Gill Sans MT"/>
              </a:rPr>
              <a:t>transformations in </a:t>
            </a:r>
            <a:r>
              <a:rPr sz="2515" spc="9" dirty="0">
                <a:solidFill>
                  <a:prstClr val="black"/>
                </a:solidFill>
                <a:latin typeface="Gill Sans MT"/>
                <a:cs typeface="Gill Sans MT"/>
              </a:rPr>
              <a:t>Spark </a:t>
            </a:r>
            <a:r>
              <a:rPr sz="2515" spc="-9" dirty="0">
                <a:solidFill>
                  <a:prstClr val="black"/>
                </a:solidFill>
                <a:latin typeface="Gill Sans MT"/>
                <a:cs typeface="Gill Sans MT"/>
              </a:rPr>
              <a:t>are </a:t>
            </a:r>
            <a:r>
              <a:rPr sz="2515" i="1" spc="4" dirty="0">
                <a:solidFill>
                  <a:prstClr val="black"/>
                </a:solidFill>
                <a:latin typeface="Gill Sans MT"/>
                <a:cs typeface="Gill Sans MT"/>
              </a:rPr>
              <a:t>lazy</a:t>
            </a:r>
            <a:r>
              <a:rPr sz="2515" spc="4" dirty="0">
                <a:solidFill>
                  <a:prstClr val="black"/>
                </a:solidFill>
                <a:latin typeface="Gill Sans MT"/>
                <a:cs typeface="Gill Sans MT"/>
              </a:rPr>
              <a:t>: </a:t>
            </a:r>
            <a:r>
              <a:rPr sz="2515" dirty="0">
                <a:solidFill>
                  <a:prstClr val="black"/>
                </a:solidFill>
                <a:latin typeface="Gill Sans MT"/>
                <a:cs typeface="Gill Sans MT"/>
              </a:rPr>
              <a:t>they  </a:t>
            </a:r>
            <a:r>
              <a:rPr sz="2515" spc="13" dirty="0">
                <a:solidFill>
                  <a:prstClr val="black"/>
                </a:solidFill>
                <a:latin typeface="Gill Sans MT"/>
                <a:cs typeface="Gill Sans MT"/>
              </a:rPr>
              <a:t>do </a:t>
            </a:r>
            <a:r>
              <a:rPr sz="2515" spc="9" dirty="0">
                <a:solidFill>
                  <a:prstClr val="black"/>
                </a:solidFill>
                <a:latin typeface="Gill Sans MT"/>
                <a:cs typeface="Gill Sans MT"/>
              </a:rPr>
              <a:t>not compute their </a:t>
            </a:r>
            <a:r>
              <a:rPr sz="2515" dirty="0">
                <a:solidFill>
                  <a:prstClr val="black"/>
                </a:solidFill>
                <a:latin typeface="Gill Sans MT"/>
                <a:cs typeface="Gill Sans MT"/>
              </a:rPr>
              <a:t>results </a:t>
            </a:r>
            <a:r>
              <a:rPr sz="2515" spc="9" dirty="0">
                <a:solidFill>
                  <a:prstClr val="black"/>
                </a:solidFill>
                <a:latin typeface="Gill Sans MT"/>
                <a:cs typeface="Gill Sans MT"/>
              </a:rPr>
              <a:t>right </a:t>
            </a:r>
            <a:r>
              <a:rPr sz="2515" spc="-40" dirty="0">
                <a:solidFill>
                  <a:prstClr val="black"/>
                </a:solidFill>
                <a:latin typeface="Gill Sans MT"/>
                <a:cs typeface="Gill Sans MT"/>
              </a:rPr>
              <a:t>away </a:t>
            </a:r>
            <a:r>
              <a:rPr sz="2515" spc="13" dirty="0">
                <a:solidFill>
                  <a:prstClr val="black"/>
                </a:solidFill>
                <a:latin typeface="Gill Sans MT"/>
                <a:cs typeface="Gill Sans MT"/>
              </a:rPr>
              <a:t>–  </a:t>
            </a:r>
            <a:r>
              <a:rPr sz="2515" spc="9" dirty="0">
                <a:solidFill>
                  <a:prstClr val="black"/>
                </a:solidFill>
                <a:latin typeface="Gill Sans MT"/>
                <a:cs typeface="Gill Sans MT"/>
              </a:rPr>
              <a:t>instead </a:t>
            </a:r>
            <a:r>
              <a:rPr sz="2515" dirty="0">
                <a:solidFill>
                  <a:prstClr val="black"/>
                </a:solidFill>
                <a:latin typeface="Gill Sans MT"/>
                <a:cs typeface="Gill Sans MT"/>
              </a:rPr>
              <a:t>they </a:t>
            </a:r>
            <a:r>
              <a:rPr sz="2515" spc="4" dirty="0">
                <a:solidFill>
                  <a:prstClr val="black"/>
                </a:solidFill>
                <a:latin typeface="Gill Sans MT"/>
                <a:cs typeface="Gill Sans MT"/>
              </a:rPr>
              <a:t>remember </a:t>
            </a:r>
            <a:r>
              <a:rPr sz="2515" spc="9" dirty="0">
                <a:solidFill>
                  <a:prstClr val="black"/>
                </a:solidFill>
                <a:latin typeface="Gill Sans MT"/>
                <a:cs typeface="Gill Sans MT"/>
              </a:rPr>
              <a:t>the </a:t>
            </a:r>
            <a:r>
              <a:rPr sz="2515" spc="4" dirty="0">
                <a:solidFill>
                  <a:prstClr val="black"/>
                </a:solidFill>
                <a:latin typeface="Gill Sans MT"/>
                <a:cs typeface="Gill Sans MT"/>
              </a:rPr>
              <a:t>transformations  applied </a:t>
            </a:r>
            <a:r>
              <a:rPr sz="2515" spc="9" dirty="0">
                <a:solidFill>
                  <a:prstClr val="black"/>
                </a:solidFill>
                <a:latin typeface="Gill Sans MT"/>
                <a:cs typeface="Gill Sans MT"/>
              </a:rPr>
              <a:t>to </a:t>
            </a:r>
            <a:r>
              <a:rPr sz="2515" spc="13" dirty="0">
                <a:solidFill>
                  <a:prstClr val="black"/>
                </a:solidFill>
                <a:latin typeface="Gill Sans MT"/>
                <a:cs typeface="Gill Sans MT"/>
              </a:rPr>
              <a:t>some </a:t>
            </a:r>
            <a:r>
              <a:rPr sz="2515" spc="9" dirty="0">
                <a:solidFill>
                  <a:prstClr val="black"/>
                </a:solidFill>
                <a:latin typeface="Gill Sans MT"/>
                <a:cs typeface="Gill Sans MT"/>
              </a:rPr>
              <a:t>base</a:t>
            </a:r>
            <a:r>
              <a:rPr sz="2515" spc="-18" dirty="0">
                <a:solidFill>
                  <a:prstClr val="black"/>
                </a:solidFill>
                <a:latin typeface="Gill Sans MT"/>
                <a:cs typeface="Gill Sans MT"/>
              </a:rPr>
              <a:t> </a:t>
            </a:r>
            <a:r>
              <a:rPr sz="2515" spc="9" dirty="0">
                <a:solidFill>
                  <a:prstClr val="black"/>
                </a:solidFill>
                <a:latin typeface="Gill Sans MT"/>
                <a:cs typeface="Gill Sans MT"/>
              </a:rPr>
              <a:t>dataset</a:t>
            </a:r>
            <a:endParaRPr sz="2515" dirty="0">
              <a:solidFill>
                <a:prstClr val="black"/>
              </a:solidFill>
              <a:latin typeface="Gill Sans MT"/>
              <a:cs typeface="Gill Sans MT"/>
            </a:endParaRPr>
          </a:p>
          <a:p>
            <a:pPr marL="635968" indent="-355806" defTabSz="806867">
              <a:spcBef>
                <a:spcPts val="1465"/>
              </a:spcBef>
              <a:buSzPct val="171929"/>
              <a:buFontTx/>
              <a:buChar char="•"/>
              <a:tabLst>
                <a:tab pos="636528" algn="l"/>
              </a:tabLst>
            </a:pPr>
            <a:r>
              <a:rPr sz="2515" spc="9" dirty="0">
                <a:solidFill>
                  <a:prstClr val="black"/>
                </a:solidFill>
                <a:latin typeface="Gill Sans MT"/>
                <a:cs typeface="Gill Sans MT"/>
              </a:rPr>
              <a:t>optimize the </a:t>
            </a:r>
            <a:r>
              <a:rPr sz="2515" spc="-4" dirty="0">
                <a:solidFill>
                  <a:prstClr val="black"/>
                </a:solidFill>
                <a:latin typeface="Gill Sans MT"/>
                <a:cs typeface="Gill Sans MT"/>
              </a:rPr>
              <a:t>required</a:t>
            </a:r>
            <a:r>
              <a:rPr sz="2515" spc="-13" dirty="0">
                <a:solidFill>
                  <a:prstClr val="black"/>
                </a:solidFill>
                <a:latin typeface="Gill Sans MT"/>
                <a:cs typeface="Gill Sans MT"/>
              </a:rPr>
              <a:t> </a:t>
            </a:r>
            <a:r>
              <a:rPr sz="2515" spc="9" dirty="0">
                <a:solidFill>
                  <a:prstClr val="black"/>
                </a:solidFill>
                <a:latin typeface="Gill Sans MT"/>
                <a:cs typeface="Gill Sans MT"/>
              </a:rPr>
              <a:t>calculations</a:t>
            </a:r>
            <a:endParaRPr sz="2515" dirty="0">
              <a:solidFill>
                <a:prstClr val="black"/>
              </a:solidFill>
              <a:latin typeface="Gill Sans MT"/>
              <a:cs typeface="Gill Sans MT"/>
            </a:endParaRPr>
          </a:p>
          <a:p>
            <a:pPr marL="635968" indent="-355806" defTabSz="806867">
              <a:spcBef>
                <a:spcPts val="1218"/>
              </a:spcBef>
              <a:buSzPct val="171929"/>
              <a:buFontTx/>
              <a:buChar char="•"/>
              <a:tabLst>
                <a:tab pos="636528" algn="l"/>
              </a:tabLst>
            </a:pPr>
            <a:r>
              <a:rPr sz="2515" spc="-9" dirty="0">
                <a:solidFill>
                  <a:prstClr val="black"/>
                </a:solidFill>
                <a:latin typeface="Gill Sans MT"/>
                <a:cs typeface="Gill Sans MT"/>
              </a:rPr>
              <a:t>recover </a:t>
            </a:r>
            <a:r>
              <a:rPr sz="2515" spc="-4" dirty="0">
                <a:solidFill>
                  <a:prstClr val="black"/>
                </a:solidFill>
                <a:latin typeface="Gill Sans MT"/>
                <a:cs typeface="Gill Sans MT"/>
              </a:rPr>
              <a:t>from </a:t>
            </a:r>
            <a:r>
              <a:rPr sz="2515" spc="4" dirty="0">
                <a:solidFill>
                  <a:prstClr val="black"/>
                </a:solidFill>
                <a:latin typeface="Gill Sans MT"/>
                <a:cs typeface="Gill Sans MT"/>
              </a:rPr>
              <a:t>lost </a:t>
            </a:r>
            <a:r>
              <a:rPr sz="2515" spc="9" dirty="0">
                <a:solidFill>
                  <a:prstClr val="black"/>
                </a:solidFill>
                <a:latin typeface="Gill Sans MT"/>
                <a:cs typeface="Gill Sans MT"/>
              </a:rPr>
              <a:t>data</a:t>
            </a:r>
            <a:r>
              <a:rPr sz="2515" spc="18" dirty="0">
                <a:solidFill>
                  <a:prstClr val="black"/>
                </a:solidFill>
                <a:latin typeface="Gill Sans MT"/>
                <a:cs typeface="Gill Sans MT"/>
              </a:rPr>
              <a:t> </a:t>
            </a:r>
            <a:r>
              <a:rPr sz="2515" spc="13" dirty="0">
                <a:solidFill>
                  <a:prstClr val="black"/>
                </a:solidFill>
                <a:latin typeface="Gill Sans MT"/>
                <a:cs typeface="Gill Sans MT"/>
              </a:rPr>
              <a:t>partitions</a:t>
            </a:r>
            <a:endParaRPr sz="2515" dirty="0">
              <a:solidFill>
                <a:prstClr val="black"/>
              </a:solidFill>
              <a:latin typeface="Gill Sans MT"/>
              <a:cs typeface="Gill Sans MT"/>
            </a:endParaRPr>
          </a:p>
        </p:txBody>
      </p:sp>
      <p:sp>
        <p:nvSpPr>
          <p:cNvPr id="3" name="object 3"/>
          <p:cNvSpPr txBox="1">
            <a:spLocks noGrp="1"/>
          </p:cNvSpPr>
          <p:nvPr>
            <p:ph type="title"/>
          </p:nvPr>
        </p:nvSpPr>
        <p:spPr>
          <a:xfrm>
            <a:off x="2328786" y="641680"/>
            <a:ext cx="7284445" cy="566444"/>
          </a:xfrm>
          <a:prstGeom prst="rect">
            <a:avLst/>
          </a:prstGeom>
        </p:spPr>
        <p:txBody>
          <a:bodyPr vert="horz" wrap="square" lIns="0" tIns="12326" rIns="0" bIns="0" rtlCol="0">
            <a:spAutoFit/>
          </a:bodyPr>
          <a:lstStyle/>
          <a:p>
            <a:pPr marL="11206">
              <a:spcBef>
                <a:spcPts val="97"/>
              </a:spcBef>
            </a:pPr>
            <a:r>
              <a:rPr sz="3600" b="1" spc="93" dirty="0"/>
              <a:t>Spark </a:t>
            </a:r>
            <a:r>
              <a:rPr sz="3600" b="1" spc="79" dirty="0"/>
              <a:t>Essentials:</a:t>
            </a:r>
            <a:r>
              <a:rPr sz="3600" b="1" spc="-18" dirty="0"/>
              <a:t> </a:t>
            </a:r>
            <a:r>
              <a:rPr sz="3600" i="1" spc="-18" dirty="0"/>
              <a:t>Transformations</a:t>
            </a:r>
            <a:endParaRPr sz="36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7286" y="190502"/>
            <a:ext cx="8351914" cy="566444"/>
          </a:xfrm>
          <a:prstGeom prst="rect">
            <a:avLst/>
          </a:prstGeom>
        </p:spPr>
        <p:txBody>
          <a:bodyPr vert="horz" wrap="square" lIns="0" tIns="12326" rIns="0" bIns="0" rtlCol="0">
            <a:spAutoFit/>
          </a:bodyPr>
          <a:lstStyle/>
          <a:p>
            <a:pPr marL="11206" algn="ctr">
              <a:spcBef>
                <a:spcPts val="97"/>
              </a:spcBef>
            </a:pPr>
            <a:r>
              <a:rPr sz="3600" b="1" spc="93" dirty="0"/>
              <a:t>Spark </a:t>
            </a:r>
            <a:r>
              <a:rPr sz="3600" b="1" spc="79" dirty="0"/>
              <a:t>Essentials:</a:t>
            </a:r>
            <a:r>
              <a:rPr sz="3600" b="1" spc="-18" dirty="0"/>
              <a:t> </a:t>
            </a:r>
            <a:r>
              <a:rPr sz="3600" b="1" i="1" spc="-18" dirty="0"/>
              <a:t>Transformations</a:t>
            </a:r>
            <a:endParaRPr sz="3600" b="1" dirty="0"/>
          </a:p>
        </p:txBody>
      </p:sp>
      <p:graphicFrame>
        <p:nvGraphicFramePr>
          <p:cNvPr id="3" name="object 3"/>
          <p:cNvGraphicFramePr>
            <a:graphicFrameLocks noGrp="1"/>
          </p:cNvGraphicFramePr>
          <p:nvPr>
            <p:extLst>
              <p:ext uri="{D42A27DB-BD31-4B8C-83A1-F6EECF244321}">
                <p14:modId xmlns:p14="http://schemas.microsoft.com/office/powerpoint/2010/main" val="4111091265"/>
              </p:ext>
            </p:extLst>
          </p:nvPr>
        </p:nvGraphicFramePr>
        <p:xfrm>
          <a:off x="1244600" y="1041400"/>
          <a:ext cx="9347199" cy="5664793"/>
        </p:xfrm>
        <a:graphic>
          <a:graphicData uri="http://schemas.openxmlformats.org/drawingml/2006/table">
            <a:tbl>
              <a:tblPr firstRow="1" bandRow="1">
                <a:tableStyleId>{2D5ABB26-0587-4C30-8999-92F81FD0307C}</a:tableStyleId>
              </a:tblPr>
              <a:tblGrid>
                <a:gridCol w="4615799">
                  <a:extLst>
                    <a:ext uri="{9D8B030D-6E8A-4147-A177-3AD203B41FA5}">
                      <a16:colId xmlns:a16="http://schemas.microsoft.com/office/drawing/2014/main" val="20000"/>
                    </a:ext>
                  </a:extLst>
                </a:gridCol>
                <a:gridCol w="4731400">
                  <a:extLst>
                    <a:ext uri="{9D8B030D-6E8A-4147-A177-3AD203B41FA5}">
                      <a16:colId xmlns:a16="http://schemas.microsoft.com/office/drawing/2014/main" val="20001"/>
                    </a:ext>
                  </a:extLst>
                </a:gridCol>
              </a:tblGrid>
              <a:tr h="345165">
                <a:tc>
                  <a:txBody>
                    <a:bodyPr/>
                    <a:lstStyle/>
                    <a:p>
                      <a:pPr algn="ctr">
                        <a:lnSpc>
                          <a:spcPct val="100000"/>
                        </a:lnSpc>
                        <a:spcBef>
                          <a:spcPts val="385"/>
                        </a:spcBef>
                      </a:pPr>
                      <a:r>
                        <a:rPr sz="2400" b="1" i="1" spc="-40" dirty="0">
                          <a:latin typeface="Gill Sans MT"/>
                          <a:cs typeface="Gill Sans MT"/>
                        </a:rPr>
                        <a:t>transformation</a:t>
                      </a:r>
                      <a:endParaRPr sz="2400" dirty="0">
                        <a:latin typeface="Gill Sans MT"/>
                        <a:cs typeface="Gill Sans MT"/>
                      </a:endParaRPr>
                    </a:p>
                  </a:txBody>
                  <a:tcPr marL="0" marR="0" marT="43143" marB="0">
                    <a:lnL w="9525">
                      <a:solidFill>
                        <a:srgbClr val="404040"/>
                      </a:solidFill>
                      <a:prstDash val="solid"/>
                    </a:lnL>
                    <a:lnR w="12700">
                      <a:solidFill>
                        <a:srgbClr val="000000"/>
                      </a:solidFill>
                      <a:prstDash val="solid"/>
                    </a:lnR>
                    <a:lnT w="9525">
                      <a:solidFill>
                        <a:srgbClr val="404040"/>
                      </a:solidFill>
                      <a:prstDash val="solid"/>
                    </a:lnT>
                    <a:lnB w="12700">
                      <a:solidFill>
                        <a:srgbClr val="000000"/>
                      </a:solidFill>
                      <a:prstDash val="solid"/>
                    </a:lnB>
                    <a:solidFill>
                      <a:srgbClr val="DCDEE0"/>
                    </a:solidFill>
                  </a:tcPr>
                </a:tc>
                <a:tc>
                  <a:txBody>
                    <a:bodyPr/>
                    <a:lstStyle/>
                    <a:p>
                      <a:pPr marL="1270" algn="ctr">
                        <a:lnSpc>
                          <a:spcPct val="100000"/>
                        </a:lnSpc>
                        <a:spcBef>
                          <a:spcPts val="385"/>
                        </a:spcBef>
                      </a:pPr>
                      <a:r>
                        <a:rPr sz="2400" b="1" i="1" spc="-35" dirty="0">
                          <a:latin typeface="Gill Sans MT"/>
                          <a:cs typeface="Gill Sans MT"/>
                        </a:rPr>
                        <a:t>description</a:t>
                      </a:r>
                      <a:endParaRPr sz="2400" dirty="0">
                        <a:latin typeface="Gill Sans MT"/>
                        <a:cs typeface="Gill Sans MT"/>
                      </a:endParaRPr>
                    </a:p>
                  </a:txBody>
                  <a:tcPr marL="0" marR="0" marT="43143" marB="0">
                    <a:lnL w="12700">
                      <a:solidFill>
                        <a:srgbClr val="000000"/>
                      </a:solidFill>
                      <a:prstDash val="solid"/>
                    </a:lnL>
                    <a:lnR w="9525">
                      <a:solidFill>
                        <a:srgbClr val="404040"/>
                      </a:solidFill>
                      <a:prstDash val="solid"/>
                    </a:lnR>
                    <a:lnT w="9525">
                      <a:solidFill>
                        <a:srgbClr val="404040"/>
                      </a:solidFill>
                      <a:prstDash val="solid"/>
                    </a:lnT>
                    <a:lnB w="12700">
                      <a:solidFill>
                        <a:srgbClr val="000000"/>
                      </a:solidFill>
                      <a:prstDash val="solid"/>
                    </a:lnB>
                    <a:solidFill>
                      <a:srgbClr val="DCDEE0"/>
                    </a:solidFill>
                  </a:tcPr>
                </a:tc>
                <a:extLst>
                  <a:ext uri="{0D108BD9-81ED-4DB2-BD59-A6C34878D82A}">
                    <a16:rowId xmlns:a16="http://schemas.microsoft.com/office/drawing/2014/main" val="10000"/>
                  </a:ext>
                </a:extLst>
              </a:tr>
              <a:tr h="725670">
                <a:tc>
                  <a:txBody>
                    <a:bodyPr/>
                    <a:lstStyle/>
                    <a:p>
                      <a:pPr>
                        <a:lnSpc>
                          <a:spcPct val="100000"/>
                        </a:lnSpc>
                        <a:spcBef>
                          <a:spcPts val="15"/>
                        </a:spcBef>
                      </a:pPr>
                      <a:endParaRPr sz="2400" dirty="0">
                        <a:latin typeface="+mn-lt"/>
                        <a:cs typeface="Times New Roman"/>
                      </a:endParaRPr>
                    </a:p>
                    <a:p>
                      <a:pPr marL="150495">
                        <a:lnSpc>
                          <a:spcPct val="100000"/>
                        </a:lnSpc>
                      </a:pPr>
                      <a:r>
                        <a:rPr sz="2400" b="1" spc="15" dirty="0">
                          <a:latin typeface="+mn-lt"/>
                          <a:cs typeface="Courier New"/>
                        </a:rPr>
                        <a:t>map(</a:t>
                      </a:r>
                      <a:r>
                        <a:rPr sz="2400" i="1" spc="15" dirty="0">
                          <a:latin typeface="+mn-lt"/>
                          <a:cs typeface="Courier New"/>
                        </a:rPr>
                        <a:t>func</a:t>
                      </a:r>
                      <a:r>
                        <a:rPr sz="2400" b="1" spc="15" dirty="0">
                          <a:latin typeface="+mn-lt"/>
                          <a:cs typeface="Courier New"/>
                        </a:rPr>
                        <a:t>)</a:t>
                      </a:r>
                      <a:endParaRPr sz="2400" dirty="0">
                        <a:latin typeface="+mn-lt"/>
                        <a:cs typeface="Courier New"/>
                      </a:endParaRPr>
                    </a:p>
                  </a:txBody>
                  <a:tcPr marL="0" marR="0" marT="1681" marB="0">
                    <a:lnL w="9525">
                      <a:solidFill>
                        <a:srgbClr val="40404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4610" marR="412750">
                        <a:lnSpc>
                          <a:spcPts val="1540"/>
                        </a:lnSpc>
                        <a:spcBef>
                          <a:spcPts val="425"/>
                        </a:spcBef>
                      </a:pPr>
                      <a:r>
                        <a:rPr sz="1800" spc="-10" dirty="0">
                          <a:latin typeface="Gill Sans MT"/>
                          <a:cs typeface="Gill Sans MT"/>
                        </a:rPr>
                        <a:t>return </a:t>
                      </a:r>
                      <a:r>
                        <a:rPr sz="1800" spc="-5" dirty="0">
                          <a:latin typeface="Gill Sans MT"/>
                          <a:cs typeface="Gill Sans MT"/>
                        </a:rPr>
                        <a:t>a </a:t>
                      </a:r>
                      <a:r>
                        <a:rPr sz="1800" spc="-15" dirty="0">
                          <a:latin typeface="Gill Sans MT"/>
                          <a:cs typeface="Gill Sans MT"/>
                        </a:rPr>
                        <a:t>new </a:t>
                      </a:r>
                      <a:r>
                        <a:rPr sz="1800" spc="-5" dirty="0">
                          <a:latin typeface="Gill Sans MT"/>
                          <a:cs typeface="Gill Sans MT"/>
                        </a:rPr>
                        <a:t>distributed dataset </a:t>
                      </a:r>
                      <a:r>
                        <a:rPr sz="1800" spc="-10" dirty="0">
                          <a:latin typeface="Gill Sans MT"/>
                          <a:cs typeface="Gill Sans MT"/>
                        </a:rPr>
                        <a:t>formed </a:t>
                      </a:r>
                      <a:r>
                        <a:rPr sz="1800" spc="-15" dirty="0">
                          <a:latin typeface="Gill Sans MT"/>
                          <a:cs typeface="Gill Sans MT"/>
                        </a:rPr>
                        <a:t>by </a:t>
                      </a:r>
                      <a:r>
                        <a:rPr sz="1800" spc="-5" dirty="0">
                          <a:latin typeface="Gill Sans MT"/>
                          <a:cs typeface="Gill Sans MT"/>
                        </a:rPr>
                        <a:t>passing  each element of the </a:t>
                      </a:r>
                      <a:r>
                        <a:rPr sz="1800" spc="-10" dirty="0">
                          <a:latin typeface="Gill Sans MT"/>
                          <a:cs typeface="Gill Sans MT"/>
                        </a:rPr>
                        <a:t>source through </a:t>
                      </a:r>
                      <a:r>
                        <a:rPr sz="1800" spc="-5" dirty="0">
                          <a:latin typeface="Gill Sans MT"/>
                          <a:cs typeface="Gill Sans MT"/>
                        </a:rPr>
                        <a:t>a function</a:t>
                      </a:r>
                      <a:r>
                        <a:rPr sz="1800" spc="-20" dirty="0">
                          <a:latin typeface="Gill Sans MT"/>
                          <a:cs typeface="Gill Sans MT"/>
                        </a:rPr>
                        <a:t> </a:t>
                      </a:r>
                      <a:r>
                        <a:rPr sz="1800" i="1" spc="-5" dirty="0">
                          <a:latin typeface="Gill Sans MT"/>
                          <a:cs typeface="Gill Sans MT"/>
                        </a:rPr>
                        <a:t>func</a:t>
                      </a:r>
                      <a:endParaRPr sz="1800" dirty="0">
                        <a:latin typeface="Gill Sans MT"/>
                        <a:cs typeface="Gill Sans MT"/>
                      </a:endParaRPr>
                    </a:p>
                  </a:txBody>
                  <a:tcPr marL="0" marR="0" marT="47625" marB="0">
                    <a:lnL w="12700">
                      <a:solidFill>
                        <a:srgbClr val="000000"/>
                      </a:solidFill>
                      <a:prstDash val="solid"/>
                    </a:lnL>
                    <a:lnR w="9525">
                      <a:solidFill>
                        <a:srgbClr val="40404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111829">
                <a:tc>
                  <a:txBody>
                    <a:bodyPr/>
                    <a:lstStyle/>
                    <a:p>
                      <a:pPr>
                        <a:lnSpc>
                          <a:spcPct val="100000"/>
                        </a:lnSpc>
                      </a:pPr>
                      <a:endParaRPr sz="2400" dirty="0">
                        <a:latin typeface="+mn-lt"/>
                        <a:cs typeface="Times New Roman"/>
                      </a:endParaRPr>
                    </a:p>
                    <a:p>
                      <a:pPr marL="150495">
                        <a:lnSpc>
                          <a:spcPct val="100000"/>
                        </a:lnSpc>
                      </a:pPr>
                      <a:r>
                        <a:rPr sz="2400" b="1" spc="15" dirty="0">
                          <a:latin typeface="+mn-lt"/>
                          <a:cs typeface="Courier New"/>
                        </a:rPr>
                        <a:t>filter(</a:t>
                      </a:r>
                      <a:r>
                        <a:rPr sz="2400" i="1" spc="15" dirty="0">
                          <a:latin typeface="+mn-lt"/>
                          <a:cs typeface="Courier New"/>
                        </a:rPr>
                        <a:t>func</a:t>
                      </a:r>
                      <a:r>
                        <a:rPr sz="2400" b="1" spc="15" dirty="0">
                          <a:latin typeface="+mn-lt"/>
                          <a:cs typeface="Courier New"/>
                        </a:rPr>
                        <a:t>)</a:t>
                      </a:r>
                      <a:endParaRPr sz="2400" dirty="0">
                        <a:latin typeface="+mn-lt"/>
                        <a:cs typeface="Courier New"/>
                      </a:endParaRPr>
                    </a:p>
                  </a:txBody>
                  <a:tcPr marL="0" marR="0" marT="0" marB="0">
                    <a:lnL w="9525">
                      <a:solidFill>
                        <a:srgbClr val="40404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4610" marR="456565">
                        <a:lnSpc>
                          <a:spcPts val="1540"/>
                        </a:lnSpc>
                        <a:spcBef>
                          <a:spcPts val="425"/>
                        </a:spcBef>
                      </a:pPr>
                      <a:r>
                        <a:rPr sz="1800" spc="-10" dirty="0">
                          <a:latin typeface="Gill Sans MT"/>
                          <a:cs typeface="Gill Sans MT"/>
                        </a:rPr>
                        <a:t>return </a:t>
                      </a:r>
                      <a:r>
                        <a:rPr sz="1800" spc="-5" dirty="0">
                          <a:latin typeface="Gill Sans MT"/>
                          <a:cs typeface="Gill Sans MT"/>
                        </a:rPr>
                        <a:t>a </a:t>
                      </a:r>
                      <a:r>
                        <a:rPr sz="1800" spc="-15" dirty="0">
                          <a:latin typeface="Gill Sans MT"/>
                          <a:cs typeface="Gill Sans MT"/>
                        </a:rPr>
                        <a:t>new </a:t>
                      </a:r>
                      <a:r>
                        <a:rPr sz="1800" spc="-5" dirty="0">
                          <a:latin typeface="Gill Sans MT"/>
                          <a:cs typeface="Gill Sans MT"/>
                        </a:rPr>
                        <a:t>dataset </a:t>
                      </a:r>
                      <a:r>
                        <a:rPr sz="1800" spc="-10" dirty="0">
                          <a:latin typeface="Gill Sans MT"/>
                          <a:cs typeface="Gill Sans MT"/>
                        </a:rPr>
                        <a:t>formed </a:t>
                      </a:r>
                      <a:r>
                        <a:rPr sz="1800" spc="-15" dirty="0">
                          <a:latin typeface="Gill Sans MT"/>
                          <a:cs typeface="Gill Sans MT"/>
                        </a:rPr>
                        <a:t>by </a:t>
                      </a:r>
                      <a:r>
                        <a:rPr sz="1800" spc="-5" dirty="0">
                          <a:latin typeface="Gill Sans MT"/>
                          <a:cs typeface="Gill Sans MT"/>
                        </a:rPr>
                        <a:t>selecting those  elements of the </a:t>
                      </a:r>
                      <a:r>
                        <a:rPr sz="1800" spc="-10" dirty="0">
                          <a:latin typeface="Gill Sans MT"/>
                          <a:cs typeface="Gill Sans MT"/>
                        </a:rPr>
                        <a:t>source </a:t>
                      </a:r>
                      <a:r>
                        <a:rPr sz="1800" spc="-5" dirty="0">
                          <a:latin typeface="Gill Sans MT"/>
                          <a:cs typeface="Gill Sans MT"/>
                        </a:rPr>
                        <a:t>on which </a:t>
                      </a:r>
                      <a:r>
                        <a:rPr sz="1800" i="1" spc="-5" dirty="0">
                          <a:latin typeface="Gill Sans MT"/>
                          <a:cs typeface="Gill Sans MT"/>
                        </a:rPr>
                        <a:t>func </a:t>
                      </a:r>
                      <a:r>
                        <a:rPr sz="1800" spc="-10" dirty="0">
                          <a:latin typeface="Gill Sans MT"/>
                          <a:cs typeface="Gill Sans MT"/>
                        </a:rPr>
                        <a:t>returns</a:t>
                      </a:r>
                      <a:r>
                        <a:rPr sz="1800" spc="-15" dirty="0">
                          <a:latin typeface="Gill Sans MT"/>
                          <a:cs typeface="Gill Sans MT"/>
                        </a:rPr>
                        <a:t> </a:t>
                      </a:r>
                      <a:r>
                        <a:rPr sz="1800" spc="-5" dirty="0">
                          <a:latin typeface="Gill Sans MT"/>
                          <a:cs typeface="Gill Sans MT"/>
                        </a:rPr>
                        <a:t>true</a:t>
                      </a:r>
                      <a:endParaRPr sz="1800" dirty="0">
                        <a:latin typeface="Gill Sans MT"/>
                        <a:cs typeface="Gill Sans MT"/>
                      </a:endParaRPr>
                    </a:p>
                  </a:txBody>
                  <a:tcPr marL="0" marR="0" marT="47625" marB="0">
                    <a:lnL w="12700">
                      <a:solidFill>
                        <a:srgbClr val="000000"/>
                      </a:solidFill>
                      <a:prstDash val="solid"/>
                    </a:lnL>
                    <a:lnR w="9525">
                      <a:solidFill>
                        <a:srgbClr val="40404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972229">
                <a:tc>
                  <a:txBody>
                    <a:bodyPr/>
                    <a:lstStyle/>
                    <a:p>
                      <a:pPr>
                        <a:lnSpc>
                          <a:spcPct val="100000"/>
                        </a:lnSpc>
                      </a:pPr>
                      <a:endParaRPr sz="2400" dirty="0">
                        <a:latin typeface="+mn-lt"/>
                        <a:cs typeface="Times New Roman"/>
                      </a:endParaRPr>
                    </a:p>
                    <a:p>
                      <a:pPr marL="150495">
                        <a:lnSpc>
                          <a:spcPct val="100000"/>
                        </a:lnSpc>
                      </a:pPr>
                      <a:r>
                        <a:rPr sz="2400" b="1" spc="15" dirty="0">
                          <a:latin typeface="+mn-lt"/>
                          <a:cs typeface="Courier New"/>
                        </a:rPr>
                        <a:t>flatMap(</a:t>
                      </a:r>
                      <a:r>
                        <a:rPr sz="2400" i="1" spc="15" dirty="0">
                          <a:latin typeface="+mn-lt"/>
                          <a:cs typeface="Courier New"/>
                        </a:rPr>
                        <a:t>func</a:t>
                      </a:r>
                      <a:r>
                        <a:rPr sz="2400" b="1" spc="15" dirty="0">
                          <a:latin typeface="+mn-lt"/>
                          <a:cs typeface="Courier New"/>
                        </a:rPr>
                        <a:t>)</a:t>
                      </a:r>
                      <a:endParaRPr sz="2400" dirty="0">
                        <a:latin typeface="+mn-lt"/>
                        <a:cs typeface="Courier New"/>
                      </a:endParaRPr>
                    </a:p>
                  </a:txBody>
                  <a:tcPr marL="0" marR="0" marT="0" marB="0">
                    <a:lnL w="9525">
                      <a:solidFill>
                        <a:srgbClr val="40404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4610" marR="401955">
                        <a:lnSpc>
                          <a:spcPts val="1540"/>
                        </a:lnSpc>
                        <a:spcBef>
                          <a:spcPts val="425"/>
                        </a:spcBef>
                      </a:pPr>
                      <a:r>
                        <a:rPr sz="1800" spc="-5" dirty="0">
                          <a:latin typeface="Gill Sans MT"/>
                          <a:cs typeface="Gill Sans MT"/>
                        </a:rPr>
                        <a:t>similar to </a:t>
                      </a:r>
                      <a:r>
                        <a:rPr sz="1800" spc="-20" dirty="0">
                          <a:latin typeface="Gill Sans MT"/>
                          <a:cs typeface="Gill Sans MT"/>
                        </a:rPr>
                        <a:t>map, </a:t>
                      </a:r>
                      <a:r>
                        <a:rPr sz="1800" spc="-5" dirty="0">
                          <a:latin typeface="Gill Sans MT"/>
                          <a:cs typeface="Gill Sans MT"/>
                        </a:rPr>
                        <a:t>but each input item can be </a:t>
                      </a:r>
                      <a:r>
                        <a:rPr sz="1800" spc="-10" dirty="0">
                          <a:latin typeface="Gill Sans MT"/>
                          <a:cs typeface="Gill Sans MT"/>
                        </a:rPr>
                        <a:t>mapped  </a:t>
                      </a:r>
                      <a:r>
                        <a:rPr sz="1800" spc="-5" dirty="0">
                          <a:latin typeface="Gill Sans MT"/>
                          <a:cs typeface="Gill Sans MT"/>
                        </a:rPr>
                        <a:t>to 0 or </a:t>
                      </a:r>
                      <a:r>
                        <a:rPr sz="1800" spc="-15" dirty="0">
                          <a:latin typeface="Gill Sans MT"/>
                          <a:cs typeface="Gill Sans MT"/>
                        </a:rPr>
                        <a:t>more </a:t>
                      </a:r>
                      <a:r>
                        <a:rPr sz="1800" spc="-5" dirty="0">
                          <a:latin typeface="Gill Sans MT"/>
                          <a:cs typeface="Gill Sans MT"/>
                        </a:rPr>
                        <a:t>output items (so </a:t>
                      </a:r>
                      <a:r>
                        <a:rPr sz="1800" i="1" spc="-5" dirty="0">
                          <a:latin typeface="Gill Sans MT"/>
                          <a:cs typeface="Gill Sans MT"/>
                        </a:rPr>
                        <a:t>func </a:t>
                      </a:r>
                      <a:r>
                        <a:rPr sz="1800" spc="-5" dirty="0">
                          <a:latin typeface="Gill Sans MT"/>
                          <a:cs typeface="Gill Sans MT"/>
                        </a:rPr>
                        <a:t>should </a:t>
                      </a:r>
                      <a:r>
                        <a:rPr sz="1800" spc="-10" dirty="0">
                          <a:latin typeface="Gill Sans MT"/>
                          <a:cs typeface="Gill Sans MT"/>
                        </a:rPr>
                        <a:t>return </a:t>
                      </a:r>
                      <a:r>
                        <a:rPr sz="1800" spc="-5" dirty="0">
                          <a:latin typeface="Gill Sans MT"/>
                          <a:cs typeface="Gill Sans MT"/>
                        </a:rPr>
                        <a:t>a  Seq rather than a single</a:t>
                      </a:r>
                      <a:r>
                        <a:rPr sz="1800" spc="-15" dirty="0">
                          <a:latin typeface="Gill Sans MT"/>
                          <a:cs typeface="Gill Sans MT"/>
                        </a:rPr>
                        <a:t> </a:t>
                      </a:r>
                      <a:r>
                        <a:rPr sz="1800" spc="-5" dirty="0">
                          <a:latin typeface="Gill Sans MT"/>
                          <a:cs typeface="Gill Sans MT"/>
                        </a:rPr>
                        <a:t>item)</a:t>
                      </a:r>
                      <a:endParaRPr sz="1800" dirty="0">
                        <a:latin typeface="Gill Sans MT"/>
                        <a:cs typeface="Gill Sans MT"/>
                      </a:endParaRPr>
                    </a:p>
                  </a:txBody>
                  <a:tcPr marL="0" marR="0" marT="47625" marB="0">
                    <a:lnL w="12700">
                      <a:solidFill>
                        <a:srgbClr val="000000"/>
                      </a:solidFill>
                      <a:prstDash val="solid"/>
                    </a:lnL>
                    <a:lnR w="9525">
                      <a:solidFill>
                        <a:srgbClr val="40404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972229">
                <a:tc>
                  <a:txBody>
                    <a:bodyPr/>
                    <a:lstStyle/>
                    <a:p>
                      <a:pPr marL="150495">
                        <a:lnSpc>
                          <a:spcPct val="100000"/>
                        </a:lnSpc>
                        <a:spcBef>
                          <a:spcPts val="1475"/>
                        </a:spcBef>
                      </a:pPr>
                      <a:r>
                        <a:rPr sz="2400" b="1" spc="15" dirty="0">
                          <a:latin typeface="+mn-lt"/>
                          <a:cs typeface="Courier New"/>
                        </a:rPr>
                        <a:t>sample(</a:t>
                      </a:r>
                      <a:r>
                        <a:rPr sz="2400" i="1" spc="15" dirty="0">
                          <a:latin typeface="+mn-lt"/>
                          <a:cs typeface="Courier New"/>
                        </a:rPr>
                        <a:t>withReplacement</a:t>
                      </a:r>
                      <a:r>
                        <a:rPr sz="2400" b="1" spc="15" dirty="0">
                          <a:latin typeface="+mn-lt"/>
                          <a:cs typeface="Courier New"/>
                        </a:rPr>
                        <a:t>,</a:t>
                      </a:r>
                      <a:endParaRPr sz="2400" dirty="0">
                        <a:latin typeface="+mn-lt"/>
                        <a:cs typeface="Courier New"/>
                      </a:endParaRPr>
                    </a:p>
                    <a:p>
                      <a:pPr marL="187325">
                        <a:lnSpc>
                          <a:spcPct val="100000"/>
                        </a:lnSpc>
                        <a:spcBef>
                          <a:spcPts val="70"/>
                        </a:spcBef>
                      </a:pPr>
                      <a:r>
                        <a:rPr sz="2400" i="1" spc="15" dirty="0">
                          <a:latin typeface="+mn-lt"/>
                          <a:cs typeface="Courier New"/>
                        </a:rPr>
                        <a:t>fraction</a:t>
                      </a:r>
                      <a:r>
                        <a:rPr sz="2400" b="1" spc="15" dirty="0">
                          <a:latin typeface="+mn-lt"/>
                          <a:cs typeface="Courier New"/>
                        </a:rPr>
                        <a:t>,</a:t>
                      </a:r>
                      <a:r>
                        <a:rPr sz="2400" b="1" spc="5" dirty="0">
                          <a:latin typeface="+mn-lt"/>
                          <a:cs typeface="Courier New"/>
                        </a:rPr>
                        <a:t> </a:t>
                      </a:r>
                      <a:r>
                        <a:rPr sz="2400" i="1" spc="15" dirty="0">
                          <a:latin typeface="+mn-lt"/>
                          <a:cs typeface="Courier New"/>
                        </a:rPr>
                        <a:t>seed</a:t>
                      </a:r>
                      <a:r>
                        <a:rPr sz="2400" b="1" spc="15" dirty="0">
                          <a:latin typeface="+mn-lt"/>
                          <a:cs typeface="Courier New"/>
                        </a:rPr>
                        <a:t>)</a:t>
                      </a:r>
                      <a:endParaRPr sz="2400" dirty="0">
                        <a:latin typeface="+mn-lt"/>
                        <a:cs typeface="Courier New"/>
                      </a:endParaRPr>
                    </a:p>
                  </a:txBody>
                  <a:tcPr marL="0" marR="0" marT="165287" marB="0">
                    <a:lnL w="9525">
                      <a:solidFill>
                        <a:srgbClr val="40404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4610" marR="258445" algn="just">
                        <a:lnSpc>
                          <a:spcPts val="1540"/>
                        </a:lnSpc>
                        <a:spcBef>
                          <a:spcPts val="425"/>
                        </a:spcBef>
                      </a:pPr>
                      <a:r>
                        <a:rPr sz="1800" spc="-5" dirty="0">
                          <a:latin typeface="Gill Sans MT"/>
                          <a:cs typeface="Gill Sans MT"/>
                        </a:rPr>
                        <a:t>sample a fraction </a:t>
                      </a:r>
                      <a:r>
                        <a:rPr sz="1800" i="1" spc="-10" dirty="0">
                          <a:latin typeface="Gill Sans MT"/>
                          <a:cs typeface="Gill Sans MT"/>
                        </a:rPr>
                        <a:t>fraction </a:t>
                      </a:r>
                      <a:r>
                        <a:rPr sz="1800" spc="-5" dirty="0">
                          <a:latin typeface="Gill Sans MT"/>
                          <a:cs typeface="Gill Sans MT"/>
                        </a:rPr>
                        <a:t>of the data, </a:t>
                      </a:r>
                      <a:r>
                        <a:rPr sz="1800" spc="-10" dirty="0">
                          <a:latin typeface="Gill Sans MT"/>
                          <a:cs typeface="Gill Sans MT"/>
                        </a:rPr>
                        <a:t>with </a:t>
                      </a:r>
                      <a:r>
                        <a:rPr sz="1800" spc="-5" dirty="0">
                          <a:latin typeface="Gill Sans MT"/>
                          <a:cs typeface="Gill Sans MT"/>
                        </a:rPr>
                        <a:t>or without  </a:t>
                      </a:r>
                      <a:r>
                        <a:rPr sz="1800" spc="-10" dirty="0">
                          <a:latin typeface="Gill Sans MT"/>
                          <a:cs typeface="Gill Sans MT"/>
                        </a:rPr>
                        <a:t>replacement, </a:t>
                      </a:r>
                      <a:r>
                        <a:rPr sz="1800" spc="-5" dirty="0">
                          <a:latin typeface="Gill Sans MT"/>
                          <a:cs typeface="Gill Sans MT"/>
                        </a:rPr>
                        <a:t>using a </a:t>
                      </a:r>
                      <a:r>
                        <a:rPr sz="1800" spc="-10" dirty="0">
                          <a:latin typeface="Gill Sans MT"/>
                          <a:cs typeface="Gill Sans MT"/>
                        </a:rPr>
                        <a:t>given </a:t>
                      </a:r>
                      <a:r>
                        <a:rPr sz="1800" spc="-5" dirty="0">
                          <a:latin typeface="Gill Sans MT"/>
                          <a:cs typeface="Gill Sans MT"/>
                        </a:rPr>
                        <a:t>random </a:t>
                      </a:r>
                      <a:r>
                        <a:rPr sz="1800" spc="-10" dirty="0">
                          <a:latin typeface="Gill Sans MT"/>
                          <a:cs typeface="Gill Sans MT"/>
                        </a:rPr>
                        <a:t>number</a:t>
                      </a:r>
                      <a:r>
                        <a:rPr sz="1800" spc="-130" dirty="0">
                          <a:latin typeface="Gill Sans MT"/>
                          <a:cs typeface="Gill Sans MT"/>
                        </a:rPr>
                        <a:t> </a:t>
                      </a:r>
                      <a:r>
                        <a:rPr sz="1800" spc="-5" dirty="0">
                          <a:latin typeface="Gill Sans MT"/>
                          <a:cs typeface="Gill Sans MT"/>
                        </a:rPr>
                        <a:t>generator  </a:t>
                      </a:r>
                      <a:r>
                        <a:rPr sz="1800" i="1" spc="-5" dirty="0">
                          <a:latin typeface="Gill Sans MT"/>
                          <a:cs typeface="Gill Sans MT"/>
                        </a:rPr>
                        <a:t>seed</a:t>
                      </a:r>
                      <a:endParaRPr sz="1800" dirty="0">
                        <a:latin typeface="Gill Sans MT"/>
                        <a:cs typeface="Gill Sans MT"/>
                      </a:endParaRPr>
                    </a:p>
                  </a:txBody>
                  <a:tcPr marL="0" marR="0" marT="47625" marB="0">
                    <a:lnL w="12700">
                      <a:solidFill>
                        <a:srgbClr val="000000"/>
                      </a:solidFill>
                      <a:prstDash val="solid"/>
                    </a:lnL>
                    <a:lnR w="9525">
                      <a:solidFill>
                        <a:srgbClr val="40404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725670">
                <a:tc>
                  <a:txBody>
                    <a:bodyPr/>
                    <a:lstStyle/>
                    <a:p>
                      <a:pPr>
                        <a:lnSpc>
                          <a:spcPct val="100000"/>
                        </a:lnSpc>
                        <a:spcBef>
                          <a:spcPts val="15"/>
                        </a:spcBef>
                      </a:pPr>
                      <a:endParaRPr sz="2400" dirty="0">
                        <a:latin typeface="+mn-lt"/>
                        <a:cs typeface="Times New Roman"/>
                      </a:endParaRPr>
                    </a:p>
                    <a:p>
                      <a:pPr marL="150495">
                        <a:lnSpc>
                          <a:spcPct val="100000"/>
                        </a:lnSpc>
                      </a:pPr>
                      <a:r>
                        <a:rPr sz="2400" b="1" spc="15" dirty="0">
                          <a:latin typeface="+mn-lt"/>
                          <a:cs typeface="Courier New"/>
                        </a:rPr>
                        <a:t>union(</a:t>
                      </a:r>
                      <a:r>
                        <a:rPr sz="2400" i="1" spc="15" dirty="0">
                          <a:latin typeface="+mn-lt"/>
                          <a:cs typeface="Courier New"/>
                        </a:rPr>
                        <a:t>otherDataset</a:t>
                      </a:r>
                      <a:r>
                        <a:rPr sz="2400" b="1" spc="15" dirty="0">
                          <a:latin typeface="+mn-lt"/>
                          <a:cs typeface="Courier New"/>
                        </a:rPr>
                        <a:t>)</a:t>
                      </a:r>
                      <a:endParaRPr sz="2400" dirty="0">
                        <a:latin typeface="+mn-lt"/>
                        <a:cs typeface="Courier New"/>
                      </a:endParaRPr>
                    </a:p>
                  </a:txBody>
                  <a:tcPr marL="0" marR="0" marT="1681" marB="0">
                    <a:lnL w="9525">
                      <a:solidFill>
                        <a:srgbClr val="40404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4610" marR="401320">
                        <a:lnSpc>
                          <a:spcPts val="1540"/>
                        </a:lnSpc>
                        <a:spcBef>
                          <a:spcPts val="425"/>
                        </a:spcBef>
                      </a:pPr>
                      <a:r>
                        <a:rPr sz="1800" spc="-10" dirty="0">
                          <a:latin typeface="Gill Sans MT"/>
                          <a:cs typeface="Gill Sans MT"/>
                        </a:rPr>
                        <a:t>return </a:t>
                      </a:r>
                      <a:r>
                        <a:rPr sz="1800" spc="-5" dirty="0">
                          <a:latin typeface="Gill Sans MT"/>
                          <a:cs typeface="Gill Sans MT"/>
                        </a:rPr>
                        <a:t>a </a:t>
                      </a:r>
                      <a:r>
                        <a:rPr sz="1800" spc="-15" dirty="0">
                          <a:latin typeface="Gill Sans MT"/>
                          <a:cs typeface="Gill Sans MT"/>
                        </a:rPr>
                        <a:t>new </a:t>
                      </a:r>
                      <a:r>
                        <a:rPr sz="1800" spc="-5" dirty="0">
                          <a:latin typeface="Gill Sans MT"/>
                          <a:cs typeface="Gill Sans MT"/>
                        </a:rPr>
                        <a:t>dataset that contains the union of the  elements in the </a:t>
                      </a:r>
                      <a:r>
                        <a:rPr sz="1800" spc="-10" dirty="0">
                          <a:latin typeface="Gill Sans MT"/>
                          <a:cs typeface="Gill Sans MT"/>
                        </a:rPr>
                        <a:t>source </a:t>
                      </a:r>
                      <a:r>
                        <a:rPr sz="1800" spc="-5" dirty="0">
                          <a:latin typeface="Gill Sans MT"/>
                          <a:cs typeface="Gill Sans MT"/>
                        </a:rPr>
                        <a:t>dataset and the</a:t>
                      </a:r>
                      <a:r>
                        <a:rPr sz="1800" spc="-20" dirty="0">
                          <a:latin typeface="Gill Sans MT"/>
                          <a:cs typeface="Gill Sans MT"/>
                        </a:rPr>
                        <a:t> </a:t>
                      </a:r>
                      <a:r>
                        <a:rPr sz="1800" spc="-5" dirty="0">
                          <a:latin typeface="Gill Sans MT"/>
                          <a:cs typeface="Gill Sans MT"/>
                        </a:rPr>
                        <a:t>argument</a:t>
                      </a:r>
                      <a:endParaRPr sz="1800" dirty="0">
                        <a:latin typeface="Gill Sans MT"/>
                        <a:cs typeface="Gill Sans MT"/>
                      </a:endParaRPr>
                    </a:p>
                  </a:txBody>
                  <a:tcPr marL="0" marR="0" marT="47625" marB="0">
                    <a:lnL w="12700">
                      <a:solidFill>
                        <a:srgbClr val="000000"/>
                      </a:solidFill>
                      <a:prstDash val="solid"/>
                    </a:lnL>
                    <a:lnR w="9525">
                      <a:solidFill>
                        <a:srgbClr val="40404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697107">
                <a:tc>
                  <a:txBody>
                    <a:bodyPr/>
                    <a:lstStyle/>
                    <a:p>
                      <a:pPr>
                        <a:lnSpc>
                          <a:spcPct val="100000"/>
                        </a:lnSpc>
                        <a:spcBef>
                          <a:spcPts val="15"/>
                        </a:spcBef>
                      </a:pPr>
                      <a:endParaRPr sz="2400" dirty="0">
                        <a:latin typeface="+mn-lt"/>
                        <a:cs typeface="Times New Roman"/>
                      </a:endParaRPr>
                    </a:p>
                    <a:p>
                      <a:pPr marL="150495">
                        <a:lnSpc>
                          <a:spcPct val="100000"/>
                        </a:lnSpc>
                      </a:pPr>
                      <a:r>
                        <a:rPr sz="2400" b="1" spc="15" dirty="0">
                          <a:latin typeface="+mn-lt"/>
                          <a:cs typeface="Courier New"/>
                        </a:rPr>
                        <a:t>distinct([</a:t>
                      </a:r>
                      <a:r>
                        <a:rPr sz="2400" i="1" spc="15" dirty="0">
                          <a:latin typeface="+mn-lt"/>
                          <a:cs typeface="Courier New"/>
                        </a:rPr>
                        <a:t>numTasks</a:t>
                      </a:r>
                      <a:r>
                        <a:rPr sz="2400" b="1" spc="15" dirty="0">
                          <a:latin typeface="+mn-lt"/>
                          <a:cs typeface="Courier New"/>
                        </a:rPr>
                        <a:t>]))</a:t>
                      </a:r>
                      <a:endParaRPr sz="2400" dirty="0">
                        <a:latin typeface="+mn-lt"/>
                        <a:cs typeface="Courier New"/>
                      </a:endParaRPr>
                    </a:p>
                  </a:txBody>
                  <a:tcPr marL="0" marR="0" marT="1681" marB="0">
                    <a:lnL w="9525">
                      <a:solidFill>
                        <a:srgbClr val="404040"/>
                      </a:solidFill>
                      <a:prstDash val="solid"/>
                    </a:lnL>
                    <a:lnR w="12700">
                      <a:solidFill>
                        <a:srgbClr val="000000"/>
                      </a:solidFill>
                      <a:prstDash val="solid"/>
                    </a:lnR>
                    <a:lnT w="12700">
                      <a:solidFill>
                        <a:srgbClr val="000000"/>
                      </a:solidFill>
                      <a:prstDash val="solid"/>
                    </a:lnT>
                    <a:lnB w="9525">
                      <a:solidFill>
                        <a:srgbClr val="404040"/>
                      </a:solidFill>
                      <a:prstDash val="solid"/>
                    </a:lnB>
                  </a:tcPr>
                </a:tc>
                <a:tc>
                  <a:txBody>
                    <a:bodyPr/>
                    <a:lstStyle/>
                    <a:p>
                      <a:pPr marL="54610" marR="73660">
                        <a:lnSpc>
                          <a:spcPts val="1540"/>
                        </a:lnSpc>
                        <a:spcBef>
                          <a:spcPts val="425"/>
                        </a:spcBef>
                      </a:pPr>
                      <a:r>
                        <a:rPr sz="1800" spc="-10" dirty="0">
                          <a:latin typeface="Gill Sans MT"/>
                          <a:cs typeface="Gill Sans MT"/>
                        </a:rPr>
                        <a:t>return </a:t>
                      </a:r>
                      <a:r>
                        <a:rPr sz="1800" spc="-5" dirty="0">
                          <a:latin typeface="Gill Sans MT"/>
                          <a:cs typeface="Gill Sans MT"/>
                        </a:rPr>
                        <a:t>a </a:t>
                      </a:r>
                      <a:r>
                        <a:rPr sz="1800" spc="-15" dirty="0">
                          <a:latin typeface="Gill Sans MT"/>
                          <a:cs typeface="Gill Sans MT"/>
                        </a:rPr>
                        <a:t>new </a:t>
                      </a:r>
                      <a:r>
                        <a:rPr sz="1800" spc="-5" dirty="0">
                          <a:latin typeface="Gill Sans MT"/>
                          <a:cs typeface="Gill Sans MT"/>
                        </a:rPr>
                        <a:t>dataset that contains the distinct elements  of the </a:t>
                      </a:r>
                      <a:r>
                        <a:rPr sz="1800" spc="-10" dirty="0">
                          <a:latin typeface="Gill Sans MT"/>
                          <a:cs typeface="Gill Sans MT"/>
                        </a:rPr>
                        <a:t>source </a:t>
                      </a:r>
                      <a:r>
                        <a:rPr sz="1800" spc="-5" dirty="0">
                          <a:latin typeface="Gill Sans MT"/>
                          <a:cs typeface="Gill Sans MT"/>
                        </a:rPr>
                        <a:t>dataset</a:t>
                      </a:r>
                      <a:endParaRPr sz="1800" dirty="0">
                        <a:latin typeface="Gill Sans MT"/>
                        <a:cs typeface="Gill Sans MT"/>
                      </a:endParaRPr>
                    </a:p>
                  </a:txBody>
                  <a:tcPr marL="0" marR="0" marT="47625" marB="0">
                    <a:lnL w="12700">
                      <a:solidFill>
                        <a:srgbClr val="000000"/>
                      </a:solidFill>
                      <a:prstDash val="solid"/>
                    </a:lnL>
                    <a:lnR w="9525">
                      <a:solidFill>
                        <a:srgbClr val="404040"/>
                      </a:solidFill>
                      <a:prstDash val="solid"/>
                    </a:lnR>
                    <a:lnT w="12700">
                      <a:solidFill>
                        <a:srgbClr val="000000"/>
                      </a:solidFill>
                      <a:prstDash val="solid"/>
                    </a:lnT>
                    <a:lnB w="9525">
                      <a:solidFill>
                        <a:srgbClr val="404040"/>
                      </a:solidFill>
                      <a:prstDash val="soli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58218" y="355930"/>
            <a:ext cx="7072388" cy="504889"/>
          </a:xfrm>
          <a:prstGeom prst="rect">
            <a:avLst/>
          </a:prstGeom>
        </p:spPr>
        <p:txBody>
          <a:bodyPr vert="horz" wrap="square" lIns="0" tIns="12326" rIns="0" bIns="0" rtlCol="0">
            <a:spAutoFit/>
          </a:bodyPr>
          <a:lstStyle/>
          <a:p>
            <a:pPr marL="11206">
              <a:spcBef>
                <a:spcPts val="97"/>
              </a:spcBef>
            </a:pPr>
            <a:r>
              <a:rPr sz="3200" b="1" spc="93" dirty="0"/>
              <a:t>Spark </a:t>
            </a:r>
            <a:r>
              <a:rPr sz="3200" b="1" spc="79" dirty="0"/>
              <a:t>Essentials:</a:t>
            </a:r>
            <a:r>
              <a:rPr sz="3200" b="1" spc="-18" dirty="0"/>
              <a:t> </a:t>
            </a:r>
            <a:r>
              <a:rPr sz="3200" i="1" spc="-18" dirty="0"/>
              <a:t>Transformations</a:t>
            </a:r>
            <a:endParaRPr sz="3200" dirty="0"/>
          </a:p>
        </p:txBody>
      </p:sp>
      <p:graphicFrame>
        <p:nvGraphicFramePr>
          <p:cNvPr id="3" name="object 3"/>
          <p:cNvGraphicFramePr>
            <a:graphicFrameLocks noGrp="1"/>
          </p:cNvGraphicFramePr>
          <p:nvPr>
            <p:extLst>
              <p:ext uri="{D42A27DB-BD31-4B8C-83A1-F6EECF244321}">
                <p14:modId xmlns:p14="http://schemas.microsoft.com/office/powerpoint/2010/main" val="1136415066"/>
              </p:ext>
            </p:extLst>
          </p:nvPr>
        </p:nvGraphicFramePr>
        <p:xfrm>
          <a:off x="933450" y="1028699"/>
          <a:ext cx="10267950" cy="5664202"/>
        </p:xfrm>
        <a:graphic>
          <a:graphicData uri="http://schemas.openxmlformats.org/drawingml/2006/table">
            <a:tbl>
              <a:tblPr firstRow="1" bandRow="1">
                <a:tableStyleId>{2D5ABB26-0587-4C30-8999-92F81FD0307C}</a:tableStyleId>
              </a:tblPr>
              <a:tblGrid>
                <a:gridCol w="5070481">
                  <a:extLst>
                    <a:ext uri="{9D8B030D-6E8A-4147-A177-3AD203B41FA5}">
                      <a16:colId xmlns:a16="http://schemas.microsoft.com/office/drawing/2014/main" val="20000"/>
                    </a:ext>
                  </a:extLst>
                </a:gridCol>
                <a:gridCol w="5197469">
                  <a:extLst>
                    <a:ext uri="{9D8B030D-6E8A-4147-A177-3AD203B41FA5}">
                      <a16:colId xmlns:a16="http://schemas.microsoft.com/office/drawing/2014/main" val="20001"/>
                    </a:ext>
                  </a:extLst>
                </a:gridCol>
              </a:tblGrid>
              <a:tr h="368793">
                <a:tc>
                  <a:txBody>
                    <a:bodyPr/>
                    <a:lstStyle/>
                    <a:p>
                      <a:pPr algn="ctr">
                        <a:lnSpc>
                          <a:spcPct val="100000"/>
                        </a:lnSpc>
                        <a:spcBef>
                          <a:spcPts val="385"/>
                        </a:spcBef>
                      </a:pPr>
                      <a:r>
                        <a:rPr sz="1200" b="1" i="1" spc="-40" dirty="0">
                          <a:latin typeface="Gill Sans MT"/>
                          <a:cs typeface="Gill Sans MT"/>
                        </a:rPr>
                        <a:t>transformation</a:t>
                      </a:r>
                      <a:endParaRPr sz="1200">
                        <a:latin typeface="Gill Sans MT"/>
                        <a:cs typeface="Gill Sans MT"/>
                      </a:endParaRPr>
                    </a:p>
                  </a:txBody>
                  <a:tcPr marL="0" marR="0" marT="43143" marB="0">
                    <a:lnL w="9525">
                      <a:solidFill>
                        <a:srgbClr val="404040"/>
                      </a:solidFill>
                      <a:prstDash val="solid"/>
                    </a:lnL>
                    <a:lnR w="12700">
                      <a:solidFill>
                        <a:srgbClr val="000000"/>
                      </a:solidFill>
                      <a:prstDash val="solid"/>
                    </a:lnR>
                    <a:lnT w="9525">
                      <a:solidFill>
                        <a:srgbClr val="404040"/>
                      </a:solidFill>
                      <a:prstDash val="solid"/>
                    </a:lnT>
                    <a:lnB w="12700">
                      <a:solidFill>
                        <a:srgbClr val="000000"/>
                      </a:solidFill>
                      <a:prstDash val="solid"/>
                    </a:lnB>
                    <a:solidFill>
                      <a:srgbClr val="DCDEE0"/>
                    </a:solidFill>
                  </a:tcPr>
                </a:tc>
                <a:tc>
                  <a:txBody>
                    <a:bodyPr/>
                    <a:lstStyle/>
                    <a:p>
                      <a:pPr marL="1270" algn="ctr">
                        <a:lnSpc>
                          <a:spcPct val="100000"/>
                        </a:lnSpc>
                        <a:spcBef>
                          <a:spcPts val="385"/>
                        </a:spcBef>
                      </a:pPr>
                      <a:r>
                        <a:rPr sz="1200" b="1" i="1" spc="-35" dirty="0">
                          <a:latin typeface="Gill Sans MT"/>
                          <a:cs typeface="Gill Sans MT"/>
                        </a:rPr>
                        <a:t>description</a:t>
                      </a:r>
                      <a:endParaRPr sz="1200">
                        <a:latin typeface="Gill Sans MT"/>
                        <a:cs typeface="Gill Sans MT"/>
                      </a:endParaRPr>
                    </a:p>
                  </a:txBody>
                  <a:tcPr marL="0" marR="0" marT="43143" marB="0">
                    <a:lnL w="12700">
                      <a:solidFill>
                        <a:srgbClr val="000000"/>
                      </a:solidFill>
                      <a:prstDash val="solid"/>
                    </a:lnL>
                    <a:lnR w="9525">
                      <a:solidFill>
                        <a:srgbClr val="404040"/>
                      </a:solidFill>
                      <a:prstDash val="solid"/>
                    </a:lnR>
                    <a:lnT w="9525">
                      <a:solidFill>
                        <a:srgbClr val="404040"/>
                      </a:solidFill>
                      <a:prstDash val="solid"/>
                    </a:lnT>
                    <a:lnB w="12700">
                      <a:solidFill>
                        <a:srgbClr val="000000"/>
                      </a:solidFill>
                      <a:prstDash val="solid"/>
                    </a:lnB>
                    <a:solidFill>
                      <a:srgbClr val="DCDEE0"/>
                    </a:solidFill>
                  </a:tcPr>
                </a:tc>
                <a:extLst>
                  <a:ext uri="{0D108BD9-81ED-4DB2-BD59-A6C34878D82A}">
                    <a16:rowId xmlns:a16="http://schemas.microsoft.com/office/drawing/2014/main" val="10000"/>
                  </a:ext>
                </a:extLst>
              </a:tr>
              <a:tr h="628027">
                <a:tc>
                  <a:txBody>
                    <a:bodyPr/>
                    <a:lstStyle/>
                    <a:p>
                      <a:pPr marL="150495">
                        <a:lnSpc>
                          <a:spcPct val="100000"/>
                        </a:lnSpc>
                        <a:spcBef>
                          <a:spcPts val="1090"/>
                        </a:spcBef>
                      </a:pPr>
                      <a:r>
                        <a:rPr sz="2000" b="1" spc="15" dirty="0">
                          <a:latin typeface="+mn-lt"/>
                          <a:cs typeface="Courier New"/>
                        </a:rPr>
                        <a:t>groupByKey([</a:t>
                      </a:r>
                      <a:r>
                        <a:rPr sz="2000" i="1" spc="15" dirty="0">
                          <a:latin typeface="+mn-lt"/>
                          <a:cs typeface="Courier New"/>
                        </a:rPr>
                        <a:t>numTasks</a:t>
                      </a:r>
                      <a:r>
                        <a:rPr sz="2000" b="1" spc="15" dirty="0">
                          <a:latin typeface="+mn-lt"/>
                          <a:cs typeface="Courier New"/>
                        </a:rPr>
                        <a:t>])</a:t>
                      </a:r>
                      <a:endParaRPr sz="2000" dirty="0">
                        <a:latin typeface="+mn-lt"/>
                        <a:cs typeface="Courier New"/>
                      </a:endParaRPr>
                    </a:p>
                  </a:txBody>
                  <a:tcPr marL="0" marR="0" marT="122144" marB="0">
                    <a:lnL w="9525">
                      <a:solidFill>
                        <a:srgbClr val="40404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4610" marR="407670">
                        <a:lnSpc>
                          <a:spcPts val="1540"/>
                        </a:lnSpc>
                        <a:spcBef>
                          <a:spcPts val="425"/>
                        </a:spcBef>
                      </a:pPr>
                      <a:r>
                        <a:rPr sz="1600" spc="-5" dirty="0">
                          <a:latin typeface="+mn-lt"/>
                          <a:cs typeface="Gill Sans MT"/>
                        </a:rPr>
                        <a:t>when called on a dataset of </a:t>
                      </a:r>
                      <a:r>
                        <a:rPr sz="1600" spc="-5" dirty="0">
                          <a:latin typeface="+mn-lt"/>
                          <a:cs typeface="Courier New"/>
                        </a:rPr>
                        <a:t>(K, </a:t>
                      </a:r>
                      <a:r>
                        <a:rPr sz="1600" dirty="0">
                          <a:latin typeface="+mn-lt"/>
                          <a:cs typeface="Courier New"/>
                        </a:rPr>
                        <a:t>V)</a:t>
                      </a:r>
                      <a:r>
                        <a:rPr sz="1600" spc="-480" dirty="0">
                          <a:latin typeface="+mn-lt"/>
                          <a:cs typeface="Courier New"/>
                        </a:rPr>
                        <a:t> </a:t>
                      </a:r>
                      <a:r>
                        <a:rPr sz="1600" spc="-5" dirty="0">
                          <a:latin typeface="+mn-lt"/>
                          <a:cs typeface="Gill Sans MT"/>
                        </a:rPr>
                        <a:t>pairs, </a:t>
                      </a:r>
                      <a:r>
                        <a:rPr sz="1600" spc="-10" dirty="0">
                          <a:latin typeface="+mn-lt"/>
                          <a:cs typeface="Gill Sans MT"/>
                        </a:rPr>
                        <a:t>returns </a:t>
                      </a:r>
                      <a:r>
                        <a:rPr sz="1600" spc="-5" dirty="0">
                          <a:latin typeface="+mn-lt"/>
                          <a:cs typeface="Gill Sans MT"/>
                        </a:rPr>
                        <a:t>a  dataset of </a:t>
                      </a:r>
                      <a:r>
                        <a:rPr sz="1600" spc="-5" dirty="0">
                          <a:latin typeface="+mn-lt"/>
                          <a:cs typeface="Courier New"/>
                        </a:rPr>
                        <a:t>(K, </a:t>
                      </a:r>
                      <a:r>
                        <a:rPr sz="1600" dirty="0">
                          <a:latin typeface="+mn-lt"/>
                          <a:cs typeface="Courier New"/>
                        </a:rPr>
                        <a:t>Seq[V])</a:t>
                      </a:r>
                      <a:r>
                        <a:rPr sz="1600" spc="-325" dirty="0">
                          <a:latin typeface="+mn-lt"/>
                          <a:cs typeface="Courier New"/>
                        </a:rPr>
                        <a:t> </a:t>
                      </a:r>
                      <a:r>
                        <a:rPr sz="1600" spc="-5" dirty="0">
                          <a:latin typeface="+mn-lt"/>
                          <a:cs typeface="Gill Sans MT"/>
                        </a:rPr>
                        <a:t>pairs</a:t>
                      </a:r>
                      <a:endParaRPr sz="1600" dirty="0">
                        <a:latin typeface="+mn-lt"/>
                        <a:cs typeface="Gill Sans MT"/>
                      </a:endParaRPr>
                    </a:p>
                  </a:txBody>
                  <a:tcPr marL="0" marR="0" marT="47625" marB="0">
                    <a:lnL w="12700">
                      <a:solidFill>
                        <a:srgbClr val="000000"/>
                      </a:solidFill>
                      <a:prstDash val="solid"/>
                    </a:lnL>
                    <a:lnR w="9525">
                      <a:solidFill>
                        <a:srgbClr val="40404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033595">
                <a:tc>
                  <a:txBody>
                    <a:bodyPr/>
                    <a:lstStyle/>
                    <a:p>
                      <a:pPr marL="187325" marR="1506855" indent="-36830">
                        <a:lnSpc>
                          <a:spcPct val="103499"/>
                        </a:lnSpc>
                        <a:spcBef>
                          <a:spcPts val="825"/>
                        </a:spcBef>
                      </a:pPr>
                      <a:r>
                        <a:rPr sz="2000" b="1" dirty="0">
                          <a:latin typeface="+mn-lt"/>
                          <a:cs typeface="Courier New"/>
                        </a:rPr>
                        <a:t>reduceByKey(</a:t>
                      </a:r>
                      <a:r>
                        <a:rPr sz="2000" i="1" dirty="0" err="1">
                          <a:latin typeface="+mn-lt"/>
                          <a:cs typeface="Courier New"/>
                        </a:rPr>
                        <a:t>func</a:t>
                      </a:r>
                      <a:r>
                        <a:rPr sz="2000" b="1" dirty="0">
                          <a:latin typeface="+mn-lt"/>
                          <a:cs typeface="Courier New"/>
                        </a:rPr>
                        <a:t>,</a:t>
                      </a:r>
                      <a:r>
                        <a:rPr sz="2000" b="1" spc="15" dirty="0">
                          <a:latin typeface="+mn-lt"/>
                          <a:cs typeface="Courier New"/>
                        </a:rPr>
                        <a:t>[</a:t>
                      </a:r>
                      <a:r>
                        <a:rPr sz="2000" i="1" spc="15" dirty="0">
                          <a:latin typeface="+mn-lt"/>
                          <a:cs typeface="Courier New"/>
                        </a:rPr>
                        <a:t>numTasks</a:t>
                      </a:r>
                      <a:r>
                        <a:rPr sz="2000" b="1" spc="15" dirty="0">
                          <a:latin typeface="+mn-lt"/>
                          <a:cs typeface="Courier New"/>
                        </a:rPr>
                        <a:t>])</a:t>
                      </a:r>
                      <a:endParaRPr sz="2000" dirty="0">
                        <a:latin typeface="+mn-lt"/>
                        <a:cs typeface="Courier New"/>
                      </a:endParaRPr>
                    </a:p>
                  </a:txBody>
                  <a:tcPr marL="0" marR="0" marT="92449" marB="0">
                    <a:lnL w="9525">
                      <a:solidFill>
                        <a:srgbClr val="40404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4610">
                        <a:lnSpc>
                          <a:spcPts val="1580"/>
                        </a:lnSpc>
                        <a:spcBef>
                          <a:spcPts val="305"/>
                        </a:spcBef>
                      </a:pPr>
                      <a:r>
                        <a:rPr sz="1600" spc="-5" dirty="0">
                          <a:latin typeface="+mn-lt"/>
                          <a:cs typeface="Gill Sans MT"/>
                        </a:rPr>
                        <a:t>when called on a dataset of </a:t>
                      </a:r>
                      <a:r>
                        <a:rPr sz="1600" spc="-5" dirty="0">
                          <a:latin typeface="+mn-lt"/>
                          <a:cs typeface="Courier New"/>
                        </a:rPr>
                        <a:t>(K, </a:t>
                      </a:r>
                      <a:r>
                        <a:rPr sz="1600" dirty="0">
                          <a:latin typeface="+mn-lt"/>
                          <a:cs typeface="Courier New"/>
                        </a:rPr>
                        <a:t>V)</a:t>
                      </a:r>
                      <a:r>
                        <a:rPr sz="1600" spc="-470" dirty="0">
                          <a:latin typeface="+mn-lt"/>
                          <a:cs typeface="Courier New"/>
                        </a:rPr>
                        <a:t> </a:t>
                      </a:r>
                      <a:r>
                        <a:rPr sz="1600" spc="-5" dirty="0">
                          <a:latin typeface="+mn-lt"/>
                          <a:cs typeface="Gill Sans MT"/>
                        </a:rPr>
                        <a:t>pairs, </a:t>
                      </a:r>
                      <a:r>
                        <a:rPr sz="1600" spc="-10" dirty="0">
                          <a:latin typeface="+mn-lt"/>
                          <a:cs typeface="Gill Sans MT"/>
                        </a:rPr>
                        <a:t>returns</a:t>
                      </a:r>
                      <a:endParaRPr sz="1600" dirty="0">
                        <a:latin typeface="+mn-lt"/>
                        <a:cs typeface="Gill Sans MT"/>
                      </a:endParaRPr>
                    </a:p>
                    <a:p>
                      <a:pPr marL="54610" marR="358775">
                        <a:lnSpc>
                          <a:spcPts val="1540"/>
                        </a:lnSpc>
                        <a:spcBef>
                          <a:spcPts val="80"/>
                        </a:spcBef>
                      </a:pPr>
                      <a:r>
                        <a:rPr sz="1600" spc="-5" dirty="0">
                          <a:latin typeface="+mn-lt"/>
                          <a:cs typeface="Gill Sans MT"/>
                        </a:rPr>
                        <a:t>a dataset of </a:t>
                      </a:r>
                      <a:r>
                        <a:rPr sz="1600" spc="-5" dirty="0">
                          <a:latin typeface="+mn-lt"/>
                          <a:cs typeface="Courier New"/>
                        </a:rPr>
                        <a:t>(K, </a:t>
                      </a:r>
                      <a:r>
                        <a:rPr sz="1600" dirty="0">
                          <a:latin typeface="+mn-lt"/>
                          <a:cs typeface="Courier New"/>
                        </a:rPr>
                        <a:t>V)</a:t>
                      </a:r>
                      <a:r>
                        <a:rPr sz="1600" spc="-320" dirty="0">
                          <a:latin typeface="+mn-lt"/>
                          <a:cs typeface="Courier New"/>
                        </a:rPr>
                        <a:t> </a:t>
                      </a:r>
                      <a:r>
                        <a:rPr sz="1600" spc="-5" dirty="0">
                          <a:latin typeface="+mn-lt"/>
                          <a:cs typeface="Gill Sans MT"/>
                        </a:rPr>
                        <a:t>pairs </a:t>
                      </a:r>
                      <a:r>
                        <a:rPr sz="1600" spc="-15" dirty="0">
                          <a:latin typeface="+mn-lt"/>
                          <a:cs typeface="Gill Sans MT"/>
                        </a:rPr>
                        <a:t>where </a:t>
                      </a:r>
                      <a:r>
                        <a:rPr sz="1600" spc="-5" dirty="0">
                          <a:latin typeface="+mn-lt"/>
                          <a:cs typeface="Gill Sans MT"/>
                        </a:rPr>
                        <a:t>the values </a:t>
                      </a:r>
                      <a:r>
                        <a:rPr sz="1600" spc="-10" dirty="0">
                          <a:latin typeface="+mn-lt"/>
                          <a:cs typeface="Gill Sans MT"/>
                        </a:rPr>
                        <a:t>for </a:t>
                      </a:r>
                      <a:r>
                        <a:rPr sz="1600" spc="-5" dirty="0">
                          <a:latin typeface="+mn-lt"/>
                          <a:cs typeface="Gill Sans MT"/>
                        </a:rPr>
                        <a:t>each  </a:t>
                      </a:r>
                      <a:r>
                        <a:rPr sz="1600" spc="-30" dirty="0">
                          <a:latin typeface="+mn-lt"/>
                          <a:cs typeface="Gill Sans MT"/>
                        </a:rPr>
                        <a:t>key </a:t>
                      </a:r>
                      <a:r>
                        <a:rPr sz="1600" spc="-15" dirty="0">
                          <a:latin typeface="+mn-lt"/>
                          <a:cs typeface="Gill Sans MT"/>
                        </a:rPr>
                        <a:t>are </a:t>
                      </a:r>
                      <a:r>
                        <a:rPr sz="1600" spc="-10" dirty="0">
                          <a:latin typeface="+mn-lt"/>
                          <a:cs typeface="Gill Sans MT"/>
                        </a:rPr>
                        <a:t>aggregated </a:t>
                      </a:r>
                      <a:r>
                        <a:rPr sz="1600" spc="-5" dirty="0">
                          <a:latin typeface="+mn-lt"/>
                          <a:cs typeface="Gill Sans MT"/>
                        </a:rPr>
                        <a:t>using the </a:t>
                      </a:r>
                      <a:r>
                        <a:rPr sz="1600" spc="-10" dirty="0">
                          <a:latin typeface="+mn-lt"/>
                          <a:cs typeface="Gill Sans MT"/>
                        </a:rPr>
                        <a:t>given reduce</a:t>
                      </a:r>
                      <a:r>
                        <a:rPr sz="1600" spc="35" dirty="0">
                          <a:latin typeface="+mn-lt"/>
                          <a:cs typeface="Gill Sans MT"/>
                        </a:rPr>
                        <a:t> </a:t>
                      </a:r>
                      <a:r>
                        <a:rPr sz="1600" spc="-5" dirty="0">
                          <a:latin typeface="+mn-lt"/>
                          <a:cs typeface="Gill Sans MT"/>
                        </a:rPr>
                        <a:t>function</a:t>
                      </a:r>
                      <a:endParaRPr sz="1600" dirty="0">
                        <a:latin typeface="+mn-lt"/>
                        <a:cs typeface="Gill Sans MT"/>
                      </a:endParaRPr>
                    </a:p>
                  </a:txBody>
                  <a:tcPr marL="0" marR="0" marT="34178" marB="0">
                    <a:lnL w="12700">
                      <a:solidFill>
                        <a:srgbClr val="000000"/>
                      </a:solidFill>
                      <a:prstDash val="solid"/>
                    </a:lnL>
                    <a:lnR w="9525">
                      <a:solidFill>
                        <a:srgbClr val="40404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1261352">
                <a:tc>
                  <a:txBody>
                    <a:bodyPr/>
                    <a:lstStyle/>
                    <a:p>
                      <a:pPr>
                        <a:lnSpc>
                          <a:spcPct val="100000"/>
                        </a:lnSpc>
                        <a:spcBef>
                          <a:spcPts val="20"/>
                        </a:spcBef>
                      </a:pPr>
                      <a:endParaRPr sz="2000" dirty="0">
                        <a:latin typeface="+mn-lt"/>
                        <a:cs typeface="Times New Roman"/>
                      </a:endParaRPr>
                    </a:p>
                    <a:p>
                      <a:pPr marL="187325" marR="848360" indent="-36830">
                        <a:lnSpc>
                          <a:spcPct val="103499"/>
                        </a:lnSpc>
                      </a:pPr>
                      <a:r>
                        <a:rPr sz="2000" b="1" dirty="0">
                          <a:latin typeface="+mn-lt"/>
                          <a:cs typeface="Courier New"/>
                        </a:rPr>
                        <a:t>sortByKey([</a:t>
                      </a:r>
                      <a:r>
                        <a:rPr sz="2000" i="1" dirty="0">
                          <a:latin typeface="+mn-lt"/>
                          <a:cs typeface="Courier New"/>
                        </a:rPr>
                        <a:t>ascending</a:t>
                      </a:r>
                      <a:r>
                        <a:rPr sz="2000" b="1" spc="-5" dirty="0">
                          <a:latin typeface="+mn-lt"/>
                          <a:cs typeface="Courier New"/>
                        </a:rPr>
                        <a:t>],  </a:t>
                      </a:r>
                      <a:r>
                        <a:rPr sz="2000" b="1" spc="15" dirty="0">
                          <a:latin typeface="+mn-lt"/>
                          <a:cs typeface="Courier New"/>
                        </a:rPr>
                        <a:t>[</a:t>
                      </a:r>
                      <a:r>
                        <a:rPr sz="2000" i="1" spc="15" dirty="0">
                          <a:latin typeface="+mn-lt"/>
                          <a:cs typeface="Courier New"/>
                        </a:rPr>
                        <a:t>numTasks</a:t>
                      </a:r>
                      <a:r>
                        <a:rPr sz="2000" b="1" spc="15" dirty="0">
                          <a:latin typeface="+mn-lt"/>
                          <a:cs typeface="Courier New"/>
                        </a:rPr>
                        <a:t>])</a:t>
                      </a:r>
                      <a:endParaRPr sz="2000" dirty="0">
                        <a:latin typeface="+mn-lt"/>
                        <a:cs typeface="Courier New"/>
                      </a:endParaRPr>
                    </a:p>
                  </a:txBody>
                  <a:tcPr marL="0" marR="0" marT="2241" marB="0">
                    <a:lnL w="9525">
                      <a:solidFill>
                        <a:srgbClr val="40404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4610" marR="198120">
                        <a:lnSpc>
                          <a:spcPts val="1540"/>
                        </a:lnSpc>
                        <a:spcBef>
                          <a:spcPts val="425"/>
                        </a:spcBef>
                      </a:pPr>
                      <a:r>
                        <a:rPr sz="1600" spc="-5" dirty="0">
                          <a:latin typeface="+mn-lt"/>
                          <a:cs typeface="Gill Sans MT"/>
                        </a:rPr>
                        <a:t>when called on a dataset of </a:t>
                      </a:r>
                      <a:r>
                        <a:rPr sz="1600" spc="-5" dirty="0">
                          <a:latin typeface="+mn-lt"/>
                          <a:cs typeface="Courier New"/>
                        </a:rPr>
                        <a:t>(K, </a:t>
                      </a:r>
                      <a:r>
                        <a:rPr sz="1600" dirty="0">
                          <a:latin typeface="+mn-lt"/>
                          <a:cs typeface="Courier New"/>
                        </a:rPr>
                        <a:t>V) </a:t>
                      </a:r>
                      <a:r>
                        <a:rPr sz="1600" spc="-5" dirty="0">
                          <a:latin typeface="+mn-lt"/>
                          <a:cs typeface="Gill Sans MT"/>
                        </a:rPr>
                        <a:t>pairs </a:t>
                      </a:r>
                      <a:r>
                        <a:rPr sz="1600" spc="-15" dirty="0">
                          <a:latin typeface="+mn-lt"/>
                          <a:cs typeface="Gill Sans MT"/>
                        </a:rPr>
                        <a:t>where </a:t>
                      </a:r>
                      <a:r>
                        <a:rPr sz="1600" dirty="0">
                          <a:latin typeface="+mn-lt"/>
                          <a:cs typeface="Courier New"/>
                        </a:rPr>
                        <a:t>K  </a:t>
                      </a:r>
                      <a:r>
                        <a:rPr sz="1600" spc="-5" dirty="0">
                          <a:latin typeface="+mn-lt"/>
                          <a:cs typeface="Gill Sans MT"/>
                        </a:rPr>
                        <a:t>implements </a:t>
                      </a:r>
                      <a:r>
                        <a:rPr sz="1600" dirty="0">
                          <a:latin typeface="+mn-lt"/>
                          <a:cs typeface="Courier New"/>
                        </a:rPr>
                        <a:t>Ordered</a:t>
                      </a:r>
                      <a:r>
                        <a:rPr sz="1600" dirty="0">
                          <a:latin typeface="+mn-lt"/>
                          <a:cs typeface="Gill Sans MT"/>
                        </a:rPr>
                        <a:t>, </a:t>
                      </a:r>
                      <a:r>
                        <a:rPr sz="1600" spc="-10" dirty="0">
                          <a:latin typeface="+mn-lt"/>
                          <a:cs typeface="Gill Sans MT"/>
                        </a:rPr>
                        <a:t>returns </a:t>
                      </a:r>
                      <a:r>
                        <a:rPr sz="1600" spc="-5" dirty="0">
                          <a:latin typeface="+mn-lt"/>
                          <a:cs typeface="Gill Sans MT"/>
                        </a:rPr>
                        <a:t>a dataset of </a:t>
                      </a:r>
                      <a:r>
                        <a:rPr sz="1600" spc="-5" dirty="0">
                          <a:latin typeface="+mn-lt"/>
                          <a:cs typeface="Courier New"/>
                        </a:rPr>
                        <a:t>(K, </a:t>
                      </a:r>
                      <a:r>
                        <a:rPr sz="1600" dirty="0">
                          <a:latin typeface="+mn-lt"/>
                          <a:cs typeface="Courier New"/>
                        </a:rPr>
                        <a:t>V)  </a:t>
                      </a:r>
                      <a:r>
                        <a:rPr sz="1600" spc="-5" dirty="0">
                          <a:latin typeface="+mn-lt"/>
                          <a:cs typeface="Gill Sans MT"/>
                        </a:rPr>
                        <a:t>pairs </a:t>
                      </a:r>
                      <a:r>
                        <a:rPr sz="1600" dirty="0">
                          <a:latin typeface="+mn-lt"/>
                          <a:cs typeface="Gill Sans MT"/>
                        </a:rPr>
                        <a:t>sorted </a:t>
                      </a:r>
                      <a:r>
                        <a:rPr sz="1600" spc="-15" dirty="0">
                          <a:latin typeface="+mn-lt"/>
                          <a:cs typeface="Gill Sans MT"/>
                        </a:rPr>
                        <a:t>by </a:t>
                      </a:r>
                      <a:r>
                        <a:rPr sz="1600" spc="-25" dirty="0">
                          <a:latin typeface="+mn-lt"/>
                          <a:cs typeface="Gill Sans MT"/>
                        </a:rPr>
                        <a:t>keys </a:t>
                      </a:r>
                      <a:r>
                        <a:rPr sz="1600" spc="-5" dirty="0">
                          <a:latin typeface="+mn-lt"/>
                          <a:cs typeface="Gill Sans MT"/>
                        </a:rPr>
                        <a:t>in ascending or descending </a:t>
                      </a:r>
                      <a:r>
                        <a:rPr sz="1600" spc="-30" dirty="0">
                          <a:latin typeface="+mn-lt"/>
                          <a:cs typeface="Gill Sans MT"/>
                        </a:rPr>
                        <a:t>order,  </a:t>
                      </a:r>
                      <a:r>
                        <a:rPr sz="1600" spc="-5" dirty="0">
                          <a:latin typeface="+mn-lt"/>
                          <a:cs typeface="Gill Sans MT"/>
                        </a:rPr>
                        <a:t>as </a:t>
                      </a:r>
                      <a:r>
                        <a:rPr sz="1600" dirty="0">
                          <a:latin typeface="+mn-lt"/>
                          <a:cs typeface="Gill Sans MT"/>
                        </a:rPr>
                        <a:t>specified </a:t>
                      </a:r>
                      <a:r>
                        <a:rPr sz="1600" spc="-5" dirty="0">
                          <a:latin typeface="+mn-lt"/>
                          <a:cs typeface="Gill Sans MT"/>
                        </a:rPr>
                        <a:t>in the boolean ascending</a:t>
                      </a:r>
                      <a:r>
                        <a:rPr sz="1600" spc="-25" dirty="0">
                          <a:latin typeface="+mn-lt"/>
                          <a:cs typeface="Gill Sans MT"/>
                        </a:rPr>
                        <a:t> </a:t>
                      </a:r>
                      <a:r>
                        <a:rPr sz="1600" spc="-5" dirty="0">
                          <a:latin typeface="+mn-lt"/>
                          <a:cs typeface="Gill Sans MT"/>
                        </a:rPr>
                        <a:t>argument</a:t>
                      </a:r>
                      <a:endParaRPr sz="1600" dirty="0">
                        <a:latin typeface="+mn-lt"/>
                        <a:cs typeface="Gill Sans MT"/>
                      </a:endParaRPr>
                    </a:p>
                  </a:txBody>
                  <a:tcPr marL="0" marR="0" marT="47625" marB="0">
                    <a:lnL w="12700">
                      <a:solidFill>
                        <a:srgbClr val="000000"/>
                      </a:solidFill>
                      <a:prstDash val="solid"/>
                    </a:lnL>
                    <a:lnR w="9525">
                      <a:solidFill>
                        <a:srgbClr val="40404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873109">
                <a:tc>
                  <a:txBody>
                    <a:bodyPr/>
                    <a:lstStyle/>
                    <a:p>
                      <a:pPr marL="187325" marR="1375410" indent="-36830">
                        <a:lnSpc>
                          <a:spcPct val="103499"/>
                        </a:lnSpc>
                        <a:spcBef>
                          <a:spcPts val="825"/>
                        </a:spcBef>
                      </a:pPr>
                      <a:r>
                        <a:rPr sz="2000" b="1" dirty="0">
                          <a:latin typeface="+mn-lt"/>
                          <a:cs typeface="Courier New"/>
                        </a:rPr>
                        <a:t>join(</a:t>
                      </a:r>
                      <a:r>
                        <a:rPr sz="2000" i="1" dirty="0">
                          <a:latin typeface="+mn-lt"/>
                          <a:cs typeface="Courier New"/>
                        </a:rPr>
                        <a:t>otherDataset</a:t>
                      </a:r>
                      <a:r>
                        <a:rPr sz="2000" b="1" dirty="0">
                          <a:latin typeface="+mn-lt"/>
                          <a:cs typeface="Courier New"/>
                        </a:rPr>
                        <a:t>,  </a:t>
                      </a:r>
                      <a:r>
                        <a:rPr sz="2000" b="1" spc="15" dirty="0">
                          <a:latin typeface="+mn-lt"/>
                          <a:cs typeface="Courier New"/>
                        </a:rPr>
                        <a:t>[</a:t>
                      </a:r>
                      <a:r>
                        <a:rPr sz="2000" i="1" spc="15" dirty="0">
                          <a:latin typeface="+mn-lt"/>
                          <a:cs typeface="Courier New"/>
                        </a:rPr>
                        <a:t>numTasks</a:t>
                      </a:r>
                      <a:r>
                        <a:rPr sz="2000" b="1" spc="15" dirty="0">
                          <a:latin typeface="+mn-lt"/>
                          <a:cs typeface="Courier New"/>
                        </a:rPr>
                        <a:t>])</a:t>
                      </a:r>
                      <a:endParaRPr sz="2000" dirty="0">
                        <a:latin typeface="+mn-lt"/>
                        <a:cs typeface="Courier New"/>
                      </a:endParaRPr>
                    </a:p>
                  </a:txBody>
                  <a:tcPr marL="0" marR="0" marT="92449" marB="0">
                    <a:lnL w="9525">
                      <a:solidFill>
                        <a:srgbClr val="40404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4610" marR="276225" algn="just">
                        <a:lnSpc>
                          <a:spcPts val="1540"/>
                        </a:lnSpc>
                        <a:spcBef>
                          <a:spcPts val="425"/>
                        </a:spcBef>
                      </a:pPr>
                      <a:r>
                        <a:rPr sz="1600" spc="-5" dirty="0">
                          <a:latin typeface="+mn-lt"/>
                          <a:cs typeface="Gill Sans MT"/>
                        </a:rPr>
                        <a:t>when called on datasets of type </a:t>
                      </a:r>
                      <a:r>
                        <a:rPr sz="1600" spc="-5" dirty="0">
                          <a:latin typeface="+mn-lt"/>
                          <a:cs typeface="Courier New"/>
                        </a:rPr>
                        <a:t>(K, </a:t>
                      </a:r>
                      <a:r>
                        <a:rPr sz="1600" dirty="0">
                          <a:latin typeface="+mn-lt"/>
                          <a:cs typeface="Courier New"/>
                        </a:rPr>
                        <a:t>V) </a:t>
                      </a:r>
                      <a:r>
                        <a:rPr sz="1600" spc="-5" dirty="0">
                          <a:latin typeface="+mn-lt"/>
                          <a:cs typeface="Gill Sans MT"/>
                        </a:rPr>
                        <a:t>and </a:t>
                      </a:r>
                      <a:r>
                        <a:rPr sz="1600" spc="-5" dirty="0">
                          <a:latin typeface="+mn-lt"/>
                          <a:cs typeface="Courier New"/>
                        </a:rPr>
                        <a:t>(K,</a:t>
                      </a:r>
                      <a:r>
                        <a:rPr sz="1600" spc="-350" dirty="0">
                          <a:latin typeface="+mn-lt"/>
                          <a:cs typeface="Courier New"/>
                        </a:rPr>
                        <a:t> </a:t>
                      </a:r>
                      <a:r>
                        <a:rPr sz="1600" dirty="0">
                          <a:latin typeface="+mn-lt"/>
                          <a:cs typeface="Courier New"/>
                        </a:rPr>
                        <a:t>W)</a:t>
                      </a:r>
                      <a:r>
                        <a:rPr sz="1600" dirty="0">
                          <a:latin typeface="+mn-lt"/>
                          <a:cs typeface="Gill Sans MT"/>
                        </a:rPr>
                        <a:t>,  </a:t>
                      </a:r>
                      <a:r>
                        <a:rPr sz="1600" spc="-10" dirty="0">
                          <a:latin typeface="+mn-lt"/>
                          <a:cs typeface="Gill Sans MT"/>
                        </a:rPr>
                        <a:t>returns </a:t>
                      </a:r>
                      <a:r>
                        <a:rPr sz="1600" spc="-5" dirty="0">
                          <a:latin typeface="+mn-lt"/>
                          <a:cs typeface="Gill Sans MT"/>
                        </a:rPr>
                        <a:t>a dataset of </a:t>
                      </a:r>
                      <a:r>
                        <a:rPr sz="1600" spc="-5" dirty="0">
                          <a:latin typeface="+mn-lt"/>
                          <a:cs typeface="Courier New"/>
                        </a:rPr>
                        <a:t>(K, (V, </a:t>
                      </a:r>
                      <a:r>
                        <a:rPr sz="1600" dirty="0">
                          <a:latin typeface="+mn-lt"/>
                          <a:cs typeface="Courier New"/>
                        </a:rPr>
                        <a:t>W))</a:t>
                      </a:r>
                      <a:r>
                        <a:rPr sz="1600" spc="-310" dirty="0">
                          <a:latin typeface="+mn-lt"/>
                          <a:cs typeface="Courier New"/>
                        </a:rPr>
                        <a:t> </a:t>
                      </a:r>
                      <a:r>
                        <a:rPr sz="1600" spc="-5" dirty="0">
                          <a:latin typeface="+mn-lt"/>
                          <a:cs typeface="Gill Sans MT"/>
                        </a:rPr>
                        <a:t>pairs </a:t>
                      </a:r>
                      <a:r>
                        <a:rPr sz="1600" spc="-10" dirty="0">
                          <a:latin typeface="+mn-lt"/>
                          <a:cs typeface="Gill Sans MT"/>
                        </a:rPr>
                        <a:t>with </a:t>
                      </a:r>
                      <a:r>
                        <a:rPr sz="1600" spc="-5" dirty="0">
                          <a:latin typeface="+mn-lt"/>
                          <a:cs typeface="Gill Sans MT"/>
                        </a:rPr>
                        <a:t>all pairs  of elements </a:t>
                      </a:r>
                      <a:r>
                        <a:rPr sz="1600" spc="-10" dirty="0">
                          <a:latin typeface="+mn-lt"/>
                          <a:cs typeface="Gill Sans MT"/>
                        </a:rPr>
                        <a:t>for </a:t>
                      </a:r>
                      <a:r>
                        <a:rPr sz="1600" spc="-5" dirty="0">
                          <a:latin typeface="+mn-lt"/>
                          <a:cs typeface="Gill Sans MT"/>
                        </a:rPr>
                        <a:t>each </a:t>
                      </a:r>
                      <a:r>
                        <a:rPr sz="1600" spc="-30" dirty="0">
                          <a:latin typeface="+mn-lt"/>
                          <a:cs typeface="Gill Sans MT"/>
                        </a:rPr>
                        <a:t>key</a:t>
                      </a:r>
                      <a:endParaRPr sz="1600" dirty="0">
                        <a:latin typeface="+mn-lt"/>
                        <a:cs typeface="Gill Sans MT"/>
                      </a:endParaRPr>
                    </a:p>
                  </a:txBody>
                  <a:tcPr marL="0" marR="0" marT="47625" marB="0">
                    <a:lnL w="12700">
                      <a:solidFill>
                        <a:srgbClr val="000000"/>
                      </a:solidFill>
                      <a:prstDash val="solid"/>
                    </a:lnL>
                    <a:lnR w="9525">
                      <a:solidFill>
                        <a:srgbClr val="40404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873214">
                <a:tc>
                  <a:txBody>
                    <a:bodyPr/>
                    <a:lstStyle/>
                    <a:p>
                      <a:pPr marL="187325" marR="979805" indent="-36830">
                        <a:lnSpc>
                          <a:spcPct val="103499"/>
                        </a:lnSpc>
                        <a:spcBef>
                          <a:spcPts val="825"/>
                        </a:spcBef>
                      </a:pPr>
                      <a:r>
                        <a:rPr sz="2000" b="1" dirty="0">
                          <a:latin typeface="+mn-lt"/>
                          <a:cs typeface="Courier New"/>
                        </a:rPr>
                        <a:t>cogroup(</a:t>
                      </a:r>
                      <a:r>
                        <a:rPr sz="2000" i="1" dirty="0">
                          <a:latin typeface="+mn-lt"/>
                          <a:cs typeface="Courier New"/>
                        </a:rPr>
                        <a:t>otherDataset</a:t>
                      </a:r>
                      <a:r>
                        <a:rPr sz="2000" b="1" dirty="0">
                          <a:latin typeface="+mn-lt"/>
                          <a:cs typeface="Courier New"/>
                        </a:rPr>
                        <a:t>,  </a:t>
                      </a:r>
                      <a:r>
                        <a:rPr sz="2000" b="1" spc="15" dirty="0">
                          <a:latin typeface="+mn-lt"/>
                          <a:cs typeface="Courier New"/>
                        </a:rPr>
                        <a:t>[</a:t>
                      </a:r>
                      <a:r>
                        <a:rPr sz="2000" i="1" spc="15" dirty="0">
                          <a:latin typeface="+mn-lt"/>
                          <a:cs typeface="Courier New"/>
                        </a:rPr>
                        <a:t>numTasks</a:t>
                      </a:r>
                      <a:r>
                        <a:rPr sz="2000" b="1" spc="15" dirty="0">
                          <a:latin typeface="+mn-lt"/>
                          <a:cs typeface="Courier New"/>
                        </a:rPr>
                        <a:t>])</a:t>
                      </a:r>
                      <a:endParaRPr sz="2000" dirty="0">
                        <a:latin typeface="+mn-lt"/>
                        <a:cs typeface="Courier New"/>
                      </a:endParaRPr>
                    </a:p>
                  </a:txBody>
                  <a:tcPr marL="0" marR="0" marT="92449" marB="0">
                    <a:lnL w="9525">
                      <a:solidFill>
                        <a:srgbClr val="40404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4610" marR="278765" algn="just">
                        <a:lnSpc>
                          <a:spcPts val="1540"/>
                        </a:lnSpc>
                        <a:spcBef>
                          <a:spcPts val="425"/>
                        </a:spcBef>
                      </a:pPr>
                      <a:r>
                        <a:rPr sz="1600" spc="-5" dirty="0">
                          <a:latin typeface="+mn-lt"/>
                          <a:cs typeface="Gill Sans MT"/>
                        </a:rPr>
                        <a:t>when called on datasets of type </a:t>
                      </a:r>
                      <a:r>
                        <a:rPr sz="1600" spc="-5" dirty="0">
                          <a:latin typeface="+mn-lt"/>
                          <a:cs typeface="Courier New"/>
                        </a:rPr>
                        <a:t>(K, </a:t>
                      </a:r>
                      <a:r>
                        <a:rPr sz="1600" dirty="0">
                          <a:latin typeface="+mn-lt"/>
                          <a:cs typeface="Courier New"/>
                        </a:rPr>
                        <a:t>V) </a:t>
                      </a:r>
                      <a:r>
                        <a:rPr sz="1600" spc="-5" dirty="0">
                          <a:latin typeface="+mn-lt"/>
                          <a:cs typeface="Gill Sans MT"/>
                        </a:rPr>
                        <a:t>and </a:t>
                      </a:r>
                      <a:r>
                        <a:rPr sz="1600" spc="-5" dirty="0">
                          <a:latin typeface="+mn-lt"/>
                          <a:cs typeface="Courier New"/>
                        </a:rPr>
                        <a:t>(K,</a:t>
                      </a:r>
                      <a:r>
                        <a:rPr sz="1600" spc="-355" dirty="0">
                          <a:latin typeface="+mn-lt"/>
                          <a:cs typeface="Courier New"/>
                        </a:rPr>
                        <a:t> </a:t>
                      </a:r>
                      <a:r>
                        <a:rPr sz="1600" dirty="0">
                          <a:latin typeface="+mn-lt"/>
                          <a:cs typeface="Courier New"/>
                        </a:rPr>
                        <a:t>W)</a:t>
                      </a:r>
                      <a:r>
                        <a:rPr sz="1600" dirty="0">
                          <a:latin typeface="+mn-lt"/>
                          <a:cs typeface="Gill Sans MT"/>
                        </a:rPr>
                        <a:t>,  </a:t>
                      </a:r>
                      <a:r>
                        <a:rPr sz="1600" spc="-10" dirty="0">
                          <a:latin typeface="+mn-lt"/>
                          <a:cs typeface="Gill Sans MT"/>
                        </a:rPr>
                        <a:t>returns </a:t>
                      </a:r>
                      <a:r>
                        <a:rPr sz="1600" spc="-5" dirty="0">
                          <a:latin typeface="+mn-lt"/>
                          <a:cs typeface="Gill Sans MT"/>
                        </a:rPr>
                        <a:t>a dataset of </a:t>
                      </a:r>
                      <a:r>
                        <a:rPr sz="1600" spc="-5" dirty="0">
                          <a:latin typeface="+mn-lt"/>
                          <a:cs typeface="Courier New"/>
                        </a:rPr>
                        <a:t>(K, Seq[V], </a:t>
                      </a:r>
                      <a:r>
                        <a:rPr sz="1600" dirty="0">
                          <a:latin typeface="+mn-lt"/>
                          <a:cs typeface="Courier New"/>
                        </a:rPr>
                        <a:t>Seq[W])</a:t>
                      </a:r>
                      <a:r>
                        <a:rPr sz="1600" spc="-315" dirty="0">
                          <a:latin typeface="+mn-lt"/>
                          <a:cs typeface="Courier New"/>
                        </a:rPr>
                        <a:t> </a:t>
                      </a:r>
                      <a:r>
                        <a:rPr sz="1600" spc="-5" dirty="0">
                          <a:latin typeface="+mn-lt"/>
                          <a:cs typeface="Gill Sans MT"/>
                        </a:rPr>
                        <a:t>tuples –  also called</a:t>
                      </a:r>
                      <a:r>
                        <a:rPr sz="1600" spc="-10" dirty="0">
                          <a:latin typeface="+mn-lt"/>
                          <a:cs typeface="Gill Sans MT"/>
                        </a:rPr>
                        <a:t> </a:t>
                      </a:r>
                      <a:r>
                        <a:rPr sz="1600" dirty="0">
                          <a:latin typeface="+mn-lt"/>
                          <a:cs typeface="Courier New"/>
                        </a:rPr>
                        <a:t>groupWith</a:t>
                      </a:r>
                    </a:p>
                  </a:txBody>
                  <a:tcPr marL="0" marR="0" marT="47625" marB="0">
                    <a:lnL w="12700">
                      <a:solidFill>
                        <a:srgbClr val="000000"/>
                      </a:solidFill>
                      <a:prstDash val="solid"/>
                    </a:lnL>
                    <a:lnR w="9525">
                      <a:solidFill>
                        <a:srgbClr val="40404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626112">
                <a:tc>
                  <a:txBody>
                    <a:bodyPr/>
                    <a:lstStyle/>
                    <a:p>
                      <a:pPr marL="150495">
                        <a:lnSpc>
                          <a:spcPct val="100000"/>
                        </a:lnSpc>
                        <a:spcBef>
                          <a:spcPts val="1090"/>
                        </a:spcBef>
                      </a:pPr>
                      <a:r>
                        <a:rPr sz="2000" b="1" spc="15" dirty="0">
                          <a:latin typeface="+mn-lt"/>
                          <a:cs typeface="Courier New"/>
                        </a:rPr>
                        <a:t>cartesian(</a:t>
                      </a:r>
                      <a:r>
                        <a:rPr sz="2000" i="1" spc="15" dirty="0">
                          <a:latin typeface="+mn-lt"/>
                          <a:cs typeface="Courier New"/>
                        </a:rPr>
                        <a:t>otherDataset</a:t>
                      </a:r>
                      <a:r>
                        <a:rPr sz="2000" b="1" spc="15" dirty="0">
                          <a:latin typeface="+mn-lt"/>
                          <a:cs typeface="Courier New"/>
                        </a:rPr>
                        <a:t>)</a:t>
                      </a:r>
                      <a:endParaRPr sz="2000" dirty="0">
                        <a:latin typeface="+mn-lt"/>
                        <a:cs typeface="Courier New"/>
                      </a:endParaRPr>
                    </a:p>
                  </a:txBody>
                  <a:tcPr marL="0" marR="0" marT="122144" marB="0">
                    <a:lnL w="9525">
                      <a:solidFill>
                        <a:srgbClr val="404040"/>
                      </a:solidFill>
                      <a:prstDash val="solid"/>
                    </a:lnL>
                    <a:lnR w="12700">
                      <a:solidFill>
                        <a:srgbClr val="000000"/>
                      </a:solidFill>
                      <a:prstDash val="solid"/>
                    </a:lnR>
                    <a:lnT w="12700">
                      <a:solidFill>
                        <a:srgbClr val="000000"/>
                      </a:solidFill>
                      <a:prstDash val="solid"/>
                    </a:lnT>
                    <a:lnB w="9525">
                      <a:solidFill>
                        <a:srgbClr val="404040"/>
                      </a:solidFill>
                      <a:prstDash val="solid"/>
                    </a:lnB>
                  </a:tcPr>
                </a:tc>
                <a:tc>
                  <a:txBody>
                    <a:bodyPr/>
                    <a:lstStyle/>
                    <a:p>
                      <a:pPr marL="54610" marR="437515">
                        <a:lnSpc>
                          <a:spcPts val="1540"/>
                        </a:lnSpc>
                        <a:spcBef>
                          <a:spcPts val="425"/>
                        </a:spcBef>
                      </a:pPr>
                      <a:r>
                        <a:rPr sz="1600" spc="-5" dirty="0">
                          <a:latin typeface="+mn-lt"/>
                          <a:cs typeface="Gill Sans MT"/>
                        </a:rPr>
                        <a:t>when called on datasets of types </a:t>
                      </a:r>
                      <a:r>
                        <a:rPr sz="1600" dirty="0">
                          <a:latin typeface="+mn-lt"/>
                          <a:cs typeface="Courier New"/>
                        </a:rPr>
                        <a:t>T</a:t>
                      </a:r>
                      <a:r>
                        <a:rPr sz="1600" spc="-470" dirty="0">
                          <a:latin typeface="+mn-lt"/>
                          <a:cs typeface="Courier New"/>
                        </a:rPr>
                        <a:t> </a:t>
                      </a:r>
                      <a:r>
                        <a:rPr sz="1600" spc="-5" dirty="0">
                          <a:latin typeface="+mn-lt"/>
                          <a:cs typeface="Gill Sans MT"/>
                        </a:rPr>
                        <a:t>and </a:t>
                      </a:r>
                      <a:r>
                        <a:rPr sz="1600" spc="-5" dirty="0">
                          <a:latin typeface="+mn-lt"/>
                          <a:cs typeface="Courier New"/>
                        </a:rPr>
                        <a:t>U</a:t>
                      </a:r>
                      <a:r>
                        <a:rPr sz="1600" spc="-5" dirty="0">
                          <a:latin typeface="+mn-lt"/>
                          <a:cs typeface="Gill Sans MT"/>
                        </a:rPr>
                        <a:t>, </a:t>
                      </a:r>
                      <a:r>
                        <a:rPr sz="1600" spc="-10" dirty="0">
                          <a:latin typeface="+mn-lt"/>
                          <a:cs typeface="Gill Sans MT"/>
                        </a:rPr>
                        <a:t>returns </a:t>
                      </a:r>
                      <a:r>
                        <a:rPr sz="1600" spc="-5" dirty="0">
                          <a:latin typeface="+mn-lt"/>
                          <a:cs typeface="Gill Sans MT"/>
                        </a:rPr>
                        <a:t>a  dataset of </a:t>
                      </a:r>
                      <a:r>
                        <a:rPr sz="1600" spc="-5" dirty="0">
                          <a:latin typeface="+mn-lt"/>
                          <a:cs typeface="Courier New"/>
                        </a:rPr>
                        <a:t>(T, </a:t>
                      </a:r>
                      <a:r>
                        <a:rPr sz="1600" dirty="0">
                          <a:latin typeface="+mn-lt"/>
                          <a:cs typeface="Courier New"/>
                        </a:rPr>
                        <a:t>U)</a:t>
                      </a:r>
                      <a:r>
                        <a:rPr sz="1600" spc="-340" dirty="0">
                          <a:latin typeface="+mn-lt"/>
                          <a:cs typeface="Courier New"/>
                        </a:rPr>
                        <a:t> </a:t>
                      </a:r>
                      <a:r>
                        <a:rPr sz="1600" spc="-5" dirty="0">
                          <a:latin typeface="+mn-lt"/>
                          <a:cs typeface="Gill Sans MT"/>
                        </a:rPr>
                        <a:t>pairs (all pairs of elements)</a:t>
                      </a:r>
                      <a:endParaRPr sz="1600" dirty="0">
                        <a:latin typeface="+mn-lt"/>
                        <a:cs typeface="Gill Sans MT"/>
                      </a:endParaRPr>
                    </a:p>
                  </a:txBody>
                  <a:tcPr marL="0" marR="0" marT="47625" marB="0">
                    <a:lnL w="12700">
                      <a:solidFill>
                        <a:srgbClr val="000000"/>
                      </a:solidFill>
                      <a:prstDash val="solid"/>
                    </a:lnL>
                    <a:lnR w="9525">
                      <a:solidFill>
                        <a:srgbClr val="404040"/>
                      </a:solidFill>
                      <a:prstDash val="solid"/>
                    </a:lnR>
                    <a:lnT w="12700">
                      <a:solidFill>
                        <a:srgbClr val="000000"/>
                      </a:solidFill>
                      <a:prstDash val="solid"/>
                    </a:lnT>
                    <a:lnB w="9525">
                      <a:solidFill>
                        <a:srgbClr val="404040"/>
                      </a:solidFill>
                      <a:prstDash val="soli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384868" y="2019747"/>
            <a:ext cx="710453" cy="0"/>
          </a:xfrm>
          <a:custGeom>
            <a:avLst/>
            <a:gdLst/>
            <a:ahLst/>
            <a:cxnLst/>
            <a:rect l="l" t="t" r="r" b="b"/>
            <a:pathLst>
              <a:path w="805179">
                <a:moveTo>
                  <a:pt x="0" y="0"/>
                </a:moveTo>
                <a:lnTo>
                  <a:pt x="804671" y="0"/>
                </a:lnTo>
              </a:path>
            </a:pathLst>
          </a:custGeom>
          <a:ln w="24383">
            <a:solidFill>
              <a:srgbClr val="C82506"/>
            </a:solidFill>
          </a:ln>
        </p:spPr>
        <p:txBody>
          <a:bodyPr wrap="square" lIns="0" tIns="0" rIns="0" bIns="0" rtlCol="0"/>
          <a:lstStyle/>
          <a:p>
            <a:pPr defTabSz="806867"/>
            <a:endParaRPr sz="1588">
              <a:solidFill>
                <a:prstClr val="black"/>
              </a:solidFill>
              <a:latin typeface="Calibri"/>
            </a:endParaRPr>
          </a:p>
        </p:txBody>
      </p:sp>
      <p:sp>
        <p:nvSpPr>
          <p:cNvPr id="3" name="object 3"/>
          <p:cNvSpPr/>
          <p:nvPr/>
        </p:nvSpPr>
        <p:spPr>
          <a:xfrm>
            <a:off x="6292353" y="1968112"/>
            <a:ext cx="103654" cy="103654"/>
          </a:xfrm>
          <a:custGeom>
            <a:avLst/>
            <a:gdLst/>
            <a:ahLst/>
            <a:cxnLst/>
            <a:rect l="l" t="t" r="r" b="b"/>
            <a:pathLst>
              <a:path w="117475" h="117475">
                <a:moveTo>
                  <a:pt x="0" y="58521"/>
                </a:moveTo>
                <a:lnTo>
                  <a:pt x="117043" y="117043"/>
                </a:lnTo>
                <a:lnTo>
                  <a:pt x="117043" y="0"/>
                </a:lnTo>
                <a:lnTo>
                  <a:pt x="0" y="58521"/>
                </a:lnTo>
                <a:close/>
              </a:path>
            </a:pathLst>
          </a:custGeom>
          <a:solidFill>
            <a:srgbClr val="C82506"/>
          </a:solidFill>
        </p:spPr>
        <p:txBody>
          <a:bodyPr wrap="square" lIns="0" tIns="0" rIns="0" bIns="0" rtlCol="0"/>
          <a:lstStyle/>
          <a:p>
            <a:pPr defTabSz="806867"/>
            <a:endParaRPr sz="1588">
              <a:solidFill>
                <a:prstClr val="black"/>
              </a:solidFill>
              <a:latin typeface="Calibri"/>
            </a:endParaRPr>
          </a:p>
        </p:txBody>
      </p:sp>
      <p:sp>
        <p:nvSpPr>
          <p:cNvPr id="4" name="object 4"/>
          <p:cNvSpPr txBox="1"/>
          <p:nvPr/>
        </p:nvSpPr>
        <p:spPr>
          <a:xfrm>
            <a:off x="2651517" y="1889078"/>
            <a:ext cx="3728197" cy="400268"/>
          </a:xfrm>
          <a:prstGeom prst="rect">
            <a:avLst/>
          </a:prstGeom>
        </p:spPr>
        <p:txBody>
          <a:bodyPr vert="horz" wrap="square" lIns="0" tIns="11206" rIns="0" bIns="0" rtlCol="0">
            <a:spAutoFit/>
          </a:bodyPr>
          <a:lstStyle/>
          <a:p>
            <a:pPr marL="11206" marR="4483" defTabSz="806867">
              <a:lnSpc>
                <a:spcPct val="106700"/>
              </a:lnSpc>
              <a:spcBef>
                <a:spcPts val="88"/>
              </a:spcBef>
            </a:pPr>
            <a:r>
              <a:rPr sz="1191" b="1" spc="-4" dirty="0">
                <a:solidFill>
                  <a:srgbClr val="323332"/>
                </a:solidFill>
                <a:latin typeface="Courier New"/>
                <a:cs typeface="Courier New"/>
              </a:rPr>
              <a:t>val </a:t>
            </a:r>
            <a:r>
              <a:rPr sz="1191" spc="-9" dirty="0">
                <a:solidFill>
                  <a:srgbClr val="323332"/>
                </a:solidFill>
                <a:latin typeface="Courier New"/>
                <a:cs typeface="Courier New"/>
              </a:rPr>
              <a:t>distFile </a:t>
            </a:r>
            <a:r>
              <a:rPr sz="1191" b="1" spc="-4" dirty="0">
                <a:solidFill>
                  <a:srgbClr val="323332"/>
                </a:solidFill>
                <a:latin typeface="Courier New"/>
                <a:cs typeface="Courier New"/>
              </a:rPr>
              <a:t>= </a:t>
            </a:r>
            <a:r>
              <a:rPr sz="1191" spc="-4" dirty="0">
                <a:solidFill>
                  <a:srgbClr val="323332"/>
                </a:solidFill>
                <a:latin typeface="Courier New"/>
                <a:cs typeface="Courier New"/>
              </a:rPr>
              <a:t>sc</a:t>
            </a:r>
            <a:r>
              <a:rPr sz="1191" b="1" spc="-4" dirty="0">
                <a:solidFill>
                  <a:srgbClr val="323332"/>
                </a:solidFill>
                <a:latin typeface="Courier New"/>
                <a:cs typeface="Courier New"/>
              </a:rPr>
              <a:t>.</a:t>
            </a:r>
            <a:r>
              <a:rPr sz="1191" spc="-4" dirty="0">
                <a:solidFill>
                  <a:srgbClr val="323332"/>
                </a:solidFill>
                <a:latin typeface="Courier New"/>
                <a:cs typeface="Courier New"/>
              </a:rPr>
              <a:t>textFile</a:t>
            </a:r>
            <a:r>
              <a:rPr sz="1191" b="1" spc="-4" dirty="0">
                <a:solidFill>
                  <a:srgbClr val="323332"/>
                </a:solidFill>
                <a:latin typeface="Courier New"/>
                <a:cs typeface="Courier New"/>
              </a:rPr>
              <a:t>(</a:t>
            </a:r>
            <a:r>
              <a:rPr sz="1191" spc="-4" dirty="0">
                <a:solidFill>
                  <a:srgbClr val="DD2244"/>
                </a:solidFill>
                <a:latin typeface="Courier New"/>
                <a:cs typeface="Courier New"/>
              </a:rPr>
              <a:t>"README.md"</a:t>
            </a:r>
            <a:r>
              <a:rPr sz="1191" b="1" spc="-4" dirty="0">
                <a:solidFill>
                  <a:srgbClr val="323332"/>
                </a:solidFill>
                <a:latin typeface="Courier New"/>
                <a:cs typeface="Courier New"/>
              </a:rPr>
              <a:t>)  </a:t>
            </a:r>
            <a:r>
              <a:rPr sz="1191" spc="-4" dirty="0">
                <a:solidFill>
                  <a:srgbClr val="323332"/>
                </a:solidFill>
                <a:latin typeface="Courier New"/>
                <a:cs typeface="Courier New"/>
              </a:rPr>
              <a:t>distFile</a:t>
            </a:r>
            <a:r>
              <a:rPr sz="1191" b="1" spc="-4" dirty="0">
                <a:solidFill>
                  <a:srgbClr val="323332"/>
                </a:solidFill>
                <a:latin typeface="Courier New"/>
                <a:cs typeface="Courier New"/>
              </a:rPr>
              <a:t>.</a:t>
            </a:r>
            <a:r>
              <a:rPr sz="1191" b="1" spc="-4" dirty="0">
                <a:solidFill>
                  <a:srgbClr val="0365C0"/>
                </a:solidFill>
                <a:latin typeface="Courier New"/>
                <a:cs typeface="Courier New"/>
              </a:rPr>
              <a:t>map</a:t>
            </a:r>
            <a:r>
              <a:rPr sz="1191" b="1" spc="-4" dirty="0">
                <a:solidFill>
                  <a:srgbClr val="323332"/>
                </a:solidFill>
                <a:latin typeface="Courier New"/>
                <a:cs typeface="Courier New"/>
              </a:rPr>
              <a:t>(</a:t>
            </a:r>
            <a:r>
              <a:rPr sz="1191" spc="-4" dirty="0">
                <a:solidFill>
                  <a:srgbClr val="323332"/>
                </a:solidFill>
                <a:latin typeface="Courier New"/>
                <a:cs typeface="Courier New"/>
              </a:rPr>
              <a:t>l </a:t>
            </a:r>
            <a:r>
              <a:rPr sz="1191" b="1" spc="-4" dirty="0">
                <a:solidFill>
                  <a:srgbClr val="323332"/>
                </a:solidFill>
                <a:latin typeface="Courier New"/>
                <a:cs typeface="Courier New"/>
              </a:rPr>
              <a:t>=&gt; </a:t>
            </a:r>
            <a:r>
              <a:rPr sz="1191" spc="-4" dirty="0">
                <a:solidFill>
                  <a:srgbClr val="323332"/>
                </a:solidFill>
                <a:latin typeface="Courier New"/>
                <a:cs typeface="Courier New"/>
              </a:rPr>
              <a:t>l</a:t>
            </a:r>
            <a:r>
              <a:rPr sz="1191" b="1" spc="-4" dirty="0">
                <a:solidFill>
                  <a:srgbClr val="323332"/>
                </a:solidFill>
                <a:latin typeface="Courier New"/>
                <a:cs typeface="Courier New"/>
              </a:rPr>
              <a:t>.</a:t>
            </a:r>
            <a:r>
              <a:rPr sz="1191" spc="-4" dirty="0">
                <a:solidFill>
                  <a:srgbClr val="323332"/>
                </a:solidFill>
                <a:latin typeface="Courier New"/>
                <a:cs typeface="Courier New"/>
              </a:rPr>
              <a:t>split</a:t>
            </a:r>
            <a:r>
              <a:rPr sz="1191" b="1" spc="-4" dirty="0">
                <a:solidFill>
                  <a:srgbClr val="323332"/>
                </a:solidFill>
                <a:latin typeface="Courier New"/>
                <a:cs typeface="Courier New"/>
              </a:rPr>
              <a:t>(</a:t>
            </a:r>
            <a:r>
              <a:rPr sz="1191" spc="-4" dirty="0">
                <a:solidFill>
                  <a:srgbClr val="DD2244"/>
                </a:solidFill>
                <a:latin typeface="Courier New"/>
                <a:cs typeface="Courier New"/>
              </a:rPr>
              <a:t>"</a:t>
            </a:r>
            <a:r>
              <a:rPr sz="1191" spc="-49" dirty="0">
                <a:solidFill>
                  <a:srgbClr val="DD2244"/>
                </a:solidFill>
                <a:latin typeface="Courier New"/>
                <a:cs typeface="Courier New"/>
              </a:rPr>
              <a:t> </a:t>
            </a:r>
            <a:r>
              <a:rPr sz="1191" spc="-4" dirty="0">
                <a:solidFill>
                  <a:srgbClr val="DD2244"/>
                </a:solidFill>
                <a:latin typeface="Courier New"/>
                <a:cs typeface="Courier New"/>
              </a:rPr>
              <a:t>"</a:t>
            </a:r>
            <a:r>
              <a:rPr sz="1191" b="1" spc="-4" dirty="0">
                <a:solidFill>
                  <a:srgbClr val="323332"/>
                </a:solidFill>
                <a:latin typeface="Courier New"/>
                <a:cs typeface="Courier New"/>
              </a:rPr>
              <a:t>)).</a:t>
            </a:r>
            <a:r>
              <a:rPr sz="1191" spc="-4" dirty="0">
                <a:solidFill>
                  <a:srgbClr val="323332"/>
                </a:solidFill>
                <a:latin typeface="Courier New"/>
                <a:cs typeface="Courier New"/>
              </a:rPr>
              <a:t>collect</a:t>
            </a:r>
            <a:r>
              <a:rPr sz="1191" b="1" spc="-4" dirty="0">
                <a:solidFill>
                  <a:srgbClr val="323332"/>
                </a:solidFill>
                <a:latin typeface="Courier New"/>
                <a:cs typeface="Courier New"/>
              </a:rPr>
              <a:t>()</a:t>
            </a:r>
            <a:endParaRPr sz="1191">
              <a:solidFill>
                <a:prstClr val="black"/>
              </a:solidFill>
              <a:latin typeface="Courier New"/>
              <a:cs typeface="Courier New"/>
            </a:endParaRPr>
          </a:p>
        </p:txBody>
      </p:sp>
      <p:sp>
        <p:nvSpPr>
          <p:cNvPr id="5" name="object 5"/>
          <p:cNvSpPr txBox="1"/>
          <p:nvPr/>
        </p:nvSpPr>
        <p:spPr>
          <a:xfrm>
            <a:off x="2651517" y="2289262"/>
            <a:ext cx="4089587" cy="193439"/>
          </a:xfrm>
          <a:prstGeom prst="rect">
            <a:avLst/>
          </a:prstGeom>
        </p:spPr>
        <p:txBody>
          <a:bodyPr vert="horz" wrap="square" lIns="0" tIns="10085" rIns="0" bIns="0" rtlCol="0">
            <a:spAutoFit/>
          </a:bodyPr>
          <a:lstStyle/>
          <a:p>
            <a:pPr marL="11206" defTabSz="806867">
              <a:spcBef>
                <a:spcPts val="79"/>
              </a:spcBef>
            </a:pPr>
            <a:r>
              <a:rPr sz="1191" spc="-4" dirty="0">
                <a:solidFill>
                  <a:srgbClr val="323332"/>
                </a:solidFill>
                <a:latin typeface="Courier New"/>
                <a:cs typeface="Courier New"/>
              </a:rPr>
              <a:t>distFile</a:t>
            </a:r>
            <a:r>
              <a:rPr sz="1191" b="1" spc="-4" dirty="0">
                <a:solidFill>
                  <a:srgbClr val="323332"/>
                </a:solidFill>
                <a:latin typeface="Courier New"/>
                <a:cs typeface="Courier New"/>
              </a:rPr>
              <a:t>.</a:t>
            </a:r>
            <a:r>
              <a:rPr sz="1191" b="1" spc="-4" dirty="0">
                <a:solidFill>
                  <a:srgbClr val="0365C0"/>
                </a:solidFill>
                <a:latin typeface="Courier New"/>
                <a:cs typeface="Courier New"/>
              </a:rPr>
              <a:t>flatMap</a:t>
            </a:r>
            <a:r>
              <a:rPr sz="1191" b="1" spc="-4" dirty="0">
                <a:solidFill>
                  <a:srgbClr val="323332"/>
                </a:solidFill>
                <a:latin typeface="Courier New"/>
                <a:cs typeface="Courier New"/>
              </a:rPr>
              <a:t>(</a:t>
            </a:r>
            <a:r>
              <a:rPr sz="1191" spc="-4" dirty="0">
                <a:solidFill>
                  <a:srgbClr val="323332"/>
                </a:solidFill>
                <a:latin typeface="Courier New"/>
                <a:cs typeface="Courier New"/>
              </a:rPr>
              <a:t>l </a:t>
            </a:r>
            <a:r>
              <a:rPr sz="1191" b="1" spc="-4" dirty="0">
                <a:solidFill>
                  <a:srgbClr val="323332"/>
                </a:solidFill>
                <a:latin typeface="Courier New"/>
                <a:cs typeface="Courier New"/>
              </a:rPr>
              <a:t>=&gt; </a:t>
            </a:r>
            <a:r>
              <a:rPr sz="1191" spc="-4" dirty="0">
                <a:solidFill>
                  <a:srgbClr val="323332"/>
                </a:solidFill>
                <a:latin typeface="Courier New"/>
                <a:cs typeface="Courier New"/>
              </a:rPr>
              <a:t>l</a:t>
            </a:r>
            <a:r>
              <a:rPr sz="1191" b="1" spc="-4" dirty="0">
                <a:solidFill>
                  <a:srgbClr val="323332"/>
                </a:solidFill>
                <a:latin typeface="Courier New"/>
                <a:cs typeface="Courier New"/>
              </a:rPr>
              <a:t>.</a:t>
            </a:r>
            <a:r>
              <a:rPr sz="1191" spc="-4" dirty="0">
                <a:solidFill>
                  <a:srgbClr val="323332"/>
                </a:solidFill>
                <a:latin typeface="Courier New"/>
                <a:cs typeface="Courier New"/>
              </a:rPr>
              <a:t>split</a:t>
            </a:r>
            <a:r>
              <a:rPr sz="1191" b="1" spc="-4" dirty="0">
                <a:solidFill>
                  <a:srgbClr val="323332"/>
                </a:solidFill>
                <a:latin typeface="Courier New"/>
                <a:cs typeface="Courier New"/>
              </a:rPr>
              <a:t>(</a:t>
            </a:r>
            <a:r>
              <a:rPr sz="1191" spc="-4" dirty="0">
                <a:solidFill>
                  <a:srgbClr val="DD2244"/>
                </a:solidFill>
                <a:latin typeface="Courier New"/>
                <a:cs typeface="Courier New"/>
              </a:rPr>
              <a:t>"</a:t>
            </a:r>
            <a:r>
              <a:rPr sz="1191" spc="-40" dirty="0">
                <a:solidFill>
                  <a:srgbClr val="DD2244"/>
                </a:solidFill>
                <a:latin typeface="Courier New"/>
                <a:cs typeface="Courier New"/>
              </a:rPr>
              <a:t> </a:t>
            </a:r>
            <a:r>
              <a:rPr sz="1191" spc="-4" dirty="0">
                <a:solidFill>
                  <a:srgbClr val="DD2244"/>
                </a:solidFill>
                <a:latin typeface="Courier New"/>
                <a:cs typeface="Courier New"/>
              </a:rPr>
              <a:t>"</a:t>
            </a:r>
            <a:r>
              <a:rPr sz="1191" b="1" spc="-4" dirty="0">
                <a:solidFill>
                  <a:srgbClr val="323332"/>
                </a:solidFill>
                <a:latin typeface="Courier New"/>
                <a:cs typeface="Courier New"/>
              </a:rPr>
              <a:t>)).</a:t>
            </a:r>
            <a:r>
              <a:rPr sz="1191" spc="-4" dirty="0">
                <a:solidFill>
                  <a:srgbClr val="323332"/>
                </a:solidFill>
                <a:latin typeface="Courier New"/>
                <a:cs typeface="Courier New"/>
              </a:rPr>
              <a:t>collect</a:t>
            </a:r>
            <a:r>
              <a:rPr sz="1191" b="1" spc="-4" dirty="0">
                <a:solidFill>
                  <a:srgbClr val="323332"/>
                </a:solidFill>
                <a:latin typeface="Courier New"/>
                <a:cs typeface="Courier New"/>
              </a:rPr>
              <a:t>()</a:t>
            </a:r>
            <a:endParaRPr sz="1191">
              <a:solidFill>
                <a:prstClr val="black"/>
              </a:solidFill>
              <a:latin typeface="Courier New"/>
              <a:cs typeface="Courier New"/>
            </a:endParaRPr>
          </a:p>
        </p:txBody>
      </p:sp>
      <p:sp>
        <p:nvSpPr>
          <p:cNvPr id="6" name="object 6"/>
          <p:cNvSpPr txBox="1"/>
          <p:nvPr/>
        </p:nvSpPr>
        <p:spPr>
          <a:xfrm>
            <a:off x="2328787" y="641680"/>
            <a:ext cx="3520888" cy="297589"/>
          </a:xfrm>
          <a:prstGeom prst="rect">
            <a:avLst/>
          </a:prstGeom>
        </p:spPr>
        <p:txBody>
          <a:bodyPr vert="horz" wrap="square" lIns="0" tIns="12326" rIns="0" bIns="0" rtlCol="0">
            <a:spAutoFit/>
          </a:bodyPr>
          <a:lstStyle/>
          <a:p>
            <a:pPr marL="11206" defTabSz="806867">
              <a:spcBef>
                <a:spcPts val="97"/>
              </a:spcBef>
            </a:pPr>
            <a:r>
              <a:rPr sz="1853" b="1" spc="93" dirty="0">
                <a:solidFill>
                  <a:prstClr val="black"/>
                </a:solidFill>
                <a:latin typeface="Gill Sans MT"/>
                <a:cs typeface="Gill Sans MT"/>
              </a:rPr>
              <a:t>Spark </a:t>
            </a:r>
            <a:r>
              <a:rPr sz="1853" b="1" spc="79" dirty="0">
                <a:solidFill>
                  <a:prstClr val="black"/>
                </a:solidFill>
                <a:latin typeface="Gill Sans MT"/>
                <a:cs typeface="Gill Sans MT"/>
              </a:rPr>
              <a:t>Essentials:</a:t>
            </a:r>
            <a:r>
              <a:rPr sz="1853" b="1" spc="-18" dirty="0">
                <a:solidFill>
                  <a:prstClr val="black"/>
                </a:solidFill>
                <a:latin typeface="Gill Sans MT"/>
                <a:cs typeface="Gill Sans MT"/>
              </a:rPr>
              <a:t> </a:t>
            </a:r>
            <a:r>
              <a:rPr sz="1853" i="1" spc="-18" dirty="0">
                <a:solidFill>
                  <a:prstClr val="black"/>
                </a:solidFill>
                <a:latin typeface="Gill Sans MT"/>
                <a:cs typeface="Gill Sans MT"/>
              </a:rPr>
              <a:t>Transformations</a:t>
            </a:r>
            <a:endParaRPr sz="1853">
              <a:solidFill>
                <a:prstClr val="black"/>
              </a:solidFill>
              <a:latin typeface="Gill Sans MT"/>
              <a:cs typeface="Gill Sans MT"/>
            </a:endParaRPr>
          </a:p>
        </p:txBody>
      </p:sp>
      <p:sp>
        <p:nvSpPr>
          <p:cNvPr id="7" name="object 7"/>
          <p:cNvSpPr txBox="1">
            <a:spLocks noGrp="1"/>
          </p:cNvSpPr>
          <p:nvPr>
            <p:ph type="title"/>
          </p:nvPr>
        </p:nvSpPr>
        <p:spPr>
          <a:xfrm>
            <a:off x="2691709" y="1361534"/>
            <a:ext cx="728943" cy="401739"/>
          </a:xfrm>
          <a:prstGeom prst="rect">
            <a:avLst/>
          </a:prstGeom>
        </p:spPr>
        <p:txBody>
          <a:bodyPr vert="horz" wrap="square" lIns="0" tIns="14568" rIns="0" bIns="0" rtlCol="0">
            <a:spAutoFit/>
          </a:bodyPr>
          <a:lstStyle/>
          <a:p>
            <a:pPr marL="11206">
              <a:spcBef>
                <a:spcPts val="115"/>
              </a:spcBef>
            </a:pPr>
            <a:r>
              <a:rPr spc="4" dirty="0"/>
              <a:t>Scala:</a:t>
            </a:r>
          </a:p>
        </p:txBody>
      </p:sp>
      <p:sp>
        <p:nvSpPr>
          <p:cNvPr id="8" name="object 8"/>
          <p:cNvSpPr txBox="1"/>
          <p:nvPr/>
        </p:nvSpPr>
        <p:spPr>
          <a:xfrm>
            <a:off x="2663694" y="3482623"/>
            <a:ext cx="4541744" cy="1153484"/>
          </a:xfrm>
          <a:prstGeom prst="rect">
            <a:avLst/>
          </a:prstGeom>
        </p:spPr>
        <p:txBody>
          <a:bodyPr vert="horz" wrap="square" lIns="0" tIns="14568" rIns="0" bIns="0" rtlCol="0">
            <a:spAutoFit/>
          </a:bodyPr>
          <a:lstStyle/>
          <a:p>
            <a:pPr marL="40343" defTabSz="806867">
              <a:spcBef>
                <a:spcPts val="115"/>
              </a:spcBef>
            </a:pPr>
            <a:r>
              <a:rPr sz="2515" spc="9" dirty="0">
                <a:solidFill>
                  <a:prstClr val="black"/>
                </a:solidFill>
                <a:latin typeface="Gill Sans MT"/>
                <a:cs typeface="Gill Sans MT"/>
              </a:rPr>
              <a:t>Python:</a:t>
            </a:r>
            <a:endParaRPr sz="2515">
              <a:solidFill>
                <a:prstClr val="black"/>
              </a:solidFill>
              <a:latin typeface="Gill Sans MT"/>
              <a:cs typeface="Gill Sans MT"/>
            </a:endParaRPr>
          </a:p>
          <a:p>
            <a:pPr marL="11206" marR="4483" defTabSz="806867">
              <a:lnSpc>
                <a:spcPct val="106700"/>
              </a:lnSpc>
              <a:spcBef>
                <a:spcPts val="1337"/>
              </a:spcBef>
            </a:pPr>
            <a:r>
              <a:rPr sz="1191" spc="-9" dirty="0">
                <a:solidFill>
                  <a:srgbClr val="323332"/>
                </a:solidFill>
                <a:latin typeface="Courier New"/>
                <a:cs typeface="Courier New"/>
              </a:rPr>
              <a:t>distFile </a:t>
            </a:r>
            <a:r>
              <a:rPr sz="1191" b="1" spc="-4" dirty="0">
                <a:solidFill>
                  <a:srgbClr val="323332"/>
                </a:solidFill>
                <a:latin typeface="Courier New"/>
                <a:cs typeface="Courier New"/>
              </a:rPr>
              <a:t>= </a:t>
            </a:r>
            <a:r>
              <a:rPr sz="1191" spc="-4" dirty="0">
                <a:solidFill>
                  <a:srgbClr val="323332"/>
                </a:solidFill>
                <a:latin typeface="Courier New"/>
                <a:cs typeface="Courier New"/>
              </a:rPr>
              <a:t>sc</a:t>
            </a:r>
            <a:r>
              <a:rPr sz="1191" b="1" spc="-4" dirty="0">
                <a:solidFill>
                  <a:srgbClr val="323332"/>
                </a:solidFill>
                <a:latin typeface="Courier New"/>
                <a:cs typeface="Courier New"/>
              </a:rPr>
              <a:t>.</a:t>
            </a:r>
            <a:r>
              <a:rPr sz="1191" spc="-4" dirty="0">
                <a:solidFill>
                  <a:srgbClr val="323332"/>
                </a:solidFill>
                <a:latin typeface="Courier New"/>
                <a:cs typeface="Courier New"/>
              </a:rPr>
              <a:t>textFile(</a:t>
            </a:r>
            <a:r>
              <a:rPr sz="1191" spc="-4" dirty="0">
                <a:solidFill>
                  <a:srgbClr val="DD2244"/>
                </a:solidFill>
                <a:latin typeface="Courier New"/>
                <a:cs typeface="Courier New"/>
              </a:rPr>
              <a:t>"README.md"</a:t>
            </a:r>
            <a:r>
              <a:rPr sz="1191" spc="-4" dirty="0">
                <a:solidFill>
                  <a:srgbClr val="323332"/>
                </a:solidFill>
                <a:latin typeface="Courier New"/>
                <a:cs typeface="Courier New"/>
              </a:rPr>
              <a:t>)  distFile</a:t>
            </a:r>
            <a:r>
              <a:rPr sz="1191" b="1" spc="-4" dirty="0">
                <a:solidFill>
                  <a:srgbClr val="323332"/>
                </a:solidFill>
                <a:latin typeface="Courier New"/>
                <a:cs typeface="Courier New"/>
              </a:rPr>
              <a:t>.</a:t>
            </a:r>
            <a:r>
              <a:rPr sz="1191" b="1" spc="-4" dirty="0">
                <a:solidFill>
                  <a:srgbClr val="0365C0"/>
                </a:solidFill>
                <a:latin typeface="Courier New"/>
                <a:cs typeface="Courier New"/>
              </a:rPr>
              <a:t>map</a:t>
            </a:r>
            <a:r>
              <a:rPr sz="1191" spc="-4" dirty="0">
                <a:solidFill>
                  <a:srgbClr val="323332"/>
                </a:solidFill>
                <a:latin typeface="Courier New"/>
                <a:cs typeface="Courier New"/>
              </a:rPr>
              <a:t>(</a:t>
            </a:r>
            <a:r>
              <a:rPr sz="1191" b="1" spc="-4" dirty="0">
                <a:solidFill>
                  <a:srgbClr val="323332"/>
                </a:solidFill>
                <a:latin typeface="Courier New"/>
                <a:cs typeface="Courier New"/>
              </a:rPr>
              <a:t>lambda </a:t>
            </a:r>
            <a:r>
              <a:rPr sz="1191" spc="-9" dirty="0">
                <a:solidFill>
                  <a:srgbClr val="323332"/>
                </a:solidFill>
                <a:latin typeface="Courier New"/>
                <a:cs typeface="Courier New"/>
              </a:rPr>
              <a:t>x: </a:t>
            </a:r>
            <a:r>
              <a:rPr sz="1191" spc="-4" dirty="0">
                <a:solidFill>
                  <a:srgbClr val="323332"/>
                </a:solidFill>
                <a:latin typeface="Courier New"/>
                <a:cs typeface="Courier New"/>
              </a:rPr>
              <a:t>x</a:t>
            </a:r>
            <a:r>
              <a:rPr sz="1191" b="1" spc="-4" dirty="0">
                <a:solidFill>
                  <a:srgbClr val="323332"/>
                </a:solidFill>
                <a:latin typeface="Courier New"/>
                <a:cs typeface="Courier New"/>
              </a:rPr>
              <a:t>.</a:t>
            </a:r>
            <a:r>
              <a:rPr sz="1191" spc="-4" dirty="0">
                <a:solidFill>
                  <a:srgbClr val="323332"/>
                </a:solidFill>
                <a:latin typeface="Courier New"/>
                <a:cs typeface="Courier New"/>
              </a:rPr>
              <a:t>split(</a:t>
            </a:r>
            <a:r>
              <a:rPr sz="1191" spc="-4" dirty="0">
                <a:solidFill>
                  <a:srgbClr val="DD2244"/>
                </a:solidFill>
                <a:latin typeface="Courier New"/>
                <a:cs typeface="Courier New"/>
              </a:rPr>
              <a:t>' '</a:t>
            </a:r>
            <a:r>
              <a:rPr sz="1191" spc="-4" dirty="0">
                <a:solidFill>
                  <a:srgbClr val="323332"/>
                </a:solidFill>
                <a:latin typeface="Courier New"/>
                <a:cs typeface="Courier New"/>
              </a:rPr>
              <a:t>))</a:t>
            </a:r>
            <a:r>
              <a:rPr sz="1191" b="1" spc="-4" dirty="0">
                <a:solidFill>
                  <a:srgbClr val="323332"/>
                </a:solidFill>
                <a:latin typeface="Courier New"/>
                <a:cs typeface="Courier New"/>
              </a:rPr>
              <a:t>.</a:t>
            </a:r>
            <a:r>
              <a:rPr sz="1191" spc="-4" dirty="0">
                <a:solidFill>
                  <a:srgbClr val="323332"/>
                </a:solidFill>
                <a:latin typeface="Courier New"/>
                <a:cs typeface="Courier New"/>
              </a:rPr>
              <a:t>collect()  distFile</a:t>
            </a:r>
            <a:r>
              <a:rPr sz="1191" b="1" spc="-4" dirty="0">
                <a:solidFill>
                  <a:srgbClr val="323332"/>
                </a:solidFill>
                <a:latin typeface="Courier New"/>
                <a:cs typeface="Courier New"/>
              </a:rPr>
              <a:t>.</a:t>
            </a:r>
            <a:r>
              <a:rPr sz="1191" b="1" spc="-4" dirty="0">
                <a:solidFill>
                  <a:srgbClr val="0365C0"/>
                </a:solidFill>
                <a:latin typeface="Courier New"/>
                <a:cs typeface="Courier New"/>
              </a:rPr>
              <a:t>flatMap</a:t>
            </a:r>
            <a:r>
              <a:rPr sz="1191" spc="-4" dirty="0">
                <a:solidFill>
                  <a:srgbClr val="323332"/>
                </a:solidFill>
                <a:latin typeface="Courier New"/>
                <a:cs typeface="Courier New"/>
              </a:rPr>
              <a:t>(</a:t>
            </a:r>
            <a:r>
              <a:rPr sz="1191" b="1" spc="-4" dirty="0">
                <a:solidFill>
                  <a:srgbClr val="323332"/>
                </a:solidFill>
                <a:latin typeface="Courier New"/>
                <a:cs typeface="Courier New"/>
              </a:rPr>
              <a:t>lambda </a:t>
            </a:r>
            <a:r>
              <a:rPr sz="1191" spc="-9" dirty="0">
                <a:solidFill>
                  <a:srgbClr val="323332"/>
                </a:solidFill>
                <a:latin typeface="Courier New"/>
                <a:cs typeface="Courier New"/>
              </a:rPr>
              <a:t>x: </a:t>
            </a:r>
            <a:r>
              <a:rPr sz="1191" spc="-4" dirty="0">
                <a:solidFill>
                  <a:srgbClr val="323332"/>
                </a:solidFill>
                <a:latin typeface="Courier New"/>
                <a:cs typeface="Courier New"/>
              </a:rPr>
              <a:t>x</a:t>
            </a:r>
            <a:r>
              <a:rPr sz="1191" b="1" spc="-4" dirty="0">
                <a:solidFill>
                  <a:srgbClr val="323332"/>
                </a:solidFill>
                <a:latin typeface="Courier New"/>
                <a:cs typeface="Courier New"/>
              </a:rPr>
              <a:t>.</a:t>
            </a:r>
            <a:r>
              <a:rPr sz="1191" spc="-4" dirty="0">
                <a:solidFill>
                  <a:srgbClr val="323332"/>
                </a:solidFill>
                <a:latin typeface="Courier New"/>
                <a:cs typeface="Courier New"/>
              </a:rPr>
              <a:t>split(</a:t>
            </a:r>
            <a:r>
              <a:rPr sz="1191" spc="-4" dirty="0">
                <a:solidFill>
                  <a:srgbClr val="DD2244"/>
                </a:solidFill>
                <a:latin typeface="Courier New"/>
                <a:cs typeface="Courier New"/>
              </a:rPr>
              <a:t>'</a:t>
            </a:r>
            <a:r>
              <a:rPr sz="1191" spc="-26" dirty="0">
                <a:solidFill>
                  <a:srgbClr val="DD2244"/>
                </a:solidFill>
                <a:latin typeface="Courier New"/>
                <a:cs typeface="Courier New"/>
              </a:rPr>
              <a:t> </a:t>
            </a:r>
            <a:r>
              <a:rPr sz="1191" spc="-4" dirty="0">
                <a:solidFill>
                  <a:srgbClr val="DD2244"/>
                </a:solidFill>
                <a:latin typeface="Courier New"/>
                <a:cs typeface="Courier New"/>
              </a:rPr>
              <a:t>'</a:t>
            </a:r>
            <a:r>
              <a:rPr sz="1191" spc="-4" dirty="0">
                <a:solidFill>
                  <a:srgbClr val="323332"/>
                </a:solidFill>
                <a:latin typeface="Courier New"/>
                <a:cs typeface="Courier New"/>
              </a:rPr>
              <a:t>))</a:t>
            </a:r>
            <a:r>
              <a:rPr sz="1191" b="1" spc="-4" dirty="0">
                <a:solidFill>
                  <a:srgbClr val="323332"/>
                </a:solidFill>
                <a:latin typeface="Courier New"/>
                <a:cs typeface="Courier New"/>
              </a:rPr>
              <a:t>.</a:t>
            </a:r>
            <a:r>
              <a:rPr sz="1191" spc="-4" dirty="0">
                <a:solidFill>
                  <a:srgbClr val="323332"/>
                </a:solidFill>
                <a:latin typeface="Courier New"/>
                <a:cs typeface="Courier New"/>
              </a:rPr>
              <a:t>collect()</a:t>
            </a:r>
            <a:endParaRPr sz="1191">
              <a:solidFill>
                <a:prstClr val="black"/>
              </a:solidFill>
              <a:latin typeface="Courier New"/>
              <a:cs typeface="Courier New"/>
            </a:endParaRPr>
          </a:p>
        </p:txBody>
      </p:sp>
      <p:sp>
        <p:nvSpPr>
          <p:cNvPr id="9" name="object 9"/>
          <p:cNvSpPr txBox="1"/>
          <p:nvPr/>
        </p:nvSpPr>
        <p:spPr>
          <a:xfrm>
            <a:off x="7094872" y="1772323"/>
            <a:ext cx="3184712" cy="405081"/>
          </a:xfrm>
          <a:prstGeom prst="rect">
            <a:avLst/>
          </a:prstGeom>
          <a:solidFill>
            <a:srgbClr val="C82506"/>
          </a:solidFill>
        </p:spPr>
        <p:txBody>
          <a:bodyPr vert="horz" wrap="square" lIns="0" tIns="64994" rIns="0" bIns="0" rtlCol="0">
            <a:spAutoFit/>
          </a:bodyPr>
          <a:lstStyle/>
          <a:p>
            <a:pPr marL="90212" defTabSz="806867">
              <a:spcBef>
                <a:spcPts val="512"/>
              </a:spcBef>
            </a:pPr>
            <a:r>
              <a:rPr sz="2206" i="1" spc="-4" dirty="0">
                <a:solidFill>
                  <a:srgbClr val="FFFFFF"/>
                </a:solidFill>
                <a:latin typeface="Gill Sans MT"/>
                <a:cs typeface="Gill Sans MT"/>
              </a:rPr>
              <a:t>distFile is a collection of</a:t>
            </a:r>
            <a:r>
              <a:rPr sz="2206" i="1" spc="-22" dirty="0">
                <a:solidFill>
                  <a:srgbClr val="FFFFFF"/>
                </a:solidFill>
                <a:latin typeface="Gill Sans MT"/>
                <a:cs typeface="Gill Sans MT"/>
              </a:rPr>
              <a:t> </a:t>
            </a:r>
            <a:r>
              <a:rPr sz="2206" i="1" spc="-4" dirty="0">
                <a:solidFill>
                  <a:srgbClr val="FFFFFF"/>
                </a:solidFill>
                <a:latin typeface="Gill Sans MT"/>
                <a:cs typeface="Gill Sans MT"/>
              </a:rPr>
              <a:t>lines</a:t>
            </a:r>
            <a:endParaRPr sz="2206">
              <a:solidFill>
                <a:prstClr val="black"/>
              </a:solidFill>
              <a:latin typeface="Gill Sans MT"/>
              <a:cs typeface="Gill Sans M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328787" y="641680"/>
            <a:ext cx="3520888" cy="297589"/>
          </a:xfrm>
          <a:prstGeom prst="rect">
            <a:avLst/>
          </a:prstGeom>
        </p:spPr>
        <p:txBody>
          <a:bodyPr vert="horz" wrap="square" lIns="0" tIns="12326" rIns="0" bIns="0" rtlCol="0">
            <a:spAutoFit/>
          </a:bodyPr>
          <a:lstStyle/>
          <a:p>
            <a:pPr marL="11206" defTabSz="806867">
              <a:spcBef>
                <a:spcPts val="97"/>
              </a:spcBef>
            </a:pPr>
            <a:r>
              <a:rPr sz="1853" b="1" spc="93" dirty="0">
                <a:solidFill>
                  <a:prstClr val="black"/>
                </a:solidFill>
                <a:latin typeface="Gill Sans MT"/>
                <a:cs typeface="Gill Sans MT"/>
              </a:rPr>
              <a:t>Spark </a:t>
            </a:r>
            <a:r>
              <a:rPr sz="1853" b="1" spc="79" dirty="0">
                <a:solidFill>
                  <a:prstClr val="black"/>
                </a:solidFill>
                <a:latin typeface="Gill Sans MT"/>
                <a:cs typeface="Gill Sans MT"/>
              </a:rPr>
              <a:t>Essentials:</a:t>
            </a:r>
            <a:r>
              <a:rPr sz="1853" b="1" spc="-18" dirty="0">
                <a:solidFill>
                  <a:prstClr val="black"/>
                </a:solidFill>
                <a:latin typeface="Gill Sans MT"/>
                <a:cs typeface="Gill Sans MT"/>
              </a:rPr>
              <a:t> </a:t>
            </a:r>
            <a:r>
              <a:rPr sz="1853" i="1" spc="-18" dirty="0">
                <a:solidFill>
                  <a:prstClr val="black"/>
                </a:solidFill>
                <a:latin typeface="Gill Sans MT"/>
                <a:cs typeface="Gill Sans MT"/>
              </a:rPr>
              <a:t>Transformations</a:t>
            </a:r>
            <a:endParaRPr sz="1853">
              <a:solidFill>
                <a:prstClr val="black"/>
              </a:solidFill>
              <a:latin typeface="Gill Sans MT"/>
              <a:cs typeface="Gill Sans MT"/>
            </a:endParaRPr>
          </a:p>
        </p:txBody>
      </p:sp>
      <p:sp>
        <p:nvSpPr>
          <p:cNvPr id="3" name="object 3"/>
          <p:cNvSpPr txBox="1">
            <a:spLocks noGrp="1"/>
          </p:cNvSpPr>
          <p:nvPr>
            <p:ph type="title"/>
          </p:nvPr>
        </p:nvSpPr>
        <p:spPr>
          <a:xfrm>
            <a:off x="2691709" y="1361534"/>
            <a:ext cx="728943" cy="401739"/>
          </a:xfrm>
          <a:prstGeom prst="rect">
            <a:avLst/>
          </a:prstGeom>
        </p:spPr>
        <p:txBody>
          <a:bodyPr vert="horz" wrap="square" lIns="0" tIns="14568" rIns="0" bIns="0" rtlCol="0">
            <a:spAutoFit/>
          </a:bodyPr>
          <a:lstStyle/>
          <a:p>
            <a:pPr marL="11206">
              <a:spcBef>
                <a:spcPts val="115"/>
              </a:spcBef>
            </a:pPr>
            <a:r>
              <a:rPr spc="4" dirty="0"/>
              <a:t>Scala:</a:t>
            </a:r>
          </a:p>
        </p:txBody>
      </p:sp>
      <p:sp>
        <p:nvSpPr>
          <p:cNvPr id="4" name="object 4"/>
          <p:cNvSpPr/>
          <p:nvPr/>
        </p:nvSpPr>
        <p:spPr>
          <a:xfrm>
            <a:off x="8278215" y="3030967"/>
            <a:ext cx="1011331" cy="495300"/>
          </a:xfrm>
          <a:custGeom>
            <a:avLst/>
            <a:gdLst/>
            <a:ahLst/>
            <a:cxnLst/>
            <a:rect l="l" t="t" r="r" b="b"/>
            <a:pathLst>
              <a:path w="1146175" h="561339">
                <a:moveTo>
                  <a:pt x="0" y="0"/>
                </a:moveTo>
                <a:lnTo>
                  <a:pt x="1146047" y="0"/>
                </a:lnTo>
                <a:lnTo>
                  <a:pt x="1146047" y="560831"/>
                </a:lnTo>
                <a:lnTo>
                  <a:pt x="0" y="560832"/>
                </a:lnTo>
                <a:lnTo>
                  <a:pt x="0" y="0"/>
                </a:lnTo>
                <a:close/>
              </a:path>
            </a:pathLst>
          </a:custGeom>
          <a:solidFill>
            <a:srgbClr val="C82506"/>
          </a:solidFill>
        </p:spPr>
        <p:txBody>
          <a:bodyPr wrap="square" lIns="0" tIns="0" rIns="0" bIns="0" rtlCol="0"/>
          <a:lstStyle/>
          <a:p>
            <a:pPr defTabSz="806867"/>
            <a:endParaRPr sz="1588">
              <a:solidFill>
                <a:prstClr val="black"/>
              </a:solidFill>
              <a:latin typeface="Calibri"/>
            </a:endParaRPr>
          </a:p>
        </p:txBody>
      </p:sp>
      <p:sp>
        <p:nvSpPr>
          <p:cNvPr id="5" name="object 5"/>
          <p:cNvSpPr txBox="1"/>
          <p:nvPr/>
        </p:nvSpPr>
        <p:spPr>
          <a:xfrm>
            <a:off x="8278215" y="3084293"/>
            <a:ext cx="1011331" cy="350202"/>
          </a:xfrm>
          <a:prstGeom prst="rect">
            <a:avLst/>
          </a:prstGeom>
        </p:spPr>
        <p:txBody>
          <a:bodyPr vert="horz" wrap="square" lIns="0" tIns="10646" rIns="0" bIns="0" rtlCol="0">
            <a:spAutoFit/>
          </a:bodyPr>
          <a:lstStyle/>
          <a:p>
            <a:pPr marL="85169" defTabSz="806867">
              <a:spcBef>
                <a:spcPts val="84"/>
              </a:spcBef>
            </a:pPr>
            <a:r>
              <a:rPr sz="2206" i="1" dirty="0">
                <a:solidFill>
                  <a:srgbClr val="FFFFFF"/>
                </a:solidFill>
                <a:latin typeface="Gill Sans MT"/>
                <a:cs typeface="Gill Sans MT"/>
              </a:rPr>
              <a:t>closures</a:t>
            </a:r>
            <a:endParaRPr sz="2206">
              <a:solidFill>
                <a:prstClr val="black"/>
              </a:solidFill>
              <a:latin typeface="Gill Sans MT"/>
              <a:cs typeface="Gill Sans MT"/>
            </a:endParaRPr>
          </a:p>
        </p:txBody>
      </p:sp>
      <p:sp>
        <p:nvSpPr>
          <p:cNvPr id="6" name="object 6"/>
          <p:cNvSpPr/>
          <p:nvPr/>
        </p:nvSpPr>
        <p:spPr>
          <a:xfrm>
            <a:off x="5781950" y="2616161"/>
            <a:ext cx="2512919" cy="513229"/>
          </a:xfrm>
          <a:custGeom>
            <a:avLst/>
            <a:gdLst/>
            <a:ahLst/>
            <a:cxnLst/>
            <a:rect l="l" t="t" r="r" b="b"/>
            <a:pathLst>
              <a:path w="2847975" h="581660">
                <a:moveTo>
                  <a:pt x="2847588" y="581160"/>
                </a:moveTo>
                <a:lnTo>
                  <a:pt x="11945" y="2437"/>
                </a:lnTo>
                <a:lnTo>
                  <a:pt x="0" y="0"/>
                </a:lnTo>
              </a:path>
            </a:pathLst>
          </a:custGeom>
          <a:ln w="24384">
            <a:solidFill>
              <a:srgbClr val="C82506"/>
            </a:solidFill>
          </a:ln>
        </p:spPr>
        <p:txBody>
          <a:bodyPr wrap="square" lIns="0" tIns="0" rIns="0" bIns="0" rtlCol="0"/>
          <a:lstStyle/>
          <a:p>
            <a:pPr defTabSz="806867"/>
            <a:endParaRPr sz="1588">
              <a:solidFill>
                <a:prstClr val="black"/>
              </a:solidFill>
              <a:latin typeface="Calibri"/>
            </a:endParaRPr>
          </a:p>
        </p:txBody>
      </p:sp>
      <p:sp>
        <p:nvSpPr>
          <p:cNvPr id="7" name="object 7"/>
          <p:cNvSpPr/>
          <p:nvPr/>
        </p:nvSpPr>
        <p:spPr>
          <a:xfrm>
            <a:off x="5691304" y="2567718"/>
            <a:ext cx="112059" cy="101413"/>
          </a:xfrm>
          <a:custGeom>
            <a:avLst/>
            <a:gdLst/>
            <a:ahLst/>
            <a:cxnLst/>
            <a:rect l="l" t="t" r="r" b="b"/>
            <a:pathLst>
              <a:path w="127000" h="114935">
                <a:moveTo>
                  <a:pt x="0" y="33935"/>
                </a:moveTo>
                <a:lnTo>
                  <a:pt x="102975" y="114678"/>
                </a:lnTo>
                <a:lnTo>
                  <a:pt x="126380" y="0"/>
                </a:lnTo>
                <a:lnTo>
                  <a:pt x="0" y="33935"/>
                </a:lnTo>
                <a:close/>
              </a:path>
            </a:pathLst>
          </a:custGeom>
          <a:solidFill>
            <a:srgbClr val="C82506"/>
          </a:solidFill>
        </p:spPr>
        <p:txBody>
          <a:bodyPr wrap="square" lIns="0" tIns="0" rIns="0" bIns="0" rtlCol="0"/>
          <a:lstStyle/>
          <a:p>
            <a:pPr defTabSz="806867"/>
            <a:endParaRPr sz="1588">
              <a:solidFill>
                <a:prstClr val="black"/>
              </a:solidFill>
              <a:latin typeface="Calibri"/>
            </a:endParaRPr>
          </a:p>
        </p:txBody>
      </p:sp>
      <p:sp>
        <p:nvSpPr>
          <p:cNvPr id="8" name="object 8"/>
          <p:cNvSpPr/>
          <p:nvPr/>
        </p:nvSpPr>
        <p:spPr>
          <a:xfrm>
            <a:off x="6182832" y="3402723"/>
            <a:ext cx="2146487" cy="777127"/>
          </a:xfrm>
          <a:custGeom>
            <a:avLst/>
            <a:gdLst/>
            <a:ahLst/>
            <a:cxnLst/>
            <a:rect l="l" t="t" r="r" b="b"/>
            <a:pathLst>
              <a:path w="2432684" h="880745">
                <a:moveTo>
                  <a:pt x="2432632" y="0"/>
                </a:moveTo>
                <a:lnTo>
                  <a:pt x="11463" y="876519"/>
                </a:lnTo>
                <a:lnTo>
                  <a:pt x="0" y="880669"/>
                </a:lnTo>
              </a:path>
            </a:pathLst>
          </a:custGeom>
          <a:ln w="24383">
            <a:solidFill>
              <a:srgbClr val="C82506"/>
            </a:solidFill>
          </a:ln>
        </p:spPr>
        <p:txBody>
          <a:bodyPr wrap="square" lIns="0" tIns="0" rIns="0" bIns="0" rtlCol="0"/>
          <a:lstStyle/>
          <a:p>
            <a:pPr defTabSz="806867"/>
            <a:endParaRPr sz="1588">
              <a:solidFill>
                <a:prstClr val="black"/>
              </a:solidFill>
              <a:latin typeface="Calibri"/>
            </a:endParaRPr>
          </a:p>
        </p:txBody>
      </p:sp>
      <p:sp>
        <p:nvSpPr>
          <p:cNvPr id="9" name="object 9"/>
          <p:cNvSpPr/>
          <p:nvPr/>
        </p:nvSpPr>
        <p:spPr>
          <a:xfrm>
            <a:off x="6095842" y="4127569"/>
            <a:ext cx="114860" cy="97490"/>
          </a:xfrm>
          <a:custGeom>
            <a:avLst/>
            <a:gdLst/>
            <a:ahLst/>
            <a:cxnLst/>
            <a:rect l="l" t="t" r="r" b="b"/>
            <a:pathLst>
              <a:path w="130175" h="110489">
                <a:moveTo>
                  <a:pt x="0" y="94869"/>
                </a:moveTo>
                <a:lnTo>
                  <a:pt x="129974" y="110054"/>
                </a:lnTo>
                <a:lnTo>
                  <a:pt x="90133" y="0"/>
                </a:lnTo>
                <a:lnTo>
                  <a:pt x="0" y="94869"/>
                </a:lnTo>
                <a:close/>
              </a:path>
            </a:pathLst>
          </a:custGeom>
          <a:solidFill>
            <a:srgbClr val="C82506"/>
          </a:solidFill>
        </p:spPr>
        <p:txBody>
          <a:bodyPr wrap="square" lIns="0" tIns="0" rIns="0" bIns="0" rtlCol="0"/>
          <a:lstStyle/>
          <a:p>
            <a:pPr defTabSz="806867"/>
            <a:endParaRPr sz="1588">
              <a:solidFill>
                <a:prstClr val="black"/>
              </a:solidFill>
              <a:latin typeface="Calibri"/>
            </a:endParaRPr>
          </a:p>
        </p:txBody>
      </p:sp>
      <p:sp>
        <p:nvSpPr>
          <p:cNvPr id="10" name="object 10"/>
          <p:cNvSpPr txBox="1"/>
          <p:nvPr/>
        </p:nvSpPr>
        <p:spPr>
          <a:xfrm>
            <a:off x="2651517" y="1889077"/>
            <a:ext cx="4089587" cy="596347"/>
          </a:xfrm>
          <a:prstGeom prst="rect">
            <a:avLst/>
          </a:prstGeom>
        </p:spPr>
        <p:txBody>
          <a:bodyPr vert="horz" wrap="square" lIns="0" tIns="11206" rIns="0" bIns="0" rtlCol="0">
            <a:spAutoFit/>
          </a:bodyPr>
          <a:lstStyle/>
          <a:p>
            <a:pPr marL="11206" marR="4483" defTabSz="806867">
              <a:lnSpc>
                <a:spcPct val="106700"/>
              </a:lnSpc>
              <a:spcBef>
                <a:spcPts val="88"/>
              </a:spcBef>
            </a:pPr>
            <a:r>
              <a:rPr sz="1191" b="1" spc="-4" dirty="0">
                <a:solidFill>
                  <a:srgbClr val="323332"/>
                </a:solidFill>
                <a:latin typeface="Courier New"/>
                <a:cs typeface="Courier New"/>
              </a:rPr>
              <a:t>val </a:t>
            </a:r>
            <a:r>
              <a:rPr sz="1191" spc="-9" dirty="0">
                <a:solidFill>
                  <a:srgbClr val="323332"/>
                </a:solidFill>
                <a:latin typeface="Courier New"/>
                <a:cs typeface="Courier New"/>
              </a:rPr>
              <a:t>distFile </a:t>
            </a:r>
            <a:r>
              <a:rPr sz="1191" b="1" spc="-4" dirty="0">
                <a:solidFill>
                  <a:srgbClr val="323332"/>
                </a:solidFill>
                <a:latin typeface="Courier New"/>
                <a:cs typeface="Courier New"/>
              </a:rPr>
              <a:t>= </a:t>
            </a:r>
            <a:r>
              <a:rPr sz="1191" spc="-4" dirty="0">
                <a:solidFill>
                  <a:srgbClr val="323332"/>
                </a:solidFill>
                <a:latin typeface="Courier New"/>
                <a:cs typeface="Courier New"/>
              </a:rPr>
              <a:t>sc</a:t>
            </a:r>
            <a:r>
              <a:rPr sz="1191" b="1" spc="-4" dirty="0">
                <a:solidFill>
                  <a:srgbClr val="323332"/>
                </a:solidFill>
                <a:latin typeface="Courier New"/>
                <a:cs typeface="Courier New"/>
              </a:rPr>
              <a:t>.</a:t>
            </a:r>
            <a:r>
              <a:rPr sz="1191" spc="-4" dirty="0">
                <a:solidFill>
                  <a:srgbClr val="323332"/>
                </a:solidFill>
                <a:latin typeface="Courier New"/>
                <a:cs typeface="Courier New"/>
              </a:rPr>
              <a:t>textFile</a:t>
            </a:r>
            <a:r>
              <a:rPr sz="1191" b="1" spc="-4" dirty="0">
                <a:solidFill>
                  <a:srgbClr val="323332"/>
                </a:solidFill>
                <a:latin typeface="Courier New"/>
                <a:cs typeface="Courier New"/>
              </a:rPr>
              <a:t>(</a:t>
            </a:r>
            <a:r>
              <a:rPr sz="1191" spc="-4" dirty="0">
                <a:solidFill>
                  <a:srgbClr val="DD2244"/>
                </a:solidFill>
                <a:latin typeface="Courier New"/>
                <a:cs typeface="Courier New"/>
              </a:rPr>
              <a:t>"README.md"</a:t>
            </a:r>
            <a:r>
              <a:rPr sz="1191" b="1" spc="-4" dirty="0">
                <a:solidFill>
                  <a:srgbClr val="323332"/>
                </a:solidFill>
                <a:latin typeface="Courier New"/>
                <a:cs typeface="Courier New"/>
              </a:rPr>
              <a:t>)  </a:t>
            </a:r>
            <a:r>
              <a:rPr sz="1191" spc="-4" dirty="0">
                <a:solidFill>
                  <a:srgbClr val="323332"/>
                </a:solidFill>
                <a:latin typeface="Courier New"/>
                <a:cs typeface="Courier New"/>
              </a:rPr>
              <a:t>distFile</a:t>
            </a:r>
            <a:r>
              <a:rPr sz="1191" b="1" spc="-4" dirty="0">
                <a:solidFill>
                  <a:srgbClr val="323332"/>
                </a:solidFill>
                <a:latin typeface="Courier New"/>
                <a:cs typeface="Courier New"/>
              </a:rPr>
              <a:t>.</a:t>
            </a:r>
            <a:r>
              <a:rPr sz="1191" b="1" spc="-4" dirty="0">
                <a:solidFill>
                  <a:srgbClr val="0365C0"/>
                </a:solidFill>
                <a:latin typeface="Courier New"/>
                <a:cs typeface="Courier New"/>
              </a:rPr>
              <a:t>map</a:t>
            </a:r>
            <a:r>
              <a:rPr sz="1191" b="1" spc="-4" dirty="0">
                <a:solidFill>
                  <a:srgbClr val="323332"/>
                </a:solidFill>
                <a:latin typeface="Courier New"/>
                <a:cs typeface="Courier New"/>
              </a:rPr>
              <a:t>(</a:t>
            </a:r>
            <a:r>
              <a:rPr sz="1191" spc="-4" dirty="0">
                <a:solidFill>
                  <a:srgbClr val="323332"/>
                </a:solidFill>
                <a:latin typeface="Courier New"/>
                <a:cs typeface="Courier New"/>
              </a:rPr>
              <a:t>l </a:t>
            </a:r>
            <a:r>
              <a:rPr sz="1191" b="1" spc="-4" dirty="0">
                <a:solidFill>
                  <a:srgbClr val="323332"/>
                </a:solidFill>
                <a:latin typeface="Courier New"/>
                <a:cs typeface="Courier New"/>
              </a:rPr>
              <a:t>=&gt; </a:t>
            </a:r>
            <a:r>
              <a:rPr sz="1191" spc="-4" dirty="0">
                <a:solidFill>
                  <a:srgbClr val="323332"/>
                </a:solidFill>
                <a:latin typeface="Courier New"/>
                <a:cs typeface="Courier New"/>
              </a:rPr>
              <a:t>l</a:t>
            </a:r>
            <a:r>
              <a:rPr sz="1191" b="1" spc="-4" dirty="0">
                <a:solidFill>
                  <a:srgbClr val="323332"/>
                </a:solidFill>
                <a:latin typeface="Courier New"/>
                <a:cs typeface="Courier New"/>
              </a:rPr>
              <a:t>.</a:t>
            </a:r>
            <a:r>
              <a:rPr sz="1191" spc="-4" dirty="0">
                <a:solidFill>
                  <a:srgbClr val="323332"/>
                </a:solidFill>
                <a:latin typeface="Courier New"/>
                <a:cs typeface="Courier New"/>
              </a:rPr>
              <a:t>split</a:t>
            </a:r>
            <a:r>
              <a:rPr sz="1191" b="1" spc="-4" dirty="0">
                <a:solidFill>
                  <a:srgbClr val="323332"/>
                </a:solidFill>
                <a:latin typeface="Courier New"/>
                <a:cs typeface="Courier New"/>
              </a:rPr>
              <a:t>(</a:t>
            </a:r>
            <a:r>
              <a:rPr sz="1191" spc="-4" dirty="0">
                <a:solidFill>
                  <a:srgbClr val="DD2244"/>
                </a:solidFill>
                <a:latin typeface="Courier New"/>
                <a:cs typeface="Courier New"/>
              </a:rPr>
              <a:t>" "</a:t>
            </a:r>
            <a:r>
              <a:rPr sz="1191" b="1" spc="-4" dirty="0">
                <a:solidFill>
                  <a:srgbClr val="323332"/>
                </a:solidFill>
                <a:latin typeface="Courier New"/>
                <a:cs typeface="Courier New"/>
              </a:rPr>
              <a:t>)).</a:t>
            </a:r>
            <a:r>
              <a:rPr sz="1191" spc="-4" dirty="0">
                <a:solidFill>
                  <a:srgbClr val="323332"/>
                </a:solidFill>
                <a:latin typeface="Courier New"/>
                <a:cs typeface="Courier New"/>
              </a:rPr>
              <a:t>collect</a:t>
            </a:r>
            <a:r>
              <a:rPr sz="1191" b="1" spc="-4" dirty="0">
                <a:solidFill>
                  <a:srgbClr val="323332"/>
                </a:solidFill>
                <a:latin typeface="Courier New"/>
                <a:cs typeface="Courier New"/>
              </a:rPr>
              <a:t>()  </a:t>
            </a:r>
            <a:r>
              <a:rPr sz="1191" spc="-4" dirty="0">
                <a:solidFill>
                  <a:srgbClr val="323332"/>
                </a:solidFill>
                <a:latin typeface="Courier New"/>
                <a:cs typeface="Courier New"/>
              </a:rPr>
              <a:t>distFile</a:t>
            </a:r>
            <a:r>
              <a:rPr sz="1191" b="1" spc="-4" dirty="0">
                <a:solidFill>
                  <a:srgbClr val="323332"/>
                </a:solidFill>
                <a:latin typeface="Courier New"/>
                <a:cs typeface="Courier New"/>
              </a:rPr>
              <a:t>.</a:t>
            </a:r>
            <a:r>
              <a:rPr sz="1191" b="1" spc="-4" dirty="0">
                <a:solidFill>
                  <a:srgbClr val="0365C0"/>
                </a:solidFill>
                <a:latin typeface="Courier New"/>
                <a:cs typeface="Courier New"/>
              </a:rPr>
              <a:t>flatMap</a:t>
            </a:r>
            <a:r>
              <a:rPr sz="1191" b="1" spc="-4" dirty="0">
                <a:solidFill>
                  <a:srgbClr val="323332"/>
                </a:solidFill>
                <a:latin typeface="Courier New"/>
                <a:cs typeface="Courier New"/>
              </a:rPr>
              <a:t>(</a:t>
            </a:r>
            <a:r>
              <a:rPr sz="1191" spc="-4" dirty="0">
                <a:solidFill>
                  <a:srgbClr val="323332"/>
                </a:solidFill>
                <a:latin typeface="Courier New"/>
                <a:cs typeface="Courier New"/>
              </a:rPr>
              <a:t>l </a:t>
            </a:r>
            <a:r>
              <a:rPr sz="1191" b="1" spc="-4" dirty="0">
                <a:solidFill>
                  <a:srgbClr val="323332"/>
                </a:solidFill>
                <a:latin typeface="Courier New"/>
                <a:cs typeface="Courier New"/>
              </a:rPr>
              <a:t>=&gt; </a:t>
            </a:r>
            <a:r>
              <a:rPr sz="1191" spc="-4" dirty="0">
                <a:solidFill>
                  <a:srgbClr val="323332"/>
                </a:solidFill>
                <a:latin typeface="Courier New"/>
                <a:cs typeface="Courier New"/>
              </a:rPr>
              <a:t>l</a:t>
            </a:r>
            <a:r>
              <a:rPr sz="1191" b="1" spc="-4" dirty="0">
                <a:solidFill>
                  <a:srgbClr val="323332"/>
                </a:solidFill>
                <a:latin typeface="Courier New"/>
                <a:cs typeface="Courier New"/>
              </a:rPr>
              <a:t>.</a:t>
            </a:r>
            <a:r>
              <a:rPr sz="1191" spc="-4" dirty="0">
                <a:solidFill>
                  <a:srgbClr val="323332"/>
                </a:solidFill>
                <a:latin typeface="Courier New"/>
                <a:cs typeface="Courier New"/>
              </a:rPr>
              <a:t>split</a:t>
            </a:r>
            <a:r>
              <a:rPr sz="1191" b="1" spc="-4" dirty="0">
                <a:solidFill>
                  <a:srgbClr val="323332"/>
                </a:solidFill>
                <a:latin typeface="Courier New"/>
                <a:cs typeface="Courier New"/>
              </a:rPr>
              <a:t>(</a:t>
            </a:r>
            <a:r>
              <a:rPr sz="1191" spc="-4" dirty="0">
                <a:solidFill>
                  <a:srgbClr val="DD2244"/>
                </a:solidFill>
                <a:latin typeface="Courier New"/>
                <a:cs typeface="Courier New"/>
              </a:rPr>
              <a:t>"</a:t>
            </a:r>
            <a:r>
              <a:rPr sz="1191" spc="-44" dirty="0">
                <a:solidFill>
                  <a:srgbClr val="DD2244"/>
                </a:solidFill>
                <a:latin typeface="Courier New"/>
                <a:cs typeface="Courier New"/>
              </a:rPr>
              <a:t> </a:t>
            </a:r>
            <a:r>
              <a:rPr sz="1191" spc="-4" dirty="0">
                <a:solidFill>
                  <a:srgbClr val="DD2244"/>
                </a:solidFill>
                <a:latin typeface="Courier New"/>
                <a:cs typeface="Courier New"/>
              </a:rPr>
              <a:t>"</a:t>
            </a:r>
            <a:r>
              <a:rPr sz="1191" b="1" spc="-4" dirty="0">
                <a:solidFill>
                  <a:srgbClr val="323332"/>
                </a:solidFill>
                <a:latin typeface="Courier New"/>
                <a:cs typeface="Courier New"/>
              </a:rPr>
              <a:t>)).</a:t>
            </a:r>
            <a:r>
              <a:rPr sz="1191" spc="-4" dirty="0">
                <a:solidFill>
                  <a:srgbClr val="323332"/>
                </a:solidFill>
                <a:latin typeface="Courier New"/>
                <a:cs typeface="Courier New"/>
              </a:rPr>
              <a:t>collect</a:t>
            </a:r>
            <a:r>
              <a:rPr sz="1191" b="1" spc="-4" dirty="0">
                <a:solidFill>
                  <a:srgbClr val="323332"/>
                </a:solidFill>
                <a:latin typeface="Courier New"/>
                <a:cs typeface="Courier New"/>
              </a:rPr>
              <a:t>()</a:t>
            </a:r>
            <a:endParaRPr sz="1191">
              <a:solidFill>
                <a:prstClr val="black"/>
              </a:solidFill>
              <a:latin typeface="Courier New"/>
              <a:cs typeface="Courier New"/>
            </a:endParaRPr>
          </a:p>
        </p:txBody>
      </p:sp>
      <p:sp>
        <p:nvSpPr>
          <p:cNvPr id="11" name="object 11"/>
          <p:cNvSpPr txBox="1"/>
          <p:nvPr/>
        </p:nvSpPr>
        <p:spPr>
          <a:xfrm>
            <a:off x="2663694" y="3482623"/>
            <a:ext cx="4541744" cy="1153484"/>
          </a:xfrm>
          <a:prstGeom prst="rect">
            <a:avLst/>
          </a:prstGeom>
        </p:spPr>
        <p:txBody>
          <a:bodyPr vert="horz" wrap="square" lIns="0" tIns="14568" rIns="0" bIns="0" rtlCol="0">
            <a:spAutoFit/>
          </a:bodyPr>
          <a:lstStyle/>
          <a:p>
            <a:pPr marL="40343" defTabSz="806867">
              <a:spcBef>
                <a:spcPts val="115"/>
              </a:spcBef>
            </a:pPr>
            <a:r>
              <a:rPr sz="2515" spc="9" dirty="0">
                <a:solidFill>
                  <a:prstClr val="black"/>
                </a:solidFill>
                <a:latin typeface="Gill Sans MT"/>
                <a:cs typeface="Gill Sans MT"/>
              </a:rPr>
              <a:t>Python:</a:t>
            </a:r>
            <a:endParaRPr sz="2515">
              <a:solidFill>
                <a:prstClr val="black"/>
              </a:solidFill>
              <a:latin typeface="Gill Sans MT"/>
              <a:cs typeface="Gill Sans MT"/>
            </a:endParaRPr>
          </a:p>
          <a:p>
            <a:pPr marL="11206" marR="4483" defTabSz="806867">
              <a:lnSpc>
                <a:spcPct val="106700"/>
              </a:lnSpc>
              <a:spcBef>
                <a:spcPts val="1337"/>
              </a:spcBef>
            </a:pPr>
            <a:r>
              <a:rPr sz="1191" spc="-9" dirty="0">
                <a:solidFill>
                  <a:srgbClr val="323332"/>
                </a:solidFill>
                <a:latin typeface="Courier New"/>
                <a:cs typeface="Courier New"/>
              </a:rPr>
              <a:t>distFile </a:t>
            </a:r>
            <a:r>
              <a:rPr sz="1191" b="1" spc="-4" dirty="0">
                <a:solidFill>
                  <a:srgbClr val="323332"/>
                </a:solidFill>
                <a:latin typeface="Courier New"/>
                <a:cs typeface="Courier New"/>
              </a:rPr>
              <a:t>= </a:t>
            </a:r>
            <a:r>
              <a:rPr sz="1191" spc="-4" dirty="0">
                <a:solidFill>
                  <a:srgbClr val="323332"/>
                </a:solidFill>
                <a:latin typeface="Courier New"/>
                <a:cs typeface="Courier New"/>
              </a:rPr>
              <a:t>sc</a:t>
            </a:r>
            <a:r>
              <a:rPr sz="1191" b="1" spc="-4" dirty="0">
                <a:solidFill>
                  <a:srgbClr val="323332"/>
                </a:solidFill>
                <a:latin typeface="Courier New"/>
                <a:cs typeface="Courier New"/>
              </a:rPr>
              <a:t>.</a:t>
            </a:r>
            <a:r>
              <a:rPr sz="1191" spc="-4" dirty="0">
                <a:solidFill>
                  <a:srgbClr val="323332"/>
                </a:solidFill>
                <a:latin typeface="Courier New"/>
                <a:cs typeface="Courier New"/>
              </a:rPr>
              <a:t>textFile(</a:t>
            </a:r>
            <a:r>
              <a:rPr sz="1191" spc="-4" dirty="0">
                <a:solidFill>
                  <a:srgbClr val="DD2244"/>
                </a:solidFill>
                <a:latin typeface="Courier New"/>
                <a:cs typeface="Courier New"/>
              </a:rPr>
              <a:t>"README.md"</a:t>
            </a:r>
            <a:r>
              <a:rPr sz="1191" spc="-4" dirty="0">
                <a:solidFill>
                  <a:srgbClr val="323332"/>
                </a:solidFill>
                <a:latin typeface="Courier New"/>
                <a:cs typeface="Courier New"/>
              </a:rPr>
              <a:t>)  distFile</a:t>
            </a:r>
            <a:r>
              <a:rPr sz="1191" b="1" spc="-4" dirty="0">
                <a:solidFill>
                  <a:srgbClr val="323332"/>
                </a:solidFill>
                <a:latin typeface="Courier New"/>
                <a:cs typeface="Courier New"/>
              </a:rPr>
              <a:t>.</a:t>
            </a:r>
            <a:r>
              <a:rPr sz="1191" b="1" spc="-4" dirty="0">
                <a:solidFill>
                  <a:srgbClr val="0365C0"/>
                </a:solidFill>
                <a:latin typeface="Courier New"/>
                <a:cs typeface="Courier New"/>
              </a:rPr>
              <a:t>map</a:t>
            </a:r>
            <a:r>
              <a:rPr sz="1191" spc="-4" dirty="0">
                <a:solidFill>
                  <a:srgbClr val="323332"/>
                </a:solidFill>
                <a:latin typeface="Courier New"/>
                <a:cs typeface="Courier New"/>
              </a:rPr>
              <a:t>(</a:t>
            </a:r>
            <a:r>
              <a:rPr sz="1191" b="1" spc="-4" dirty="0">
                <a:solidFill>
                  <a:srgbClr val="323332"/>
                </a:solidFill>
                <a:latin typeface="Courier New"/>
                <a:cs typeface="Courier New"/>
              </a:rPr>
              <a:t>lambda </a:t>
            </a:r>
            <a:r>
              <a:rPr sz="1191" spc="-9" dirty="0">
                <a:solidFill>
                  <a:srgbClr val="323332"/>
                </a:solidFill>
                <a:latin typeface="Courier New"/>
                <a:cs typeface="Courier New"/>
              </a:rPr>
              <a:t>x: </a:t>
            </a:r>
            <a:r>
              <a:rPr sz="1191" spc="-4" dirty="0">
                <a:solidFill>
                  <a:srgbClr val="323332"/>
                </a:solidFill>
                <a:latin typeface="Courier New"/>
                <a:cs typeface="Courier New"/>
              </a:rPr>
              <a:t>x</a:t>
            </a:r>
            <a:r>
              <a:rPr sz="1191" b="1" spc="-4" dirty="0">
                <a:solidFill>
                  <a:srgbClr val="323332"/>
                </a:solidFill>
                <a:latin typeface="Courier New"/>
                <a:cs typeface="Courier New"/>
              </a:rPr>
              <a:t>.</a:t>
            </a:r>
            <a:r>
              <a:rPr sz="1191" spc="-4" dirty="0">
                <a:solidFill>
                  <a:srgbClr val="323332"/>
                </a:solidFill>
                <a:latin typeface="Courier New"/>
                <a:cs typeface="Courier New"/>
              </a:rPr>
              <a:t>split(</a:t>
            </a:r>
            <a:r>
              <a:rPr sz="1191" spc="-4" dirty="0">
                <a:solidFill>
                  <a:srgbClr val="DD2244"/>
                </a:solidFill>
                <a:latin typeface="Courier New"/>
                <a:cs typeface="Courier New"/>
              </a:rPr>
              <a:t>' '</a:t>
            </a:r>
            <a:r>
              <a:rPr sz="1191" spc="-4" dirty="0">
                <a:solidFill>
                  <a:srgbClr val="323332"/>
                </a:solidFill>
                <a:latin typeface="Courier New"/>
                <a:cs typeface="Courier New"/>
              </a:rPr>
              <a:t>))</a:t>
            </a:r>
            <a:r>
              <a:rPr sz="1191" b="1" spc="-4" dirty="0">
                <a:solidFill>
                  <a:srgbClr val="323332"/>
                </a:solidFill>
                <a:latin typeface="Courier New"/>
                <a:cs typeface="Courier New"/>
              </a:rPr>
              <a:t>.</a:t>
            </a:r>
            <a:r>
              <a:rPr sz="1191" spc="-4" dirty="0">
                <a:solidFill>
                  <a:srgbClr val="323332"/>
                </a:solidFill>
                <a:latin typeface="Courier New"/>
                <a:cs typeface="Courier New"/>
              </a:rPr>
              <a:t>collect()  distFile</a:t>
            </a:r>
            <a:r>
              <a:rPr sz="1191" b="1" spc="-4" dirty="0">
                <a:solidFill>
                  <a:srgbClr val="323332"/>
                </a:solidFill>
                <a:latin typeface="Courier New"/>
                <a:cs typeface="Courier New"/>
              </a:rPr>
              <a:t>.</a:t>
            </a:r>
            <a:r>
              <a:rPr sz="1191" b="1" spc="-4" dirty="0">
                <a:solidFill>
                  <a:srgbClr val="0365C0"/>
                </a:solidFill>
                <a:latin typeface="Courier New"/>
                <a:cs typeface="Courier New"/>
              </a:rPr>
              <a:t>flatMap</a:t>
            </a:r>
            <a:r>
              <a:rPr sz="1191" spc="-4" dirty="0">
                <a:solidFill>
                  <a:srgbClr val="323332"/>
                </a:solidFill>
                <a:latin typeface="Courier New"/>
                <a:cs typeface="Courier New"/>
              </a:rPr>
              <a:t>(</a:t>
            </a:r>
            <a:r>
              <a:rPr sz="1191" b="1" spc="-4" dirty="0">
                <a:solidFill>
                  <a:srgbClr val="323332"/>
                </a:solidFill>
                <a:latin typeface="Courier New"/>
                <a:cs typeface="Courier New"/>
              </a:rPr>
              <a:t>lambda </a:t>
            </a:r>
            <a:r>
              <a:rPr sz="1191" spc="-9" dirty="0">
                <a:solidFill>
                  <a:srgbClr val="323332"/>
                </a:solidFill>
                <a:latin typeface="Courier New"/>
                <a:cs typeface="Courier New"/>
              </a:rPr>
              <a:t>x: </a:t>
            </a:r>
            <a:r>
              <a:rPr sz="1191" spc="-4" dirty="0">
                <a:solidFill>
                  <a:srgbClr val="323332"/>
                </a:solidFill>
                <a:latin typeface="Courier New"/>
                <a:cs typeface="Courier New"/>
              </a:rPr>
              <a:t>x</a:t>
            </a:r>
            <a:r>
              <a:rPr sz="1191" b="1" spc="-4" dirty="0">
                <a:solidFill>
                  <a:srgbClr val="323332"/>
                </a:solidFill>
                <a:latin typeface="Courier New"/>
                <a:cs typeface="Courier New"/>
              </a:rPr>
              <a:t>.</a:t>
            </a:r>
            <a:r>
              <a:rPr sz="1191" spc="-4" dirty="0">
                <a:solidFill>
                  <a:srgbClr val="323332"/>
                </a:solidFill>
                <a:latin typeface="Courier New"/>
                <a:cs typeface="Courier New"/>
              </a:rPr>
              <a:t>split(</a:t>
            </a:r>
            <a:r>
              <a:rPr sz="1191" spc="-4" dirty="0">
                <a:solidFill>
                  <a:srgbClr val="DD2244"/>
                </a:solidFill>
                <a:latin typeface="Courier New"/>
                <a:cs typeface="Courier New"/>
              </a:rPr>
              <a:t>'</a:t>
            </a:r>
            <a:r>
              <a:rPr sz="1191" spc="-26" dirty="0">
                <a:solidFill>
                  <a:srgbClr val="DD2244"/>
                </a:solidFill>
                <a:latin typeface="Courier New"/>
                <a:cs typeface="Courier New"/>
              </a:rPr>
              <a:t> </a:t>
            </a:r>
            <a:r>
              <a:rPr sz="1191" spc="-4" dirty="0">
                <a:solidFill>
                  <a:srgbClr val="DD2244"/>
                </a:solidFill>
                <a:latin typeface="Courier New"/>
                <a:cs typeface="Courier New"/>
              </a:rPr>
              <a:t>'</a:t>
            </a:r>
            <a:r>
              <a:rPr sz="1191" spc="-4" dirty="0">
                <a:solidFill>
                  <a:srgbClr val="323332"/>
                </a:solidFill>
                <a:latin typeface="Courier New"/>
                <a:cs typeface="Courier New"/>
              </a:rPr>
              <a:t>))</a:t>
            </a:r>
            <a:r>
              <a:rPr sz="1191" b="1" spc="-4" dirty="0">
                <a:solidFill>
                  <a:srgbClr val="323332"/>
                </a:solidFill>
                <a:latin typeface="Courier New"/>
                <a:cs typeface="Courier New"/>
              </a:rPr>
              <a:t>.</a:t>
            </a:r>
            <a:r>
              <a:rPr sz="1191" spc="-4" dirty="0">
                <a:solidFill>
                  <a:srgbClr val="323332"/>
                </a:solidFill>
                <a:latin typeface="Courier New"/>
                <a:cs typeface="Courier New"/>
              </a:rPr>
              <a:t>collect()</a:t>
            </a:r>
            <a:endParaRPr sz="1191">
              <a:solidFill>
                <a:prstClr val="black"/>
              </a:solidFill>
              <a:latin typeface="Courier New"/>
              <a:cs typeface="Courier New"/>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328787" y="641680"/>
            <a:ext cx="3520888" cy="297589"/>
          </a:xfrm>
          <a:prstGeom prst="rect">
            <a:avLst/>
          </a:prstGeom>
        </p:spPr>
        <p:txBody>
          <a:bodyPr vert="horz" wrap="square" lIns="0" tIns="12326" rIns="0" bIns="0" rtlCol="0">
            <a:spAutoFit/>
          </a:bodyPr>
          <a:lstStyle/>
          <a:p>
            <a:pPr marL="11206" defTabSz="806867">
              <a:spcBef>
                <a:spcPts val="97"/>
              </a:spcBef>
            </a:pPr>
            <a:r>
              <a:rPr sz="1853" b="1" spc="93" dirty="0">
                <a:solidFill>
                  <a:prstClr val="black"/>
                </a:solidFill>
                <a:latin typeface="Gill Sans MT"/>
                <a:cs typeface="Gill Sans MT"/>
              </a:rPr>
              <a:t>Spark </a:t>
            </a:r>
            <a:r>
              <a:rPr sz="1853" b="1" spc="79" dirty="0">
                <a:solidFill>
                  <a:prstClr val="black"/>
                </a:solidFill>
                <a:latin typeface="Gill Sans MT"/>
                <a:cs typeface="Gill Sans MT"/>
              </a:rPr>
              <a:t>Essentials:</a:t>
            </a:r>
            <a:r>
              <a:rPr sz="1853" b="1" spc="-18" dirty="0">
                <a:solidFill>
                  <a:prstClr val="black"/>
                </a:solidFill>
                <a:latin typeface="Gill Sans MT"/>
                <a:cs typeface="Gill Sans MT"/>
              </a:rPr>
              <a:t> </a:t>
            </a:r>
            <a:r>
              <a:rPr sz="1853" i="1" spc="-18" dirty="0">
                <a:solidFill>
                  <a:prstClr val="black"/>
                </a:solidFill>
                <a:latin typeface="Gill Sans MT"/>
                <a:cs typeface="Gill Sans MT"/>
              </a:rPr>
              <a:t>Transformations</a:t>
            </a:r>
            <a:endParaRPr sz="1853">
              <a:solidFill>
                <a:prstClr val="black"/>
              </a:solidFill>
              <a:latin typeface="Gill Sans MT"/>
              <a:cs typeface="Gill Sans MT"/>
            </a:endParaRPr>
          </a:p>
        </p:txBody>
      </p:sp>
      <p:sp>
        <p:nvSpPr>
          <p:cNvPr id="3" name="object 3"/>
          <p:cNvSpPr txBox="1">
            <a:spLocks noGrp="1"/>
          </p:cNvSpPr>
          <p:nvPr>
            <p:ph type="title"/>
          </p:nvPr>
        </p:nvSpPr>
        <p:spPr>
          <a:xfrm>
            <a:off x="2691709" y="1361534"/>
            <a:ext cx="728943" cy="401739"/>
          </a:xfrm>
          <a:prstGeom prst="rect">
            <a:avLst/>
          </a:prstGeom>
        </p:spPr>
        <p:txBody>
          <a:bodyPr vert="horz" wrap="square" lIns="0" tIns="14568" rIns="0" bIns="0" rtlCol="0">
            <a:spAutoFit/>
          </a:bodyPr>
          <a:lstStyle/>
          <a:p>
            <a:pPr marL="11206">
              <a:spcBef>
                <a:spcPts val="115"/>
              </a:spcBef>
            </a:pPr>
            <a:r>
              <a:rPr spc="4" dirty="0"/>
              <a:t>Scala:</a:t>
            </a:r>
          </a:p>
        </p:txBody>
      </p:sp>
      <p:sp>
        <p:nvSpPr>
          <p:cNvPr id="4" name="object 4"/>
          <p:cNvSpPr/>
          <p:nvPr/>
        </p:nvSpPr>
        <p:spPr>
          <a:xfrm>
            <a:off x="8278215" y="3030967"/>
            <a:ext cx="1011331" cy="495300"/>
          </a:xfrm>
          <a:custGeom>
            <a:avLst/>
            <a:gdLst/>
            <a:ahLst/>
            <a:cxnLst/>
            <a:rect l="l" t="t" r="r" b="b"/>
            <a:pathLst>
              <a:path w="1146175" h="561339">
                <a:moveTo>
                  <a:pt x="0" y="0"/>
                </a:moveTo>
                <a:lnTo>
                  <a:pt x="1146047" y="0"/>
                </a:lnTo>
                <a:lnTo>
                  <a:pt x="1146047" y="560831"/>
                </a:lnTo>
                <a:lnTo>
                  <a:pt x="0" y="560832"/>
                </a:lnTo>
                <a:lnTo>
                  <a:pt x="0" y="0"/>
                </a:lnTo>
                <a:close/>
              </a:path>
            </a:pathLst>
          </a:custGeom>
          <a:solidFill>
            <a:srgbClr val="C82506"/>
          </a:solidFill>
        </p:spPr>
        <p:txBody>
          <a:bodyPr wrap="square" lIns="0" tIns="0" rIns="0" bIns="0" rtlCol="0"/>
          <a:lstStyle/>
          <a:p>
            <a:pPr defTabSz="806867"/>
            <a:endParaRPr sz="1588">
              <a:solidFill>
                <a:prstClr val="black"/>
              </a:solidFill>
              <a:latin typeface="Calibri"/>
            </a:endParaRPr>
          </a:p>
        </p:txBody>
      </p:sp>
      <p:sp>
        <p:nvSpPr>
          <p:cNvPr id="5" name="object 5"/>
          <p:cNvSpPr txBox="1"/>
          <p:nvPr/>
        </p:nvSpPr>
        <p:spPr>
          <a:xfrm>
            <a:off x="8278215" y="3084293"/>
            <a:ext cx="1011331" cy="350202"/>
          </a:xfrm>
          <a:prstGeom prst="rect">
            <a:avLst/>
          </a:prstGeom>
        </p:spPr>
        <p:txBody>
          <a:bodyPr vert="horz" wrap="square" lIns="0" tIns="10646" rIns="0" bIns="0" rtlCol="0">
            <a:spAutoFit/>
          </a:bodyPr>
          <a:lstStyle/>
          <a:p>
            <a:pPr marL="85169" defTabSz="806867">
              <a:spcBef>
                <a:spcPts val="84"/>
              </a:spcBef>
            </a:pPr>
            <a:r>
              <a:rPr sz="2206" i="1" dirty="0">
                <a:solidFill>
                  <a:srgbClr val="FFFFFF"/>
                </a:solidFill>
                <a:latin typeface="Gill Sans MT"/>
                <a:cs typeface="Gill Sans MT"/>
              </a:rPr>
              <a:t>closures</a:t>
            </a:r>
            <a:endParaRPr sz="2206">
              <a:solidFill>
                <a:prstClr val="black"/>
              </a:solidFill>
              <a:latin typeface="Gill Sans MT"/>
              <a:cs typeface="Gill Sans MT"/>
            </a:endParaRPr>
          </a:p>
        </p:txBody>
      </p:sp>
      <p:sp>
        <p:nvSpPr>
          <p:cNvPr id="6" name="object 6"/>
          <p:cNvSpPr txBox="1"/>
          <p:nvPr/>
        </p:nvSpPr>
        <p:spPr>
          <a:xfrm>
            <a:off x="4792736" y="5085677"/>
            <a:ext cx="4496921" cy="730592"/>
          </a:xfrm>
          <a:prstGeom prst="rect">
            <a:avLst/>
          </a:prstGeom>
          <a:solidFill>
            <a:srgbClr val="C82506"/>
          </a:solidFill>
        </p:spPr>
        <p:txBody>
          <a:bodyPr vert="horz" wrap="square" lIns="0" tIns="88526" rIns="0" bIns="0" rtlCol="0">
            <a:spAutoFit/>
          </a:bodyPr>
          <a:lstStyle/>
          <a:p>
            <a:pPr marL="81807" marR="93574" defTabSz="806867">
              <a:lnSpc>
                <a:spcPts val="2541"/>
              </a:lnSpc>
              <a:spcBef>
                <a:spcPts val="697"/>
              </a:spcBef>
            </a:pPr>
            <a:r>
              <a:rPr sz="2206" i="1" spc="-4" dirty="0">
                <a:solidFill>
                  <a:srgbClr val="FFFFFF"/>
                </a:solidFill>
                <a:latin typeface="Gill Sans MT"/>
                <a:cs typeface="Gill Sans MT"/>
              </a:rPr>
              <a:t>looking at the output, </a:t>
            </a:r>
            <a:r>
              <a:rPr sz="2206" i="1" spc="-22" dirty="0">
                <a:solidFill>
                  <a:srgbClr val="FFFFFF"/>
                </a:solidFill>
                <a:latin typeface="Gill Sans MT"/>
                <a:cs typeface="Gill Sans MT"/>
              </a:rPr>
              <a:t>how </a:t>
            </a:r>
            <a:r>
              <a:rPr sz="2206" i="1" spc="-4" dirty="0">
                <a:solidFill>
                  <a:srgbClr val="FFFFFF"/>
                </a:solidFill>
                <a:latin typeface="Gill Sans MT"/>
                <a:cs typeface="Gill Sans MT"/>
              </a:rPr>
              <a:t>would you  </a:t>
            </a:r>
            <a:r>
              <a:rPr sz="2206" i="1" spc="-9" dirty="0">
                <a:solidFill>
                  <a:srgbClr val="FFFFFF"/>
                </a:solidFill>
                <a:latin typeface="Gill Sans MT"/>
                <a:cs typeface="Gill Sans MT"/>
              </a:rPr>
              <a:t>compare results </a:t>
            </a:r>
            <a:r>
              <a:rPr sz="2206" i="1" spc="-18" dirty="0">
                <a:solidFill>
                  <a:srgbClr val="FFFFFF"/>
                </a:solidFill>
                <a:latin typeface="Gill Sans MT"/>
                <a:cs typeface="Gill Sans MT"/>
              </a:rPr>
              <a:t>for </a:t>
            </a:r>
            <a:r>
              <a:rPr sz="2206" i="1" spc="-4" dirty="0">
                <a:solidFill>
                  <a:srgbClr val="FFFFFF"/>
                </a:solidFill>
                <a:latin typeface="Gill Sans MT"/>
                <a:cs typeface="Gill Sans MT"/>
              </a:rPr>
              <a:t>map() </a:t>
            </a:r>
            <a:r>
              <a:rPr sz="2206" i="1" spc="18" dirty="0">
                <a:solidFill>
                  <a:srgbClr val="FFFFFF"/>
                </a:solidFill>
                <a:latin typeface="Gill Sans MT"/>
                <a:cs typeface="Gill Sans MT"/>
              </a:rPr>
              <a:t>vs. </a:t>
            </a:r>
            <a:r>
              <a:rPr sz="2206" i="1" dirty="0">
                <a:solidFill>
                  <a:srgbClr val="FFFFFF"/>
                </a:solidFill>
                <a:latin typeface="Gill Sans MT"/>
                <a:cs typeface="Gill Sans MT"/>
              </a:rPr>
              <a:t>flatMap()</a:t>
            </a:r>
            <a:r>
              <a:rPr sz="2206" i="1" spc="-234" dirty="0">
                <a:solidFill>
                  <a:srgbClr val="FFFFFF"/>
                </a:solidFill>
                <a:latin typeface="Gill Sans MT"/>
                <a:cs typeface="Gill Sans MT"/>
              </a:rPr>
              <a:t> </a:t>
            </a:r>
            <a:r>
              <a:rPr sz="2206" i="1" spc="-4" dirty="0">
                <a:solidFill>
                  <a:srgbClr val="FFFFFF"/>
                </a:solidFill>
                <a:latin typeface="Gill Sans MT"/>
                <a:cs typeface="Gill Sans MT"/>
              </a:rPr>
              <a:t>?</a:t>
            </a:r>
            <a:endParaRPr sz="2206">
              <a:solidFill>
                <a:prstClr val="black"/>
              </a:solidFill>
              <a:latin typeface="Gill Sans MT"/>
              <a:cs typeface="Gill Sans MT"/>
            </a:endParaRPr>
          </a:p>
        </p:txBody>
      </p:sp>
      <p:sp>
        <p:nvSpPr>
          <p:cNvPr id="7" name="object 7"/>
          <p:cNvSpPr/>
          <p:nvPr/>
        </p:nvSpPr>
        <p:spPr>
          <a:xfrm>
            <a:off x="5781950" y="2616161"/>
            <a:ext cx="2512919" cy="513229"/>
          </a:xfrm>
          <a:custGeom>
            <a:avLst/>
            <a:gdLst/>
            <a:ahLst/>
            <a:cxnLst/>
            <a:rect l="l" t="t" r="r" b="b"/>
            <a:pathLst>
              <a:path w="2847975" h="581660">
                <a:moveTo>
                  <a:pt x="2847588" y="581160"/>
                </a:moveTo>
                <a:lnTo>
                  <a:pt x="11945" y="2437"/>
                </a:lnTo>
                <a:lnTo>
                  <a:pt x="0" y="0"/>
                </a:lnTo>
              </a:path>
            </a:pathLst>
          </a:custGeom>
          <a:ln w="24384">
            <a:solidFill>
              <a:srgbClr val="C82506"/>
            </a:solidFill>
          </a:ln>
        </p:spPr>
        <p:txBody>
          <a:bodyPr wrap="square" lIns="0" tIns="0" rIns="0" bIns="0" rtlCol="0"/>
          <a:lstStyle/>
          <a:p>
            <a:pPr defTabSz="806867"/>
            <a:endParaRPr sz="1588">
              <a:solidFill>
                <a:prstClr val="black"/>
              </a:solidFill>
              <a:latin typeface="Calibri"/>
            </a:endParaRPr>
          </a:p>
        </p:txBody>
      </p:sp>
      <p:sp>
        <p:nvSpPr>
          <p:cNvPr id="8" name="object 8"/>
          <p:cNvSpPr/>
          <p:nvPr/>
        </p:nvSpPr>
        <p:spPr>
          <a:xfrm>
            <a:off x="5691304" y="2567718"/>
            <a:ext cx="112059" cy="101413"/>
          </a:xfrm>
          <a:custGeom>
            <a:avLst/>
            <a:gdLst/>
            <a:ahLst/>
            <a:cxnLst/>
            <a:rect l="l" t="t" r="r" b="b"/>
            <a:pathLst>
              <a:path w="127000" h="114935">
                <a:moveTo>
                  <a:pt x="0" y="33935"/>
                </a:moveTo>
                <a:lnTo>
                  <a:pt x="102975" y="114678"/>
                </a:lnTo>
                <a:lnTo>
                  <a:pt x="126380" y="0"/>
                </a:lnTo>
                <a:lnTo>
                  <a:pt x="0" y="33935"/>
                </a:lnTo>
                <a:close/>
              </a:path>
            </a:pathLst>
          </a:custGeom>
          <a:solidFill>
            <a:srgbClr val="C82506"/>
          </a:solidFill>
        </p:spPr>
        <p:txBody>
          <a:bodyPr wrap="square" lIns="0" tIns="0" rIns="0" bIns="0" rtlCol="0"/>
          <a:lstStyle/>
          <a:p>
            <a:pPr defTabSz="806867"/>
            <a:endParaRPr sz="1588">
              <a:solidFill>
                <a:prstClr val="black"/>
              </a:solidFill>
              <a:latin typeface="Calibri"/>
            </a:endParaRPr>
          </a:p>
        </p:txBody>
      </p:sp>
      <p:sp>
        <p:nvSpPr>
          <p:cNvPr id="9" name="object 9"/>
          <p:cNvSpPr/>
          <p:nvPr/>
        </p:nvSpPr>
        <p:spPr>
          <a:xfrm>
            <a:off x="6182832" y="3402723"/>
            <a:ext cx="2146487" cy="777127"/>
          </a:xfrm>
          <a:custGeom>
            <a:avLst/>
            <a:gdLst/>
            <a:ahLst/>
            <a:cxnLst/>
            <a:rect l="l" t="t" r="r" b="b"/>
            <a:pathLst>
              <a:path w="2432684" h="880745">
                <a:moveTo>
                  <a:pt x="2432632" y="0"/>
                </a:moveTo>
                <a:lnTo>
                  <a:pt x="11463" y="876519"/>
                </a:lnTo>
                <a:lnTo>
                  <a:pt x="0" y="880669"/>
                </a:lnTo>
              </a:path>
            </a:pathLst>
          </a:custGeom>
          <a:ln w="24383">
            <a:solidFill>
              <a:srgbClr val="C82506"/>
            </a:solidFill>
          </a:ln>
        </p:spPr>
        <p:txBody>
          <a:bodyPr wrap="square" lIns="0" tIns="0" rIns="0" bIns="0" rtlCol="0"/>
          <a:lstStyle/>
          <a:p>
            <a:pPr defTabSz="806867"/>
            <a:endParaRPr sz="1588">
              <a:solidFill>
                <a:prstClr val="black"/>
              </a:solidFill>
              <a:latin typeface="Calibri"/>
            </a:endParaRPr>
          </a:p>
        </p:txBody>
      </p:sp>
      <p:sp>
        <p:nvSpPr>
          <p:cNvPr id="10" name="object 10"/>
          <p:cNvSpPr/>
          <p:nvPr/>
        </p:nvSpPr>
        <p:spPr>
          <a:xfrm>
            <a:off x="6095842" y="4127569"/>
            <a:ext cx="114860" cy="97490"/>
          </a:xfrm>
          <a:custGeom>
            <a:avLst/>
            <a:gdLst/>
            <a:ahLst/>
            <a:cxnLst/>
            <a:rect l="l" t="t" r="r" b="b"/>
            <a:pathLst>
              <a:path w="130175" h="110489">
                <a:moveTo>
                  <a:pt x="0" y="94869"/>
                </a:moveTo>
                <a:lnTo>
                  <a:pt x="129974" y="110054"/>
                </a:lnTo>
                <a:lnTo>
                  <a:pt x="90133" y="0"/>
                </a:lnTo>
                <a:lnTo>
                  <a:pt x="0" y="94869"/>
                </a:lnTo>
                <a:close/>
              </a:path>
            </a:pathLst>
          </a:custGeom>
          <a:solidFill>
            <a:srgbClr val="C82506"/>
          </a:solidFill>
        </p:spPr>
        <p:txBody>
          <a:bodyPr wrap="square" lIns="0" tIns="0" rIns="0" bIns="0" rtlCol="0"/>
          <a:lstStyle/>
          <a:p>
            <a:pPr defTabSz="806867"/>
            <a:endParaRPr sz="1588">
              <a:solidFill>
                <a:prstClr val="black"/>
              </a:solidFill>
              <a:latin typeface="Calibri"/>
            </a:endParaRPr>
          </a:p>
        </p:txBody>
      </p:sp>
      <p:sp>
        <p:nvSpPr>
          <p:cNvPr id="11" name="object 11"/>
          <p:cNvSpPr txBox="1"/>
          <p:nvPr/>
        </p:nvSpPr>
        <p:spPr>
          <a:xfrm>
            <a:off x="2651517" y="1889077"/>
            <a:ext cx="4089587" cy="596347"/>
          </a:xfrm>
          <a:prstGeom prst="rect">
            <a:avLst/>
          </a:prstGeom>
        </p:spPr>
        <p:txBody>
          <a:bodyPr vert="horz" wrap="square" lIns="0" tIns="11206" rIns="0" bIns="0" rtlCol="0">
            <a:spAutoFit/>
          </a:bodyPr>
          <a:lstStyle/>
          <a:p>
            <a:pPr marL="11206" marR="4483" defTabSz="806867">
              <a:lnSpc>
                <a:spcPct val="106700"/>
              </a:lnSpc>
              <a:spcBef>
                <a:spcPts val="88"/>
              </a:spcBef>
            </a:pPr>
            <a:r>
              <a:rPr sz="1191" b="1" spc="-4" dirty="0">
                <a:solidFill>
                  <a:srgbClr val="323332"/>
                </a:solidFill>
                <a:latin typeface="Courier New"/>
                <a:cs typeface="Courier New"/>
              </a:rPr>
              <a:t>val </a:t>
            </a:r>
            <a:r>
              <a:rPr sz="1191" spc="-9" dirty="0">
                <a:solidFill>
                  <a:srgbClr val="323332"/>
                </a:solidFill>
                <a:latin typeface="Courier New"/>
                <a:cs typeface="Courier New"/>
              </a:rPr>
              <a:t>distFile </a:t>
            </a:r>
            <a:r>
              <a:rPr sz="1191" b="1" spc="-4" dirty="0">
                <a:solidFill>
                  <a:srgbClr val="323332"/>
                </a:solidFill>
                <a:latin typeface="Courier New"/>
                <a:cs typeface="Courier New"/>
              </a:rPr>
              <a:t>= </a:t>
            </a:r>
            <a:r>
              <a:rPr sz="1191" spc="-4" dirty="0">
                <a:solidFill>
                  <a:srgbClr val="323332"/>
                </a:solidFill>
                <a:latin typeface="Courier New"/>
                <a:cs typeface="Courier New"/>
              </a:rPr>
              <a:t>sc</a:t>
            </a:r>
            <a:r>
              <a:rPr sz="1191" b="1" spc="-4" dirty="0">
                <a:solidFill>
                  <a:srgbClr val="323332"/>
                </a:solidFill>
                <a:latin typeface="Courier New"/>
                <a:cs typeface="Courier New"/>
              </a:rPr>
              <a:t>.</a:t>
            </a:r>
            <a:r>
              <a:rPr sz="1191" spc="-4" dirty="0">
                <a:solidFill>
                  <a:srgbClr val="323332"/>
                </a:solidFill>
                <a:latin typeface="Courier New"/>
                <a:cs typeface="Courier New"/>
              </a:rPr>
              <a:t>textFile</a:t>
            </a:r>
            <a:r>
              <a:rPr sz="1191" b="1" spc="-4" dirty="0">
                <a:solidFill>
                  <a:srgbClr val="323332"/>
                </a:solidFill>
                <a:latin typeface="Courier New"/>
                <a:cs typeface="Courier New"/>
              </a:rPr>
              <a:t>(</a:t>
            </a:r>
            <a:r>
              <a:rPr sz="1191" spc="-4" dirty="0">
                <a:solidFill>
                  <a:srgbClr val="DD2244"/>
                </a:solidFill>
                <a:latin typeface="Courier New"/>
                <a:cs typeface="Courier New"/>
              </a:rPr>
              <a:t>"README.md"</a:t>
            </a:r>
            <a:r>
              <a:rPr sz="1191" b="1" spc="-4" dirty="0">
                <a:solidFill>
                  <a:srgbClr val="323332"/>
                </a:solidFill>
                <a:latin typeface="Courier New"/>
                <a:cs typeface="Courier New"/>
              </a:rPr>
              <a:t>)  </a:t>
            </a:r>
            <a:r>
              <a:rPr sz="1191" spc="-4" dirty="0">
                <a:solidFill>
                  <a:srgbClr val="323332"/>
                </a:solidFill>
                <a:latin typeface="Courier New"/>
                <a:cs typeface="Courier New"/>
              </a:rPr>
              <a:t>distFile</a:t>
            </a:r>
            <a:r>
              <a:rPr sz="1191" b="1" spc="-4" dirty="0">
                <a:solidFill>
                  <a:srgbClr val="323332"/>
                </a:solidFill>
                <a:latin typeface="Courier New"/>
                <a:cs typeface="Courier New"/>
              </a:rPr>
              <a:t>.</a:t>
            </a:r>
            <a:r>
              <a:rPr sz="1191" b="1" spc="-4" dirty="0">
                <a:solidFill>
                  <a:srgbClr val="0365C0"/>
                </a:solidFill>
                <a:latin typeface="Courier New"/>
                <a:cs typeface="Courier New"/>
              </a:rPr>
              <a:t>map</a:t>
            </a:r>
            <a:r>
              <a:rPr sz="1191" b="1" spc="-4" dirty="0">
                <a:solidFill>
                  <a:srgbClr val="323332"/>
                </a:solidFill>
                <a:latin typeface="Courier New"/>
                <a:cs typeface="Courier New"/>
              </a:rPr>
              <a:t>(</a:t>
            </a:r>
            <a:r>
              <a:rPr sz="1191" spc="-4" dirty="0">
                <a:solidFill>
                  <a:srgbClr val="323332"/>
                </a:solidFill>
                <a:latin typeface="Courier New"/>
                <a:cs typeface="Courier New"/>
              </a:rPr>
              <a:t>l </a:t>
            </a:r>
            <a:r>
              <a:rPr sz="1191" b="1" spc="-4" dirty="0">
                <a:solidFill>
                  <a:srgbClr val="323332"/>
                </a:solidFill>
                <a:latin typeface="Courier New"/>
                <a:cs typeface="Courier New"/>
              </a:rPr>
              <a:t>=&gt; </a:t>
            </a:r>
            <a:r>
              <a:rPr sz="1191" spc="-4" dirty="0">
                <a:solidFill>
                  <a:srgbClr val="323332"/>
                </a:solidFill>
                <a:latin typeface="Courier New"/>
                <a:cs typeface="Courier New"/>
              </a:rPr>
              <a:t>l</a:t>
            </a:r>
            <a:r>
              <a:rPr sz="1191" b="1" spc="-4" dirty="0">
                <a:solidFill>
                  <a:srgbClr val="323332"/>
                </a:solidFill>
                <a:latin typeface="Courier New"/>
                <a:cs typeface="Courier New"/>
              </a:rPr>
              <a:t>.</a:t>
            </a:r>
            <a:r>
              <a:rPr sz="1191" spc="-4" dirty="0">
                <a:solidFill>
                  <a:srgbClr val="323332"/>
                </a:solidFill>
                <a:latin typeface="Courier New"/>
                <a:cs typeface="Courier New"/>
              </a:rPr>
              <a:t>split</a:t>
            </a:r>
            <a:r>
              <a:rPr sz="1191" b="1" spc="-4" dirty="0">
                <a:solidFill>
                  <a:srgbClr val="323332"/>
                </a:solidFill>
                <a:latin typeface="Courier New"/>
                <a:cs typeface="Courier New"/>
              </a:rPr>
              <a:t>(</a:t>
            </a:r>
            <a:r>
              <a:rPr sz="1191" spc="-4" dirty="0">
                <a:solidFill>
                  <a:srgbClr val="DD2244"/>
                </a:solidFill>
                <a:latin typeface="Courier New"/>
                <a:cs typeface="Courier New"/>
              </a:rPr>
              <a:t>" "</a:t>
            </a:r>
            <a:r>
              <a:rPr sz="1191" b="1" spc="-4" dirty="0">
                <a:solidFill>
                  <a:srgbClr val="323332"/>
                </a:solidFill>
                <a:latin typeface="Courier New"/>
                <a:cs typeface="Courier New"/>
              </a:rPr>
              <a:t>)).</a:t>
            </a:r>
            <a:r>
              <a:rPr sz="1191" spc="-4" dirty="0">
                <a:solidFill>
                  <a:srgbClr val="323332"/>
                </a:solidFill>
                <a:latin typeface="Courier New"/>
                <a:cs typeface="Courier New"/>
              </a:rPr>
              <a:t>collect</a:t>
            </a:r>
            <a:r>
              <a:rPr sz="1191" b="1" spc="-4" dirty="0">
                <a:solidFill>
                  <a:srgbClr val="323332"/>
                </a:solidFill>
                <a:latin typeface="Courier New"/>
                <a:cs typeface="Courier New"/>
              </a:rPr>
              <a:t>()  </a:t>
            </a:r>
            <a:r>
              <a:rPr sz="1191" spc="-4" dirty="0">
                <a:solidFill>
                  <a:srgbClr val="323332"/>
                </a:solidFill>
                <a:latin typeface="Courier New"/>
                <a:cs typeface="Courier New"/>
              </a:rPr>
              <a:t>distFile</a:t>
            </a:r>
            <a:r>
              <a:rPr sz="1191" b="1" spc="-4" dirty="0">
                <a:solidFill>
                  <a:srgbClr val="323332"/>
                </a:solidFill>
                <a:latin typeface="Courier New"/>
                <a:cs typeface="Courier New"/>
              </a:rPr>
              <a:t>.</a:t>
            </a:r>
            <a:r>
              <a:rPr sz="1191" b="1" spc="-4" dirty="0">
                <a:solidFill>
                  <a:srgbClr val="0365C0"/>
                </a:solidFill>
                <a:latin typeface="Courier New"/>
                <a:cs typeface="Courier New"/>
              </a:rPr>
              <a:t>flatMap</a:t>
            </a:r>
            <a:r>
              <a:rPr sz="1191" b="1" spc="-4" dirty="0">
                <a:solidFill>
                  <a:srgbClr val="323332"/>
                </a:solidFill>
                <a:latin typeface="Courier New"/>
                <a:cs typeface="Courier New"/>
              </a:rPr>
              <a:t>(</a:t>
            </a:r>
            <a:r>
              <a:rPr sz="1191" spc="-4" dirty="0">
                <a:solidFill>
                  <a:srgbClr val="323332"/>
                </a:solidFill>
                <a:latin typeface="Courier New"/>
                <a:cs typeface="Courier New"/>
              </a:rPr>
              <a:t>l </a:t>
            </a:r>
            <a:r>
              <a:rPr sz="1191" b="1" spc="-4" dirty="0">
                <a:solidFill>
                  <a:srgbClr val="323332"/>
                </a:solidFill>
                <a:latin typeface="Courier New"/>
                <a:cs typeface="Courier New"/>
              </a:rPr>
              <a:t>=&gt; </a:t>
            </a:r>
            <a:r>
              <a:rPr sz="1191" spc="-4" dirty="0">
                <a:solidFill>
                  <a:srgbClr val="323332"/>
                </a:solidFill>
                <a:latin typeface="Courier New"/>
                <a:cs typeface="Courier New"/>
              </a:rPr>
              <a:t>l</a:t>
            </a:r>
            <a:r>
              <a:rPr sz="1191" b="1" spc="-4" dirty="0">
                <a:solidFill>
                  <a:srgbClr val="323332"/>
                </a:solidFill>
                <a:latin typeface="Courier New"/>
                <a:cs typeface="Courier New"/>
              </a:rPr>
              <a:t>.</a:t>
            </a:r>
            <a:r>
              <a:rPr sz="1191" spc="-4" dirty="0">
                <a:solidFill>
                  <a:srgbClr val="323332"/>
                </a:solidFill>
                <a:latin typeface="Courier New"/>
                <a:cs typeface="Courier New"/>
              </a:rPr>
              <a:t>split</a:t>
            </a:r>
            <a:r>
              <a:rPr sz="1191" b="1" spc="-4" dirty="0">
                <a:solidFill>
                  <a:srgbClr val="323332"/>
                </a:solidFill>
                <a:latin typeface="Courier New"/>
                <a:cs typeface="Courier New"/>
              </a:rPr>
              <a:t>(</a:t>
            </a:r>
            <a:r>
              <a:rPr sz="1191" spc="-4" dirty="0">
                <a:solidFill>
                  <a:srgbClr val="DD2244"/>
                </a:solidFill>
                <a:latin typeface="Courier New"/>
                <a:cs typeface="Courier New"/>
              </a:rPr>
              <a:t>"</a:t>
            </a:r>
            <a:r>
              <a:rPr sz="1191" spc="-44" dirty="0">
                <a:solidFill>
                  <a:srgbClr val="DD2244"/>
                </a:solidFill>
                <a:latin typeface="Courier New"/>
                <a:cs typeface="Courier New"/>
              </a:rPr>
              <a:t> </a:t>
            </a:r>
            <a:r>
              <a:rPr sz="1191" spc="-4" dirty="0">
                <a:solidFill>
                  <a:srgbClr val="DD2244"/>
                </a:solidFill>
                <a:latin typeface="Courier New"/>
                <a:cs typeface="Courier New"/>
              </a:rPr>
              <a:t>"</a:t>
            </a:r>
            <a:r>
              <a:rPr sz="1191" b="1" spc="-4" dirty="0">
                <a:solidFill>
                  <a:srgbClr val="323332"/>
                </a:solidFill>
                <a:latin typeface="Courier New"/>
                <a:cs typeface="Courier New"/>
              </a:rPr>
              <a:t>)).</a:t>
            </a:r>
            <a:r>
              <a:rPr sz="1191" spc="-4" dirty="0">
                <a:solidFill>
                  <a:srgbClr val="323332"/>
                </a:solidFill>
                <a:latin typeface="Courier New"/>
                <a:cs typeface="Courier New"/>
              </a:rPr>
              <a:t>collect</a:t>
            </a:r>
            <a:r>
              <a:rPr sz="1191" b="1" spc="-4" dirty="0">
                <a:solidFill>
                  <a:srgbClr val="323332"/>
                </a:solidFill>
                <a:latin typeface="Courier New"/>
                <a:cs typeface="Courier New"/>
              </a:rPr>
              <a:t>()</a:t>
            </a:r>
            <a:endParaRPr sz="1191">
              <a:solidFill>
                <a:prstClr val="black"/>
              </a:solidFill>
              <a:latin typeface="Courier New"/>
              <a:cs typeface="Courier New"/>
            </a:endParaRPr>
          </a:p>
        </p:txBody>
      </p:sp>
      <p:sp>
        <p:nvSpPr>
          <p:cNvPr id="12" name="object 12"/>
          <p:cNvSpPr txBox="1"/>
          <p:nvPr/>
        </p:nvSpPr>
        <p:spPr>
          <a:xfrm>
            <a:off x="2663694" y="3482623"/>
            <a:ext cx="4541744" cy="1153484"/>
          </a:xfrm>
          <a:prstGeom prst="rect">
            <a:avLst/>
          </a:prstGeom>
        </p:spPr>
        <p:txBody>
          <a:bodyPr vert="horz" wrap="square" lIns="0" tIns="14568" rIns="0" bIns="0" rtlCol="0">
            <a:spAutoFit/>
          </a:bodyPr>
          <a:lstStyle/>
          <a:p>
            <a:pPr marL="40343" defTabSz="806867">
              <a:spcBef>
                <a:spcPts val="115"/>
              </a:spcBef>
            </a:pPr>
            <a:r>
              <a:rPr sz="2515" spc="9" dirty="0">
                <a:solidFill>
                  <a:prstClr val="black"/>
                </a:solidFill>
                <a:latin typeface="Gill Sans MT"/>
                <a:cs typeface="Gill Sans MT"/>
              </a:rPr>
              <a:t>Python:</a:t>
            </a:r>
            <a:endParaRPr sz="2515">
              <a:solidFill>
                <a:prstClr val="black"/>
              </a:solidFill>
              <a:latin typeface="Gill Sans MT"/>
              <a:cs typeface="Gill Sans MT"/>
            </a:endParaRPr>
          </a:p>
          <a:p>
            <a:pPr marL="11206" marR="4483" defTabSz="806867">
              <a:lnSpc>
                <a:spcPct val="106700"/>
              </a:lnSpc>
              <a:spcBef>
                <a:spcPts val="1337"/>
              </a:spcBef>
            </a:pPr>
            <a:r>
              <a:rPr sz="1191" spc="-9" dirty="0">
                <a:solidFill>
                  <a:srgbClr val="323332"/>
                </a:solidFill>
                <a:latin typeface="Courier New"/>
                <a:cs typeface="Courier New"/>
              </a:rPr>
              <a:t>distFile </a:t>
            </a:r>
            <a:r>
              <a:rPr sz="1191" b="1" spc="-4" dirty="0">
                <a:solidFill>
                  <a:srgbClr val="323332"/>
                </a:solidFill>
                <a:latin typeface="Courier New"/>
                <a:cs typeface="Courier New"/>
              </a:rPr>
              <a:t>= </a:t>
            </a:r>
            <a:r>
              <a:rPr sz="1191" spc="-4" dirty="0">
                <a:solidFill>
                  <a:srgbClr val="323332"/>
                </a:solidFill>
                <a:latin typeface="Courier New"/>
                <a:cs typeface="Courier New"/>
              </a:rPr>
              <a:t>sc</a:t>
            </a:r>
            <a:r>
              <a:rPr sz="1191" b="1" spc="-4" dirty="0">
                <a:solidFill>
                  <a:srgbClr val="323332"/>
                </a:solidFill>
                <a:latin typeface="Courier New"/>
                <a:cs typeface="Courier New"/>
              </a:rPr>
              <a:t>.</a:t>
            </a:r>
            <a:r>
              <a:rPr sz="1191" spc="-4" dirty="0">
                <a:solidFill>
                  <a:srgbClr val="323332"/>
                </a:solidFill>
                <a:latin typeface="Courier New"/>
                <a:cs typeface="Courier New"/>
              </a:rPr>
              <a:t>textFile(</a:t>
            </a:r>
            <a:r>
              <a:rPr sz="1191" spc="-4" dirty="0">
                <a:solidFill>
                  <a:srgbClr val="DD2244"/>
                </a:solidFill>
                <a:latin typeface="Courier New"/>
                <a:cs typeface="Courier New"/>
              </a:rPr>
              <a:t>"README.md"</a:t>
            </a:r>
            <a:r>
              <a:rPr sz="1191" spc="-4" dirty="0">
                <a:solidFill>
                  <a:srgbClr val="323332"/>
                </a:solidFill>
                <a:latin typeface="Courier New"/>
                <a:cs typeface="Courier New"/>
              </a:rPr>
              <a:t>)  distFile</a:t>
            </a:r>
            <a:r>
              <a:rPr sz="1191" b="1" spc="-4" dirty="0">
                <a:solidFill>
                  <a:srgbClr val="323332"/>
                </a:solidFill>
                <a:latin typeface="Courier New"/>
                <a:cs typeface="Courier New"/>
              </a:rPr>
              <a:t>.</a:t>
            </a:r>
            <a:r>
              <a:rPr sz="1191" b="1" spc="-4" dirty="0">
                <a:solidFill>
                  <a:srgbClr val="0365C0"/>
                </a:solidFill>
                <a:latin typeface="Courier New"/>
                <a:cs typeface="Courier New"/>
              </a:rPr>
              <a:t>map</a:t>
            </a:r>
            <a:r>
              <a:rPr sz="1191" spc="-4" dirty="0">
                <a:solidFill>
                  <a:srgbClr val="323332"/>
                </a:solidFill>
                <a:latin typeface="Courier New"/>
                <a:cs typeface="Courier New"/>
              </a:rPr>
              <a:t>(</a:t>
            </a:r>
            <a:r>
              <a:rPr sz="1191" b="1" spc="-4" dirty="0">
                <a:solidFill>
                  <a:srgbClr val="323332"/>
                </a:solidFill>
                <a:latin typeface="Courier New"/>
                <a:cs typeface="Courier New"/>
              </a:rPr>
              <a:t>lambda </a:t>
            </a:r>
            <a:r>
              <a:rPr sz="1191" spc="-9" dirty="0">
                <a:solidFill>
                  <a:srgbClr val="323332"/>
                </a:solidFill>
                <a:latin typeface="Courier New"/>
                <a:cs typeface="Courier New"/>
              </a:rPr>
              <a:t>x: </a:t>
            </a:r>
            <a:r>
              <a:rPr sz="1191" spc="-4" dirty="0">
                <a:solidFill>
                  <a:srgbClr val="323332"/>
                </a:solidFill>
                <a:latin typeface="Courier New"/>
                <a:cs typeface="Courier New"/>
              </a:rPr>
              <a:t>x</a:t>
            </a:r>
            <a:r>
              <a:rPr sz="1191" b="1" spc="-4" dirty="0">
                <a:solidFill>
                  <a:srgbClr val="323332"/>
                </a:solidFill>
                <a:latin typeface="Courier New"/>
                <a:cs typeface="Courier New"/>
              </a:rPr>
              <a:t>.</a:t>
            </a:r>
            <a:r>
              <a:rPr sz="1191" spc="-4" dirty="0">
                <a:solidFill>
                  <a:srgbClr val="323332"/>
                </a:solidFill>
                <a:latin typeface="Courier New"/>
                <a:cs typeface="Courier New"/>
              </a:rPr>
              <a:t>split(</a:t>
            </a:r>
            <a:r>
              <a:rPr sz="1191" spc="-4" dirty="0">
                <a:solidFill>
                  <a:srgbClr val="DD2244"/>
                </a:solidFill>
                <a:latin typeface="Courier New"/>
                <a:cs typeface="Courier New"/>
              </a:rPr>
              <a:t>' '</a:t>
            </a:r>
            <a:r>
              <a:rPr sz="1191" spc="-4" dirty="0">
                <a:solidFill>
                  <a:srgbClr val="323332"/>
                </a:solidFill>
                <a:latin typeface="Courier New"/>
                <a:cs typeface="Courier New"/>
              </a:rPr>
              <a:t>))</a:t>
            </a:r>
            <a:r>
              <a:rPr sz="1191" b="1" spc="-4" dirty="0">
                <a:solidFill>
                  <a:srgbClr val="323332"/>
                </a:solidFill>
                <a:latin typeface="Courier New"/>
                <a:cs typeface="Courier New"/>
              </a:rPr>
              <a:t>.</a:t>
            </a:r>
            <a:r>
              <a:rPr sz="1191" spc="-4" dirty="0">
                <a:solidFill>
                  <a:srgbClr val="323332"/>
                </a:solidFill>
                <a:latin typeface="Courier New"/>
                <a:cs typeface="Courier New"/>
              </a:rPr>
              <a:t>collect()  distFile</a:t>
            </a:r>
            <a:r>
              <a:rPr sz="1191" b="1" spc="-4" dirty="0">
                <a:solidFill>
                  <a:srgbClr val="323332"/>
                </a:solidFill>
                <a:latin typeface="Courier New"/>
                <a:cs typeface="Courier New"/>
              </a:rPr>
              <a:t>.</a:t>
            </a:r>
            <a:r>
              <a:rPr sz="1191" b="1" spc="-4" dirty="0">
                <a:solidFill>
                  <a:srgbClr val="0365C0"/>
                </a:solidFill>
                <a:latin typeface="Courier New"/>
                <a:cs typeface="Courier New"/>
              </a:rPr>
              <a:t>flatMap</a:t>
            </a:r>
            <a:r>
              <a:rPr sz="1191" spc="-4" dirty="0">
                <a:solidFill>
                  <a:srgbClr val="323332"/>
                </a:solidFill>
                <a:latin typeface="Courier New"/>
                <a:cs typeface="Courier New"/>
              </a:rPr>
              <a:t>(</a:t>
            </a:r>
            <a:r>
              <a:rPr sz="1191" b="1" spc="-4" dirty="0">
                <a:solidFill>
                  <a:srgbClr val="323332"/>
                </a:solidFill>
                <a:latin typeface="Courier New"/>
                <a:cs typeface="Courier New"/>
              </a:rPr>
              <a:t>lambda </a:t>
            </a:r>
            <a:r>
              <a:rPr sz="1191" spc="-9" dirty="0">
                <a:solidFill>
                  <a:srgbClr val="323332"/>
                </a:solidFill>
                <a:latin typeface="Courier New"/>
                <a:cs typeface="Courier New"/>
              </a:rPr>
              <a:t>x: </a:t>
            </a:r>
            <a:r>
              <a:rPr sz="1191" spc="-4" dirty="0">
                <a:solidFill>
                  <a:srgbClr val="323332"/>
                </a:solidFill>
                <a:latin typeface="Courier New"/>
                <a:cs typeface="Courier New"/>
              </a:rPr>
              <a:t>x</a:t>
            </a:r>
            <a:r>
              <a:rPr sz="1191" b="1" spc="-4" dirty="0">
                <a:solidFill>
                  <a:srgbClr val="323332"/>
                </a:solidFill>
                <a:latin typeface="Courier New"/>
                <a:cs typeface="Courier New"/>
              </a:rPr>
              <a:t>.</a:t>
            </a:r>
            <a:r>
              <a:rPr sz="1191" spc="-4" dirty="0">
                <a:solidFill>
                  <a:srgbClr val="323332"/>
                </a:solidFill>
                <a:latin typeface="Courier New"/>
                <a:cs typeface="Courier New"/>
              </a:rPr>
              <a:t>split(</a:t>
            </a:r>
            <a:r>
              <a:rPr sz="1191" spc="-4" dirty="0">
                <a:solidFill>
                  <a:srgbClr val="DD2244"/>
                </a:solidFill>
                <a:latin typeface="Courier New"/>
                <a:cs typeface="Courier New"/>
              </a:rPr>
              <a:t>'</a:t>
            </a:r>
            <a:r>
              <a:rPr sz="1191" spc="-26" dirty="0">
                <a:solidFill>
                  <a:srgbClr val="DD2244"/>
                </a:solidFill>
                <a:latin typeface="Courier New"/>
                <a:cs typeface="Courier New"/>
              </a:rPr>
              <a:t> </a:t>
            </a:r>
            <a:r>
              <a:rPr sz="1191" spc="-4" dirty="0">
                <a:solidFill>
                  <a:srgbClr val="DD2244"/>
                </a:solidFill>
                <a:latin typeface="Courier New"/>
                <a:cs typeface="Courier New"/>
              </a:rPr>
              <a:t>'</a:t>
            </a:r>
            <a:r>
              <a:rPr sz="1191" spc="-4" dirty="0">
                <a:solidFill>
                  <a:srgbClr val="323332"/>
                </a:solidFill>
                <a:latin typeface="Courier New"/>
                <a:cs typeface="Courier New"/>
              </a:rPr>
              <a:t>))</a:t>
            </a:r>
            <a:r>
              <a:rPr sz="1191" b="1" spc="-4" dirty="0">
                <a:solidFill>
                  <a:srgbClr val="323332"/>
                </a:solidFill>
                <a:latin typeface="Courier New"/>
                <a:cs typeface="Courier New"/>
              </a:rPr>
              <a:t>.</a:t>
            </a:r>
            <a:r>
              <a:rPr sz="1191" spc="-4" dirty="0">
                <a:solidFill>
                  <a:srgbClr val="323332"/>
                </a:solidFill>
                <a:latin typeface="Courier New"/>
                <a:cs typeface="Courier New"/>
              </a:rPr>
              <a:t>collect()</a:t>
            </a:r>
            <a:endParaRPr sz="1191">
              <a:solidFill>
                <a:prstClr val="black"/>
              </a:solidFill>
              <a:latin typeface="Courier New"/>
              <a:cs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12B53E-F80D-4EEA-8CAF-4CAF7CF45C9B}"/>
              </a:ext>
            </a:extLst>
          </p:cNvPr>
          <p:cNvSpPr>
            <a:spLocks noGrp="1"/>
          </p:cNvSpPr>
          <p:nvPr>
            <p:ph type="sldNum" sz="quarter" idx="12"/>
          </p:nvPr>
        </p:nvSpPr>
        <p:spPr/>
        <p:txBody>
          <a:bodyPr/>
          <a:lstStyle/>
          <a:p>
            <a:fld id="{AAEAE4A8-A6E5-453E-B946-FB774B73F48C}" type="slidenum">
              <a:rPr lang="en-US" smtClean="0"/>
              <a:t>3</a:t>
            </a:fld>
            <a:endParaRPr lang="en-US" dirty="0"/>
          </a:p>
        </p:txBody>
      </p:sp>
      <p:sp>
        <p:nvSpPr>
          <p:cNvPr id="3" name="Content Placeholder 2">
            <a:extLst>
              <a:ext uri="{FF2B5EF4-FFF2-40B4-BE49-F238E27FC236}">
                <a16:creationId xmlns:a16="http://schemas.microsoft.com/office/drawing/2014/main" id="{7469AFB4-083D-482E-B22E-E967C1DB51C3}"/>
              </a:ext>
            </a:extLst>
          </p:cNvPr>
          <p:cNvSpPr>
            <a:spLocks noGrp="1"/>
          </p:cNvSpPr>
          <p:nvPr>
            <p:ph idx="1"/>
          </p:nvPr>
        </p:nvSpPr>
        <p:spPr>
          <a:xfrm>
            <a:off x="87086" y="1143000"/>
            <a:ext cx="11636828" cy="5105401"/>
          </a:xfrm>
        </p:spPr>
        <p:txBody>
          <a:bodyPr>
            <a:normAutofit/>
          </a:bodyPr>
          <a:lstStyle/>
          <a:p>
            <a:r>
              <a:rPr lang="en-US" dirty="0"/>
              <a:t>Research project at the University of California, Berkeley, </a:t>
            </a:r>
            <a:r>
              <a:rPr lang="en-US" dirty="0" err="1"/>
              <a:t>AMPLab</a:t>
            </a:r>
            <a:r>
              <a:rPr lang="en-US" dirty="0"/>
              <a:t> in 2009</a:t>
            </a:r>
          </a:p>
          <a:p>
            <a:r>
              <a:rPr lang="en-US" dirty="0"/>
              <a:t>Their goal was to reduce inefficiencies in Hadoop MapReduce framework</a:t>
            </a:r>
          </a:p>
          <a:p>
            <a:pPr lvl="1"/>
            <a:r>
              <a:rPr lang="en-US" dirty="0"/>
              <a:t>In 2014, Daytona </a:t>
            </a:r>
            <a:r>
              <a:rPr lang="en-US" dirty="0">
                <a:hlinkClick r:id="rId2"/>
              </a:rPr>
              <a:t>GraySort contest</a:t>
            </a:r>
            <a:r>
              <a:rPr lang="en-US" dirty="0"/>
              <a:t>, </a:t>
            </a:r>
            <a:r>
              <a:rPr lang="en-US" b="1" dirty="0"/>
              <a:t>Databricks</a:t>
            </a:r>
            <a:r>
              <a:rPr lang="en-US" dirty="0"/>
              <a:t> claimed </a:t>
            </a:r>
            <a:r>
              <a:rPr lang="en-US" b="1" dirty="0"/>
              <a:t>Spark</a:t>
            </a:r>
            <a:r>
              <a:rPr lang="en-US" dirty="0"/>
              <a:t> could sort </a:t>
            </a:r>
            <a:r>
              <a:rPr lang="en-US" dirty="0">
                <a:hlinkClick r:id="rId3"/>
              </a:rPr>
              <a:t>100 TB of data three times faster using ten times fewer resources than the previous world record set by Hadoop MapReduce</a:t>
            </a:r>
            <a:endParaRPr lang="en-US" dirty="0"/>
          </a:p>
          <a:p>
            <a:r>
              <a:rPr lang="en-US" dirty="0"/>
              <a:t>MapReduce is specifically deficient in the following areas-</a:t>
            </a:r>
          </a:p>
          <a:p>
            <a:pPr lvl="1"/>
            <a:r>
              <a:rPr lang="en-US" sz="2400" b="1" dirty="0"/>
              <a:t>Iterative jobs  - </a:t>
            </a:r>
            <a:r>
              <a:rPr lang="en-US" sz="2400" b="0" i="0" u="none" strike="noStrike" baseline="0" dirty="0">
                <a:latin typeface="NimbusRomNo9L-Regu"/>
              </a:rPr>
              <a:t>Many machine learning algorithms apply a function repeatedly to the same dataset to optimize a parameter (e.g., through gradient descent). Needs reloading of data from disk. </a:t>
            </a:r>
            <a:endParaRPr lang="en-US" sz="2400" dirty="0"/>
          </a:p>
          <a:p>
            <a:pPr lvl="1"/>
            <a:r>
              <a:rPr lang="en-US" sz="2400" b="1" dirty="0"/>
              <a:t>Interactive analytics  </a:t>
            </a:r>
            <a:r>
              <a:rPr lang="en-US" sz="2400" dirty="0"/>
              <a:t>- each query incurs significant latency (tens of seconds) because it runs as a separate MapReduce job and reads data from disk</a:t>
            </a:r>
          </a:p>
        </p:txBody>
      </p:sp>
      <p:sp>
        <p:nvSpPr>
          <p:cNvPr id="4" name="Title 3">
            <a:extLst>
              <a:ext uri="{FF2B5EF4-FFF2-40B4-BE49-F238E27FC236}">
                <a16:creationId xmlns:a16="http://schemas.microsoft.com/office/drawing/2014/main" id="{2BEF4DB3-73DF-4D02-A6B9-86C04EFCC128}"/>
              </a:ext>
            </a:extLst>
          </p:cNvPr>
          <p:cNvSpPr>
            <a:spLocks noGrp="1"/>
          </p:cNvSpPr>
          <p:nvPr>
            <p:ph type="title"/>
          </p:nvPr>
        </p:nvSpPr>
        <p:spPr/>
        <p:txBody>
          <a:bodyPr/>
          <a:lstStyle/>
          <a:p>
            <a:r>
              <a:rPr lang="en-US" dirty="0"/>
              <a:t>Spark History</a:t>
            </a:r>
          </a:p>
        </p:txBody>
      </p:sp>
    </p:spTree>
    <p:extLst>
      <p:ext uri="{BB962C8B-B14F-4D97-AF65-F5344CB8AC3E}">
        <p14:creationId xmlns:p14="http://schemas.microsoft.com/office/powerpoint/2010/main" val="405616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57386" y="324180"/>
            <a:ext cx="4554613" cy="297589"/>
          </a:xfrm>
          <a:prstGeom prst="rect">
            <a:avLst/>
          </a:prstGeom>
        </p:spPr>
        <p:txBody>
          <a:bodyPr vert="horz" wrap="square" lIns="0" tIns="12326" rIns="0" bIns="0" rtlCol="0">
            <a:spAutoFit/>
          </a:bodyPr>
          <a:lstStyle/>
          <a:p>
            <a:pPr marL="11206">
              <a:spcBef>
                <a:spcPts val="97"/>
              </a:spcBef>
            </a:pPr>
            <a:r>
              <a:rPr sz="1853" b="1" spc="93" dirty="0"/>
              <a:t>Spark </a:t>
            </a:r>
            <a:r>
              <a:rPr sz="1853" b="1" spc="79" dirty="0"/>
              <a:t>Essentials:</a:t>
            </a:r>
            <a:r>
              <a:rPr sz="1853" b="1" spc="-44" dirty="0"/>
              <a:t> </a:t>
            </a:r>
            <a:r>
              <a:rPr sz="1853" i="1" dirty="0"/>
              <a:t>Actions</a:t>
            </a:r>
            <a:endParaRPr sz="1853" dirty="0"/>
          </a:p>
        </p:txBody>
      </p:sp>
      <p:graphicFrame>
        <p:nvGraphicFramePr>
          <p:cNvPr id="3" name="object 3"/>
          <p:cNvGraphicFramePr>
            <a:graphicFrameLocks noGrp="1"/>
          </p:cNvGraphicFramePr>
          <p:nvPr>
            <p:extLst>
              <p:ext uri="{D42A27DB-BD31-4B8C-83A1-F6EECF244321}">
                <p14:modId xmlns:p14="http://schemas.microsoft.com/office/powerpoint/2010/main" val="708304921"/>
              </p:ext>
            </p:extLst>
          </p:nvPr>
        </p:nvGraphicFramePr>
        <p:xfrm>
          <a:off x="571500" y="858111"/>
          <a:ext cx="10274300" cy="5768373"/>
        </p:xfrm>
        <a:graphic>
          <a:graphicData uri="http://schemas.openxmlformats.org/drawingml/2006/table">
            <a:tbl>
              <a:tblPr firstRow="1" bandRow="1">
                <a:tableStyleId>{2D5ABB26-0587-4C30-8999-92F81FD0307C}</a:tableStyleId>
              </a:tblPr>
              <a:tblGrid>
                <a:gridCol w="5073616">
                  <a:extLst>
                    <a:ext uri="{9D8B030D-6E8A-4147-A177-3AD203B41FA5}">
                      <a16:colId xmlns:a16="http://schemas.microsoft.com/office/drawing/2014/main" val="20000"/>
                    </a:ext>
                  </a:extLst>
                </a:gridCol>
                <a:gridCol w="5200684">
                  <a:extLst>
                    <a:ext uri="{9D8B030D-6E8A-4147-A177-3AD203B41FA5}">
                      <a16:colId xmlns:a16="http://schemas.microsoft.com/office/drawing/2014/main" val="20001"/>
                    </a:ext>
                  </a:extLst>
                </a:gridCol>
              </a:tblGrid>
              <a:tr h="444500">
                <a:tc>
                  <a:txBody>
                    <a:bodyPr/>
                    <a:lstStyle/>
                    <a:p>
                      <a:pPr algn="ctr">
                        <a:lnSpc>
                          <a:spcPct val="100000"/>
                        </a:lnSpc>
                        <a:spcBef>
                          <a:spcPts val="385"/>
                        </a:spcBef>
                      </a:pPr>
                      <a:r>
                        <a:rPr sz="1200" b="1" i="1" spc="-45" dirty="0">
                          <a:latin typeface="Gill Sans MT"/>
                          <a:cs typeface="Gill Sans MT"/>
                        </a:rPr>
                        <a:t>action</a:t>
                      </a:r>
                      <a:endParaRPr sz="1200" dirty="0">
                        <a:latin typeface="Gill Sans MT"/>
                        <a:cs typeface="Gill Sans MT"/>
                      </a:endParaRPr>
                    </a:p>
                  </a:txBody>
                  <a:tcPr marL="0" marR="0" marT="43143" marB="0">
                    <a:lnL w="9525">
                      <a:solidFill>
                        <a:srgbClr val="404040"/>
                      </a:solidFill>
                      <a:prstDash val="solid"/>
                    </a:lnL>
                    <a:lnR w="12700">
                      <a:solidFill>
                        <a:srgbClr val="000000"/>
                      </a:solidFill>
                      <a:prstDash val="solid"/>
                    </a:lnR>
                    <a:lnT w="9525">
                      <a:solidFill>
                        <a:srgbClr val="404040"/>
                      </a:solidFill>
                      <a:prstDash val="solid"/>
                    </a:lnT>
                    <a:lnB w="12700">
                      <a:solidFill>
                        <a:srgbClr val="000000"/>
                      </a:solidFill>
                      <a:prstDash val="solid"/>
                    </a:lnB>
                    <a:solidFill>
                      <a:srgbClr val="DCDEE0"/>
                    </a:solidFill>
                  </a:tcPr>
                </a:tc>
                <a:tc>
                  <a:txBody>
                    <a:bodyPr/>
                    <a:lstStyle/>
                    <a:p>
                      <a:pPr marL="1270" algn="ctr">
                        <a:lnSpc>
                          <a:spcPct val="100000"/>
                        </a:lnSpc>
                        <a:spcBef>
                          <a:spcPts val="385"/>
                        </a:spcBef>
                      </a:pPr>
                      <a:r>
                        <a:rPr sz="1200" b="1" i="1" spc="-35" dirty="0">
                          <a:latin typeface="Gill Sans MT"/>
                          <a:cs typeface="Gill Sans MT"/>
                        </a:rPr>
                        <a:t>description</a:t>
                      </a:r>
                      <a:endParaRPr sz="1200">
                        <a:latin typeface="Gill Sans MT"/>
                        <a:cs typeface="Gill Sans MT"/>
                      </a:endParaRPr>
                    </a:p>
                  </a:txBody>
                  <a:tcPr marL="0" marR="0" marT="43143" marB="0">
                    <a:lnL w="12700">
                      <a:solidFill>
                        <a:srgbClr val="000000"/>
                      </a:solidFill>
                      <a:prstDash val="solid"/>
                    </a:lnL>
                    <a:lnR w="9525">
                      <a:solidFill>
                        <a:srgbClr val="404040"/>
                      </a:solidFill>
                      <a:prstDash val="solid"/>
                    </a:lnR>
                    <a:lnT w="9525">
                      <a:solidFill>
                        <a:srgbClr val="404040"/>
                      </a:solidFill>
                      <a:prstDash val="solid"/>
                    </a:lnT>
                    <a:lnB w="12700">
                      <a:solidFill>
                        <a:srgbClr val="000000"/>
                      </a:solidFill>
                      <a:prstDash val="solid"/>
                    </a:lnB>
                    <a:solidFill>
                      <a:srgbClr val="DCDEE0"/>
                    </a:solidFill>
                  </a:tcPr>
                </a:tc>
                <a:extLst>
                  <a:ext uri="{0D108BD9-81ED-4DB2-BD59-A6C34878D82A}">
                    <a16:rowId xmlns:a16="http://schemas.microsoft.com/office/drawing/2014/main" val="10000"/>
                  </a:ext>
                </a:extLst>
              </a:tr>
              <a:tr h="1294296">
                <a:tc>
                  <a:txBody>
                    <a:bodyPr/>
                    <a:lstStyle/>
                    <a:p>
                      <a:pPr>
                        <a:lnSpc>
                          <a:spcPct val="100000"/>
                        </a:lnSpc>
                        <a:spcBef>
                          <a:spcPts val="20"/>
                        </a:spcBef>
                      </a:pPr>
                      <a:endParaRPr sz="2000" dirty="0">
                        <a:latin typeface="Times New Roman"/>
                        <a:cs typeface="Times New Roman"/>
                      </a:endParaRPr>
                    </a:p>
                    <a:p>
                      <a:pPr marL="150495">
                        <a:lnSpc>
                          <a:spcPct val="100000"/>
                        </a:lnSpc>
                      </a:pPr>
                      <a:r>
                        <a:rPr sz="2000" b="1" spc="15" dirty="0">
                          <a:latin typeface="Courier New"/>
                          <a:cs typeface="Courier New"/>
                        </a:rPr>
                        <a:t>reduce(</a:t>
                      </a:r>
                      <a:r>
                        <a:rPr sz="2000" i="1" spc="15" dirty="0">
                          <a:latin typeface="Courier New"/>
                          <a:cs typeface="Courier New"/>
                        </a:rPr>
                        <a:t>func</a:t>
                      </a:r>
                      <a:r>
                        <a:rPr sz="2000" b="1" spc="15" dirty="0">
                          <a:latin typeface="Courier New"/>
                          <a:cs typeface="Courier New"/>
                        </a:rPr>
                        <a:t>)</a:t>
                      </a:r>
                      <a:endParaRPr sz="2000" dirty="0">
                        <a:latin typeface="Courier New"/>
                        <a:cs typeface="Courier New"/>
                      </a:endParaRPr>
                    </a:p>
                  </a:txBody>
                  <a:tcPr marL="0" marR="0" marT="2241" marB="0">
                    <a:lnL w="9525">
                      <a:solidFill>
                        <a:srgbClr val="40404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4610" marR="229235">
                        <a:lnSpc>
                          <a:spcPts val="1540"/>
                        </a:lnSpc>
                        <a:spcBef>
                          <a:spcPts val="425"/>
                        </a:spcBef>
                      </a:pPr>
                      <a:r>
                        <a:rPr sz="2000" spc="-10" dirty="0">
                          <a:latin typeface="Gill Sans MT"/>
                          <a:cs typeface="Gill Sans MT"/>
                        </a:rPr>
                        <a:t>aggregate </a:t>
                      </a:r>
                      <a:r>
                        <a:rPr sz="2000" spc="-5" dirty="0">
                          <a:latin typeface="Gill Sans MT"/>
                          <a:cs typeface="Gill Sans MT"/>
                        </a:rPr>
                        <a:t>the elements of the dataset using a function  </a:t>
                      </a:r>
                      <a:r>
                        <a:rPr sz="2000" i="1" spc="-5" dirty="0">
                          <a:latin typeface="Gill Sans MT"/>
                          <a:cs typeface="Gill Sans MT"/>
                        </a:rPr>
                        <a:t>func </a:t>
                      </a:r>
                      <a:r>
                        <a:rPr sz="2000" spc="-5" dirty="0">
                          <a:latin typeface="Gill Sans MT"/>
                          <a:cs typeface="Gill Sans MT"/>
                        </a:rPr>
                        <a:t>(which </a:t>
                      </a:r>
                      <a:r>
                        <a:rPr sz="2000" spc="-15" dirty="0">
                          <a:latin typeface="Gill Sans MT"/>
                          <a:cs typeface="Gill Sans MT"/>
                        </a:rPr>
                        <a:t>takes two </a:t>
                      </a:r>
                      <a:r>
                        <a:rPr sz="2000" spc="-5" dirty="0">
                          <a:latin typeface="Gill Sans MT"/>
                          <a:cs typeface="Gill Sans MT"/>
                        </a:rPr>
                        <a:t>arguments and </a:t>
                      </a:r>
                      <a:r>
                        <a:rPr sz="2000" spc="-10" dirty="0">
                          <a:latin typeface="Gill Sans MT"/>
                          <a:cs typeface="Gill Sans MT"/>
                        </a:rPr>
                        <a:t>returns </a:t>
                      </a:r>
                      <a:r>
                        <a:rPr sz="2000" spc="-5" dirty="0">
                          <a:latin typeface="Gill Sans MT"/>
                          <a:cs typeface="Gill Sans MT"/>
                        </a:rPr>
                        <a:t>one),  and should also be </a:t>
                      </a:r>
                      <a:r>
                        <a:rPr sz="2000" spc="-10" dirty="0">
                          <a:latin typeface="Gill Sans MT"/>
                          <a:cs typeface="Gill Sans MT"/>
                        </a:rPr>
                        <a:t>commutative </a:t>
                      </a:r>
                      <a:r>
                        <a:rPr sz="2000" spc="-5" dirty="0">
                          <a:latin typeface="Gill Sans MT"/>
                          <a:cs typeface="Gill Sans MT"/>
                        </a:rPr>
                        <a:t>and </a:t>
                      </a:r>
                      <a:r>
                        <a:rPr sz="2000" spc="-10" dirty="0">
                          <a:latin typeface="Gill Sans MT"/>
                          <a:cs typeface="Gill Sans MT"/>
                        </a:rPr>
                        <a:t>associative </a:t>
                      </a:r>
                      <a:r>
                        <a:rPr sz="2000" spc="-5" dirty="0">
                          <a:latin typeface="Gill Sans MT"/>
                          <a:cs typeface="Gill Sans MT"/>
                        </a:rPr>
                        <a:t>so  that it can be computed </a:t>
                      </a:r>
                      <a:r>
                        <a:rPr sz="2000" spc="-10" dirty="0">
                          <a:latin typeface="Gill Sans MT"/>
                          <a:cs typeface="Gill Sans MT"/>
                        </a:rPr>
                        <a:t>correctly </a:t>
                      </a:r>
                      <a:r>
                        <a:rPr sz="2000" spc="-5" dirty="0">
                          <a:latin typeface="Gill Sans MT"/>
                          <a:cs typeface="Gill Sans MT"/>
                        </a:rPr>
                        <a:t>in</a:t>
                      </a:r>
                      <a:r>
                        <a:rPr sz="2000" spc="-25" dirty="0">
                          <a:latin typeface="Gill Sans MT"/>
                          <a:cs typeface="Gill Sans MT"/>
                        </a:rPr>
                        <a:t> </a:t>
                      </a:r>
                      <a:r>
                        <a:rPr sz="2000" spc="-5" dirty="0">
                          <a:latin typeface="Gill Sans MT"/>
                          <a:cs typeface="Gill Sans MT"/>
                        </a:rPr>
                        <a:t>parallel</a:t>
                      </a:r>
                      <a:endParaRPr sz="2000" dirty="0">
                        <a:latin typeface="Gill Sans MT"/>
                        <a:cs typeface="Gill Sans MT"/>
                      </a:endParaRPr>
                    </a:p>
                  </a:txBody>
                  <a:tcPr marL="0" marR="0" marT="47625" marB="0">
                    <a:lnL w="12700">
                      <a:solidFill>
                        <a:srgbClr val="000000"/>
                      </a:solidFill>
                      <a:prstDash val="solid"/>
                    </a:lnL>
                    <a:lnR w="9525">
                      <a:solidFill>
                        <a:srgbClr val="40404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044944">
                <a:tc>
                  <a:txBody>
                    <a:bodyPr/>
                    <a:lstStyle/>
                    <a:p>
                      <a:pPr>
                        <a:lnSpc>
                          <a:spcPct val="100000"/>
                        </a:lnSpc>
                        <a:spcBef>
                          <a:spcPts val="20"/>
                        </a:spcBef>
                      </a:pPr>
                      <a:endParaRPr sz="2000" dirty="0">
                        <a:latin typeface="Times New Roman"/>
                        <a:cs typeface="Times New Roman"/>
                      </a:endParaRPr>
                    </a:p>
                    <a:p>
                      <a:pPr marL="150495">
                        <a:lnSpc>
                          <a:spcPct val="100000"/>
                        </a:lnSpc>
                      </a:pPr>
                      <a:r>
                        <a:rPr sz="2000" b="1" spc="15" dirty="0">
                          <a:latin typeface="Courier New"/>
                          <a:cs typeface="Courier New"/>
                        </a:rPr>
                        <a:t>collect()</a:t>
                      </a:r>
                      <a:endParaRPr sz="2000" dirty="0">
                        <a:latin typeface="Courier New"/>
                        <a:cs typeface="Courier New"/>
                      </a:endParaRPr>
                    </a:p>
                  </a:txBody>
                  <a:tcPr marL="0" marR="0" marT="2241" marB="0">
                    <a:lnL w="9525">
                      <a:solidFill>
                        <a:srgbClr val="40404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4610" marR="183515">
                        <a:lnSpc>
                          <a:spcPts val="1540"/>
                        </a:lnSpc>
                        <a:spcBef>
                          <a:spcPts val="425"/>
                        </a:spcBef>
                      </a:pPr>
                      <a:r>
                        <a:rPr sz="2000" spc="-10" dirty="0">
                          <a:latin typeface="Gill Sans MT"/>
                          <a:cs typeface="Gill Sans MT"/>
                        </a:rPr>
                        <a:t>return </a:t>
                      </a:r>
                      <a:r>
                        <a:rPr sz="2000" spc="-5" dirty="0">
                          <a:latin typeface="Gill Sans MT"/>
                          <a:cs typeface="Gill Sans MT"/>
                        </a:rPr>
                        <a:t>all the elements of the dataset as an </a:t>
                      </a:r>
                      <a:r>
                        <a:rPr sz="2000" spc="-20" dirty="0">
                          <a:latin typeface="Gill Sans MT"/>
                          <a:cs typeface="Gill Sans MT"/>
                        </a:rPr>
                        <a:t>array </a:t>
                      </a:r>
                      <a:r>
                        <a:rPr sz="2000" spc="-5" dirty="0">
                          <a:latin typeface="Gill Sans MT"/>
                          <a:cs typeface="Gill Sans MT"/>
                        </a:rPr>
                        <a:t>at  the </a:t>
                      </a:r>
                      <a:r>
                        <a:rPr sz="2000" spc="-10" dirty="0">
                          <a:latin typeface="Gill Sans MT"/>
                          <a:cs typeface="Gill Sans MT"/>
                        </a:rPr>
                        <a:t>driver program </a:t>
                      </a:r>
                      <a:r>
                        <a:rPr sz="2000" spc="-5" dirty="0">
                          <a:latin typeface="Gill Sans MT"/>
                          <a:cs typeface="Gill Sans MT"/>
                        </a:rPr>
                        <a:t>– </a:t>
                      </a:r>
                      <a:r>
                        <a:rPr sz="2000" spc="-10" dirty="0">
                          <a:latin typeface="Gill Sans MT"/>
                          <a:cs typeface="Gill Sans MT"/>
                        </a:rPr>
                        <a:t>usually </a:t>
                      </a:r>
                      <a:r>
                        <a:rPr sz="2000" spc="-5" dirty="0">
                          <a:latin typeface="Gill Sans MT"/>
                          <a:cs typeface="Gill Sans MT"/>
                        </a:rPr>
                        <a:t>useful after a </a:t>
                      </a:r>
                      <a:r>
                        <a:rPr sz="2000" spc="5" dirty="0">
                          <a:latin typeface="Gill Sans MT"/>
                          <a:cs typeface="Gill Sans MT"/>
                        </a:rPr>
                        <a:t>filter </a:t>
                      </a:r>
                      <a:r>
                        <a:rPr sz="2000" spc="-5" dirty="0">
                          <a:latin typeface="Gill Sans MT"/>
                          <a:cs typeface="Gill Sans MT"/>
                        </a:rPr>
                        <a:t>or  other operation that </a:t>
                      </a:r>
                      <a:r>
                        <a:rPr sz="2000" spc="-10" dirty="0">
                          <a:latin typeface="Gill Sans MT"/>
                          <a:cs typeface="Gill Sans MT"/>
                        </a:rPr>
                        <a:t>returns </a:t>
                      </a:r>
                      <a:r>
                        <a:rPr sz="2000" spc="-5" dirty="0">
                          <a:latin typeface="Gill Sans MT"/>
                          <a:cs typeface="Gill Sans MT"/>
                        </a:rPr>
                        <a:t>a </a:t>
                      </a:r>
                      <a:r>
                        <a:rPr sz="2000" dirty="0">
                          <a:latin typeface="Gill Sans MT"/>
                          <a:cs typeface="Gill Sans MT"/>
                        </a:rPr>
                        <a:t>sufficiently </a:t>
                      </a:r>
                      <a:r>
                        <a:rPr sz="2000" spc="-5" dirty="0">
                          <a:latin typeface="Gill Sans MT"/>
                          <a:cs typeface="Gill Sans MT"/>
                        </a:rPr>
                        <a:t>small subset  of the</a:t>
                      </a:r>
                      <a:r>
                        <a:rPr sz="2000" spc="-10" dirty="0">
                          <a:latin typeface="Gill Sans MT"/>
                          <a:cs typeface="Gill Sans MT"/>
                        </a:rPr>
                        <a:t> </a:t>
                      </a:r>
                      <a:r>
                        <a:rPr sz="2000" spc="-5" dirty="0">
                          <a:latin typeface="Gill Sans MT"/>
                          <a:cs typeface="Gill Sans MT"/>
                        </a:rPr>
                        <a:t>data</a:t>
                      </a:r>
                      <a:endParaRPr sz="2000" dirty="0">
                        <a:latin typeface="Gill Sans MT"/>
                        <a:cs typeface="Gill Sans MT"/>
                      </a:endParaRPr>
                    </a:p>
                  </a:txBody>
                  <a:tcPr marL="0" marR="0" marT="47625" marB="0">
                    <a:lnL w="12700">
                      <a:solidFill>
                        <a:srgbClr val="000000"/>
                      </a:solidFill>
                      <a:prstDash val="solid"/>
                    </a:lnL>
                    <a:lnR w="9525">
                      <a:solidFill>
                        <a:srgbClr val="40404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357389">
                <a:tc>
                  <a:txBody>
                    <a:bodyPr/>
                    <a:lstStyle/>
                    <a:p>
                      <a:pPr marL="150495">
                        <a:lnSpc>
                          <a:spcPct val="100000"/>
                        </a:lnSpc>
                        <a:spcBef>
                          <a:spcPts val="130"/>
                        </a:spcBef>
                      </a:pPr>
                      <a:r>
                        <a:rPr sz="2000" b="1" spc="15" dirty="0">
                          <a:latin typeface="Courier New"/>
                          <a:cs typeface="Courier New"/>
                        </a:rPr>
                        <a:t>count()</a:t>
                      </a:r>
                      <a:endParaRPr sz="2000">
                        <a:latin typeface="Courier New"/>
                        <a:cs typeface="Courier New"/>
                      </a:endParaRPr>
                    </a:p>
                  </a:txBody>
                  <a:tcPr marL="0" marR="0" marT="14568" marB="0">
                    <a:lnL w="9525">
                      <a:solidFill>
                        <a:srgbClr val="40404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4610">
                        <a:lnSpc>
                          <a:spcPct val="100000"/>
                        </a:lnSpc>
                        <a:spcBef>
                          <a:spcPts val="305"/>
                        </a:spcBef>
                      </a:pPr>
                      <a:r>
                        <a:rPr sz="2000" spc="-10" dirty="0">
                          <a:latin typeface="Gill Sans MT"/>
                          <a:cs typeface="Gill Sans MT"/>
                        </a:rPr>
                        <a:t>return </a:t>
                      </a:r>
                      <a:r>
                        <a:rPr sz="2000" spc="-5" dirty="0">
                          <a:latin typeface="Gill Sans MT"/>
                          <a:cs typeface="Gill Sans MT"/>
                        </a:rPr>
                        <a:t>the </a:t>
                      </a:r>
                      <a:r>
                        <a:rPr sz="2000" spc="-10" dirty="0">
                          <a:latin typeface="Gill Sans MT"/>
                          <a:cs typeface="Gill Sans MT"/>
                        </a:rPr>
                        <a:t>number </a:t>
                      </a:r>
                      <a:r>
                        <a:rPr sz="2000" spc="-5" dirty="0">
                          <a:latin typeface="Gill Sans MT"/>
                          <a:cs typeface="Gill Sans MT"/>
                        </a:rPr>
                        <a:t>of elements in the</a:t>
                      </a:r>
                      <a:r>
                        <a:rPr sz="2000" dirty="0">
                          <a:latin typeface="Gill Sans MT"/>
                          <a:cs typeface="Gill Sans MT"/>
                        </a:rPr>
                        <a:t> </a:t>
                      </a:r>
                      <a:r>
                        <a:rPr sz="2000" spc="-5" dirty="0">
                          <a:latin typeface="Gill Sans MT"/>
                          <a:cs typeface="Gill Sans MT"/>
                        </a:rPr>
                        <a:t>dataset</a:t>
                      </a:r>
                      <a:endParaRPr sz="2000" dirty="0">
                        <a:latin typeface="Gill Sans MT"/>
                        <a:cs typeface="Gill Sans MT"/>
                      </a:endParaRPr>
                    </a:p>
                  </a:txBody>
                  <a:tcPr marL="0" marR="0" marT="34178" marB="0">
                    <a:lnL w="12700">
                      <a:solidFill>
                        <a:srgbClr val="000000"/>
                      </a:solidFill>
                      <a:prstDash val="solid"/>
                    </a:lnL>
                    <a:lnR w="9525">
                      <a:solidFill>
                        <a:srgbClr val="40404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689053">
                <a:tc>
                  <a:txBody>
                    <a:bodyPr/>
                    <a:lstStyle/>
                    <a:p>
                      <a:pPr marL="150495">
                        <a:lnSpc>
                          <a:spcPct val="100000"/>
                        </a:lnSpc>
                        <a:spcBef>
                          <a:spcPts val="894"/>
                        </a:spcBef>
                      </a:pPr>
                      <a:r>
                        <a:rPr sz="2000" b="1" spc="15" dirty="0">
                          <a:latin typeface="Courier New"/>
                          <a:cs typeface="Courier New"/>
                        </a:rPr>
                        <a:t>first()</a:t>
                      </a:r>
                      <a:endParaRPr sz="2000">
                        <a:latin typeface="Courier New"/>
                        <a:cs typeface="Courier New"/>
                      </a:endParaRPr>
                    </a:p>
                  </a:txBody>
                  <a:tcPr marL="0" marR="0" marT="100292" marB="0">
                    <a:lnL w="9525">
                      <a:solidFill>
                        <a:srgbClr val="40404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4610">
                        <a:lnSpc>
                          <a:spcPts val="1580"/>
                        </a:lnSpc>
                        <a:spcBef>
                          <a:spcPts val="305"/>
                        </a:spcBef>
                      </a:pPr>
                      <a:r>
                        <a:rPr sz="2000" spc="-10" dirty="0">
                          <a:latin typeface="Gill Sans MT"/>
                          <a:cs typeface="Gill Sans MT"/>
                        </a:rPr>
                        <a:t>return </a:t>
                      </a:r>
                      <a:r>
                        <a:rPr sz="2000" spc="-5" dirty="0">
                          <a:latin typeface="Gill Sans MT"/>
                          <a:cs typeface="Gill Sans MT"/>
                        </a:rPr>
                        <a:t>the </a:t>
                      </a:r>
                      <a:r>
                        <a:rPr sz="2000" spc="5" dirty="0">
                          <a:latin typeface="Gill Sans MT"/>
                          <a:cs typeface="Gill Sans MT"/>
                        </a:rPr>
                        <a:t>first </a:t>
                      </a:r>
                      <a:r>
                        <a:rPr sz="2000" spc="-5" dirty="0">
                          <a:latin typeface="Gill Sans MT"/>
                          <a:cs typeface="Gill Sans MT"/>
                        </a:rPr>
                        <a:t>element of the dataset – similar</a:t>
                      </a:r>
                      <a:r>
                        <a:rPr sz="2000" spc="-20" dirty="0">
                          <a:latin typeface="Gill Sans MT"/>
                          <a:cs typeface="Gill Sans MT"/>
                        </a:rPr>
                        <a:t> </a:t>
                      </a:r>
                      <a:r>
                        <a:rPr sz="2000" spc="-5" dirty="0">
                          <a:latin typeface="Gill Sans MT"/>
                          <a:cs typeface="Gill Sans MT"/>
                        </a:rPr>
                        <a:t>to</a:t>
                      </a:r>
                      <a:endParaRPr sz="2000" dirty="0">
                        <a:latin typeface="Gill Sans MT"/>
                        <a:cs typeface="Gill Sans MT"/>
                      </a:endParaRPr>
                    </a:p>
                    <a:p>
                      <a:pPr marL="54610">
                        <a:lnSpc>
                          <a:spcPts val="1580"/>
                        </a:lnSpc>
                      </a:pPr>
                      <a:r>
                        <a:rPr sz="2000" i="1" spc="-15" dirty="0">
                          <a:latin typeface="Gill Sans MT"/>
                          <a:cs typeface="Gill Sans MT"/>
                        </a:rPr>
                        <a:t>take(1)</a:t>
                      </a:r>
                      <a:endParaRPr sz="2000" dirty="0">
                        <a:latin typeface="Gill Sans MT"/>
                        <a:cs typeface="Gill Sans MT"/>
                      </a:endParaRPr>
                    </a:p>
                  </a:txBody>
                  <a:tcPr marL="0" marR="0" marT="34178" marB="0">
                    <a:lnL w="12700">
                      <a:solidFill>
                        <a:srgbClr val="000000"/>
                      </a:solidFill>
                      <a:prstDash val="solid"/>
                    </a:lnL>
                    <a:lnR w="9525">
                      <a:solidFill>
                        <a:srgbClr val="40404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893247">
                <a:tc>
                  <a:txBody>
                    <a:bodyPr/>
                    <a:lstStyle/>
                    <a:p>
                      <a:pPr>
                        <a:lnSpc>
                          <a:spcPct val="100000"/>
                        </a:lnSpc>
                        <a:spcBef>
                          <a:spcPts val="55"/>
                        </a:spcBef>
                      </a:pPr>
                      <a:endParaRPr sz="2000">
                        <a:latin typeface="Times New Roman"/>
                        <a:cs typeface="Times New Roman"/>
                      </a:endParaRPr>
                    </a:p>
                    <a:p>
                      <a:pPr marL="150495">
                        <a:lnSpc>
                          <a:spcPct val="100000"/>
                        </a:lnSpc>
                      </a:pPr>
                      <a:r>
                        <a:rPr sz="2000" b="1" spc="15" dirty="0">
                          <a:latin typeface="Courier New"/>
                          <a:cs typeface="Courier New"/>
                        </a:rPr>
                        <a:t>take(</a:t>
                      </a:r>
                      <a:r>
                        <a:rPr sz="2000" i="1" spc="15" dirty="0">
                          <a:latin typeface="Courier New"/>
                          <a:cs typeface="Courier New"/>
                        </a:rPr>
                        <a:t>n</a:t>
                      </a:r>
                      <a:r>
                        <a:rPr sz="2000" b="1" spc="15" dirty="0">
                          <a:latin typeface="Courier New"/>
                          <a:cs typeface="Courier New"/>
                        </a:rPr>
                        <a:t>)</a:t>
                      </a:r>
                      <a:endParaRPr sz="2000">
                        <a:latin typeface="Courier New"/>
                        <a:cs typeface="Courier New"/>
                      </a:endParaRPr>
                    </a:p>
                  </a:txBody>
                  <a:tcPr marL="0" marR="0" marT="6163" marB="0">
                    <a:lnL w="9525">
                      <a:solidFill>
                        <a:srgbClr val="40404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4610">
                        <a:lnSpc>
                          <a:spcPts val="1580"/>
                        </a:lnSpc>
                        <a:spcBef>
                          <a:spcPts val="305"/>
                        </a:spcBef>
                      </a:pPr>
                      <a:r>
                        <a:rPr sz="2000" spc="-10" dirty="0">
                          <a:latin typeface="Gill Sans MT"/>
                          <a:cs typeface="Gill Sans MT"/>
                        </a:rPr>
                        <a:t>return </a:t>
                      </a:r>
                      <a:r>
                        <a:rPr sz="2000" spc="-5" dirty="0">
                          <a:latin typeface="Gill Sans MT"/>
                          <a:cs typeface="Gill Sans MT"/>
                        </a:rPr>
                        <a:t>an </a:t>
                      </a:r>
                      <a:r>
                        <a:rPr sz="2000" spc="-20" dirty="0">
                          <a:latin typeface="Gill Sans MT"/>
                          <a:cs typeface="Gill Sans MT"/>
                        </a:rPr>
                        <a:t>array </a:t>
                      </a:r>
                      <a:r>
                        <a:rPr sz="2000" spc="-10" dirty="0">
                          <a:latin typeface="Gill Sans MT"/>
                          <a:cs typeface="Gill Sans MT"/>
                        </a:rPr>
                        <a:t>with </a:t>
                      </a:r>
                      <a:r>
                        <a:rPr sz="2000" spc="-5" dirty="0">
                          <a:latin typeface="Gill Sans MT"/>
                          <a:cs typeface="Gill Sans MT"/>
                        </a:rPr>
                        <a:t>the </a:t>
                      </a:r>
                      <a:r>
                        <a:rPr sz="2000" spc="5" dirty="0">
                          <a:latin typeface="Gill Sans MT"/>
                          <a:cs typeface="Gill Sans MT"/>
                        </a:rPr>
                        <a:t>first </a:t>
                      </a:r>
                      <a:r>
                        <a:rPr sz="2000" i="1" dirty="0">
                          <a:latin typeface="Courier New"/>
                          <a:cs typeface="Courier New"/>
                        </a:rPr>
                        <a:t>n</a:t>
                      </a:r>
                      <a:r>
                        <a:rPr sz="2000" i="1" spc="-300" dirty="0">
                          <a:latin typeface="Courier New"/>
                          <a:cs typeface="Courier New"/>
                        </a:rPr>
                        <a:t> </a:t>
                      </a:r>
                      <a:r>
                        <a:rPr sz="2000" spc="-5" dirty="0">
                          <a:latin typeface="Gill Sans MT"/>
                          <a:cs typeface="Gill Sans MT"/>
                        </a:rPr>
                        <a:t>elements of the dataset</a:t>
                      </a:r>
                      <a:endParaRPr sz="2000" dirty="0">
                        <a:latin typeface="Gill Sans MT"/>
                        <a:cs typeface="Gill Sans MT"/>
                      </a:endParaRPr>
                    </a:p>
                    <a:p>
                      <a:pPr marL="54610" marR="224790">
                        <a:lnSpc>
                          <a:spcPts val="1540"/>
                        </a:lnSpc>
                        <a:spcBef>
                          <a:spcPts val="80"/>
                        </a:spcBef>
                      </a:pPr>
                      <a:r>
                        <a:rPr sz="2000" spc="-5" dirty="0">
                          <a:latin typeface="Gill Sans MT"/>
                          <a:cs typeface="Gill Sans MT"/>
                        </a:rPr>
                        <a:t>– </a:t>
                      </a:r>
                      <a:r>
                        <a:rPr sz="2000" spc="-10" dirty="0">
                          <a:latin typeface="Gill Sans MT"/>
                          <a:cs typeface="Gill Sans MT"/>
                        </a:rPr>
                        <a:t>currently </a:t>
                      </a:r>
                      <a:r>
                        <a:rPr sz="2000" spc="-5" dirty="0">
                          <a:latin typeface="Gill Sans MT"/>
                          <a:cs typeface="Gill Sans MT"/>
                        </a:rPr>
                        <a:t>not </a:t>
                      </a:r>
                      <a:r>
                        <a:rPr sz="2000" spc="-10" dirty="0">
                          <a:latin typeface="Gill Sans MT"/>
                          <a:cs typeface="Gill Sans MT"/>
                        </a:rPr>
                        <a:t>executed </a:t>
                      </a:r>
                      <a:r>
                        <a:rPr sz="2000" spc="-5" dirty="0">
                          <a:latin typeface="Gill Sans MT"/>
                          <a:cs typeface="Gill Sans MT"/>
                        </a:rPr>
                        <a:t>in parallel, instead the</a:t>
                      </a:r>
                      <a:r>
                        <a:rPr sz="2000" spc="-175" dirty="0">
                          <a:latin typeface="Gill Sans MT"/>
                          <a:cs typeface="Gill Sans MT"/>
                        </a:rPr>
                        <a:t> </a:t>
                      </a:r>
                      <a:r>
                        <a:rPr sz="2000" spc="-10" dirty="0">
                          <a:latin typeface="Gill Sans MT"/>
                          <a:cs typeface="Gill Sans MT"/>
                        </a:rPr>
                        <a:t>driver  program </a:t>
                      </a:r>
                      <a:r>
                        <a:rPr sz="2000" spc="-5" dirty="0">
                          <a:latin typeface="Gill Sans MT"/>
                          <a:cs typeface="Gill Sans MT"/>
                        </a:rPr>
                        <a:t>computes all the</a:t>
                      </a:r>
                      <a:r>
                        <a:rPr sz="2000" spc="-10" dirty="0">
                          <a:latin typeface="Gill Sans MT"/>
                          <a:cs typeface="Gill Sans MT"/>
                        </a:rPr>
                        <a:t> </a:t>
                      </a:r>
                      <a:r>
                        <a:rPr sz="2000" spc="-5" dirty="0">
                          <a:latin typeface="Gill Sans MT"/>
                          <a:cs typeface="Gill Sans MT"/>
                        </a:rPr>
                        <a:t>elements</a:t>
                      </a:r>
                      <a:endParaRPr sz="2000" dirty="0">
                        <a:latin typeface="Gill Sans MT"/>
                        <a:cs typeface="Gill Sans MT"/>
                      </a:endParaRPr>
                    </a:p>
                  </a:txBody>
                  <a:tcPr marL="0" marR="0" marT="34178" marB="0">
                    <a:lnL w="12700">
                      <a:solidFill>
                        <a:srgbClr val="000000"/>
                      </a:solidFill>
                      <a:prstDash val="solid"/>
                    </a:lnL>
                    <a:lnR w="9525">
                      <a:solidFill>
                        <a:srgbClr val="40404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1044944">
                <a:tc>
                  <a:txBody>
                    <a:bodyPr/>
                    <a:lstStyle/>
                    <a:p>
                      <a:pPr marL="150495">
                        <a:lnSpc>
                          <a:spcPct val="100000"/>
                        </a:lnSpc>
                        <a:spcBef>
                          <a:spcPts val="610"/>
                        </a:spcBef>
                      </a:pPr>
                      <a:r>
                        <a:rPr sz="2000" b="1" spc="15" dirty="0">
                          <a:latin typeface="Courier New"/>
                          <a:cs typeface="Courier New"/>
                        </a:rPr>
                        <a:t>takeSample(</a:t>
                      </a:r>
                      <a:r>
                        <a:rPr sz="2000" i="1" spc="15" dirty="0">
                          <a:latin typeface="Courier New"/>
                          <a:cs typeface="Courier New"/>
                        </a:rPr>
                        <a:t>withReplacement</a:t>
                      </a:r>
                      <a:r>
                        <a:rPr sz="2000" b="1" spc="15" dirty="0">
                          <a:latin typeface="Courier New"/>
                          <a:cs typeface="Courier New"/>
                        </a:rPr>
                        <a:t>,</a:t>
                      </a:r>
                      <a:endParaRPr sz="2000">
                        <a:latin typeface="Courier New"/>
                        <a:cs typeface="Courier New"/>
                      </a:endParaRPr>
                    </a:p>
                    <a:p>
                      <a:pPr marL="187325">
                        <a:lnSpc>
                          <a:spcPct val="100000"/>
                        </a:lnSpc>
                        <a:spcBef>
                          <a:spcPts val="70"/>
                        </a:spcBef>
                      </a:pPr>
                      <a:r>
                        <a:rPr sz="2000" i="1" spc="15" dirty="0">
                          <a:latin typeface="Courier New"/>
                          <a:cs typeface="Courier New"/>
                        </a:rPr>
                        <a:t>fraction</a:t>
                      </a:r>
                      <a:r>
                        <a:rPr sz="2000" b="1" spc="15" dirty="0">
                          <a:latin typeface="Courier New"/>
                          <a:cs typeface="Courier New"/>
                        </a:rPr>
                        <a:t>,</a:t>
                      </a:r>
                      <a:r>
                        <a:rPr sz="2000" b="1" spc="5" dirty="0">
                          <a:latin typeface="Courier New"/>
                          <a:cs typeface="Courier New"/>
                        </a:rPr>
                        <a:t> </a:t>
                      </a:r>
                      <a:r>
                        <a:rPr sz="2000" i="1" spc="15" dirty="0">
                          <a:latin typeface="Courier New"/>
                          <a:cs typeface="Courier New"/>
                        </a:rPr>
                        <a:t>seed</a:t>
                      </a:r>
                      <a:r>
                        <a:rPr sz="2000" b="1" spc="15" dirty="0">
                          <a:latin typeface="Courier New"/>
                          <a:cs typeface="Courier New"/>
                        </a:rPr>
                        <a:t>)</a:t>
                      </a:r>
                      <a:endParaRPr sz="2000">
                        <a:latin typeface="Courier New"/>
                        <a:cs typeface="Courier New"/>
                      </a:endParaRPr>
                    </a:p>
                  </a:txBody>
                  <a:tcPr marL="0" marR="0" marT="68356" marB="0">
                    <a:lnL w="9525">
                      <a:solidFill>
                        <a:srgbClr val="404040"/>
                      </a:solidFill>
                      <a:prstDash val="solid"/>
                    </a:lnL>
                    <a:lnR w="12700">
                      <a:solidFill>
                        <a:srgbClr val="000000"/>
                      </a:solidFill>
                      <a:prstDash val="solid"/>
                    </a:lnR>
                    <a:lnT w="12700">
                      <a:solidFill>
                        <a:srgbClr val="000000"/>
                      </a:solidFill>
                      <a:prstDash val="solid"/>
                    </a:lnT>
                    <a:lnB w="9525">
                      <a:solidFill>
                        <a:srgbClr val="404040"/>
                      </a:solidFill>
                      <a:prstDash val="solid"/>
                    </a:lnB>
                  </a:tcPr>
                </a:tc>
                <a:tc>
                  <a:txBody>
                    <a:bodyPr/>
                    <a:lstStyle/>
                    <a:p>
                      <a:pPr marL="54610" marR="155575">
                        <a:lnSpc>
                          <a:spcPts val="1540"/>
                        </a:lnSpc>
                        <a:spcBef>
                          <a:spcPts val="425"/>
                        </a:spcBef>
                      </a:pPr>
                      <a:r>
                        <a:rPr sz="2000" spc="-10" dirty="0">
                          <a:latin typeface="Gill Sans MT"/>
                          <a:cs typeface="Gill Sans MT"/>
                        </a:rPr>
                        <a:t>return </a:t>
                      </a:r>
                      <a:r>
                        <a:rPr sz="2000" spc="-5" dirty="0">
                          <a:latin typeface="Gill Sans MT"/>
                          <a:cs typeface="Gill Sans MT"/>
                        </a:rPr>
                        <a:t>an </a:t>
                      </a:r>
                      <a:r>
                        <a:rPr sz="2000" spc="-20" dirty="0">
                          <a:latin typeface="Gill Sans MT"/>
                          <a:cs typeface="Gill Sans MT"/>
                        </a:rPr>
                        <a:t>array </a:t>
                      </a:r>
                      <a:r>
                        <a:rPr sz="2000" spc="-10" dirty="0">
                          <a:latin typeface="Gill Sans MT"/>
                          <a:cs typeface="Gill Sans MT"/>
                        </a:rPr>
                        <a:t>with </a:t>
                      </a:r>
                      <a:r>
                        <a:rPr sz="2000" spc="-5" dirty="0">
                          <a:latin typeface="Gill Sans MT"/>
                          <a:cs typeface="Gill Sans MT"/>
                        </a:rPr>
                        <a:t>a random sample of </a:t>
                      </a:r>
                      <a:r>
                        <a:rPr sz="2000" i="1" dirty="0">
                          <a:latin typeface="Courier New"/>
                          <a:cs typeface="Courier New"/>
                        </a:rPr>
                        <a:t>num</a:t>
                      </a:r>
                      <a:r>
                        <a:rPr sz="2000" i="1" spc="-300" dirty="0">
                          <a:latin typeface="Courier New"/>
                          <a:cs typeface="Courier New"/>
                        </a:rPr>
                        <a:t> </a:t>
                      </a:r>
                      <a:r>
                        <a:rPr sz="2000" spc="-5" dirty="0">
                          <a:latin typeface="Gill Sans MT"/>
                          <a:cs typeface="Gill Sans MT"/>
                        </a:rPr>
                        <a:t>elements  of the dataset, </a:t>
                      </a:r>
                      <a:r>
                        <a:rPr sz="2000" spc="-10" dirty="0">
                          <a:latin typeface="Gill Sans MT"/>
                          <a:cs typeface="Gill Sans MT"/>
                        </a:rPr>
                        <a:t>with </a:t>
                      </a:r>
                      <a:r>
                        <a:rPr sz="2000" spc="-5" dirty="0">
                          <a:latin typeface="Gill Sans MT"/>
                          <a:cs typeface="Gill Sans MT"/>
                        </a:rPr>
                        <a:t>or without </a:t>
                      </a:r>
                      <a:r>
                        <a:rPr sz="2000" spc="-10" dirty="0">
                          <a:latin typeface="Gill Sans MT"/>
                          <a:cs typeface="Gill Sans MT"/>
                        </a:rPr>
                        <a:t>replacement, </a:t>
                      </a:r>
                      <a:r>
                        <a:rPr sz="2000" spc="-5" dirty="0">
                          <a:latin typeface="Gill Sans MT"/>
                          <a:cs typeface="Gill Sans MT"/>
                        </a:rPr>
                        <a:t>using the  </a:t>
                      </a:r>
                      <a:r>
                        <a:rPr sz="2000" spc="-10" dirty="0">
                          <a:latin typeface="Gill Sans MT"/>
                          <a:cs typeface="Gill Sans MT"/>
                        </a:rPr>
                        <a:t>given </a:t>
                      </a:r>
                      <a:r>
                        <a:rPr sz="2000" spc="-5" dirty="0">
                          <a:latin typeface="Gill Sans MT"/>
                          <a:cs typeface="Gill Sans MT"/>
                        </a:rPr>
                        <a:t>random </a:t>
                      </a:r>
                      <a:r>
                        <a:rPr sz="2000" spc="-10" dirty="0">
                          <a:latin typeface="Gill Sans MT"/>
                          <a:cs typeface="Gill Sans MT"/>
                        </a:rPr>
                        <a:t>number </a:t>
                      </a:r>
                      <a:r>
                        <a:rPr sz="2000" spc="-5" dirty="0">
                          <a:latin typeface="Gill Sans MT"/>
                          <a:cs typeface="Gill Sans MT"/>
                        </a:rPr>
                        <a:t>generator seed</a:t>
                      </a:r>
                      <a:endParaRPr sz="2000" dirty="0">
                        <a:latin typeface="Gill Sans MT"/>
                        <a:cs typeface="Gill Sans MT"/>
                      </a:endParaRPr>
                    </a:p>
                  </a:txBody>
                  <a:tcPr marL="0" marR="0" marT="47625" marB="0">
                    <a:lnL w="12700">
                      <a:solidFill>
                        <a:srgbClr val="000000"/>
                      </a:solidFill>
                      <a:prstDash val="solid"/>
                    </a:lnL>
                    <a:lnR w="9525">
                      <a:solidFill>
                        <a:srgbClr val="404040"/>
                      </a:solidFill>
                      <a:prstDash val="solid"/>
                    </a:lnR>
                    <a:lnT w="12700">
                      <a:solidFill>
                        <a:srgbClr val="000000"/>
                      </a:solidFill>
                      <a:prstDash val="solid"/>
                    </a:lnT>
                    <a:lnB w="9525">
                      <a:solidFill>
                        <a:srgbClr val="404040"/>
                      </a:solidFill>
                      <a:prstDash val="soli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28787" y="641680"/>
            <a:ext cx="2735916" cy="297589"/>
          </a:xfrm>
          <a:prstGeom prst="rect">
            <a:avLst/>
          </a:prstGeom>
        </p:spPr>
        <p:txBody>
          <a:bodyPr vert="horz" wrap="square" lIns="0" tIns="12326" rIns="0" bIns="0" rtlCol="0">
            <a:spAutoFit/>
          </a:bodyPr>
          <a:lstStyle/>
          <a:p>
            <a:pPr marL="11206">
              <a:spcBef>
                <a:spcPts val="97"/>
              </a:spcBef>
            </a:pPr>
            <a:r>
              <a:rPr sz="1853" b="1" spc="93" dirty="0"/>
              <a:t>Spark </a:t>
            </a:r>
            <a:r>
              <a:rPr sz="1853" b="1" spc="79" dirty="0"/>
              <a:t>Essentials:</a:t>
            </a:r>
            <a:r>
              <a:rPr sz="1853" b="1" spc="-44" dirty="0"/>
              <a:t> </a:t>
            </a:r>
            <a:r>
              <a:rPr sz="1853" i="1" dirty="0"/>
              <a:t>Actions</a:t>
            </a:r>
            <a:endParaRPr sz="1853"/>
          </a:p>
        </p:txBody>
      </p:sp>
      <p:graphicFrame>
        <p:nvGraphicFramePr>
          <p:cNvPr id="3" name="object 3"/>
          <p:cNvGraphicFramePr>
            <a:graphicFrameLocks noGrp="1"/>
          </p:cNvGraphicFramePr>
          <p:nvPr/>
        </p:nvGraphicFramePr>
        <p:xfrm>
          <a:off x="2647931" y="1359497"/>
          <a:ext cx="6976782" cy="4484105"/>
        </p:xfrm>
        <a:graphic>
          <a:graphicData uri="http://schemas.openxmlformats.org/drawingml/2006/table">
            <a:tbl>
              <a:tblPr firstRow="1" bandRow="1">
                <a:tableStyleId>{2D5ABB26-0587-4C30-8999-92F81FD0307C}</a:tableStyleId>
              </a:tblPr>
              <a:tblGrid>
                <a:gridCol w="3445249">
                  <a:extLst>
                    <a:ext uri="{9D8B030D-6E8A-4147-A177-3AD203B41FA5}">
                      <a16:colId xmlns:a16="http://schemas.microsoft.com/office/drawing/2014/main" val="20000"/>
                    </a:ext>
                  </a:extLst>
                </a:gridCol>
                <a:gridCol w="3531533">
                  <a:extLst>
                    <a:ext uri="{9D8B030D-6E8A-4147-A177-3AD203B41FA5}">
                      <a16:colId xmlns:a16="http://schemas.microsoft.com/office/drawing/2014/main" val="20001"/>
                    </a:ext>
                  </a:extLst>
                </a:gridCol>
              </a:tblGrid>
              <a:tr h="289111">
                <a:tc>
                  <a:txBody>
                    <a:bodyPr/>
                    <a:lstStyle/>
                    <a:p>
                      <a:pPr algn="ctr">
                        <a:lnSpc>
                          <a:spcPct val="100000"/>
                        </a:lnSpc>
                        <a:spcBef>
                          <a:spcPts val="385"/>
                        </a:spcBef>
                      </a:pPr>
                      <a:r>
                        <a:rPr sz="1200" b="1" i="1" spc="-45" dirty="0">
                          <a:latin typeface="Gill Sans MT"/>
                          <a:cs typeface="Gill Sans MT"/>
                        </a:rPr>
                        <a:t>action</a:t>
                      </a:r>
                      <a:endParaRPr sz="1200">
                        <a:latin typeface="Gill Sans MT"/>
                        <a:cs typeface="Gill Sans MT"/>
                      </a:endParaRPr>
                    </a:p>
                  </a:txBody>
                  <a:tcPr marL="0" marR="0" marT="43143" marB="0">
                    <a:lnL w="9525">
                      <a:solidFill>
                        <a:srgbClr val="404040"/>
                      </a:solidFill>
                      <a:prstDash val="solid"/>
                    </a:lnL>
                    <a:lnR w="12700">
                      <a:solidFill>
                        <a:srgbClr val="000000"/>
                      </a:solidFill>
                      <a:prstDash val="solid"/>
                    </a:lnR>
                    <a:lnT w="9525">
                      <a:solidFill>
                        <a:srgbClr val="404040"/>
                      </a:solidFill>
                      <a:prstDash val="solid"/>
                    </a:lnT>
                    <a:lnB w="12700">
                      <a:solidFill>
                        <a:srgbClr val="000000"/>
                      </a:solidFill>
                      <a:prstDash val="solid"/>
                    </a:lnB>
                    <a:solidFill>
                      <a:srgbClr val="DCDEE0"/>
                    </a:solidFill>
                  </a:tcPr>
                </a:tc>
                <a:tc>
                  <a:txBody>
                    <a:bodyPr/>
                    <a:lstStyle/>
                    <a:p>
                      <a:pPr marL="1270" algn="ctr">
                        <a:lnSpc>
                          <a:spcPct val="100000"/>
                        </a:lnSpc>
                        <a:spcBef>
                          <a:spcPts val="385"/>
                        </a:spcBef>
                      </a:pPr>
                      <a:r>
                        <a:rPr sz="1200" b="1" i="1" spc="-35" dirty="0">
                          <a:latin typeface="Gill Sans MT"/>
                          <a:cs typeface="Gill Sans MT"/>
                        </a:rPr>
                        <a:t>description</a:t>
                      </a:r>
                      <a:endParaRPr sz="1200">
                        <a:latin typeface="Gill Sans MT"/>
                        <a:cs typeface="Gill Sans MT"/>
                      </a:endParaRPr>
                    </a:p>
                  </a:txBody>
                  <a:tcPr marL="0" marR="0" marT="43143" marB="0">
                    <a:lnL w="12700">
                      <a:solidFill>
                        <a:srgbClr val="000000"/>
                      </a:solidFill>
                      <a:prstDash val="solid"/>
                    </a:lnL>
                    <a:lnR w="9525">
                      <a:solidFill>
                        <a:srgbClr val="404040"/>
                      </a:solidFill>
                      <a:prstDash val="solid"/>
                    </a:lnR>
                    <a:lnT w="9525">
                      <a:solidFill>
                        <a:srgbClr val="404040"/>
                      </a:solidFill>
                      <a:prstDash val="solid"/>
                    </a:lnT>
                    <a:lnB w="12700">
                      <a:solidFill>
                        <a:srgbClr val="000000"/>
                      </a:solidFill>
                      <a:prstDash val="solid"/>
                    </a:lnB>
                    <a:solidFill>
                      <a:srgbClr val="DCDEE0"/>
                    </a:solidFill>
                  </a:tcPr>
                </a:tc>
                <a:extLst>
                  <a:ext uri="{0D108BD9-81ED-4DB2-BD59-A6C34878D82A}">
                    <a16:rowId xmlns:a16="http://schemas.microsoft.com/office/drawing/2014/main" val="10000"/>
                  </a:ext>
                </a:extLst>
              </a:tr>
              <a:tr h="957431">
                <a:tc>
                  <a:txBody>
                    <a:bodyPr/>
                    <a:lstStyle/>
                    <a:p>
                      <a:pPr>
                        <a:lnSpc>
                          <a:spcPct val="100000"/>
                        </a:lnSpc>
                      </a:pPr>
                      <a:endParaRPr sz="1500" dirty="0">
                        <a:latin typeface="Times New Roman"/>
                        <a:cs typeface="Times New Roman"/>
                      </a:endParaRPr>
                    </a:p>
                    <a:p>
                      <a:pPr marL="150495">
                        <a:lnSpc>
                          <a:spcPct val="100000"/>
                        </a:lnSpc>
                        <a:spcBef>
                          <a:spcPts val="1245"/>
                        </a:spcBef>
                      </a:pPr>
                      <a:r>
                        <a:rPr sz="1500" b="1" spc="15" dirty="0">
                          <a:latin typeface="Courier New"/>
                          <a:cs typeface="Courier New"/>
                        </a:rPr>
                        <a:t>saveAsTextFile(</a:t>
                      </a:r>
                      <a:r>
                        <a:rPr sz="1500" i="1" spc="15" dirty="0">
                          <a:latin typeface="Courier New"/>
                          <a:cs typeface="Courier New"/>
                        </a:rPr>
                        <a:t>path</a:t>
                      </a:r>
                      <a:r>
                        <a:rPr sz="1500" b="1" spc="15" dirty="0">
                          <a:latin typeface="Courier New"/>
                          <a:cs typeface="Courier New"/>
                        </a:rPr>
                        <a:t>)</a:t>
                      </a:r>
                      <a:endParaRPr sz="1500" dirty="0">
                        <a:latin typeface="Courier New"/>
                        <a:cs typeface="Courier New"/>
                      </a:endParaRPr>
                    </a:p>
                  </a:txBody>
                  <a:tcPr marL="0" marR="0" marT="0" marB="0">
                    <a:lnL w="9525">
                      <a:solidFill>
                        <a:srgbClr val="40404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4610" marR="153035">
                        <a:lnSpc>
                          <a:spcPts val="1540"/>
                        </a:lnSpc>
                        <a:spcBef>
                          <a:spcPts val="425"/>
                        </a:spcBef>
                      </a:pPr>
                      <a:r>
                        <a:rPr sz="1200" spc="-5" dirty="0">
                          <a:latin typeface="Gill Sans MT"/>
                          <a:cs typeface="Gill Sans MT"/>
                        </a:rPr>
                        <a:t>write the elements of the dataset as a text </a:t>
                      </a:r>
                      <a:r>
                        <a:rPr sz="1200" spc="5" dirty="0">
                          <a:latin typeface="Gill Sans MT"/>
                          <a:cs typeface="Gill Sans MT"/>
                        </a:rPr>
                        <a:t>file </a:t>
                      </a:r>
                      <a:r>
                        <a:rPr sz="1200" spc="-5" dirty="0">
                          <a:latin typeface="Gill Sans MT"/>
                          <a:cs typeface="Gill Sans MT"/>
                        </a:rPr>
                        <a:t>(or set  of text </a:t>
                      </a:r>
                      <a:r>
                        <a:rPr sz="1200" dirty="0">
                          <a:latin typeface="Gill Sans MT"/>
                          <a:cs typeface="Gill Sans MT"/>
                        </a:rPr>
                        <a:t>files) </a:t>
                      </a:r>
                      <a:r>
                        <a:rPr sz="1200" spc="-5" dirty="0">
                          <a:latin typeface="Gill Sans MT"/>
                          <a:cs typeface="Gill Sans MT"/>
                        </a:rPr>
                        <a:t>in a </a:t>
                      </a:r>
                      <a:r>
                        <a:rPr sz="1200" spc="-10" dirty="0">
                          <a:latin typeface="Gill Sans MT"/>
                          <a:cs typeface="Gill Sans MT"/>
                        </a:rPr>
                        <a:t>given </a:t>
                      </a:r>
                      <a:r>
                        <a:rPr sz="1200" spc="-5" dirty="0">
                          <a:latin typeface="Gill Sans MT"/>
                          <a:cs typeface="Gill Sans MT"/>
                        </a:rPr>
                        <a:t>directory in the local </a:t>
                      </a:r>
                      <a:r>
                        <a:rPr sz="1200" dirty="0">
                          <a:latin typeface="Gill Sans MT"/>
                          <a:cs typeface="Gill Sans MT"/>
                        </a:rPr>
                        <a:t>filesystem,  </a:t>
                      </a:r>
                      <a:r>
                        <a:rPr sz="1200" spc="-5" dirty="0">
                          <a:latin typeface="Gill Sans MT"/>
                          <a:cs typeface="Gill Sans MT"/>
                        </a:rPr>
                        <a:t>HDFS or </a:t>
                      </a:r>
                      <a:r>
                        <a:rPr sz="1200" spc="-15" dirty="0">
                          <a:latin typeface="Gill Sans MT"/>
                          <a:cs typeface="Gill Sans MT"/>
                        </a:rPr>
                        <a:t>any </a:t>
                      </a:r>
                      <a:r>
                        <a:rPr sz="1200" spc="-5" dirty="0">
                          <a:latin typeface="Gill Sans MT"/>
                          <a:cs typeface="Gill Sans MT"/>
                        </a:rPr>
                        <a:t>other Hadoop-supported </a:t>
                      </a:r>
                      <a:r>
                        <a:rPr sz="1200" spc="5" dirty="0">
                          <a:latin typeface="Gill Sans MT"/>
                          <a:cs typeface="Gill Sans MT"/>
                        </a:rPr>
                        <a:t>file </a:t>
                      </a:r>
                      <a:r>
                        <a:rPr sz="1200" spc="-5" dirty="0">
                          <a:latin typeface="Gill Sans MT"/>
                          <a:cs typeface="Gill Sans MT"/>
                        </a:rPr>
                        <a:t>system.</a:t>
                      </a:r>
                      <a:endParaRPr sz="1200">
                        <a:latin typeface="Gill Sans MT"/>
                        <a:cs typeface="Gill Sans MT"/>
                      </a:endParaRPr>
                    </a:p>
                    <a:p>
                      <a:pPr marL="54610">
                        <a:lnSpc>
                          <a:spcPts val="1450"/>
                        </a:lnSpc>
                      </a:pPr>
                      <a:r>
                        <a:rPr sz="1200" spc="-5" dirty="0">
                          <a:latin typeface="Gill Sans MT"/>
                          <a:cs typeface="Gill Sans MT"/>
                        </a:rPr>
                        <a:t>Spark </a:t>
                      </a:r>
                      <a:r>
                        <a:rPr sz="1200" spc="-10" dirty="0">
                          <a:latin typeface="Gill Sans MT"/>
                          <a:cs typeface="Gill Sans MT"/>
                        </a:rPr>
                        <a:t>will </a:t>
                      </a:r>
                      <a:r>
                        <a:rPr sz="1200" spc="-5" dirty="0">
                          <a:latin typeface="Gill Sans MT"/>
                          <a:cs typeface="Gill Sans MT"/>
                        </a:rPr>
                        <a:t>call </a:t>
                      </a:r>
                      <a:r>
                        <a:rPr sz="1000" dirty="0">
                          <a:latin typeface="Courier New"/>
                          <a:cs typeface="Courier New"/>
                        </a:rPr>
                        <a:t>toString</a:t>
                      </a:r>
                      <a:r>
                        <a:rPr sz="1000" spc="-330" dirty="0">
                          <a:latin typeface="Courier New"/>
                          <a:cs typeface="Courier New"/>
                        </a:rPr>
                        <a:t> </a:t>
                      </a:r>
                      <a:r>
                        <a:rPr sz="1200" spc="-5" dirty="0">
                          <a:latin typeface="Gill Sans MT"/>
                          <a:cs typeface="Gill Sans MT"/>
                        </a:rPr>
                        <a:t>on each element to </a:t>
                      </a:r>
                      <a:r>
                        <a:rPr sz="1200" spc="-10" dirty="0">
                          <a:latin typeface="Gill Sans MT"/>
                          <a:cs typeface="Gill Sans MT"/>
                        </a:rPr>
                        <a:t>convert</a:t>
                      </a:r>
                      <a:endParaRPr sz="1200">
                        <a:latin typeface="Gill Sans MT"/>
                        <a:cs typeface="Gill Sans MT"/>
                      </a:endParaRPr>
                    </a:p>
                    <a:p>
                      <a:pPr marL="54610">
                        <a:lnSpc>
                          <a:spcPts val="1580"/>
                        </a:lnSpc>
                      </a:pPr>
                      <a:r>
                        <a:rPr sz="1200" spc="-5" dirty="0">
                          <a:latin typeface="Gill Sans MT"/>
                          <a:cs typeface="Gill Sans MT"/>
                        </a:rPr>
                        <a:t>it to a line of text in the</a:t>
                      </a:r>
                      <a:r>
                        <a:rPr sz="1200" spc="-15" dirty="0">
                          <a:latin typeface="Gill Sans MT"/>
                          <a:cs typeface="Gill Sans MT"/>
                        </a:rPr>
                        <a:t> </a:t>
                      </a:r>
                      <a:r>
                        <a:rPr sz="1200" spc="5" dirty="0">
                          <a:latin typeface="Gill Sans MT"/>
                          <a:cs typeface="Gill Sans MT"/>
                        </a:rPr>
                        <a:t>file</a:t>
                      </a:r>
                      <a:endParaRPr sz="1200">
                        <a:latin typeface="Gill Sans MT"/>
                        <a:cs typeface="Gill Sans MT"/>
                      </a:endParaRPr>
                    </a:p>
                  </a:txBody>
                  <a:tcPr marL="0" marR="0" marT="47625" marB="0">
                    <a:lnL w="12700">
                      <a:solidFill>
                        <a:srgbClr val="000000"/>
                      </a:solidFill>
                      <a:prstDash val="solid"/>
                    </a:lnL>
                    <a:lnR w="9525">
                      <a:solidFill>
                        <a:srgbClr val="40404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473798">
                <a:tc>
                  <a:txBody>
                    <a:bodyPr/>
                    <a:lstStyle/>
                    <a:p>
                      <a:pPr>
                        <a:lnSpc>
                          <a:spcPct val="100000"/>
                        </a:lnSpc>
                      </a:pPr>
                      <a:endParaRPr sz="1500">
                        <a:latin typeface="Times New Roman"/>
                        <a:cs typeface="Times New Roman"/>
                      </a:endParaRPr>
                    </a:p>
                    <a:p>
                      <a:pPr>
                        <a:lnSpc>
                          <a:spcPct val="100000"/>
                        </a:lnSpc>
                      </a:pPr>
                      <a:endParaRPr sz="1500">
                        <a:latin typeface="Times New Roman"/>
                        <a:cs typeface="Times New Roman"/>
                      </a:endParaRPr>
                    </a:p>
                    <a:p>
                      <a:pPr>
                        <a:lnSpc>
                          <a:spcPct val="100000"/>
                        </a:lnSpc>
                        <a:spcBef>
                          <a:spcPts val="40"/>
                        </a:spcBef>
                      </a:pPr>
                      <a:endParaRPr sz="1200">
                        <a:latin typeface="Times New Roman"/>
                        <a:cs typeface="Times New Roman"/>
                      </a:endParaRPr>
                    </a:p>
                    <a:p>
                      <a:pPr marL="150495">
                        <a:lnSpc>
                          <a:spcPct val="100000"/>
                        </a:lnSpc>
                        <a:spcBef>
                          <a:spcPts val="5"/>
                        </a:spcBef>
                      </a:pPr>
                      <a:r>
                        <a:rPr sz="1500" b="1" spc="15" dirty="0">
                          <a:latin typeface="Courier New"/>
                          <a:cs typeface="Courier New"/>
                        </a:rPr>
                        <a:t>saveAsSequenceFile(</a:t>
                      </a:r>
                      <a:r>
                        <a:rPr sz="1500" i="1" spc="15" dirty="0">
                          <a:latin typeface="Courier New"/>
                          <a:cs typeface="Courier New"/>
                        </a:rPr>
                        <a:t>path</a:t>
                      </a:r>
                      <a:r>
                        <a:rPr sz="1500" b="1" spc="15" dirty="0">
                          <a:latin typeface="Courier New"/>
                          <a:cs typeface="Courier New"/>
                        </a:rPr>
                        <a:t>)</a:t>
                      </a:r>
                      <a:endParaRPr sz="1500">
                        <a:latin typeface="Courier New"/>
                        <a:cs typeface="Courier New"/>
                      </a:endParaRPr>
                    </a:p>
                  </a:txBody>
                  <a:tcPr marL="0" marR="0" marT="0" marB="0">
                    <a:lnL w="9525">
                      <a:solidFill>
                        <a:srgbClr val="40404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4610" marR="280035">
                        <a:lnSpc>
                          <a:spcPts val="1540"/>
                        </a:lnSpc>
                        <a:spcBef>
                          <a:spcPts val="425"/>
                        </a:spcBef>
                      </a:pPr>
                      <a:r>
                        <a:rPr sz="1200" spc="-5" dirty="0">
                          <a:latin typeface="Gill Sans MT"/>
                          <a:cs typeface="Gill Sans MT"/>
                        </a:rPr>
                        <a:t>write the elements of the dataset as a Hadoop  </a:t>
                      </a:r>
                      <a:r>
                        <a:rPr sz="1000" dirty="0">
                          <a:latin typeface="Courier New"/>
                          <a:cs typeface="Courier New"/>
                        </a:rPr>
                        <a:t>SequenceFile</a:t>
                      </a:r>
                      <a:r>
                        <a:rPr sz="1000" spc="-375" dirty="0">
                          <a:latin typeface="Courier New"/>
                          <a:cs typeface="Courier New"/>
                        </a:rPr>
                        <a:t> </a:t>
                      </a:r>
                      <a:r>
                        <a:rPr sz="1200" spc="-5" dirty="0">
                          <a:latin typeface="Gill Sans MT"/>
                          <a:cs typeface="Gill Sans MT"/>
                        </a:rPr>
                        <a:t>in a </a:t>
                      </a:r>
                      <a:r>
                        <a:rPr sz="1200" spc="-10" dirty="0">
                          <a:latin typeface="Gill Sans MT"/>
                          <a:cs typeface="Gill Sans MT"/>
                        </a:rPr>
                        <a:t>given </a:t>
                      </a:r>
                      <a:r>
                        <a:rPr sz="1200" spc="-5" dirty="0">
                          <a:latin typeface="Gill Sans MT"/>
                          <a:cs typeface="Gill Sans MT"/>
                        </a:rPr>
                        <a:t>path in the local </a:t>
                      </a:r>
                      <a:r>
                        <a:rPr sz="1200" dirty="0">
                          <a:latin typeface="Gill Sans MT"/>
                          <a:cs typeface="Gill Sans MT"/>
                        </a:rPr>
                        <a:t>filesystem,  </a:t>
                      </a:r>
                      <a:r>
                        <a:rPr sz="1200" spc="-5" dirty="0">
                          <a:latin typeface="Gill Sans MT"/>
                          <a:cs typeface="Gill Sans MT"/>
                        </a:rPr>
                        <a:t>HDFS or </a:t>
                      </a:r>
                      <a:r>
                        <a:rPr sz="1200" spc="-15" dirty="0">
                          <a:latin typeface="Gill Sans MT"/>
                          <a:cs typeface="Gill Sans MT"/>
                        </a:rPr>
                        <a:t>any </a:t>
                      </a:r>
                      <a:r>
                        <a:rPr sz="1200" spc="-5" dirty="0">
                          <a:latin typeface="Gill Sans MT"/>
                          <a:cs typeface="Gill Sans MT"/>
                        </a:rPr>
                        <a:t>other Hadoop-supported </a:t>
                      </a:r>
                      <a:r>
                        <a:rPr sz="1200" spc="5" dirty="0">
                          <a:latin typeface="Gill Sans MT"/>
                          <a:cs typeface="Gill Sans MT"/>
                        </a:rPr>
                        <a:t>file </a:t>
                      </a:r>
                      <a:r>
                        <a:rPr sz="1200" spc="-5" dirty="0">
                          <a:latin typeface="Gill Sans MT"/>
                          <a:cs typeface="Gill Sans MT"/>
                        </a:rPr>
                        <a:t>system.</a:t>
                      </a:r>
                      <a:endParaRPr sz="1200">
                        <a:latin typeface="Gill Sans MT"/>
                        <a:cs typeface="Gill Sans MT"/>
                      </a:endParaRPr>
                    </a:p>
                    <a:p>
                      <a:pPr marL="54610">
                        <a:lnSpc>
                          <a:spcPts val="1450"/>
                        </a:lnSpc>
                      </a:pPr>
                      <a:r>
                        <a:rPr sz="1200" spc="-10" dirty="0">
                          <a:latin typeface="Gill Sans MT"/>
                          <a:cs typeface="Gill Sans MT"/>
                        </a:rPr>
                        <a:t>Only available </a:t>
                      </a:r>
                      <a:r>
                        <a:rPr sz="1200" spc="-5" dirty="0">
                          <a:latin typeface="Gill Sans MT"/>
                          <a:cs typeface="Gill Sans MT"/>
                        </a:rPr>
                        <a:t>on RDDs of </a:t>
                      </a:r>
                      <a:r>
                        <a:rPr sz="1200" spc="-15" dirty="0">
                          <a:latin typeface="Gill Sans MT"/>
                          <a:cs typeface="Gill Sans MT"/>
                        </a:rPr>
                        <a:t>key-value </a:t>
                      </a:r>
                      <a:r>
                        <a:rPr sz="1200" spc="-5" dirty="0">
                          <a:latin typeface="Gill Sans MT"/>
                          <a:cs typeface="Gill Sans MT"/>
                        </a:rPr>
                        <a:t>pairs that</a:t>
                      </a:r>
                      <a:r>
                        <a:rPr sz="1200" spc="5" dirty="0">
                          <a:latin typeface="Gill Sans MT"/>
                          <a:cs typeface="Gill Sans MT"/>
                        </a:rPr>
                        <a:t> </a:t>
                      </a:r>
                      <a:r>
                        <a:rPr sz="1200" spc="-5" dirty="0">
                          <a:latin typeface="Gill Sans MT"/>
                          <a:cs typeface="Gill Sans MT"/>
                        </a:rPr>
                        <a:t>either</a:t>
                      </a:r>
                      <a:endParaRPr sz="1200">
                        <a:latin typeface="Gill Sans MT"/>
                        <a:cs typeface="Gill Sans MT"/>
                      </a:endParaRPr>
                    </a:p>
                    <a:p>
                      <a:pPr marL="54610" marR="255270">
                        <a:lnSpc>
                          <a:spcPts val="1540"/>
                        </a:lnSpc>
                        <a:spcBef>
                          <a:spcPts val="75"/>
                        </a:spcBef>
                      </a:pPr>
                      <a:r>
                        <a:rPr sz="1200" spc="-5" dirty="0">
                          <a:latin typeface="Gill Sans MT"/>
                          <a:cs typeface="Gill Sans MT"/>
                        </a:rPr>
                        <a:t>implement Hadoop's </a:t>
                      </a:r>
                      <a:r>
                        <a:rPr sz="1000" dirty="0">
                          <a:latin typeface="Courier New"/>
                          <a:cs typeface="Courier New"/>
                        </a:rPr>
                        <a:t>Writable </a:t>
                      </a:r>
                      <a:r>
                        <a:rPr sz="1200" spc="-5" dirty="0">
                          <a:latin typeface="Gill Sans MT"/>
                          <a:cs typeface="Gill Sans MT"/>
                        </a:rPr>
                        <a:t>interface or </a:t>
                      </a:r>
                      <a:r>
                        <a:rPr sz="1200" spc="-15" dirty="0">
                          <a:latin typeface="Gill Sans MT"/>
                          <a:cs typeface="Gill Sans MT"/>
                        </a:rPr>
                        <a:t>are  </a:t>
                      </a:r>
                      <a:r>
                        <a:rPr sz="1200" spc="-5" dirty="0">
                          <a:latin typeface="Gill Sans MT"/>
                          <a:cs typeface="Gill Sans MT"/>
                        </a:rPr>
                        <a:t>implicitly </a:t>
                      </a:r>
                      <a:r>
                        <a:rPr sz="1200" spc="-10" dirty="0">
                          <a:latin typeface="Gill Sans MT"/>
                          <a:cs typeface="Gill Sans MT"/>
                        </a:rPr>
                        <a:t>convertible </a:t>
                      </a:r>
                      <a:r>
                        <a:rPr sz="1200" spc="-5" dirty="0">
                          <a:latin typeface="Gill Sans MT"/>
                          <a:cs typeface="Gill Sans MT"/>
                        </a:rPr>
                        <a:t>to </a:t>
                      </a:r>
                      <a:r>
                        <a:rPr sz="1000" dirty="0">
                          <a:latin typeface="Courier New"/>
                          <a:cs typeface="Courier New"/>
                        </a:rPr>
                        <a:t>Writable </a:t>
                      </a:r>
                      <a:r>
                        <a:rPr sz="1200" spc="-5" dirty="0">
                          <a:latin typeface="Gill Sans MT"/>
                          <a:cs typeface="Gill Sans MT"/>
                        </a:rPr>
                        <a:t>(Spark includes  </a:t>
                      </a:r>
                      <a:r>
                        <a:rPr sz="1200" spc="-10" dirty="0">
                          <a:latin typeface="Gill Sans MT"/>
                          <a:cs typeface="Gill Sans MT"/>
                        </a:rPr>
                        <a:t>conversions for </a:t>
                      </a:r>
                      <a:r>
                        <a:rPr sz="1200" spc="-5" dirty="0">
                          <a:latin typeface="Gill Sans MT"/>
                          <a:cs typeface="Gill Sans MT"/>
                        </a:rPr>
                        <a:t>basic types </a:t>
                      </a:r>
                      <a:r>
                        <a:rPr sz="1200" spc="-20" dirty="0">
                          <a:latin typeface="Gill Sans MT"/>
                          <a:cs typeface="Gill Sans MT"/>
                        </a:rPr>
                        <a:t>like </a:t>
                      </a:r>
                      <a:r>
                        <a:rPr sz="1000" dirty="0">
                          <a:latin typeface="Courier New"/>
                          <a:cs typeface="Courier New"/>
                        </a:rPr>
                        <a:t>Int</a:t>
                      </a:r>
                      <a:r>
                        <a:rPr sz="1200" dirty="0">
                          <a:latin typeface="Gill Sans MT"/>
                          <a:cs typeface="Gill Sans MT"/>
                        </a:rPr>
                        <a:t>, </a:t>
                      </a:r>
                      <a:r>
                        <a:rPr sz="1000" dirty="0">
                          <a:latin typeface="Courier New"/>
                          <a:cs typeface="Courier New"/>
                        </a:rPr>
                        <a:t>Double</a:t>
                      </a:r>
                      <a:r>
                        <a:rPr sz="1200" dirty="0">
                          <a:latin typeface="Gill Sans MT"/>
                          <a:cs typeface="Gill Sans MT"/>
                        </a:rPr>
                        <a:t>,</a:t>
                      </a:r>
                      <a:r>
                        <a:rPr sz="1200" spc="-290" dirty="0">
                          <a:latin typeface="Gill Sans MT"/>
                          <a:cs typeface="Gill Sans MT"/>
                        </a:rPr>
                        <a:t> </a:t>
                      </a:r>
                      <a:r>
                        <a:rPr sz="1000" dirty="0">
                          <a:latin typeface="Courier New"/>
                          <a:cs typeface="Courier New"/>
                        </a:rPr>
                        <a:t>String</a:t>
                      </a:r>
                      <a:r>
                        <a:rPr sz="1200" dirty="0">
                          <a:latin typeface="Gill Sans MT"/>
                          <a:cs typeface="Gill Sans MT"/>
                        </a:rPr>
                        <a:t>,  </a:t>
                      </a:r>
                      <a:r>
                        <a:rPr sz="1200" spc="-5" dirty="0">
                          <a:latin typeface="Gill Sans MT"/>
                          <a:cs typeface="Gill Sans MT"/>
                        </a:rPr>
                        <a:t>etc).</a:t>
                      </a:r>
                      <a:endParaRPr sz="1200">
                        <a:latin typeface="Gill Sans MT"/>
                        <a:cs typeface="Gill Sans MT"/>
                      </a:endParaRPr>
                    </a:p>
                  </a:txBody>
                  <a:tcPr marL="0" marR="0" marT="47625" marB="0">
                    <a:lnL w="12700">
                      <a:solidFill>
                        <a:srgbClr val="000000"/>
                      </a:solidFill>
                      <a:prstDash val="solid"/>
                    </a:lnL>
                    <a:lnR w="9525">
                      <a:solidFill>
                        <a:srgbClr val="40404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441064">
                <a:tc>
                  <a:txBody>
                    <a:bodyPr/>
                    <a:lstStyle/>
                    <a:p>
                      <a:pPr marL="150495">
                        <a:lnSpc>
                          <a:spcPct val="100000"/>
                        </a:lnSpc>
                        <a:spcBef>
                          <a:spcPts val="894"/>
                        </a:spcBef>
                      </a:pPr>
                      <a:r>
                        <a:rPr sz="1500" b="1" spc="15" dirty="0">
                          <a:latin typeface="Courier New"/>
                          <a:cs typeface="Courier New"/>
                        </a:rPr>
                        <a:t>countByKey()</a:t>
                      </a:r>
                      <a:endParaRPr sz="1500">
                        <a:latin typeface="Courier New"/>
                        <a:cs typeface="Courier New"/>
                      </a:endParaRPr>
                    </a:p>
                  </a:txBody>
                  <a:tcPr marL="0" marR="0" marT="100292" marB="0">
                    <a:lnL w="9525">
                      <a:solidFill>
                        <a:srgbClr val="40404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4610">
                        <a:lnSpc>
                          <a:spcPts val="1580"/>
                        </a:lnSpc>
                        <a:spcBef>
                          <a:spcPts val="305"/>
                        </a:spcBef>
                      </a:pPr>
                      <a:r>
                        <a:rPr sz="1200" spc="-10" dirty="0">
                          <a:latin typeface="Gill Sans MT"/>
                          <a:cs typeface="Gill Sans MT"/>
                        </a:rPr>
                        <a:t>only available </a:t>
                      </a:r>
                      <a:r>
                        <a:rPr sz="1200" spc="-5" dirty="0">
                          <a:latin typeface="Gill Sans MT"/>
                          <a:cs typeface="Gill Sans MT"/>
                        </a:rPr>
                        <a:t>on RDDs of type </a:t>
                      </a:r>
                      <a:r>
                        <a:rPr sz="1000" spc="-5" dirty="0">
                          <a:latin typeface="Courier New"/>
                          <a:cs typeface="Courier New"/>
                        </a:rPr>
                        <a:t>(K, </a:t>
                      </a:r>
                      <a:r>
                        <a:rPr sz="1000" dirty="0">
                          <a:latin typeface="Courier New"/>
                          <a:cs typeface="Courier New"/>
                        </a:rPr>
                        <a:t>V)</a:t>
                      </a:r>
                      <a:r>
                        <a:rPr sz="1200" dirty="0">
                          <a:latin typeface="Gill Sans MT"/>
                          <a:cs typeface="Gill Sans MT"/>
                        </a:rPr>
                        <a:t>. </a:t>
                      </a:r>
                      <a:r>
                        <a:rPr sz="1200" spc="-5" dirty="0">
                          <a:latin typeface="Gill Sans MT"/>
                          <a:cs typeface="Gill Sans MT"/>
                        </a:rPr>
                        <a:t>Returns</a:t>
                      </a:r>
                      <a:r>
                        <a:rPr sz="1200" spc="-145" dirty="0">
                          <a:latin typeface="Gill Sans MT"/>
                          <a:cs typeface="Gill Sans MT"/>
                        </a:rPr>
                        <a:t> </a:t>
                      </a:r>
                      <a:r>
                        <a:rPr sz="1200" spc="-5" dirty="0">
                          <a:latin typeface="Gill Sans MT"/>
                          <a:cs typeface="Gill Sans MT"/>
                        </a:rPr>
                        <a:t>a</a:t>
                      </a:r>
                      <a:endParaRPr sz="1200">
                        <a:latin typeface="Gill Sans MT"/>
                        <a:cs typeface="Gill Sans MT"/>
                      </a:endParaRPr>
                    </a:p>
                    <a:p>
                      <a:pPr marL="54610">
                        <a:lnSpc>
                          <a:spcPts val="1580"/>
                        </a:lnSpc>
                      </a:pPr>
                      <a:r>
                        <a:rPr sz="1200" spc="-10" dirty="0">
                          <a:latin typeface="Gill Sans MT"/>
                          <a:cs typeface="Gill Sans MT"/>
                        </a:rPr>
                        <a:t>`Map` </a:t>
                      </a:r>
                      <a:r>
                        <a:rPr sz="1200" spc="-5" dirty="0">
                          <a:latin typeface="Gill Sans MT"/>
                          <a:cs typeface="Gill Sans MT"/>
                        </a:rPr>
                        <a:t>of </a:t>
                      </a:r>
                      <a:r>
                        <a:rPr sz="1000" spc="-5" dirty="0">
                          <a:latin typeface="Courier New"/>
                          <a:cs typeface="Courier New"/>
                        </a:rPr>
                        <a:t>(K, </a:t>
                      </a:r>
                      <a:r>
                        <a:rPr sz="1000" dirty="0">
                          <a:latin typeface="Courier New"/>
                          <a:cs typeface="Courier New"/>
                        </a:rPr>
                        <a:t>Int)</a:t>
                      </a:r>
                      <a:r>
                        <a:rPr sz="1000" spc="-310" dirty="0">
                          <a:latin typeface="Courier New"/>
                          <a:cs typeface="Courier New"/>
                        </a:rPr>
                        <a:t> </a:t>
                      </a:r>
                      <a:r>
                        <a:rPr sz="1200" spc="-5" dirty="0">
                          <a:latin typeface="Gill Sans MT"/>
                          <a:cs typeface="Gill Sans MT"/>
                        </a:rPr>
                        <a:t>pairs </a:t>
                      </a:r>
                      <a:r>
                        <a:rPr sz="1200" spc="-10" dirty="0">
                          <a:latin typeface="Gill Sans MT"/>
                          <a:cs typeface="Gill Sans MT"/>
                        </a:rPr>
                        <a:t>with </a:t>
                      </a:r>
                      <a:r>
                        <a:rPr sz="1200" spc="-5" dirty="0">
                          <a:latin typeface="Gill Sans MT"/>
                          <a:cs typeface="Gill Sans MT"/>
                        </a:rPr>
                        <a:t>the count of each </a:t>
                      </a:r>
                      <a:r>
                        <a:rPr sz="1200" spc="-30" dirty="0">
                          <a:latin typeface="Gill Sans MT"/>
                          <a:cs typeface="Gill Sans MT"/>
                        </a:rPr>
                        <a:t>key</a:t>
                      </a:r>
                      <a:endParaRPr sz="1200">
                        <a:latin typeface="Gill Sans MT"/>
                        <a:cs typeface="Gill Sans MT"/>
                      </a:endParaRPr>
                    </a:p>
                  </a:txBody>
                  <a:tcPr marL="0" marR="0" marT="34178" marB="0">
                    <a:lnL w="12700">
                      <a:solidFill>
                        <a:srgbClr val="000000"/>
                      </a:solidFill>
                      <a:prstDash val="solid"/>
                    </a:lnL>
                    <a:lnR w="9525">
                      <a:solidFill>
                        <a:srgbClr val="40404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784036">
                <a:tc>
                  <a:txBody>
                    <a:bodyPr/>
                    <a:lstStyle/>
                    <a:p>
                      <a:pPr>
                        <a:lnSpc>
                          <a:spcPct val="100000"/>
                        </a:lnSpc>
                        <a:spcBef>
                          <a:spcPts val="20"/>
                        </a:spcBef>
                      </a:pPr>
                      <a:endParaRPr sz="1900">
                        <a:latin typeface="Times New Roman"/>
                        <a:cs typeface="Times New Roman"/>
                      </a:endParaRPr>
                    </a:p>
                    <a:p>
                      <a:pPr marL="150495">
                        <a:lnSpc>
                          <a:spcPct val="100000"/>
                        </a:lnSpc>
                      </a:pPr>
                      <a:r>
                        <a:rPr sz="1500" b="1" spc="15" dirty="0">
                          <a:latin typeface="Courier New"/>
                          <a:cs typeface="Courier New"/>
                        </a:rPr>
                        <a:t>foreach(</a:t>
                      </a:r>
                      <a:r>
                        <a:rPr sz="1500" i="1" spc="15" dirty="0">
                          <a:latin typeface="Courier New"/>
                          <a:cs typeface="Courier New"/>
                        </a:rPr>
                        <a:t>func</a:t>
                      </a:r>
                      <a:r>
                        <a:rPr sz="1500" b="1" spc="15" dirty="0">
                          <a:latin typeface="Courier New"/>
                          <a:cs typeface="Courier New"/>
                        </a:rPr>
                        <a:t>)</a:t>
                      </a:r>
                      <a:endParaRPr sz="1500">
                        <a:latin typeface="Courier New"/>
                        <a:cs typeface="Courier New"/>
                      </a:endParaRPr>
                    </a:p>
                  </a:txBody>
                  <a:tcPr marL="0" marR="0" marT="2241" marB="0">
                    <a:lnL w="9525">
                      <a:solidFill>
                        <a:srgbClr val="404040"/>
                      </a:solidFill>
                      <a:prstDash val="solid"/>
                    </a:lnL>
                    <a:lnR w="12700">
                      <a:solidFill>
                        <a:srgbClr val="000000"/>
                      </a:solidFill>
                      <a:prstDash val="solid"/>
                    </a:lnR>
                    <a:lnT w="12700">
                      <a:solidFill>
                        <a:srgbClr val="000000"/>
                      </a:solidFill>
                      <a:prstDash val="solid"/>
                    </a:lnT>
                    <a:lnB w="9525">
                      <a:solidFill>
                        <a:srgbClr val="404040"/>
                      </a:solidFill>
                      <a:prstDash val="solid"/>
                    </a:lnB>
                  </a:tcPr>
                </a:tc>
                <a:tc>
                  <a:txBody>
                    <a:bodyPr/>
                    <a:lstStyle/>
                    <a:p>
                      <a:pPr marL="54610" marR="329565">
                        <a:lnSpc>
                          <a:spcPts val="1540"/>
                        </a:lnSpc>
                        <a:spcBef>
                          <a:spcPts val="425"/>
                        </a:spcBef>
                      </a:pPr>
                      <a:r>
                        <a:rPr sz="1200" spc="-5" dirty="0">
                          <a:latin typeface="Gill Sans MT"/>
                          <a:cs typeface="Gill Sans MT"/>
                        </a:rPr>
                        <a:t>run a function </a:t>
                      </a:r>
                      <a:r>
                        <a:rPr sz="1200" i="1" spc="-5" dirty="0">
                          <a:latin typeface="Gill Sans MT"/>
                          <a:cs typeface="Gill Sans MT"/>
                        </a:rPr>
                        <a:t>func </a:t>
                      </a:r>
                      <a:r>
                        <a:rPr sz="1200" spc="-5" dirty="0">
                          <a:latin typeface="Gill Sans MT"/>
                          <a:cs typeface="Gill Sans MT"/>
                        </a:rPr>
                        <a:t>on each element of the dataset –  </a:t>
                      </a:r>
                      <a:r>
                        <a:rPr sz="1200" spc="-10" dirty="0">
                          <a:latin typeface="Gill Sans MT"/>
                          <a:cs typeface="Gill Sans MT"/>
                        </a:rPr>
                        <a:t>usually </a:t>
                      </a:r>
                      <a:r>
                        <a:rPr sz="1200" spc="-5" dirty="0">
                          <a:latin typeface="Gill Sans MT"/>
                          <a:cs typeface="Gill Sans MT"/>
                        </a:rPr>
                        <a:t>done </a:t>
                      </a:r>
                      <a:r>
                        <a:rPr sz="1200" spc="-10" dirty="0">
                          <a:latin typeface="Gill Sans MT"/>
                          <a:cs typeface="Gill Sans MT"/>
                        </a:rPr>
                        <a:t>for </a:t>
                      </a:r>
                      <a:r>
                        <a:rPr sz="1200" spc="-5" dirty="0">
                          <a:latin typeface="Gill Sans MT"/>
                          <a:cs typeface="Gill Sans MT"/>
                        </a:rPr>
                        <a:t>side effects such as updating an  accumulator variable or interacting </a:t>
                      </a:r>
                      <a:r>
                        <a:rPr sz="1200" spc="-10" dirty="0">
                          <a:latin typeface="Gill Sans MT"/>
                          <a:cs typeface="Gill Sans MT"/>
                        </a:rPr>
                        <a:t>with </a:t>
                      </a:r>
                      <a:r>
                        <a:rPr sz="1200" spc="-5" dirty="0">
                          <a:latin typeface="Gill Sans MT"/>
                          <a:cs typeface="Gill Sans MT"/>
                        </a:rPr>
                        <a:t>external  storage</a:t>
                      </a:r>
                      <a:r>
                        <a:rPr sz="1200" spc="-10" dirty="0">
                          <a:latin typeface="Gill Sans MT"/>
                          <a:cs typeface="Gill Sans MT"/>
                        </a:rPr>
                        <a:t> </a:t>
                      </a:r>
                      <a:r>
                        <a:rPr sz="1200" spc="-5" dirty="0">
                          <a:latin typeface="Gill Sans MT"/>
                          <a:cs typeface="Gill Sans MT"/>
                        </a:rPr>
                        <a:t>systems</a:t>
                      </a:r>
                      <a:endParaRPr sz="1200" dirty="0">
                        <a:latin typeface="Gill Sans MT"/>
                        <a:cs typeface="Gill Sans MT"/>
                      </a:endParaRPr>
                    </a:p>
                  </a:txBody>
                  <a:tcPr marL="0" marR="0" marT="47625" marB="0">
                    <a:lnL w="12700">
                      <a:solidFill>
                        <a:srgbClr val="000000"/>
                      </a:solidFill>
                      <a:prstDash val="solid"/>
                    </a:lnL>
                    <a:lnR w="9525">
                      <a:solidFill>
                        <a:srgbClr val="404040"/>
                      </a:solidFill>
                      <a:prstDash val="solid"/>
                    </a:lnR>
                    <a:lnT w="12700">
                      <a:solidFill>
                        <a:srgbClr val="000000"/>
                      </a:solidFill>
                      <a:prstDash val="solid"/>
                    </a:lnT>
                    <a:lnB w="9525">
                      <a:solidFill>
                        <a:srgbClr val="404040"/>
                      </a:solidFill>
                      <a:prstDash val="soli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170464" y="2095625"/>
            <a:ext cx="1197349" cy="193439"/>
          </a:xfrm>
          <a:prstGeom prst="rect">
            <a:avLst/>
          </a:prstGeom>
        </p:spPr>
        <p:txBody>
          <a:bodyPr vert="horz" wrap="square" lIns="0" tIns="10085" rIns="0" bIns="0" rtlCol="0">
            <a:spAutoFit/>
          </a:bodyPr>
          <a:lstStyle/>
          <a:p>
            <a:pPr marL="11206" defTabSz="806867">
              <a:spcBef>
                <a:spcPts val="79"/>
              </a:spcBef>
            </a:pPr>
            <a:r>
              <a:rPr sz="1191" b="1" spc="-4" dirty="0">
                <a:solidFill>
                  <a:srgbClr val="323332"/>
                </a:solidFill>
                <a:latin typeface="Courier New"/>
                <a:cs typeface="Courier New"/>
              </a:rPr>
              <a:t>=&gt; (</a:t>
            </a:r>
            <a:r>
              <a:rPr sz="1191" spc="-4" dirty="0">
                <a:solidFill>
                  <a:srgbClr val="323332"/>
                </a:solidFill>
                <a:latin typeface="Courier New"/>
                <a:cs typeface="Courier New"/>
              </a:rPr>
              <a:t>word</a:t>
            </a:r>
            <a:r>
              <a:rPr sz="1191" b="1" spc="-4" dirty="0">
                <a:solidFill>
                  <a:srgbClr val="323332"/>
                </a:solidFill>
                <a:latin typeface="Courier New"/>
                <a:cs typeface="Courier New"/>
              </a:rPr>
              <a:t>,</a:t>
            </a:r>
            <a:r>
              <a:rPr sz="1191" b="1" spc="-75" dirty="0">
                <a:solidFill>
                  <a:srgbClr val="323332"/>
                </a:solidFill>
                <a:latin typeface="Courier New"/>
                <a:cs typeface="Courier New"/>
              </a:rPr>
              <a:t> </a:t>
            </a:r>
            <a:r>
              <a:rPr sz="1191" spc="-4" dirty="0">
                <a:solidFill>
                  <a:srgbClr val="009999"/>
                </a:solidFill>
                <a:latin typeface="Courier New"/>
                <a:cs typeface="Courier New"/>
              </a:rPr>
              <a:t>1</a:t>
            </a:r>
            <a:r>
              <a:rPr sz="1191" b="1" spc="-4" dirty="0">
                <a:solidFill>
                  <a:srgbClr val="323332"/>
                </a:solidFill>
                <a:latin typeface="Courier New"/>
                <a:cs typeface="Courier New"/>
              </a:rPr>
              <a:t>))</a:t>
            </a:r>
            <a:endParaRPr sz="1191">
              <a:solidFill>
                <a:prstClr val="black"/>
              </a:solidFill>
              <a:latin typeface="Courier New"/>
              <a:cs typeface="Courier New"/>
            </a:endParaRPr>
          </a:p>
        </p:txBody>
      </p:sp>
      <p:sp>
        <p:nvSpPr>
          <p:cNvPr id="3" name="object 3"/>
          <p:cNvSpPr txBox="1">
            <a:spLocks noGrp="1"/>
          </p:cNvSpPr>
          <p:nvPr>
            <p:ph type="title"/>
          </p:nvPr>
        </p:nvSpPr>
        <p:spPr>
          <a:xfrm>
            <a:off x="2328787" y="641680"/>
            <a:ext cx="2735916" cy="297589"/>
          </a:xfrm>
          <a:prstGeom prst="rect">
            <a:avLst/>
          </a:prstGeom>
        </p:spPr>
        <p:txBody>
          <a:bodyPr vert="horz" wrap="square" lIns="0" tIns="12326" rIns="0" bIns="0" rtlCol="0">
            <a:spAutoFit/>
          </a:bodyPr>
          <a:lstStyle/>
          <a:p>
            <a:pPr marL="11206">
              <a:spcBef>
                <a:spcPts val="97"/>
              </a:spcBef>
            </a:pPr>
            <a:r>
              <a:rPr sz="1853" b="1" spc="93" dirty="0"/>
              <a:t>Spark </a:t>
            </a:r>
            <a:r>
              <a:rPr sz="1853" b="1" spc="79" dirty="0"/>
              <a:t>Essentials:</a:t>
            </a:r>
            <a:r>
              <a:rPr sz="1853" b="1" spc="-44" dirty="0"/>
              <a:t> </a:t>
            </a:r>
            <a:r>
              <a:rPr sz="1853" i="1" dirty="0"/>
              <a:t>Actions</a:t>
            </a:r>
            <a:endParaRPr sz="1853"/>
          </a:p>
        </p:txBody>
      </p:sp>
      <p:sp>
        <p:nvSpPr>
          <p:cNvPr id="4" name="object 4"/>
          <p:cNvSpPr txBox="1"/>
          <p:nvPr/>
        </p:nvSpPr>
        <p:spPr>
          <a:xfrm>
            <a:off x="7453778" y="4439458"/>
            <a:ext cx="926726" cy="193439"/>
          </a:xfrm>
          <a:prstGeom prst="rect">
            <a:avLst/>
          </a:prstGeom>
        </p:spPr>
        <p:txBody>
          <a:bodyPr vert="horz" wrap="square" lIns="0" tIns="10085" rIns="0" bIns="0" rtlCol="0">
            <a:spAutoFit/>
          </a:bodyPr>
          <a:lstStyle/>
          <a:p>
            <a:pPr marL="11206" defTabSz="806867">
              <a:spcBef>
                <a:spcPts val="79"/>
              </a:spcBef>
            </a:pPr>
            <a:r>
              <a:rPr sz="1191" spc="-9" dirty="0">
                <a:solidFill>
                  <a:srgbClr val="323332"/>
                </a:solidFill>
                <a:latin typeface="Courier New"/>
                <a:cs typeface="Courier New"/>
              </a:rPr>
              <a:t>x: (x,</a:t>
            </a:r>
            <a:r>
              <a:rPr sz="1191" spc="-66" dirty="0">
                <a:solidFill>
                  <a:srgbClr val="323332"/>
                </a:solidFill>
                <a:latin typeface="Courier New"/>
                <a:cs typeface="Courier New"/>
              </a:rPr>
              <a:t> </a:t>
            </a:r>
            <a:r>
              <a:rPr sz="1191" spc="-4" dirty="0">
                <a:solidFill>
                  <a:srgbClr val="009999"/>
                </a:solidFill>
                <a:latin typeface="Courier New"/>
                <a:cs typeface="Courier New"/>
              </a:rPr>
              <a:t>1</a:t>
            </a:r>
            <a:r>
              <a:rPr sz="1191" spc="-4" dirty="0">
                <a:solidFill>
                  <a:srgbClr val="323332"/>
                </a:solidFill>
                <a:latin typeface="Courier New"/>
                <a:cs typeface="Courier New"/>
              </a:rPr>
              <a:t>))</a:t>
            </a:r>
            <a:endParaRPr sz="1191">
              <a:solidFill>
                <a:prstClr val="black"/>
              </a:solidFill>
              <a:latin typeface="Courier New"/>
              <a:cs typeface="Courier New"/>
            </a:endParaRPr>
          </a:p>
        </p:txBody>
      </p:sp>
      <p:sp>
        <p:nvSpPr>
          <p:cNvPr id="5" name="object 5"/>
          <p:cNvSpPr txBox="1"/>
          <p:nvPr/>
        </p:nvSpPr>
        <p:spPr>
          <a:xfrm>
            <a:off x="2651517" y="1361534"/>
            <a:ext cx="4450976" cy="1127836"/>
          </a:xfrm>
          <a:prstGeom prst="rect">
            <a:avLst/>
          </a:prstGeom>
        </p:spPr>
        <p:txBody>
          <a:bodyPr vert="horz" wrap="square" lIns="0" tIns="14568" rIns="0" bIns="0" rtlCol="0">
            <a:spAutoFit/>
          </a:bodyPr>
          <a:lstStyle/>
          <a:p>
            <a:pPr marL="50989" defTabSz="806867">
              <a:spcBef>
                <a:spcPts val="115"/>
              </a:spcBef>
            </a:pPr>
            <a:r>
              <a:rPr sz="2515" spc="4" dirty="0">
                <a:solidFill>
                  <a:prstClr val="black"/>
                </a:solidFill>
                <a:latin typeface="Gill Sans MT"/>
                <a:cs typeface="Gill Sans MT"/>
              </a:rPr>
              <a:t>Scala:</a:t>
            </a:r>
            <a:endParaRPr sz="2515">
              <a:solidFill>
                <a:prstClr val="black"/>
              </a:solidFill>
              <a:latin typeface="Gill Sans MT"/>
              <a:cs typeface="Gill Sans MT"/>
            </a:endParaRPr>
          </a:p>
          <a:p>
            <a:pPr marL="11206" defTabSz="806867">
              <a:spcBef>
                <a:spcPts val="1204"/>
              </a:spcBef>
            </a:pPr>
            <a:r>
              <a:rPr sz="1191" b="1" spc="-4" dirty="0">
                <a:solidFill>
                  <a:srgbClr val="323332"/>
                </a:solidFill>
                <a:latin typeface="Courier New"/>
                <a:cs typeface="Courier New"/>
              </a:rPr>
              <a:t>val </a:t>
            </a:r>
            <a:r>
              <a:rPr sz="1191" spc="-4" dirty="0">
                <a:solidFill>
                  <a:srgbClr val="323332"/>
                </a:solidFill>
                <a:latin typeface="Courier New"/>
                <a:cs typeface="Courier New"/>
              </a:rPr>
              <a:t>f </a:t>
            </a:r>
            <a:r>
              <a:rPr sz="1191" b="1" spc="-4" dirty="0">
                <a:solidFill>
                  <a:srgbClr val="323332"/>
                </a:solidFill>
                <a:latin typeface="Courier New"/>
                <a:cs typeface="Courier New"/>
              </a:rPr>
              <a:t>=</a:t>
            </a:r>
            <a:r>
              <a:rPr sz="1191" b="1" spc="-13" dirty="0">
                <a:solidFill>
                  <a:srgbClr val="323332"/>
                </a:solidFill>
                <a:latin typeface="Courier New"/>
                <a:cs typeface="Courier New"/>
              </a:rPr>
              <a:t> </a:t>
            </a:r>
            <a:r>
              <a:rPr sz="1191" spc="-4" dirty="0">
                <a:solidFill>
                  <a:srgbClr val="323332"/>
                </a:solidFill>
                <a:latin typeface="Courier New"/>
                <a:cs typeface="Courier New"/>
              </a:rPr>
              <a:t>sc</a:t>
            </a:r>
            <a:r>
              <a:rPr sz="1191" b="1" spc="-4" dirty="0">
                <a:solidFill>
                  <a:srgbClr val="323332"/>
                </a:solidFill>
                <a:latin typeface="Courier New"/>
                <a:cs typeface="Courier New"/>
              </a:rPr>
              <a:t>.</a:t>
            </a:r>
            <a:r>
              <a:rPr sz="1191" spc="-4" dirty="0">
                <a:solidFill>
                  <a:srgbClr val="323332"/>
                </a:solidFill>
                <a:latin typeface="Courier New"/>
                <a:cs typeface="Courier New"/>
              </a:rPr>
              <a:t>textFile</a:t>
            </a:r>
            <a:r>
              <a:rPr sz="1191" b="1" spc="-4" dirty="0">
                <a:solidFill>
                  <a:srgbClr val="323332"/>
                </a:solidFill>
                <a:latin typeface="Courier New"/>
                <a:cs typeface="Courier New"/>
              </a:rPr>
              <a:t>(</a:t>
            </a:r>
            <a:r>
              <a:rPr sz="1191" spc="-4" dirty="0">
                <a:solidFill>
                  <a:srgbClr val="DD2244"/>
                </a:solidFill>
                <a:latin typeface="Courier New"/>
                <a:cs typeface="Courier New"/>
              </a:rPr>
              <a:t>"README.md"</a:t>
            </a:r>
            <a:r>
              <a:rPr sz="1191" b="1" spc="-4" dirty="0">
                <a:solidFill>
                  <a:srgbClr val="323332"/>
                </a:solidFill>
                <a:latin typeface="Courier New"/>
                <a:cs typeface="Courier New"/>
              </a:rPr>
              <a:t>)</a:t>
            </a:r>
            <a:endParaRPr sz="1191">
              <a:solidFill>
                <a:prstClr val="black"/>
              </a:solidFill>
              <a:latin typeface="Courier New"/>
              <a:cs typeface="Courier New"/>
            </a:endParaRPr>
          </a:p>
          <a:p>
            <a:pPr marL="11206" marR="4483" defTabSz="806867">
              <a:lnSpc>
                <a:spcPct val="106700"/>
              </a:lnSpc>
            </a:pPr>
            <a:r>
              <a:rPr sz="1191" b="1" spc="-4" dirty="0">
                <a:solidFill>
                  <a:srgbClr val="323332"/>
                </a:solidFill>
                <a:latin typeface="Courier New"/>
                <a:cs typeface="Courier New"/>
              </a:rPr>
              <a:t>val </a:t>
            </a:r>
            <a:r>
              <a:rPr sz="1191" spc="-9" dirty="0">
                <a:solidFill>
                  <a:srgbClr val="323332"/>
                </a:solidFill>
                <a:latin typeface="Courier New"/>
                <a:cs typeface="Courier New"/>
              </a:rPr>
              <a:t>words </a:t>
            </a:r>
            <a:r>
              <a:rPr sz="1191" b="1" spc="-4" dirty="0">
                <a:solidFill>
                  <a:srgbClr val="323332"/>
                </a:solidFill>
                <a:latin typeface="Courier New"/>
                <a:cs typeface="Courier New"/>
              </a:rPr>
              <a:t>= </a:t>
            </a:r>
            <a:r>
              <a:rPr sz="1191" spc="-4" dirty="0">
                <a:solidFill>
                  <a:srgbClr val="323332"/>
                </a:solidFill>
                <a:latin typeface="Courier New"/>
                <a:cs typeface="Courier New"/>
              </a:rPr>
              <a:t>f</a:t>
            </a:r>
            <a:r>
              <a:rPr sz="1191" b="1" spc="-4" dirty="0">
                <a:solidFill>
                  <a:srgbClr val="323332"/>
                </a:solidFill>
                <a:latin typeface="Courier New"/>
                <a:cs typeface="Courier New"/>
              </a:rPr>
              <a:t>.</a:t>
            </a:r>
            <a:r>
              <a:rPr sz="1191" spc="-4" dirty="0">
                <a:solidFill>
                  <a:srgbClr val="323332"/>
                </a:solidFill>
                <a:latin typeface="Courier New"/>
                <a:cs typeface="Courier New"/>
              </a:rPr>
              <a:t>flatMap</a:t>
            </a:r>
            <a:r>
              <a:rPr sz="1191" b="1" spc="-4" dirty="0">
                <a:solidFill>
                  <a:srgbClr val="323332"/>
                </a:solidFill>
                <a:latin typeface="Courier New"/>
                <a:cs typeface="Courier New"/>
              </a:rPr>
              <a:t>(</a:t>
            </a:r>
            <a:r>
              <a:rPr sz="1191" spc="-4" dirty="0">
                <a:solidFill>
                  <a:srgbClr val="323332"/>
                </a:solidFill>
                <a:latin typeface="Courier New"/>
                <a:cs typeface="Courier New"/>
              </a:rPr>
              <a:t>l </a:t>
            </a:r>
            <a:r>
              <a:rPr sz="1191" b="1" spc="-4" dirty="0">
                <a:solidFill>
                  <a:srgbClr val="323332"/>
                </a:solidFill>
                <a:latin typeface="Courier New"/>
                <a:cs typeface="Courier New"/>
              </a:rPr>
              <a:t>=&gt; </a:t>
            </a:r>
            <a:r>
              <a:rPr sz="1191" spc="-4" dirty="0">
                <a:solidFill>
                  <a:srgbClr val="323332"/>
                </a:solidFill>
                <a:latin typeface="Courier New"/>
                <a:cs typeface="Courier New"/>
              </a:rPr>
              <a:t>l</a:t>
            </a:r>
            <a:r>
              <a:rPr sz="1191" b="1" spc="-4" dirty="0">
                <a:solidFill>
                  <a:srgbClr val="323332"/>
                </a:solidFill>
                <a:latin typeface="Courier New"/>
                <a:cs typeface="Courier New"/>
              </a:rPr>
              <a:t>.</a:t>
            </a:r>
            <a:r>
              <a:rPr sz="1191" spc="-4" dirty="0">
                <a:solidFill>
                  <a:srgbClr val="323332"/>
                </a:solidFill>
                <a:latin typeface="Courier New"/>
                <a:cs typeface="Courier New"/>
              </a:rPr>
              <a:t>split</a:t>
            </a:r>
            <a:r>
              <a:rPr sz="1191" b="1" spc="-4" dirty="0">
                <a:solidFill>
                  <a:srgbClr val="323332"/>
                </a:solidFill>
                <a:latin typeface="Courier New"/>
                <a:cs typeface="Courier New"/>
              </a:rPr>
              <a:t>(</a:t>
            </a:r>
            <a:r>
              <a:rPr sz="1191" spc="-4" dirty="0">
                <a:solidFill>
                  <a:srgbClr val="DD2244"/>
                </a:solidFill>
                <a:latin typeface="Courier New"/>
                <a:cs typeface="Courier New"/>
              </a:rPr>
              <a:t>" </a:t>
            </a:r>
            <a:r>
              <a:rPr sz="1191" spc="-9" dirty="0">
                <a:solidFill>
                  <a:srgbClr val="DD2244"/>
                </a:solidFill>
                <a:latin typeface="Courier New"/>
                <a:cs typeface="Courier New"/>
              </a:rPr>
              <a:t>"</a:t>
            </a:r>
            <a:r>
              <a:rPr sz="1191" b="1" spc="-9" dirty="0">
                <a:solidFill>
                  <a:srgbClr val="323332"/>
                </a:solidFill>
                <a:latin typeface="Courier New"/>
                <a:cs typeface="Courier New"/>
              </a:rPr>
              <a:t>)).</a:t>
            </a:r>
            <a:r>
              <a:rPr sz="1191" spc="-9" dirty="0">
                <a:solidFill>
                  <a:srgbClr val="323332"/>
                </a:solidFill>
                <a:latin typeface="Courier New"/>
                <a:cs typeface="Courier New"/>
              </a:rPr>
              <a:t>map</a:t>
            </a:r>
            <a:r>
              <a:rPr sz="1191" b="1" spc="-9" dirty="0">
                <a:solidFill>
                  <a:srgbClr val="323332"/>
                </a:solidFill>
                <a:latin typeface="Courier New"/>
                <a:cs typeface="Courier New"/>
              </a:rPr>
              <a:t>(</a:t>
            </a:r>
            <a:r>
              <a:rPr sz="1191" spc="-9" dirty="0">
                <a:solidFill>
                  <a:srgbClr val="323332"/>
                </a:solidFill>
                <a:latin typeface="Courier New"/>
                <a:cs typeface="Courier New"/>
              </a:rPr>
              <a:t>word  </a:t>
            </a:r>
            <a:r>
              <a:rPr sz="1191" spc="-4" dirty="0">
                <a:solidFill>
                  <a:srgbClr val="323332"/>
                </a:solidFill>
                <a:latin typeface="Courier New"/>
                <a:cs typeface="Courier New"/>
              </a:rPr>
              <a:t>words</a:t>
            </a:r>
            <a:r>
              <a:rPr sz="1191" b="1" spc="-4" dirty="0">
                <a:solidFill>
                  <a:srgbClr val="323332"/>
                </a:solidFill>
                <a:latin typeface="Courier New"/>
                <a:cs typeface="Courier New"/>
              </a:rPr>
              <a:t>.</a:t>
            </a:r>
            <a:r>
              <a:rPr sz="1191" spc="-4" dirty="0">
                <a:solidFill>
                  <a:srgbClr val="323332"/>
                </a:solidFill>
                <a:latin typeface="Courier New"/>
                <a:cs typeface="Courier New"/>
              </a:rPr>
              <a:t>reduceByKey</a:t>
            </a:r>
            <a:r>
              <a:rPr sz="1191" b="1" spc="-4" dirty="0">
                <a:solidFill>
                  <a:srgbClr val="323332"/>
                </a:solidFill>
                <a:latin typeface="Courier New"/>
                <a:cs typeface="Courier New"/>
              </a:rPr>
              <a:t>(_ +</a:t>
            </a:r>
            <a:r>
              <a:rPr sz="1191" b="1" spc="-35" dirty="0">
                <a:solidFill>
                  <a:srgbClr val="323332"/>
                </a:solidFill>
                <a:latin typeface="Courier New"/>
                <a:cs typeface="Courier New"/>
              </a:rPr>
              <a:t> </a:t>
            </a:r>
            <a:r>
              <a:rPr sz="1191" b="1" spc="-4" dirty="0">
                <a:solidFill>
                  <a:srgbClr val="323332"/>
                </a:solidFill>
                <a:latin typeface="Courier New"/>
                <a:cs typeface="Courier New"/>
              </a:rPr>
              <a:t>_).</a:t>
            </a:r>
            <a:r>
              <a:rPr sz="1191" b="1" spc="-4" dirty="0">
                <a:solidFill>
                  <a:srgbClr val="0365C0"/>
                </a:solidFill>
                <a:latin typeface="Courier New"/>
                <a:cs typeface="Courier New"/>
              </a:rPr>
              <a:t>collect</a:t>
            </a:r>
            <a:r>
              <a:rPr sz="1191" b="1" spc="-4" dirty="0">
                <a:solidFill>
                  <a:srgbClr val="323332"/>
                </a:solidFill>
                <a:latin typeface="Courier New"/>
                <a:cs typeface="Courier New"/>
              </a:rPr>
              <a:t>.</a:t>
            </a:r>
            <a:r>
              <a:rPr sz="1191" b="1" spc="-4" dirty="0">
                <a:solidFill>
                  <a:srgbClr val="0365C0"/>
                </a:solidFill>
                <a:latin typeface="Courier New"/>
                <a:cs typeface="Courier New"/>
              </a:rPr>
              <a:t>foreach</a:t>
            </a:r>
            <a:r>
              <a:rPr sz="1191" b="1" spc="-4" dirty="0">
                <a:solidFill>
                  <a:srgbClr val="323332"/>
                </a:solidFill>
                <a:latin typeface="Courier New"/>
                <a:cs typeface="Courier New"/>
              </a:rPr>
              <a:t>(</a:t>
            </a:r>
            <a:r>
              <a:rPr sz="1191" spc="-4" dirty="0">
                <a:solidFill>
                  <a:srgbClr val="323332"/>
                </a:solidFill>
                <a:latin typeface="Courier New"/>
                <a:cs typeface="Courier New"/>
              </a:rPr>
              <a:t>println</a:t>
            </a:r>
            <a:r>
              <a:rPr sz="1191" b="1" spc="-4" dirty="0">
                <a:solidFill>
                  <a:srgbClr val="323332"/>
                </a:solidFill>
                <a:latin typeface="Courier New"/>
                <a:cs typeface="Courier New"/>
              </a:rPr>
              <a:t>)</a:t>
            </a:r>
            <a:endParaRPr sz="1191">
              <a:solidFill>
                <a:prstClr val="black"/>
              </a:solidFill>
              <a:latin typeface="Courier New"/>
              <a:cs typeface="Courier New"/>
            </a:endParaRPr>
          </a:p>
        </p:txBody>
      </p:sp>
      <p:sp>
        <p:nvSpPr>
          <p:cNvPr id="6" name="object 6"/>
          <p:cNvSpPr txBox="1"/>
          <p:nvPr/>
        </p:nvSpPr>
        <p:spPr>
          <a:xfrm>
            <a:off x="2663694" y="3482622"/>
            <a:ext cx="4722159" cy="1349563"/>
          </a:xfrm>
          <a:prstGeom prst="rect">
            <a:avLst/>
          </a:prstGeom>
        </p:spPr>
        <p:txBody>
          <a:bodyPr vert="horz" wrap="square" lIns="0" tIns="14568" rIns="0" bIns="0" rtlCol="0">
            <a:spAutoFit/>
          </a:bodyPr>
          <a:lstStyle/>
          <a:p>
            <a:pPr marL="40343" defTabSz="806867">
              <a:spcBef>
                <a:spcPts val="115"/>
              </a:spcBef>
            </a:pPr>
            <a:r>
              <a:rPr sz="2515" spc="9" dirty="0">
                <a:solidFill>
                  <a:prstClr val="black"/>
                </a:solidFill>
                <a:latin typeface="Gill Sans MT"/>
                <a:cs typeface="Gill Sans MT"/>
              </a:rPr>
              <a:t>Python:</a:t>
            </a:r>
            <a:endParaRPr sz="2515">
              <a:solidFill>
                <a:prstClr val="black"/>
              </a:solidFill>
              <a:latin typeface="Gill Sans MT"/>
              <a:cs typeface="Gill Sans MT"/>
            </a:endParaRPr>
          </a:p>
          <a:p>
            <a:pPr marL="11206" defTabSz="806867">
              <a:spcBef>
                <a:spcPts val="1434"/>
              </a:spcBef>
            </a:pPr>
            <a:r>
              <a:rPr sz="1191" b="1" spc="-4" dirty="0">
                <a:solidFill>
                  <a:srgbClr val="323332"/>
                </a:solidFill>
                <a:latin typeface="Courier New"/>
                <a:cs typeface="Courier New"/>
              </a:rPr>
              <a:t>from </a:t>
            </a:r>
            <a:r>
              <a:rPr sz="1191" spc="-4" dirty="0">
                <a:solidFill>
                  <a:srgbClr val="555555"/>
                </a:solidFill>
                <a:latin typeface="Courier New"/>
                <a:cs typeface="Courier New"/>
              </a:rPr>
              <a:t>operator </a:t>
            </a:r>
            <a:r>
              <a:rPr sz="1191" b="1" spc="-4" dirty="0">
                <a:solidFill>
                  <a:srgbClr val="323332"/>
                </a:solidFill>
                <a:latin typeface="Courier New"/>
                <a:cs typeface="Courier New"/>
              </a:rPr>
              <a:t>import</a:t>
            </a:r>
            <a:r>
              <a:rPr sz="1191" b="1" spc="-13" dirty="0">
                <a:solidFill>
                  <a:srgbClr val="323332"/>
                </a:solidFill>
                <a:latin typeface="Courier New"/>
                <a:cs typeface="Courier New"/>
              </a:rPr>
              <a:t> </a:t>
            </a:r>
            <a:r>
              <a:rPr sz="1191" spc="-4" dirty="0">
                <a:solidFill>
                  <a:srgbClr val="323332"/>
                </a:solidFill>
                <a:latin typeface="Courier New"/>
                <a:cs typeface="Courier New"/>
              </a:rPr>
              <a:t>add</a:t>
            </a:r>
            <a:endParaRPr sz="1191">
              <a:solidFill>
                <a:prstClr val="black"/>
              </a:solidFill>
              <a:latin typeface="Courier New"/>
              <a:cs typeface="Courier New"/>
            </a:endParaRPr>
          </a:p>
          <a:p>
            <a:pPr marL="11206" defTabSz="806867">
              <a:spcBef>
                <a:spcPts val="97"/>
              </a:spcBef>
            </a:pPr>
            <a:r>
              <a:rPr sz="1191" spc="-4" dirty="0">
                <a:solidFill>
                  <a:srgbClr val="323332"/>
                </a:solidFill>
                <a:latin typeface="Courier New"/>
                <a:cs typeface="Courier New"/>
              </a:rPr>
              <a:t>f </a:t>
            </a:r>
            <a:r>
              <a:rPr sz="1191" b="1" spc="-4" dirty="0">
                <a:solidFill>
                  <a:srgbClr val="323332"/>
                </a:solidFill>
                <a:latin typeface="Courier New"/>
                <a:cs typeface="Courier New"/>
              </a:rPr>
              <a:t>=</a:t>
            </a:r>
            <a:r>
              <a:rPr sz="1191" b="1" spc="-9" dirty="0">
                <a:solidFill>
                  <a:srgbClr val="323332"/>
                </a:solidFill>
                <a:latin typeface="Courier New"/>
                <a:cs typeface="Courier New"/>
              </a:rPr>
              <a:t> </a:t>
            </a:r>
            <a:r>
              <a:rPr sz="1191" spc="-4" dirty="0">
                <a:solidFill>
                  <a:srgbClr val="323332"/>
                </a:solidFill>
                <a:latin typeface="Courier New"/>
                <a:cs typeface="Courier New"/>
              </a:rPr>
              <a:t>sc</a:t>
            </a:r>
            <a:r>
              <a:rPr sz="1191" b="1" spc="-4" dirty="0">
                <a:solidFill>
                  <a:srgbClr val="323332"/>
                </a:solidFill>
                <a:latin typeface="Courier New"/>
                <a:cs typeface="Courier New"/>
              </a:rPr>
              <a:t>.</a:t>
            </a:r>
            <a:r>
              <a:rPr sz="1191" spc="-4" dirty="0">
                <a:solidFill>
                  <a:srgbClr val="323332"/>
                </a:solidFill>
                <a:latin typeface="Courier New"/>
                <a:cs typeface="Courier New"/>
              </a:rPr>
              <a:t>textFile(</a:t>
            </a:r>
            <a:r>
              <a:rPr sz="1191" spc="-4" dirty="0">
                <a:solidFill>
                  <a:srgbClr val="DD2244"/>
                </a:solidFill>
                <a:latin typeface="Courier New"/>
                <a:cs typeface="Courier New"/>
              </a:rPr>
              <a:t>"README.md"</a:t>
            </a:r>
            <a:r>
              <a:rPr sz="1191" spc="-4" dirty="0">
                <a:solidFill>
                  <a:srgbClr val="323332"/>
                </a:solidFill>
                <a:latin typeface="Courier New"/>
                <a:cs typeface="Courier New"/>
              </a:rPr>
              <a:t>)</a:t>
            </a:r>
            <a:endParaRPr sz="1191">
              <a:solidFill>
                <a:prstClr val="black"/>
              </a:solidFill>
              <a:latin typeface="Courier New"/>
              <a:cs typeface="Courier New"/>
            </a:endParaRPr>
          </a:p>
          <a:p>
            <a:pPr marL="11206" marR="4483" defTabSz="806867">
              <a:lnSpc>
                <a:spcPct val="106700"/>
              </a:lnSpc>
            </a:pPr>
            <a:r>
              <a:rPr sz="1191" spc="-9" dirty="0">
                <a:solidFill>
                  <a:srgbClr val="323332"/>
                </a:solidFill>
                <a:latin typeface="Courier New"/>
                <a:cs typeface="Courier New"/>
              </a:rPr>
              <a:t>words </a:t>
            </a:r>
            <a:r>
              <a:rPr sz="1191" b="1" spc="-4" dirty="0">
                <a:solidFill>
                  <a:srgbClr val="323332"/>
                </a:solidFill>
                <a:latin typeface="Courier New"/>
                <a:cs typeface="Courier New"/>
              </a:rPr>
              <a:t>= </a:t>
            </a:r>
            <a:r>
              <a:rPr sz="1191" spc="-4" dirty="0">
                <a:solidFill>
                  <a:srgbClr val="323332"/>
                </a:solidFill>
                <a:latin typeface="Courier New"/>
                <a:cs typeface="Courier New"/>
              </a:rPr>
              <a:t>f</a:t>
            </a:r>
            <a:r>
              <a:rPr sz="1191" b="1" spc="-4" dirty="0">
                <a:solidFill>
                  <a:srgbClr val="323332"/>
                </a:solidFill>
                <a:latin typeface="Courier New"/>
                <a:cs typeface="Courier New"/>
              </a:rPr>
              <a:t>.</a:t>
            </a:r>
            <a:r>
              <a:rPr sz="1191" spc="-4" dirty="0">
                <a:solidFill>
                  <a:srgbClr val="323332"/>
                </a:solidFill>
                <a:latin typeface="Courier New"/>
                <a:cs typeface="Courier New"/>
              </a:rPr>
              <a:t>flatMap(</a:t>
            </a:r>
            <a:r>
              <a:rPr sz="1191" b="1" spc="-4" dirty="0">
                <a:solidFill>
                  <a:srgbClr val="323332"/>
                </a:solidFill>
                <a:latin typeface="Courier New"/>
                <a:cs typeface="Courier New"/>
              </a:rPr>
              <a:t>lambda </a:t>
            </a:r>
            <a:r>
              <a:rPr sz="1191" spc="-9" dirty="0">
                <a:solidFill>
                  <a:srgbClr val="323332"/>
                </a:solidFill>
                <a:latin typeface="Courier New"/>
                <a:cs typeface="Courier New"/>
              </a:rPr>
              <a:t>x: </a:t>
            </a:r>
            <a:r>
              <a:rPr sz="1191" spc="-4" dirty="0">
                <a:solidFill>
                  <a:srgbClr val="323332"/>
                </a:solidFill>
                <a:latin typeface="Courier New"/>
                <a:cs typeface="Courier New"/>
              </a:rPr>
              <a:t>x</a:t>
            </a:r>
            <a:r>
              <a:rPr sz="1191" b="1" spc="-4" dirty="0">
                <a:solidFill>
                  <a:srgbClr val="323332"/>
                </a:solidFill>
                <a:latin typeface="Courier New"/>
                <a:cs typeface="Courier New"/>
              </a:rPr>
              <a:t>.</a:t>
            </a:r>
            <a:r>
              <a:rPr sz="1191" spc="-4" dirty="0">
                <a:solidFill>
                  <a:srgbClr val="323332"/>
                </a:solidFill>
                <a:latin typeface="Courier New"/>
                <a:cs typeface="Courier New"/>
              </a:rPr>
              <a:t>split(</a:t>
            </a:r>
            <a:r>
              <a:rPr sz="1191" spc="-4" dirty="0">
                <a:solidFill>
                  <a:srgbClr val="DD2244"/>
                </a:solidFill>
                <a:latin typeface="Courier New"/>
                <a:cs typeface="Courier New"/>
              </a:rPr>
              <a:t>' '</a:t>
            </a:r>
            <a:r>
              <a:rPr sz="1191" spc="-4" dirty="0">
                <a:solidFill>
                  <a:srgbClr val="323332"/>
                </a:solidFill>
                <a:latin typeface="Courier New"/>
                <a:cs typeface="Courier New"/>
              </a:rPr>
              <a:t>))</a:t>
            </a:r>
            <a:r>
              <a:rPr sz="1191" b="1" spc="-4" dirty="0">
                <a:solidFill>
                  <a:srgbClr val="323332"/>
                </a:solidFill>
                <a:latin typeface="Courier New"/>
                <a:cs typeface="Courier New"/>
              </a:rPr>
              <a:t>.</a:t>
            </a:r>
            <a:r>
              <a:rPr sz="1191" spc="-4" dirty="0">
                <a:solidFill>
                  <a:srgbClr val="323332"/>
                </a:solidFill>
                <a:latin typeface="Courier New"/>
                <a:cs typeface="Courier New"/>
              </a:rPr>
              <a:t>map(</a:t>
            </a:r>
            <a:r>
              <a:rPr sz="1191" b="1" spc="-4" dirty="0">
                <a:solidFill>
                  <a:srgbClr val="323332"/>
                </a:solidFill>
                <a:latin typeface="Courier New"/>
                <a:cs typeface="Courier New"/>
              </a:rPr>
              <a:t>lambda  </a:t>
            </a:r>
            <a:r>
              <a:rPr sz="1191" spc="-4" dirty="0">
                <a:solidFill>
                  <a:srgbClr val="323332"/>
                </a:solidFill>
                <a:latin typeface="Courier New"/>
                <a:cs typeface="Courier New"/>
              </a:rPr>
              <a:t>words</a:t>
            </a:r>
            <a:r>
              <a:rPr sz="1191" b="1" spc="-4" dirty="0">
                <a:solidFill>
                  <a:srgbClr val="323332"/>
                </a:solidFill>
                <a:latin typeface="Courier New"/>
                <a:cs typeface="Courier New"/>
              </a:rPr>
              <a:t>.</a:t>
            </a:r>
            <a:r>
              <a:rPr sz="1191" spc="-4" dirty="0">
                <a:solidFill>
                  <a:srgbClr val="323332"/>
                </a:solidFill>
                <a:latin typeface="Courier New"/>
                <a:cs typeface="Courier New"/>
              </a:rPr>
              <a:t>reduceByKey(add)</a:t>
            </a:r>
            <a:r>
              <a:rPr sz="1191" b="1" spc="-4" dirty="0">
                <a:solidFill>
                  <a:srgbClr val="323332"/>
                </a:solidFill>
                <a:latin typeface="Courier New"/>
                <a:cs typeface="Courier New"/>
              </a:rPr>
              <a:t>.</a:t>
            </a:r>
            <a:r>
              <a:rPr sz="1191" b="1" spc="-4" dirty="0">
                <a:solidFill>
                  <a:srgbClr val="0365C0"/>
                </a:solidFill>
                <a:latin typeface="Courier New"/>
                <a:cs typeface="Courier New"/>
              </a:rPr>
              <a:t>collect</a:t>
            </a:r>
            <a:r>
              <a:rPr sz="1191" spc="-4" dirty="0">
                <a:solidFill>
                  <a:srgbClr val="323332"/>
                </a:solidFill>
                <a:latin typeface="Courier New"/>
                <a:cs typeface="Courier New"/>
              </a:rPr>
              <a:t>()</a:t>
            </a:r>
            <a:endParaRPr sz="1191">
              <a:solidFill>
                <a:prstClr val="black"/>
              </a:solidFill>
              <a:latin typeface="Courier New"/>
              <a:cs typeface="Courier New"/>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48640" y="1679171"/>
            <a:ext cx="9605010" cy="3136228"/>
          </a:xfrm>
          <a:prstGeom prst="rect">
            <a:avLst/>
          </a:prstGeom>
        </p:spPr>
        <p:txBody>
          <a:bodyPr vert="horz" wrap="square" lIns="0" tIns="32497" rIns="0" bIns="0" rtlCol="0">
            <a:spAutoFit/>
          </a:bodyPr>
          <a:lstStyle/>
          <a:p>
            <a:pPr marL="11206" marR="742429" defTabSz="806867">
              <a:lnSpc>
                <a:spcPts val="2965"/>
              </a:lnSpc>
              <a:spcBef>
                <a:spcPts val="256"/>
              </a:spcBef>
            </a:pPr>
            <a:r>
              <a:rPr sz="2515" spc="9" dirty="0">
                <a:solidFill>
                  <a:prstClr val="black"/>
                </a:solidFill>
                <a:latin typeface="Gill Sans MT"/>
                <a:cs typeface="Gill Sans MT"/>
              </a:rPr>
              <a:t>Spark can </a:t>
            </a:r>
            <a:r>
              <a:rPr sz="2515" i="1" spc="13" dirty="0">
                <a:solidFill>
                  <a:prstClr val="black"/>
                </a:solidFill>
                <a:latin typeface="Gill Sans MT"/>
                <a:cs typeface="Gill Sans MT"/>
              </a:rPr>
              <a:t>persist </a:t>
            </a:r>
            <a:r>
              <a:rPr sz="2515" spc="9" dirty="0">
                <a:solidFill>
                  <a:prstClr val="black"/>
                </a:solidFill>
                <a:latin typeface="Gill Sans MT"/>
                <a:cs typeface="Gill Sans MT"/>
              </a:rPr>
              <a:t>(or cache) a dataset</a:t>
            </a:r>
            <a:r>
              <a:rPr sz="2515" spc="-53" dirty="0">
                <a:solidFill>
                  <a:prstClr val="black"/>
                </a:solidFill>
                <a:latin typeface="Gill Sans MT"/>
                <a:cs typeface="Gill Sans MT"/>
              </a:rPr>
              <a:t> </a:t>
            </a:r>
            <a:r>
              <a:rPr sz="2515" spc="4" dirty="0">
                <a:solidFill>
                  <a:prstClr val="black"/>
                </a:solidFill>
                <a:latin typeface="Gill Sans MT"/>
                <a:cs typeface="Gill Sans MT"/>
              </a:rPr>
              <a:t>in  </a:t>
            </a:r>
            <a:r>
              <a:rPr sz="2515" spc="26" dirty="0">
                <a:solidFill>
                  <a:prstClr val="black"/>
                </a:solidFill>
                <a:latin typeface="Gill Sans MT"/>
                <a:cs typeface="Gill Sans MT"/>
              </a:rPr>
              <a:t>memory </a:t>
            </a:r>
            <a:r>
              <a:rPr sz="2515" dirty="0">
                <a:solidFill>
                  <a:prstClr val="black"/>
                </a:solidFill>
                <a:latin typeface="Gill Sans MT"/>
                <a:cs typeface="Gill Sans MT"/>
              </a:rPr>
              <a:t>across</a:t>
            </a:r>
            <a:r>
              <a:rPr sz="2515" spc="-26" dirty="0">
                <a:solidFill>
                  <a:prstClr val="black"/>
                </a:solidFill>
                <a:latin typeface="Gill Sans MT"/>
                <a:cs typeface="Gill Sans MT"/>
              </a:rPr>
              <a:t> </a:t>
            </a:r>
            <a:r>
              <a:rPr sz="2515" spc="9" dirty="0">
                <a:solidFill>
                  <a:prstClr val="black"/>
                </a:solidFill>
                <a:latin typeface="Gill Sans MT"/>
                <a:cs typeface="Gill Sans MT"/>
              </a:rPr>
              <a:t>operations</a:t>
            </a:r>
            <a:endParaRPr sz="2515" dirty="0">
              <a:solidFill>
                <a:prstClr val="black"/>
              </a:solidFill>
              <a:latin typeface="Gill Sans MT"/>
              <a:cs typeface="Gill Sans MT"/>
            </a:endParaRPr>
          </a:p>
          <a:p>
            <a:pPr marL="11206" marR="4483" defTabSz="806867">
              <a:lnSpc>
                <a:spcPts val="2965"/>
              </a:lnSpc>
              <a:spcBef>
                <a:spcPts val="1610"/>
              </a:spcBef>
            </a:pPr>
            <a:r>
              <a:rPr sz="2515" spc="9" dirty="0">
                <a:solidFill>
                  <a:prstClr val="black"/>
                </a:solidFill>
                <a:latin typeface="Gill Sans MT"/>
                <a:cs typeface="Gill Sans MT"/>
              </a:rPr>
              <a:t>Each node </a:t>
            </a:r>
            <a:r>
              <a:rPr sz="2515" dirty="0">
                <a:solidFill>
                  <a:prstClr val="black"/>
                </a:solidFill>
                <a:latin typeface="Gill Sans MT"/>
                <a:cs typeface="Gill Sans MT"/>
              </a:rPr>
              <a:t>stores </a:t>
            </a:r>
            <a:r>
              <a:rPr sz="2515" spc="4" dirty="0">
                <a:solidFill>
                  <a:prstClr val="black"/>
                </a:solidFill>
                <a:latin typeface="Gill Sans MT"/>
                <a:cs typeface="Gill Sans MT"/>
              </a:rPr>
              <a:t>in </a:t>
            </a:r>
            <a:r>
              <a:rPr sz="2515" spc="26" dirty="0">
                <a:solidFill>
                  <a:prstClr val="black"/>
                </a:solidFill>
                <a:latin typeface="Gill Sans MT"/>
                <a:cs typeface="Gill Sans MT"/>
              </a:rPr>
              <a:t>memory </a:t>
            </a:r>
            <a:r>
              <a:rPr sz="2515" spc="-9" dirty="0">
                <a:solidFill>
                  <a:prstClr val="black"/>
                </a:solidFill>
                <a:latin typeface="Gill Sans MT"/>
                <a:cs typeface="Gill Sans MT"/>
              </a:rPr>
              <a:t>any </a:t>
            </a:r>
            <a:r>
              <a:rPr sz="2515" spc="4" dirty="0">
                <a:solidFill>
                  <a:prstClr val="black"/>
                </a:solidFill>
                <a:latin typeface="Gill Sans MT"/>
                <a:cs typeface="Gill Sans MT"/>
              </a:rPr>
              <a:t>slices </a:t>
            </a:r>
            <a:r>
              <a:rPr sz="2515" spc="9" dirty="0">
                <a:solidFill>
                  <a:prstClr val="black"/>
                </a:solidFill>
                <a:latin typeface="Gill Sans MT"/>
                <a:cs typeface="Gill Sans MT"/>
              </a:rPr>
              <a:t>of </a:t>
            </a:r>
            <a:r>
              <a:rPr sz="2515" spc="4" dirty="0">
                <a:solidFill>
                  <a:prstClr val="black"/>
                </a:solidFill>
                <a:latin typeface="Gill Sans MT"/>
                <a:cs typeface="Gill Sans MT"/>
              </a:rPr>
              <a:t>it  </a:t>
            </a:r>
            <a:r>
              <a:rPr sz="2515" spc="9" dirty="0">
                <a:solidFill>
                  <a:prstClr val="black"/>
                </a:solidFill>
                <a:latin typeface="Gill Sans MT"/>
                <a:cs typeface="Gill Sans MT"/>
              </a:rPr>
              <a:t>that </a:t>
            </a:r>
            <a:r>
              <a:rPr sz="2515" spc="4" dirty="0">
                <a:solidFill>
                  <a:prstClr val="black"/>
                </a:solidFill>
                <a:latin typeface="Gill Sans MT"/>
                <a:cs typeface="Gill Sans MT"/>
              </a:rPr>
              <a:t>it </a:t>
            </a:r>
            <a:r>
              <a:rPr sz="2515" spc="9" dirty="0">
                <a:solidFill>
                  <a:prstClr val="black"/>
                </a:solidFill>
                <a:latin typeface="Gill Sans MT"/>
                <a:cs typeface="Gill Sans MT"/>
              </a:rPr>
              <a:t>computes and </a:t>
            </a:r>
            <a:r>
              <a:rPr sz="2515" dirty="0">
                <a:solidFill>
                  <a:prstClr val="black"/>
                </a:solidFill>
                <a:latin typeface="Gill Sans MT"/>
                <a:cs typeface="Gill Sans MT"/>
              </a:rPr>
              <a:t>reuses </a:t>
            </a:r>
            <a:r>
              <a:rPr sz="2515" spc="13" dirty="0">
                <a:solidFill>
                  <a:prstClr val="black"/>
                </a:solidFill>
                <a:latin typeface="Gill Sans MT"/>
                <a:cs typeface="Gill Sans MT"/>
              </a:rPr>
              <a:t>them </a:t>
            </a:r>
            <a:r>
              <a:rPr sz="2515" spc="4" dirty="0">
                <a:solidFill>
                  <a:prstClr val="black"/>
                </a:solidFill>
                <a:latin typeface="Gill Sans MT"/>
                <a:cs typeface="Gill Sans MT"/>
              </a:rPr>
              <a:t>in </a:t>
            </a:r>
            <a:r>
              <a:rPr sz="2515" spc="9" dirty="0">
                <a:solidFill>
                  <a:prstClr val="black"/>
                </a:solidFill>
                <a:latin typeface="Gill Sans MT"/>
                <a:cs typeface="Gill Sans MT"/>
              </a:rPr>
              <a:t>other  actions </a:t>
            </a:r>
            <a:r>
              <a:rPr sz="2515" spc="13" dirty="0">
                <a:solidFill>
                  <a:prstClr val="black"/>
                </a:solidFill>
                <a:latin typeface="Gill Sans MT"/>
                <a:cs typeface="Gill Sans MT"/>
              </a:rPr>
              <a:t>on </a:t>
            </a:r>
            <a:r>
              <a:rPr sz="2515" spc="9" dirty="0">
                <a:solidFill>
                  <a:prstClr val="black"/>
                </a:solidFill>
                <a:latin typeface="Gill Sans MT"/>
                <a:cs typeface="Gill Sans MT"/>
              </a:rPr>
              <a:t>that dataset </a:t>
            </a:r>
            <a:r>
              <a:rPr sz="2515" spc="13" dirty="0">
                <a:solidFill>
                  <a:prstClr val="black"/>
                </a:solidFill>
                <a:latin typeface="Gill Sans MT"/>
                <a:cs typeface="Gill Sans MT"/>
              </a:rPr>
              <a:t>– </a:t>
            </a:r>
            <a:r>
              <a:rPr sz="2515" spc="9" dirty="0">
                <a:solidFill>
                  <a:prstClr val="black"/>
                </a:solidFill>
                <a:latin typeface="Gill Sans MT"/>
                <a:cs typeface="Gill Sans MT"/>
              </a:rPr>
              <a:t>often making</a:t>
            </a:r>
            <a:r>
              <a:rPr sz="2515" spc="-53" dirty="0">
                <a:solidFill>
                  <a:prstClr val="black"/>
                </a:solidFill>
                <a:latin typeface="Gill Sans MT"/>
                <a:cs typeface="Gill Sans MT"/>
              </a:rPr>
              <a:t> </a:t>
            </a:r>
            <a:r>
              <a:rPr sz="2515" dirty="0">
                <a:solidFill>
                  <a:prstClr val="black"/>
                </a:solidFill>
                <a:latin typeface="Gill Sans MT"/>
                <a:cs typeface="Gill Sans MT"/>
              </a:rPr>
              <a:t>future  </a:t>
            </a:r>
            <a:r>
              <a:rPr sz="2515" spc="9" dirty="0">
                <a:solidFill>
                  <a:prstClr val="black"/>
                </a:solidFill>
                <a:latin typeface="Gill Sans MT"/>
                <a:cs typeface="Gill Sans MT"/>
              </a:rPr>
              <a:t>actions </a:t>
            </a:r>
            <a:r>
              <a:rPr sz="2515" dirty="0">
                <a:solidFill>
                  <a:prstClr val="black"/>
                </a:solidFill>
                <a:latin typeface="Gill Sans MT"/>
                <a:cs typeface="Gill Sans MT"/>
              </a:rPr>
              <a:t>more </a:t>
            </a:r>
            <a:r>
              <a:rPr sz="2515" spc="9" dirty="0">
                <a:solidFill>
                  <a:prstClr val="black"/>
                </a:solidFill>
                <a:latin typeface="Gill Sans MT"/>
                <a:cs typeface="Gill Sans MT"/>
              </a:rPr>
              <a:t>than </a:t>
            </a:r>
            <a:r>
              <a:rPr sz="2515" spc="13" dirty="0">
                <a:solidFill>
                  <a:prstClr val="black"/>
                </a:solidFill>
                <a:latin typeface="Gill Sans MT"/>
                <a:cs typeface="Gill Sans MT"/>
              </a:rPr>
              <a:t>10x</a:t>
            </a:r>
            <a:r>
              <a:rPr sz="2515" spc="-13" dirty="0">
                <a:solidFill>
                  <a:prstClr val="black"/>
                </a:solidFill>
                <a:latin typeface="Gill Sans MT"/>
                <a:cs typeface="Gill Sans MT"/>
              </a:rPr>
              <a:t> </a:t>
            </a:r>
            <a:r>
              <a:rPr sz="2515" spc="9" dirty="0">
                <a:solidFill>
                  <a:prstClr val="black"/>
                </a:solidFill>
                <a:latin typeface="Gill Sans MT"/>
                <a:cs typeface="Gill Sans MT"/>
              </a:rPr>
              <a:t>faster</a:t>
            </a:r>
            <a:endParaRPr sz="2515" dirty="0">
              <a:solidFill>
                <a:prstClr val="black"/>
              </a:solidFill>
              <a:latin typeface="Gill Sans MT"/>
              <a:cs typeface="Gill Sans MT"/>
            </a:endParaRPr>
          </a:p>
          <a:p>
            <a:pPr marL="11206" marR="266154" defTabSz="806867">
              <a:lnSpc>
                <a:spcPts val="2965"/>
              </a:lnSpc>
              <a:spcBef>
                <a:spcPts val="1610"/>
              </a:spcBef>
            </a:pPr>
            <a:r>
              <a:rPr sz="2515" spc="13" dirty="0">
                <a:solidFill>
                  <a:prstClr val="black"/>
                </a:solidFill>
                <a:latin typeface="Gill Sans MT"/>
                <a:cs typeface="Gill Sans MT"/>
              </a:rPr>
              <a:t>The </a:t>
            </a:r>
            <a:r>
              <a:rPr sz="2515" spc="9" dirty="0">
                <a:solidFill>
                  <a:prstClr val="black"/>
                </a:solidFill>
                <a:latin typeface="Gill Sans MT"/>
                <a:cs typeface="Gill Sans MT"/>
              </a:rPr>
              <a:t>cache </a:t>
            </a:r>
            <a:r>
              <a:rPr sz="2515" spc="4" dirty="0">
                <a:solidFill>
                  <a:prstClr val="black"/>
                </a:solidFill>
                <a:latin typeface="Gill Sans MT"/>
                <a:cs typeface="Gill Sans MT"/>
              </a:rPr>
              <a:t>is </a:t>
            </a:r>
            <a:r>
              <a:rPr sz="2515" i="1" dirty="0">
                <a:solidFill>
                  <a:prstClr val="black"/>
                </a:solidFill>
                <a:latin typeface="Gill Sans MT"/>
                <a:cs typeface="Gill Sans MT"/>
              </a:rPr>
              <a:t>fault-tolerant</a:t>
            </a:r>
            <a:r>
              <a:rPr sz="2515" dirty="0">
                <a:solidFill>
                  <a:prstClr val="black"/>
                </a:solidFill>
                <a:latin typeface="Gill Sans MT"/>
                <a:cs typeface="Gill Sans MT"/>
              </a:rPr>
              <a:t>: if </a:t>
            </a:r>
            <a:r>
              <a:rPr sz="2515" spc="-9" dirty="0">
                <a:solidFill>
                  <a:prstClr val="black"/>
                </a:solidFill>
                <a:latin typeface="Gill Sans MT"/>
                <a:cs typeface="Gill Sans MT"/>
              </a:rPr>
              <a:t>any </a:t>
            </a:r>
            <a:r>
              <a:rPr sz="2515" spc="13" dirty="0">
                <a:solidFill>
                  <a:prstClr val="black"/>
                </a:solidFill>
                <a:latin typeface="Gill Sans MT"/>
                <a:cs typeface="Gill Sans MT"/>
              </a:rPr>
              <a:t>partition  </a:t>
            </a:r>
            <a:r>
              <a:rPr sz="2515" spc="9" dirty="0">
                <a:solidFill>
                  <a:prstClr val="black"/>
                </a:solidFill>
                <a:latin typeface="Gill Sans MT"/>
                <a:cs typeface="Gill Sans MT"/>
              </a:rPr>
              <a:t>of an </a:t>
            </a:r>
            <a:r>
              <a:rPr sz="2515" spc="18" dirty="0">
                <a:solidFill>
                  <a:prstClr val="black"/>
                </a:solidFill>
                <a:latin typeface="Gill Sans MT"/>
                <a:cs typeface="Gill Sans MT"/>
              </a:rPr>
              <a:t>RDD </a:t>
            </a:r>
            <a:r>
              <a:rPr sz="2515" spc="4" dirty="0">
                <a:solidFill>
                  <a:prstClr val="black"/>
                </a:solidFill>
                <a:latin typeface="Gill Sans MT"/>
                <a:cs typeface="Gill Sans MT"/>
              </a:rPr>
              <a:t>is lost, it will automatically </a:t>
            </a:r>
            <a:r>
              <a:rPr sz="2515" spc="9" dirty="0">
                <a:solidFill>
                  <a:prstClr val="black"/>
                </a:solidFill>
                <a:latin typeface="Gill Sans MT"/>
                <a:cs typeface="Gill Sans MT"/>
              </a:rPr>
              <a:t>be  </a:t>
            </a:r>
            <a:r>
              <a:rPr sz="2515" spc="4" dirty="0">
                <a:solidFill>
                  <a:prstClr val="black"/>
                </a:solidFill>
                <a:latin typeface="Gill Sans MT"/>
                <a:cs typeface="Gill Sans MT"/>
              </a:rPr>
              <a:t>recomputed </a:t>
            </a:r>
            <a:r>
              <a:rPr sz="2515" spc="9" dirty="0">
                <a:solidFill>
                  <a:prstClr val="black"/>
                </a:solidFill>
                <a:latin typeface="Gill Sans MT"/>
                <a:cs typeface="Gill Sans MT"/>
              </a:rPr>
              <a:t>using the </a:t>
            </a:r>
            <a:r>
              <a:rPr sz="2515" spc="4" dirty="0">
                <a:solidFill>
                  <a:prstClr val="black"/>
                </a:solidFill>
                <a:latin typeface="Gill Sans MT"/>
                <a:cs typeface="Gill Sans MT"/>
              </a:rPr>
              <a:t>transformations </a:t>
            </a:r>
            <a:r>
              <a:rPr sz="2515" spc="9" dirty="0">
                <a:solidFill>
                  <a:prstClr val="black"/>
                </a:solidFill>
                <a:latin typeface="Gill Sans MT"/>
                <a:cs typeface="Gill Sans MT"/>
              </a:rPr>
              <a:t>that  </a:t>
            </a:r>
            <a:r>
              <a:rPr sz="2515" spc="4" dirty="0">
                <a:solidFill>
                  <a:prstClr val="black"/>
                </a:solidFill>
                <a:latin typeface="Gill Sans MT"/>
                <a:cs typeface="Gill Sans MT"/>
              </a:rPr>
              <a:t>originally </a:t>
            </a:r>
            <a:r>
              <a:rPr sz="2515" dirty="0">
                <a:solidFill>
                  <a:prstClr val="black"/>
                </a:solidFill>
                <a:latin typeface="Gill Sans MT"/>
                <a:cs typeface="Gill Sans MT"/>
              </a:rPr>
              <a:t>created </a:t>
            </a:r>
            <a:r>
              <a:rPr sz="2515" spc="4" dirty="0">
                <a:solidFill>
                  <a:prstClr val="black"/>
                </a:solidFill>
                <a:latin typeface="Gill Sans MT"/>
                <a:cs typeface="Gill Sans MT"/>
              </a:rPr>
              <a:t>it</a:t>
            </a:r>
            <a:endParaRPr sz="2515" dirty="0">
              <a:solidFill>
                <a:prstClr val="black"/>
              </a:solidFill>
              <a:latin typeface="Gill Sans MT"/>
              <a:cs typeface="Gill Sans MT"/>
            </a:endParaRPr>
          </a:p>
        </p:txBody>
      </p:sp>
      <p:sp>
        <p:nvSpPr>
          <p:cNvPr id="3" name="object 3"/>
          <p:cNvSpPr txBox="1">
            <a:spLocks noGrp="1"/>
          </p:cNvSpPr>
          <p:nvPr>
            <p:ph type="title"/>
          </p:nvPr>
        </p:nvSpPr>
        <p:spPr>
          <a:xfrm>
            <a:off x="2328785" y="641680"/>
            <a:ext cx="6224921" cy="443334"/>
          </a:xfrm>
          <a:prstGeom prst="rect">
            <a:avLst/>
          </a:prstGeom>
        </p:spPr>
        <p:txBody>
          <a:bodyPr vert="horz" wrap="square" lIns="0" tIns="12326" rIns="0" bIns="0" rtlCol="0">
            <a:spAutoFit/>
          </a:bodyPr>
          <a:lstStyle/>
          <a:p>
            <a:pPr marL="11206" algn="ctr">
              <a:spcBef>
                <a:spcPts val="97"/>
              </a:spcBef>
            </a:pPr>
            <a:r>
              <a:rPr sz="2800" b="1" spc="93" dirty="0"/>
              <a:t>Spark </a:t>
            </a:r>
            <a:r>
              <a:rPr sz="2800" b="1" spc="79" dirty="0"/>
              <a:t>Essentials:</a:t>
            </a:r>
            <a:r>
              <a:rPr sz="2800" b="1" spc="-31" dirty="0"/>
              <a:t> </a:t>
            </a:r>
            <a:r>
              <a:rPr sz="2800" i="1" dirty="0"/>
              <a:t>Persistence</a:t>
            </a:r>
            <a:endParaRPr sz="28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28786" y="641680"/>
            <a:ext cx="3081618" cy="297589"/>
          </a:xfrm>
          <a:prstGeom prst="rect">
            <a:avLst/>
          </a:prstGeom>
        </p:spPr>
        <p:txBody>
          <a:bodyPr vert="horz" wrap="square" lIns="0" tIns="12326" rIns="0" bIns="0" rtlCol="0">
            <a:spAutoFit/>
          </a:bodyPr>
          <a:lstStyle/>
          <a:p>
            <a:pPr marL="11206">
              <a:spcBef>
                <a:spcPts val="97"/>
              </a:spcBef>
            </a:pPr>
            <a:r>
              <a:rPr sz="1853" b="1" spc="93" dirty="0"/>
              <a:t>Spark </a:t>
            </a:r>
            <a:r>
              <a:rPr sz="1853" b="1" spc="79" dirty="0"/>
              <a:t>Essentials:</a:t>
            </a:r>
            <a:r>
              <a:rPr sz="1853" b="1" spc="-31" dirty="0"/>
              <a:t> </a:t>
            </a:r>
            <a:r>
              <a:rPr sz="1853" i="1" dirty="0"/>
              <a:t>Persistence</a:t>
            </a:r>
            <a:endParaRPr sz="1853"/>
          </a:p>
        </p:txBody>
      </p:sp>
      <p:graphicFrame>
        <p:nvGraphicFramePr>
          <p:cNvPr id="3" name="object 3"/>
          <p:cNvGraphicFramePr>
            <a:graphicFrameLocks noGrp="1"/>
          </p:cNvGraphicFramePr>
          <p:nvPr/>
        </p:nvGraphicFramePr>
        <p:xfrm>
          <a:off x="2647931" y="1359497"/>
          <a:ext cx="6976782" cy="4951863"/>
        </p:xfrm>
        <a:graphic>
          <a:graphicData uri="http://schemas.openxmlformats.org/drawingml/2006/table">
            <a:tbl>
              <a:tblPr firstRow="1" bandRow="1">
                <a:tableStyleId>{2D5ABB26-0587-4C30-8999-92F81FD0307C}</a:tableStyleId>
              </a:tblPr>
              <a:tblGrid>
                <a:gridCol w="3445249">
                  <a:extLst>
                    <a:ext uri="{9D8B030D-6E8A-4147-A177-3AD203B41FA5}">
                      <a16:colId xmlns:a16="http://schemas.microsoft.com/office/drawing/2014/main" val="20000"/>
                    </a:ext>
                  </a:extLst>
                </a:gridCol>
                <a:gridCol w="3531533">
                  <a:extLst>
                    <a:ext uri="{9D8B030D-6E8A-4147-A177-3AD203B41FA5}">
                      <a16:colId xmlns:a16="http://schemas.microsoft.com/office/drawing/2014/main" val="20001"/>
                    </a:ext>
                  </a:extLst>
                </a:gridCol>
              </a:tblGrid>
              <a:tr h="289111">
                <a:tc>
                  <a:txBody>
                    <a:bodyPr/>
                    <a:lstStyle/>
                    <a:p>
                      <a:pPr algn="ctr">
                        <a:lnSpc>
                          <a:spcPct val="100000"/>
                        </a:lnSpc>
                        <a:spcBef>
                          <a:spcPts val="385"/>
                        </a:spcBef>
                      </a:pPr>
                      <a:r>
                        <a:rPr sz="1200" b="1" i="1" spc="-40" dirty="0">
                          <a:latin typeface="Gill Sans MT"/>
                          <a:cs typeface="Gill Sans MT"/>
                        </a:rPr>
                        <a:t>transformation</a:t>
                      </a:r>
                      <a:endParaRPr sz="1200">
                        <a:latin typeface="Gill Sans MT"/>
                        <a:cs typeface="Gill Sans MT"/>
                      </a:endParaRPr>
                    </a:p>
                  </a:txBody>
                  <a:tcPr marL="0" marR="0" marT="43143" marB="0">
                    <a:lnL w="9525">
                      <a:solidFill>
                        <a:srgbClr val="404040"/>
                      </a:solidFill>
                      <a:prstDash val="solid"/>
                    </a:lnL>
                    <a:lnR w="12700">
                      <a:solidFill>
                        <a:srgbClr val="000000"/>
                      </a:solidFill>
                      <a:prstDash val="solid"/>
                    </a:lnR>
                    <a:lnT w="9525">
                      <a:solidFill>
                        <a:srgbClr val="404040"/>
                      </a:solidFill>
                      <a:prstDash val="solid"/>
                    </a:lnT>
                    <a:lnB w="12700">
                      <a:solidFill>
                        <a:srgbClr val="000000"/>
                      </a:solidFill>
                      <a:prstDash val="solid"/>
                    </a:lnB>
                    <a:solidFill>
                      <a:srgbClr val="DCDEE0"/>
                    </a:solidFill>
                  </a:tcPr>
                </a:tc>
                <a:tc>
                  <a:txBody>
                    <a:bodyPr/>
                    <a:lstStyle/>
                    <a:p>
                      <a:pPr marL="1270" algn="ctr">
                        <a:lnSpc>
                          <a:spcPct val="100000"/>
                        </a:lnSpc>
                        <a:spcBef>
                          <a:spcPts val="385"/>
                        </a:spcBef>
                      </a:pPr>
                      <a:r>
                        <a:rPr sz="1200" b="1" i="1" spc="-35" dirty="0">
                          <a:latin typeface="Gill Sans MT"/>
                          <a:cs typeface="Gill Sans MT"/>
                        </a:rPr>
                        <a:t>description</a:t>
                      </a:r>
                      <a:endParaRPr sz="1200">
                        <a:latin typeface="Gill Sans MT"/>
                        <a:cs typeface="Gill Sans MT"/>
                      </a:endParaRPr>
                    </a:p>
                  </a:txBody>
                  <a:tcPr marL="0" marR="0" marT="43143" marB="0">
                    <a:lnL w="12700">
                      <a:solidFill>
                        <a:srgbClr val="000000"/>
                      </a:solidFill>
                      <a:prstDash val="solid"/>
                    </a:lnL>
                    <a:lnR w="9525">
                      <a:solidFill>
                        <a:srgbClr val="404040"/>
                      </a:solidFill>
                      <a:prstDash val="solid"/>
                    </a:lnR>
                    <a:lnT w="9525">
                      <a:solidFill>
                        <a:srgbClr val="404040"/>
                      </a:solidFill>
                      <a:prstDash val="solid"/>
                    </a:lnT>
                    <a:lnB w="12700">
                      <a:solidFill>
                        <a:srgbClr val="000000"/>
                      </a:solidFill>
                      <a:prstDash val="solid"/>
                    </a:lnB>
                    <a:solidFill>
                      <a:srgbClr val="DCDEE0"/>
                    </a:solidFill>
                  </a:tcPr>
                </a:tc>
                <a:extLst>
                  <a:ext uri="{0D108BD9-81ED-4DB2-BD59-A6C34878D82A}">
                    <a16:rowId xmlns:a16="http://schemas.microsoft.com/office/drawing/2014/main" val="10000"/>
                  </a:ext>
                </a:extLst>
              </a:tr>
              <a:tr h="785308">
                <a:tc>
                  <a:txBody>
                    <a:bodyPr/>
                    <a:lstStyle/>
                    <a:p>
                      <a:pPr>
                        <a:lnSpc>
                          <a:spcPct val="100000"/>
                        </a:lnSpc>
                        <a:spcBef>
                          <a:spcPts val="20"/>
                        </a:spcBef>
                      </a:pPr>
                      <a:endParaRPr sz="1900">
                        <a:latin typeface="Times New Roman"/>
                        <a:cs typeface="Times New Roman"/>
                      </a:endParaRPr>
                    </a:p>
                    <a:p>
                      <a:pPr marL="150495">
                        <a:lnSpc>
                          <a:spcPct val="100000"/>
                        </a:lnSpc>
                      </a:pPr>
                      <a:r>
                        <a:rPr sz="1500" b="1" spc="15" dirty="0">
                          <a:latin typeface="Courier New"/>
                          <a:cs typeface="Courier New"/>
                        </a:rPr>
                        <a:t>MEMORY_ONLY</a:t>
                      </a:r>
                      <a:endParaRPr sz="1500">
                        <a:latin typeface="Courier New"/>
                        <a:cs typeface="Courier New"/>
                      </a:endParaRPr>
                    </a:p>
                  </a:txBody>
                  <a:tcPr marL="0" marR="0" marT="2241" marB="0">
                    <a:lnL w="9525">
                      <a:solidFill>
                        <a:srgbClr val="40404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4610">
                        <a:lnSpc>
                          <a:spcPts val="1580"/>
                        </a:lnSpc>
                        <a:spcBef>
                          <a:spcPts val="305"/>
                        </a:spcBef>
                      </a:pPr>
                      <a:r>
                        <a:rPr sz="1200" spc="-10" dirty="0">
                          <a:latin typeface="Gill Sans MT"/>
                          <a:cs typeface="Gill Sans MT"/>
                        </a:rPr>
                        <a:t>Store </a:t>
                      </a:r>
                      <a:r>
                        <a:rPr sz="1200" spc="-5" dirty="0">
                          <a:latin typeface="Gill Sans MT"/>
                          <a:cs typeface="Gill Sans MT"/>
                        </a:rPr>
                        <a:t>RDD as deserialized </a:t>
                      </a:r>
                      <a:r>
                        <a:rPr sz="1200" spc="-15" dirty="0">
                          <a:latin typeface="Gill Sans MT"/>
                          <a:cs typeface="Gill Sans MT"/>
                        </a:rPr>
                        <a:t>Java </a:t>
                      </a:r>
                      <a:r>
                        <a:rPr sz="1200" spc="-5" dirty="0">
                          <a:latin typeface="Gill Sans MT"/>
                          <a:cs typeface="Gill Sans MT"/>
                        </a:rPr>
                        <a:t>objects in the</a:t>
                      </a:r>
                      <a:r>
                        <a:rPr sz="1200" spc="-10" dirty="0">
                          <a:latin typeface="Gill Sans MT"/>
                          <a:cs typeface="Gill Sans MT"/>
                        </a:rPr>
                        <a:t> </a:t>
                      </a:r>
                      <a:r>
                        <a:rPr sz="1200" spc="-5" dirty="0">
                          <a:latin typeface="Gill Sans MT"/>
                          <a:cs typeface="Gill Sans MT"/>
                        </a:rPr>
                        <a:t>JVM.</a:t>
                      </a:r>
                      <a:endParaRPr sz="1200">
                        <a:latin typeface="Gill Sans MT"/>
                        <a:cs typeface="Gill Sans MT"/>
                      </a:endParaRPr>
                    </a:p>
                    <a:p>
                      <a:pPr marL="54610" marR="296545">
                        <a:lnSpc>
                          <a:spcPts val="1540"/>
                        </a:lnSpc>
                        <a:spcBef>
                          <a:spcPts val="80"/>
                        </a:spcBef>
                      </a:pPr>
                      <a:r>
                        <a:rPr sz="1200" spc="-5" dirty="0">
                          <a:latin typeface="Gill Sans MT"/>
                          <a:cs typeface="Gill Sans MT"/>
                        </a:rPr>
                        <a:t>If the RDD does not </a:t>
                      </a:r>
                      <a:r>
                        <a:rPr sz="1200" spc="10" dirty="0">
                          <a:latin typeface="Gill Sans MT"/>
                          <a:cs typeface="Gill Sans MT"/>
                        </a:rPr>
                        <a:t>fit </a:t>
                      </a:r>
                      <a:r>
                        <a:rPr sz="1200" spc="-5" dirty="0">
                          <a:latin typeface="Gill Sans MT"/>
                          <a:cs typeface="Gill Sans MT"/>
                        </a:rPr>
                        <a:t>in </a:t>
                      </a:r>
                      <a:r>
                        <a:rPr sz="1200" spc="-15" dirty="0">
                          <a:latin typeface="Gill Sans MT"/>
                          <a:cs typeface="Gill Sans MT"/>
                        </a:rPr>
                        <a:t>memory, </a:t>
                      </a:r>
                      <a:r>
                        <a:rPr sz="1200" spc="-5" dirty="0">
                          <a:latin typeface="Gill Sans MT"/>
                          <a:cs typeface="Gill Sans MT"/>
                        </a:rPr>
                        <a:t>some partitions  </a:t>
                      </a:r>
                      <a:r>
                        <a:rPr sz="1200" spc="-10" dirty="0">
                          <a:latin typeface="Gill Sans MT"/>
                          <a:cs typeface="Gill Sans MT"/>
                        </a:rPr>
                        <a:t>will </a:t>
                      </a:r>
                      <a:r>
                        <a:rPr sz="1200" spc="-5" dirty="0">
                          <a:latin typeface="Gill Sans MT"/>
                          <a:cs typeface="Gill Sans MT"/>
                        </a:rPr>
                        <a:t>not be cached and </a:t>
                      </a:r>
                      <a:r>
                        <a:rPr sz="1200" spc="-10" dirty="0">
                          <a:latin typeface="Gill Sans MT"/>
                          <a:cs typeface="Gill Sans MT"/>
                        </a:rPr>
                        <a:t>will </a:t>
                      </a:r>
                      <a:r>
                        <a:rPr sz="1200" spc="-5" dirty="0">
                          <a:latin typeface="Gill Sans MT"/>
                          <a:cs typeface="Gill Sans MT"/>
                        </a:rPr>
                        <a:t>be </a:t>
                      </a:r>
                      <a:r>
                        <a:rPr sz="1200" spc="-10" dirty="0">
                          <a:latin typeface="Gill Sans MT"/>
                          <a:cs typeface="Gill Sans MT"/>
                        </a:rPr>
                        <a:t>recomputed </a:t>
                      </a:r>
                      <a:r>
                        <a:rPr sz="1200" spc="-5" dirty="0">
                          <a:latin typeface="Gill Sans MT"/>
                          <a:cs typeface="Gill Sans MT"/>
                        </a:rPr>
                        <a:t>on the </a:t>
                      </a:r>
                      <a:r>
                        <a:rPr sz="1200" spc="10" dirty="0">
                          <a:latin typeface="Gill Sans MT"/>
                          <a:cs typeface="Gill Sans MT"/>
                        </a:rPr>
                        <a:t>fly  </a:t>
                      </a:r>
                      <a:r>
                        <a:rPr sz="1200" spc="-5" dirty="0">
                          <a:latin typeface="Gill Sans MT"/>
                          <a:cs typeface="Gill Sans MT"/>
                        </a:rPr>
                        <a:t>each time </a:t>
                      </a:r>
                      <a:r>
                        <a:rPr sz="1200" spc="-15" dirty="0">
                          <a:latin typeface="Gill Sans MT"/>
                          <a:cs typeface="Gill Sans MT"/>
                        </a:rPr>
                        <a:t>they're </a:t>
                      </a:r>
                      <a:r>
                        <a:rPr sz="1200" dirty="0">
                          <a:latin typeface="Gill Sans MT"/>
                          <a:cs typeface="Gill Sans MT"/>
                        </a:rPr>
                        <a:t>needed.This </a:t>
                      </a:r>
                      <a:r>
                        <a:rPr sz="1200" spc="-5" dirty="0">
                          <a:latin typeface="Gill Sans MT"/>
                          <a:cs typeface="Gill Sans MT"/>
                        </a:rPr>
                        <a:t>is the default</a:t>
                      </a:r>
                      <a:r>
                        <a:rPr sz="1200" spc="5" dirty="0">
                          <a:latin typeface="Gill Sans MT"/>
                          <a:cs typeface="Gill Sans MT"/>
                        </a:rPr>
                        <a:t> </a:t>
                      </a:r>
                      <a:r>
                        <a:rPr sz="1200" spc="-15" dirty="0">
                          <a:latin typeface="Gill Sans MT"/>
                          <a:cs typeface="Gill Sans MT"/>
                        </a:rPr>
                        <a:t>level.</a:t>
                      </a:r>
                      <a:endParaRPr sz="1200">
                        <a:latin typeface="Gill Sans MT"/>
                        <a:cs typeface="Gill Sans MT"/>
                      </a:endParaRPr>
                    </a:p>
                  </a:txBody>
                  <a:tcPr marL="0" marR="0" marT="34178" marB="0">
                    <a:lnL w="12700">
                      <a:solidFill>
                        <a:srgbClr val="000000"/>
                      </a:solidFill>
                      <a:prstDash val="solid"/>
                    </a:lnL>
                    <a:lnR w="9525">
                      <a:solidFill>
                        <a:srgbClr val="40404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785308">
                <a:tc>
                  <a:txBody>
                    <a:bodyPr/>
                    <a:lstStyle/>
                    <a:p>
                      <a:pPr>
                        <a:lnSpc>
                          <a:spcPct val="100000"/>
                        </a:lnSpc>
                        <a:spcBef>
                          <a:spcPts val="20"/>
                        </a:spcBef>
                      </a:pPr>
                      <a:endParaRPr sz="1900">
                        <a:latin typeface="Times New Roman"/>
                        <a:cs typeface="Times New Roman"/>
                      </a:endParaRPr>
                    </a:p>
                    <a:p>
                      <a:pPr marL="150495">
                        <a:lnSpc>
                          <a:spcPct val="100000"/>
                        </a:lnSpc>
                      </a:pPr>
                      <a:r>
                        <a:rPr sz="1500" b="1" spc="15" dirty="0">
                          <a:latin typeface="Courier New"/>
                          <a:cs typeface="Courier New"/>
                        </a:rPr>
                        <a:t>MEMORY_AND_DISK</a:t>
                      </a:r>
                      <a:endParaRPr sz="1500">
                        <a:latin typeface="Courier New"/>
                        <a:cs typeface="Courier New"/>
                      </a:endParaRPr>
                    </a:p>
                  </a:txBody>
                  <a:tcPr marL="0" marR="0" marT="2241" marB="0">
                    <a:lnL w="9525">
                      <a:solidFill>
                        <a:srgbClr val="40404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4610">
                        <a:lnSpc>
                          <a:spcPts val="1580"/>
                        </a:lnSpc>
                        <a:spcBef>
                          <a:spcPts val="305"/>
                        </a:spcBef>
                      </a:pPr>
                      <a:r>
                        <a:rPr sz="1200" spc="-10" dirty="0">
                          <a:latin typeface="Gill Sans MT"/>
                          <a:cs typeface="Gill Sans MT"/>
                        </a:rPr>
                        <a:t>Store </a:t>
                      </a:r>
                      <a:r>
                        <a:rPr sz="1200" spc="-5" dirty="0">
                          <a:latin typeface="Gill Sans MT"/>
                          <a:cs typeface="Gill Sans MT"/>
                        </a:rPr>
                        <a:t>RDD as deserialized </a:t>
                      </a:r>
                      <a:r>
                        <a:rPr sz="1200" spc="-15" dirty="0">
                          <a:latin typeface="Gill Sans MT"/>
                          <a:cs typeface="Gill Sans MT"/>
                        </a:rPr>
                        <a:t>Java </a:t>
                      </a:r>
                      <a:r>
                        <a:rPr sz="1200" spc="-5" dirty="0">
                          <a:latin typeface="Gill Sans MT"/>
                          <a:cs typeface="Gill Sans MT"/>
                        </a:rPr>
                        <a:t>objects in the</a:t>
                      </a:r>
                      <a:r>
                        <a:rPr sz="1200" spc="-10" dirty="0">
                          <a:latin typeface="Gill Sans MT"/>
                          <a:cs typeface="Gill Sans MT"/>
                        </a:rPr>
                        <a:t> </a:t>
                      </a:r>
                      <a:r>
                        <a:rPr sz="1200" spc="-5" dirty="0">
                          <a:latin typeface="Gill Sans MT"/>
                          <a:cs typeface="Gill Sans MT"/>
                        </a:rPr>
                        <a:t>JVM.</a:t>
                      </a:r>
                      <a:endParaRPr sz="1200">
                        <a:latin typeface="Gill Sans MT"/>
                        <a:cs typeface="Gill Sans MT"/>
                      </a:endParaRPr>
                    </a:p>
                    <a:p>
                      <a:pPr marL="54610" marR="124460">
                        <a:lnSpc>
                          <a:spcPts val="1540"/>
                        </a:lnSpc>
                        <a:spcBef>
                          <a:spcPts val="80"/>
                        </a:spcBef>
                      </a:pPr>
                      <a:r>
                        <a:rPr sz="1200" spc="-5" dirty="0">
                          <a:latin typeface="Gill Sans MT"/>
                          <a:cs typeface="Gill Sans MT"/>
                        </a:rPr>
                        <a:t>If the RDD does not </a:t>
                      </a:r>
                      <a:r>
                        <a:rPr sz="1200" spc="10" dirty="0">
                          <a:latin typeface="Gill Sans MT"/>
                          <a:cs typeface="Gill Sans MT"/>
                        </a:rPr>
                        <a:t>fit </a:t>
                      </a:r>
                      <a:r>
                        <a:rPr sz="1200" spc="-5" dirty="0">
                          <a:latin typeface="Gill Sans MT"/>
                          <a:cs typeface="Gill Sans MT"/>
                        </a:rPr>
                        <a:t>in </a:t>
                      </a:r>
                      <a:r>
                        <a:rPr sz="1200" spc="-15" dirty="0">
                          <a:latin typeface="Gill Sans MT"/>
                          <a:cs typeface="Gill Sans MT"/>
                        </a:rPr>
                        <a:t>memory, </a:t>
                      </a:r>
                      <a:r>
                        <a:rPr sz="1200" spc="-10" dirty="0">
                          <a:latin typeface="Gill Sans MT"/>
                          <a:cs typeface="Gill Sans MT"/>
                        </a:rPr>
                        <a:t>store </a:t>
                      </a:r>
                      <a:r>
                        <a:rPr sz="1200" spc="-5" dirty="0">
                          <a:latin typeface="Gill Sans MT"/>
                          <a:cs typeface="Gill Sans MT"/>
                        </a:rPr>
                        <a:t>the</a:t>
                      </a:r>
                      <a:r>
                        <a:rPr sz="1200" spc="-145" dirty="0">
                          <a:latin typeface="Gill Sans MT"/>
                          <a:cs typeface="Gill Sans MT"/>
                        </a:rPr>
                        <a:t> </a:t>
                      </a:r>
                      <a:r>
                        <a:rPr sz="1200" spc="-5" dirty="0">
                          <a:latin typeface="Gill Sans MT"/>
                          <a:cs typeface="Gill Sans MT"/>
                        </a:rPr>
                        <a:t>partitions  that don't </a:t>
                      </a:r>
                      <a:r>
                        <a:rPr sz="1200" spc="10" dirty="0">
                          <a:latin typeface="Gill Sans MT"/>
                          <a:cs typeface="Gill Sans MT"/>
                        </a:rPr>
                        <a:t>fit </a:t>
                      </a:r>
                      <a:r>
                        <a:rPr sz="1200" spc="-5" dirty="0">
                          <a:latin typeface="Gill Sans MT"/>
                          <a:cs typeface="Gill Sans MT"/>
                        </a:rPr>
                        <a:t>on disk, and </a:t>
                      </a:r>
                      <a:r>
                        <a:rPr sz="1200" spc="-15" dirty="0">
                          <a:latin typeface="Gill Sans MT"/>
                          <a:cs typeface="Gill Sans MT"/>
                        </a:rPr>
                        <a:t>read </a:t>
                      </a:r>
                      <a:r>
                        <a:rPr sz="1200" spc="-5" dirty="0">
                          <a:latin typeface="Gill Sans MT"/>
                          <a:cs typeface="Gill Sans MT"/>
                        </a:rPr>
                        <a:t>them </a:t>
                      </a:r>
                      <a:r>
                        <a:rPr sz="1200" spc="-15" dirty="0">
                          <a:latin typeface="Gill Sans MT"/>
                          <a:cs typeface="Gill Sans MT"/>
                        </a:rPr>
                        <a:t>from </a:t>
                      </a:r>
                      <a:r>
                        <a:rPr sz="1200" spc="-10" dirty="0">
                          <a:latin typeface="Gill Sans MT"/>
                          <a:cs typeface="Gill Sans MT"/>
                        </a:rPr>
                        <a:t>there </a:t>
                      </a:r>
                      <a:r>
                        <a:rPr sz="1200" spc="-5" dirty="0">
                          <a:latin typeface="Gill Sans MT"/>
                          <a:cs typeface="Gill Sans MT"/>
                        </a:rPr>
                        <a:t>when  </a:t>
                      </a:r>
                      <a:r>
                        <a:rPr sz="1200" spc="-15" dirty="0">
                          <a:latin typeface="Gill Sans MT"/>
                          <a:cs typeface="Gill Sans MT"/>
                        </a:rPr>
                        <a:t>they're</a:t>
                      </a:r>
                      <a:r>
                        <a:rPr sz="1200" spc="-10" dirty="0">
                          <a:latin typeface="Gill Sans MT"/>
                          <a:cs typeface="Gill Sans MT"/>
                        </a:rPr>
                        <a:t> </a:t>
                      </a:r>
                      <a:r>
                        <a:rPr sz="1200" spc="-5" dirty="0">
                          <a:latin typeface="Gill Sans MT"/>
                          <a:cs typeface="Gill Sans MT"/>
                        </a:rPr>
                        <a:t>needed.</a:t>
                      </a:r>
                      <a:endParaRPr sz="1200">
                        <a:latin typeface="Gill Sans MT"/>
                        <a:cs typeface="Gill Sans MT"/>
                      </a:endParaRPr>
                    </a:p>
                  </a:txBody>
                  <a:tcPr marL="0" marR="0" marT="34178" marB="0">
                    <a:lnL w="12700">
                      <a:solidFill>
                        <a:srgbClr val="000000"/>
                      </a:solidFill>
                      <a:prstDash val="solid"/>
                    </a:lnL>
                    <a:lnR w="9525">
                      <a:solidFill>
                        <a:srgbClr val="40404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785308">
                <a:tc>
                  <a:txBody>
                    <a:bodyPr/>
                    <a:lstStyle/>
                    <a:p>
                      <a:pPr>
                        <a:lnSpc>
                          <a:spcPct val="100000"/>
                        </a:lnSpc>
                        <a:spcBef>
                          <a:spcPts val="20"/>
                        </a:spcBef>
                      </a:pPr>
                      <a:endParaRPr sz="1900">
                        <a:latin typeface="Times New Roman"/>
                        <a:cs typeface="Times New Roman"/>
                      </a:endParaRPr>
                    </a:p>
                    <a:p>
                      <a:pPr marL="150495">
                        <a:lnSpc>
                          <a:spcPct val="100000"/>
                        </a:lnSpc>
                      </a:pPr>
                      <a:r>
                        <a:rPr sz="1500" b="1" spc="15" dirty="0">
                          <a:latin typeface="Courier New"/>
                          <a:cs typeface="Courier New"/>
                        </a:rPr>
                        <a:t>MEMORY_ONLY_SER</a:t>
                      </a:r>
                      <a:endParaRPr sz="1500">
                        <a:latin typeface="Courier New"/>
                        <a:cs typeface="Courier New"/>
                      </a:endParaRPr>
                    </a:p>
                  </a:txBody>
                  <a:tcPr marL="0" marR="0" marT="2241" marB="0">
                    <a:lnL w="9525">
                      <a:solidFill>
                        <a:srgbClr val="40404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4610" marR="301625">
                        <a:lnSpc>
                          <a:spcPts val="1540"/>
                        </a:lnSpc>
                        <a:spcBef>
                          <a:spcPts val="425"/>
                        </a:spcBef>
                      </a:pPr>
                      <a:r>
                        <a:rPr sz="1200" spc="-10" dirty="0">
                          <a:latin typeface="Gill Sans MT"/>
                          <a:cs typeface="Gill Sans MT"/>
                        </a:rPr>
                        <a:t>Store </a:t>
                      </a:r>
                      <a:r>
                        <a:rPr sz="1200" spc="-5" dirty="0">
                          <a:latin typeface="Gill Sans MT"/>
                          <a:cs typeface="Gill Sans MT"/>
                        </a:rPr>
                        <a:t>RDD as serialized </a:t>
                      </a:r>
                      <a:r>
                        <a:rPr sz="1200" spc="-15" dirty="0">
                          <a:latin typeface="Gill Sans MT"/>
                          <a:cs typeface="Gill Sans MT"/>
                        </a:rPr>
                        <a:t>Java </a:t>
                      </a:r>
                      <a:r>
                        <a:rPr sz="1200" spc="-5" dirty="0">
                          <a:latin typeface="Gill Sans MT"/>
                          <a:cs typeface="Gill Sans MT"/>
                        </a:rPr>
                        <a:t>objects (one </a:t>
                      </a:r>
                      <a:r>
                        <a:rPr sz="1200" spc="-10" dirty="0">
                          <a:latin typeface="Gill Sans MT"/>
                          <a:cs typeface="Gill Sans MT"/>
                        </a:rPr>
                        <a:t>byte </a:t>
                      </a:r>
                      <a:r>
                        <a:rPr sz="1200" spc="-20" dirty="0">
                          <a:latin typeface="Gill Sans MT"/>
                          <a:cs typeface="Gill Sans MT"/>
                        </a:rPr>
                        <a:t>array  </a:t>
                      </a:r>
                      <a:r>
                        <a:rPr sz="1200" spc="-5" dirty="0">
                          <a:latin typeface="Gill Sans MT"/>
                          <a:cs typeface="Gill Sans MT"/>
                        </a:rPr>
                        <a:t>per </a:t>
                      </a:r>
                      <a:r>
                        <a:rPr sz="1200" dirty="0">
                          <a:latin typeface="Gill Sans MT"/>
                          <a:cs typeface="Gill Sans MT"/>
                        </a:rPr>
                        <a:t>partition).This </a:t>
                      </a:r>
                      <a:r>
                        <a:rPr sz="1200" spc="-5" dirty="0">
                          <a:latin typeface="Gill Sans MT"/>
                          <a:cs typeface="Gill Sans MT"/>
                        </a:rPr>
                        <a:t>is </a:t>
                      </a:r>
                      <a:r>
                        <a:rPr sz="1200" spc="-10" dirty="0">
                          <a:latin typeface="Gill Sans MT"/>
                          <a:cs typeface="Gill Sans MT"/>
                        </a:rPr>
                        <a:t>generally </a:t>
                      </a:r>
                      <a:r>
                        <a:rPr sz="1200" spc="-15" dirty="0">
                          <a:latin typeface="Gill Sans MT"/>
                          <a:cs typeface="Gill Sans MT"/>
                        </a:rPr>
                        <a:t>more </a:t>
                      </a:r>
                      <a:r>
                        <a:rPr sz="1200" dirty="0">
                          <a:latin typeface="Gill Sans MT"/>
                          <a:cs typeface="Gill Sans MT"/>
                        </a:rPr>
                        <a:t>space-efficient  </a:t>
                      </a:r>
                      <a:r>
                        <a:rPr sz="1200" spc="-5" dirty="0">
                          <a:latin typeface="Gill Sans MT"/>
                          <a:cs typeface="Gill Sans MT"/>
                        </a:rPr>
                        <a:t>than deserialized objects, especially when using a</a:t>
                      </a:r>
                      <a:r>
                        <a:rPr sz="1200" spc="-185" dirty="0">
                          <a:latin typeface="Gill Sans MT"/>
                          <a:cs typeface="Gill Sans MT"/>
                        </a:rPr>
                        <a:t> </a:t>
                      </a:r>
                      <a:r>
                        <a:rPr sz="1200" spc="-5" dirty="0">
                          <a:latin typeface="Gill Sans MT"/>
                          <a:cs typeface="Gill Sans MT"/>
                        </a:rPr>
                        <a:t>fast  </a:t>
                      </a:r>
                      <a:r>
                        <a:rPr sz="1200" spc="-20" dirty="0">
                          <a:latin typeface="Gill Sans MT"/>
                          <a:cs typeface="Gill Sans MT"/>
                        </a:rPr>
                        <a:t>serializer, </a:t>
                      </a:r>
                      <a:r>
                        <a:rPr sz="1200" spc="-5" dirty="0">
                          <a:latin typeface="Gill Sans MT"/>
                          <a:cs typeface="Gill Sans MT"/>
                        </a:rPr>
                        <a:t>but </a:t>
                      </a:r>
                      <a:r>
                        <a:rPr sz="1200" spc="-15" dirty="0">
                          <a:latin typeface="Gill Sans MT"/>
                          <a:cs typeface="Gill Sans MT"/>
                        </a:rPr>
                        <a:t>more </a:t>
                      </a:r>
                      <a:r>
                        <a:rPr sz="1200" spc="-10" dirty="0">
                          <a:latin typeface="Gill Sans MT"/>
                          <a:cs typeface="Gill Sans MT"/>
                        </a:rPr>
                        <a:t>CPU-intensive </a:t>
                      </a:r>
                      <a:r>
                        <a:rPr sz="1200" spc="-5" dirty="0">
                          <a:latin typeface="Gill Sans MT"/>
                          <a:cs typeface="Gill Sans MT"/>
                        </a:rPr>
                        <a:t>to</a:t>
                      </a:r>
                      <a:r>
                        <a:rPr sz="1200" spc="-105" dirty="0">
                          <a:latin typeface="Gill Sans MT"/>
                          <a:cs typeface="Gill Sans MT"/>
                        </a:rPr>
                        <a:t> </a:t>
                      </a:r>
                      <a:r>
                        <a:rPr sz="1200" spc="-10" dirty="0">
                          <a:latin typeface="Gill Sans MT"/>
                          <a:cs typeface="Gill Sans MT"/>
                        </a:rPr>
                        <a:t>read.</a:t>
                      </a:r>
                      <a:endParaRPr sz="1200">
                        <a:latin typeface="Gill Sans MT"/>
                        <a:cs typeface="Gill Sans MT"/>
                      </a:endParaRPr>
                    </a:p>
                  </a:txBody>
                  <a:tcPr marL="0" marR="0" marT="47625" marB="0">
                    <a:lnL w="12700">
                      <a:solidFill>
                        <a:srgbClr val="000000"/>
                      </a:solidFill>
                      <a:prstDash val="solid"/>
                    </a:lnL>
                    <a:lnR w="9525">
                      <a:solidFill>
                        <a:srgbClr val="40404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613186">
                <a:tc>
                  <a:txBody>
                    <a:bodyPr/>
                    <a:lstStyle/>
                    <a:p>
                      <a:pPr>
                        <a:lnSpc>
                          <a:spcPct val="100000"/>
                        </a:lnSpc>
                        <a:spcBef>
                          <a:spcPts val="55"/>
                        </a:spcBef>
                      </a:pPr>
                      <a:endParaRPr sz="1200">
                        <a:latin typeface="Times New Roman"/>
                        <a:cs typeface="Times New Roman"/>
                      </a:endParaRPr>
                    </a:p>
                    <a:p>
                      <a:pPr marL="150495">
                        <a:lnSpc>
                          <a:spcPct val="100000"/>
                        </a:lnSpc>
                      </a:pPr>
                      <a:r>
                        <a:rPr sz="1500" b="1" spc="15" dirty="0">
                          <a:latin typeface="Courier New"/>
                          <a:cs typeface="Courier New"/>
                        </a:rPr>
                        <a:t>MEMORY_AND_DISK_SER</a:t>
                      </a:r>
                      <a:endParaRPr sz="1500">
                        <a:latin typeface="Courier New"/>
                        <a:cs typeface="Courier New"/>
                      </a:endParaRPr>
                    </a:p>
                  </a:txBody>
                  <a:tcPr marL="0" marR="0" marT="6163" marB="0">
                    <a:lnL w="9525">
                      <a:solidFill>
                        <a:srgbClr val="40404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4610" marR="117475">
                        <a:lnSpc>
                          <a:spcPts val="1540"/>
                        </a:lnSpc>
                        <a:spcBef>
                          <a:spcPts val="425"/>
                        </a:spcBef>
                      </a:pPr>
                      <a:r>
                        <a:rPr sz="1200" spc="-5" dirty="0">
                          <a:latin typeface="Gill Sans MT"/>
                          <a:cs typeface="Gill Sans MT"/>
                        </a:rPr>
                        <a:t>Similar to </a:t>
                      </a:r>
                      <a:r>
                        <a:rPr sz="1200" spc="-25" dirty="0">
                          <a:latin typeface="Gill Sans MT"/>
                          <a:cs typeface="Gill Sans MT"/>
                        </a:rPr>
                        <a:t>MEMORY_ONLY_SER, </a:t>
                      </a:r>
                      <a:r>
                        <a:rPr sz="1200" spc="-5" dirty="0">
                          <a:latin typeface="Gill Sans MT"/>
                          <a:cs typeface="Gill Sans MT"/>
                        </a:rPr>
                        <a:t>but spill partitions  that don't </a:t>
                      </a:r>
                      <a:r>
                        <a:rPr sz="1200" spc="10" dirty="0">
                          <a:latin typeface="Gill Sans MT"/>
                          <a:cs typeface="Gill Sans MT"/>
                        </a:rPr>
                        <a:t>fit </a:t>
                      </a:r>
                      <a:r>
                        <a:rPr sz="1200" spc="-5" dirty="0">
                          <a:latin typeface="Gill Sans MT"/>
                          <a:cs typeface="Gill Sans MT"/>
                        </a:rPr>
                        <a:t>in </a:t>
                      </a:r>
                      <a:r>
                        <a:rPr sz="1200" dirty="0">
                          <a:latin typeface="Gill Sans MT"/>
                          <a:cs typeface="Gill Sans MT"/>
                        </a:rPr>
                        <a:t>memory </a:t>
                      </a:r>
                      <a:r>
                        <a:rPr sz="1200" spc="-5" dirty="0">
                          <a:latin typeface="Gill Sans MT"/>
                          <a:cs typeface="Gill Sans MT"/>
                        </a:rPr>
                        <a:t>to disk instead of </a:t>
                      </a:r>
                      <a:r>
                        <a:rPr sz="1200" spc="-10" dirty="0">
                          <a:latin typeface="Gill Sans MT"/>
                          <a:cs typeface="Gill Sans MT"/>
                        </a:rPr>
                        <a:t>recomputing  </a:t>
                      </a:r>
                      <a:r>
                        <a:rPr sz="1200" spc="-5" dirty="0">
                          <a:latin typeface="Gill Sans MT"/>
                          <a:cs typeface="Gill Sans MT"/>
                        </a:rPr>
                        <a:t>them on the </a:t>
                      </a:r>
                      <a:r>
                        <a:rPr sz="1200" spc="10" dirty="0">
                          <a:latin typeface="Gill Sans MT"/>
                          <a:cs typeface="Gill Sans MT"/>
                        </a:rPr>
                        <a:t>fly </a:t>
                      </a:r>
                      <a:r>
                        <a:rPr sz="1200" spc="-5" dirty="0">
                          <a:latin typeface="Gill Sans MT"/>
                          <a:cs typeface="Gill Sans MT"/>
                        </a:rPr>
                        <a:t>each time </a:t>
                      </a:r>
                      <a:r>
                        <a:rPr sz="1200" spc="-15" dirty="0">
                          <a:latin typeface="Gill Sans MT"/>
                          <a:cs typeface="Gill Sans MT"/>
                        </a:rPr>
                        <a:t>they're</a:t>
                      </a:r>
                      <a:r>
                        <a:rPr sz="1200" spc="-30" dirty="0">
                          <a:latin typeface="Gill Sans MT"/>
                          <a:cs typeface="Gill Sans MT"/>
                        </a:rPr>
                        <a:t> </a:t>
                      </a:r>
                      <a:r>
                        <a:rPr sz="1200" spc="-5" dirty="0">
                          <a:latin typeface="Gill Sans MT"/>
                          <a:cs typeface="Gill Sans MT"/>
                        </a:rPr>
                        <a:t>needed.</a:t>
                      </a:r>
                      <a:endParaRPr sz="1200">
                        <a:latin typeface="Gill Sans MT"/>
                        <a:cs typeface="Gill Sans MT"/>
                      </a:endParaRPr>
                    </a:p>
                  </a:txBody>
                  <a:tcPr marL="0" marR="0" marT="47625" marB="0">
                    <a:lnL w="12700">
                      <a:solidFill>
                        <a:srgbClr val="000000"/>
                      </a:solidFill>
                      <a:prstDash val="solid"/>
                    </a:lnL>
                    <a:lnR w="9525">
                      <a:solidFill>
                        <a:srgbClr val="40404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268940">
                <a:tc>
                  <a:txBody>
                    <a:bodyPr/>
                    <a:lstStyle/>
                    <a:p>
                      <a:pPr marL="150495">
                        <a:lnSpc>
                          <a:spcPct val="100000"/>
                        </a:lnSpc>
                        <a:spcBef>
                          <a:spcPts val="130"/>
                        </a:spcBef>
                      </a:pPr>
                      <a:r>
                        <a:rPr sz="1500" b="1" spc="15" dirty="0">
                          <a:latin typeface="Courier New"/>
                          <a:cs typeface="Courier New"/>
                        </a:rPr>
                        <a:t>DISK_ONLY</a:t>
                      </a:r>
                      <a:endParaRPr sz="1500">
                        <a:latin typeface="Courier New"/>
                        <a:cs typeface="Courier New"/>
                      </a:endParaRPr>
                    </a:p>
                  </a:txBody>
                  <a:tcPr marL="0" marR="0" marT="14568" marB="0">
                    <a:lnL w="9525">
                      <a:solidFill>
                        <a:srgbClr val="40404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4610">
                        <a:lnSpc>
                          <a:spcPct val="100000"/>
                        </a:lnSpc>
                        <a:spcBef>
                          <a:spcPts val="305"/>
                        </a:spcBef>
                      </a:pPr>
                      <a:r>
                        <a:rPr sz="1200" spc="-10" dirty="0">
                          <a:latin typeface="Gill Sans MT"/>
                          <a:cs typeface="Gill Sans MT"/>
                        </a:rPr>
                        <a:t>Store </a:t>
                      </a:r>
                      <a:r>
                        <a:rPr sz="1200" spc="-5" dirty="0">
                          <a:latin typeface="Gill Sans MT"/>
                          <a:cs typeface="Gill Sans MT"/>
                        </a:rPr>
                        <a:t>the RDD partitions </a:t>
                      </a:r>
                      <a:r>
                        <a:rPr sz="1200" spc="-10" dirty="0">
                          <a:latin typeface="Gill Sans MT"/>
                          <a:cs typeface="Gill Sans MT"/>
                        </a:rPr>
                        <a:t>only </a:t>
                      </a:r>
                      <a:r>
                        <a:rPr sz="1200" spc="-5" dirty="0">
                          <a:latin typeface="Gill Sans MT"/>
                          <a:cs typeface="Gill Sans MT"/>
                        </a:rPr>
                        <a:t>on</a:t>
                      </a:r>
                      <a:r>
                        <a:rPr sz="1200" dirty="0">
                          <a:latin typeface="Gill Sans MT"/>
                          <a:cs typeface="Gill Sans MT"/>
                        </a:rPr>
                        <a:t> </a:t>
                      </a:r>
                      <a:r>
                        <a:rPr sz="1200" spc="-5" dirty="0">
                          <a:latin typeface="Gill Sans MT"/>
                          <a:cs typeface="Gill Sans MT"/>
                        </a:rPr>
                        <a:t>disk.</a:t>
                      </a:r>
                      <a:endParaRPr sz="1200">
                        <a:latin typeface="Gill Sans MT"/>
                        <a:cs typeface="Gill Sans MT"/>
                      </a:endParaRPr>
                    </a:p>
                  </a:txBody>
                  <a:tcPr marL="0" marR="0" marT="34178" marB="0">
                    <a:lnL w="12700">
                      <a:solidFill>
                        <a:srgbClr val="000000"/>
                      </a:solidFill>
                      <a:prstDash val="solid"/>
                    </a:lnL>
                    <a:lnR w="9525">
                      <a:solidFill>
                        <a:srgbClr val="40404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482749">
                <a:tc>
                  <a:txBody>
                    <a:bodyPr/>
                    <a:lstStyle/>
                    <a:p>
                      <a:pPr marL="187325" marR="811530" indent="-36830">
                        <a:lnSpc>
                          <a:spcPts val="2110"/>
                        </a:lnSpc>
                        <a:spcBef>
                          <a:spcPts val="45"/>
                        </a:spcBef>
                      </a:pPr>
                      <a:r>
                        <a:rPr sz="1500" b="1" spc="15" dirty="0">
                          <a:latin typeface="Courier New"/>
                          <a:cs typeface="Courier New"/>
                        </a:rPr>
                        <a:t>MEMORY_ONLY_2</a:t>
                      </a:r>
                      <a:r>
                        <a:rPr sz="1500" spc="15" dirty="0">
                          <a:latin typeface="Courier New"/>
                          <a:cs typeface="Courier New"/>
                        </a:rPr>
                        <a:t>,  </a:t>
                      </a:r>
                      <a:r>
                        <a:rPr sz="1500" b="1" spc="15" dirty="0">
                          <a:latin typeface="Courier New"/>
                          <a:cs typeface="Courier New"/>
                        </a:rPr>
                        <a:t>MEMORY_AND_DISK_2</a:t>
                      </a:r>
                      <a:r>
                        <a:rPr sz="1500" spc="15" dirty="0">
                          <a:latin typeface="Courier New"/>
                          <a:cs typeface="Courier New"/>
                        </a:rPr>
                        <a:t>,</a:t>
                      </a:r>
                      <a:r>
                        <a:rPr sz="1500" spc="-55" dirty="0">
                          <a:latin typeface="Courier New"/>
                          <a:cs typeface="Courier New"/>
                        </a:rPr>
                        <a:t> </a:t>
                      </a:r>
                      <a:r>
                        <a:rPr sz="1500" spc="15" dirty="0">
                          <a:latin typeface="Courier New"/>
                          <a:cs typeface="Courier New"/>
                        </a:rPr>
                        <a:t>etc</a:t>
                      </a:r>
                      <a:endParaRPr sz="1500">
                        <a:latin typeface="Courier New"/>
                        <a:cs typeface="Courier New"/>
                      </a:endParaRPr>
                    </a:p>
                  </a:txBody>
                  <a:tcPr marL="0" marR="0" marT="5043" marB="0">
                    <a:lnL w="9525">
                      <a:solidFill>
                        <a:srgbClr val="404040"/>
                      </a:solidFill>
                      <a:prstDash val="solid"/>
                    </a:lnL>
                    <a:lnR w="12700">
                      <a:solidFill>
                        <a:srgbClr val="000000"/>
                      </a:solidFill>
                      <a:prstDash val="solid"/>
                    </a:lnR>
                    <a:lnT w="12700">
                      <a:solidFill>
                        <a:srgbClr val="000000"/>
                      </a:solidFill>
                      <a:prstDash val="solid"/>
                    </a:lnT>
                    <a:lnB w="9525">
                      <a:solidFill>
                        <a:srgbClr val="404040"/>
                      </a:solidFill>
                      <a:prstDash val="solid"/>
                    </a:lnB>
                  </a:tcPr>
                </a:tc>
                <a:tc>
                  <a:txBody>
                    <a:bodyPr/>
                    <a:lstStyle/>
                    <a:p>
                      <a:pPr marL="54610" marR="300990">
                        <a:lnSpc>
                          <a:spcPts val="1540"/>
                        </a:lnSpc>
                        <a:spcBef>
                          <a:spcPts val="425"/>
                        </a:spcBef>
                      </a:pPr>
                      <a:r>
                        <a:rPr sz="1200" spc="-5" dirty="0">
                          <a:latin typeface="Gill Sans MT"/>
                          <a:cs typeface="Gill Sans MT"/>
                        </a:rPr>
                        <a:t>Same as the </a:t>
                      </a:r>
                      <a:r>
                        <a:rPr sz="1200" spc="-15" dirty="0">
                          <a:latin typeface="Gill Sans MT"/>
                          <a:cs typeface="Gill Sans MT"/>
                        </a:rPr>
                        <a:t>levels </a:t>
                      </a:r>
                      <a:r>
                        <a:rPr sz="1200" spc="-10" dirty="0">
                          <a:latin typeface="Gill Sans MT"/>
                          <a:cs typeface="Gill Sans MT"/>
                        </a:rPr>
                        <a:t>above, </a:t>
                      </a:r>
                      <a:r>
                        <a:rPr sz="1200" spc="-5" dirty="0">
                          <a:latin typeface="Gill Sans MT"/>
                          <a:cs typeface="Gill Sans MT"/>
                        </a:rPr>
                        <a:t>but </a:t>
                      </a:r>
                      <a:r>
                        <a:rPr sz="1200" spc="-10" dirty="0">
                          <a:latin typeface="Gill Sans MT"/>
                          <a:cs typeface="Gill Sans MT"/>
                        </a:rPr>
                        <a:t>replicate </a:t>
                      </a:r>
                      <a:r>
                        <a:rPr sz="1200" spc="-5" dirty="0">
                          <a:latin typeface="Gill Sans MT"/>
                          <a:cs typeface="Gill Sans MT"/>
                        </a:rPr>
                        <a:t>each partition  on </a:t>
                      </a:r>
                      <a:r>
                        <a:rPr sz="1200" spc="-15" dirty="0">
                          <a:latin typeface="Gill Sans MT"/>
                          <a:cs typeface="Gill Sans MT"/>
                        </a:rPr>
                        <a:t>two </a:t>
                      </a:r>
                      <a:r>
                        <a:rPr sz="1200" spc="-5" dirty="0">
                          <a:latin typeface="Gill Sans MT"/>
                          <a:cs typeface="Gill Sans MT"/>
                        </a:rPr>
                        <a:t>cluster</a:t>
                      </a:r>
                      <a:r>
                        <a:rPr sz="1200" dirty="0">
                          <a:latin typeface="Gill Sans MT"/>
                          <a:cs typeface="Gill Sans MT"/>
                        </a:rPr>
                        <a:t> </a:t>
                      </a:r>
                      <a:r>
                        <a:rPr sz="1200" spc="-5" dirty="0">
                          <a:latin typeface="Gill Sans MT"/>
                          <a:cs typeface="Gill Sans MT"/>
                        </a:rPr>
                        <a:t>nodes.</a:t>
                      </a:r>
                      <a:endParaRPr sz="1200">
                        <a:latin typeface="Gill Sans MT"/>
                        <a:cs typeface="Gill Sans MT"/>
                      </a:endParaRPr>
                    </a:p>
                  </a:txBody>
                  <a:tcPr marL="0" marR="0" marT="47625" marB="0">
                    <a:lnL w="12700">
                      <a:solidFill>
                        <a:srgbClr val="000000"/>
                      </a:solidFill>
                      <a:prstDash val="solid"/>
                    </a:lnL>
                    <a:lnR w="9525">
                      <a:solidFill>
                        <a:srgbClr val="404040"/>
                      </a:solidFill>
                      <a:prstDash val="solid"/>
                    </a:lnR>
                    <a:lnT w="12700">
                      <a:solidFill>
                        <a:srgbClr val="000000"/>
                      </a:solidFill>
                      <a:prstDash val="solid"/>
                    </a:lnT>
                    <a:lnB w="9525">
                      <a:solidFill>
                        <a:srgbClr val="404040"/>
                      </a:solidFill>
                      <a:prstDash val="soli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808948" y="2095625"/>
            <a:ext cx="1920688" cy="193439"/>
          </a:xfrm>
          <a:prstGeom prst="rect">
            <a:avLst/>
          </a:prstGeom>
        </p:spPr>
        <p:txBody>
          <a:bodyPr vert="horz" wrap="square" lIns="0" tIns="10085" rIns="0" bIns="0" rtlCol="0">
            <a:spAutoFit/>
          </a:bodyPr>
          <a:lstStyle/>
          <a:p>
            <a:pPr marL="11206" defTabSz="806867">
              <a:spcBef>
                <a:spcPts val="79"/>
              </a:spcBef>
            </a:pPr>
            <a:r>
              <a:rPr sz="1191" b="1" spc="-4" dirty="0">
                <a:solidFill>
                  <a:srgbClr val="323332"/>
                </a:solidFill>
                <a:latin typeface="Courier New"/>
                <a:cs typeface="Courier New"/>
              </a:rPr>
              <a:t>=&gt; (</a:t>
            </a:r>
            <a:r>
              <a:rPr sz="1191" spc="-4" dirty="0">
                <a:solidFill>
                  <a:srgbClr val="323332"/>
                </a:solidFill>
                <a:latin typeface="Courier New"/>
                <a:cs typeface="Courier New"/>
              </a:rPr>
              <a:t>word</a:t>
            </a:r>
            <a:r>
              <a:rPr sz="1191" b="1" spc="-4" dirty="0">
                <a:solidFill>
                  <a:srgbClr val="323332"/>
                </a:solidFill>
                <a:latin typeface="Courier New"/>
                <a:cs typeface="Courier New"/>
              </a:rPr>
              <a:t>,</a:t>
            </a:r>
            <a:r>
              <a:rPr sz="1191" b="1" spc="-66" dirty="0">
                <a:solidFill>
                  <a:srgbClr val="323332"/>
                </a:solidFill>
                <a:latin typeface="Courier New"/>
                <a:cs typeface="Courier New"/>
              </a:rPr>
              <a:t> </a:t>
            </a:r>
            <a:r>
              <a:rPr sz="1191" spc="-4" dirty="0">
                <a:solidFill>
                  <a:srgbClr val="009999"/>
                </a:solidFill>
                <a:latin typeface="Courier New"/>
                <a:cs typeface="Courier New"/>
              </a:rPr>
              <a:t>1</a:t>
            </a:r>
            <a:r>
              <a:rPr sz="1191" b="1" spc="-4" dirty="0">
                <a:solidFill>
                  <a:srgbClr val="323332"/>
                </a:solidFill>
                <a:latin typeface="Courier New"/>
                <a:cs typeface="Courier New"/>
              </a:rPr>
              <a:t>))</a:t>
            </a:r>
            <a:r>
              <a:rPr sz="1191" spc="-4" dirty="0">
                <a:solidFill>
                  <a:srgbClr val="323332"/>
                </a:solidFill>
                <a:latin typeface="Courier New"/>
                <a:cs typeface="Courier New"/>
              </a:rPr>
              <a:t>.</a:t>
            </a:r>
            <a:r>
              <a:rPr sz="1191" b="1" spc="-4" dirty="0">
                <a:solidFill>
                  <a:srgbClr val="0365C0"/>
                </a:solidFill>
                <a:latin typeface="Courier New"/>
                <a:cs typeface="Courier New"/>
              </a:rPr>
              <a:t>cache</a:t>
            </a:r>
            <a:r>
              <a:rPr sz="1191" spc="-4" dirty="0">
                <a:solidFill>
                  <a:srgbClr val="323332"/>
                </a:solidFill>
                <a:latin typeface="Courier New"/>
                <a:cs typeface="Courier New"/>
              </a:rPr>
              <a:t>()</a:t>
            </a:r>
            <a:endParaRPr sz="1191">
              <a:solidFill>
                <a:prstClr val="black"/>
              </a:solidFill>
              <a:latin typeface="Courier New"/>
              <a:cs typeface="Courier New"/>
            </a:endParaRPr>
          </a:p>
        </p:txBody>
      </p:sp>
      <p:sp>
        <p:nvSpPr>
          <p:cNvPr id="3" name="object 3"/>
          <p:cNvSpPr txBox="1">
            <a:spLocks noGrp="1"/>
          </p:cNvSpPr>
          <p:nvPr>
            <p:ph type="title"/>
          </p:nvPr>
        </p:nvSpPr>
        <p:spPr>
          <a:xfrm>
            <a:off x="2328786" y="641680"/>
            <a:ext cx="3081618" cy="297589"/>
          </a:xfrm>
          <a:prstGeom prst="rect">
            <a:avLst/>
          </a:prstGeom>
        </p:spPr>
        <p:txBody>
          <a:bodyPr vert="horz" wrap="square" lIns="0" tIns="12326" rIns="0" bIns="0" rtlCol="0">
            <a:spAutoFit/>
          </a:bodyPr>
          <a:lstStyle/>
          <a:p>
            <a:pPr marL="11206">
              <a:spcBef>
                <a:spcPts val="97"/>
              </a:spcBef>
            </a:pPr>
            <a:r>
              <a:rPr sz="1853" b="1" spc="93" dirty="0"/>
              <a:t>Spark </a:t>
            </a:r>
            <a:r>
              <a:rPr sz="1853" b="1" spc="79" dirty="0"/>
              <a:t>Essentials:</a:t>
            </a:r>
            <a:r>
              <a:rPr sz="1853" b="1" spc="-31" dirty="0"/>
              <a:t> </a:t>
            </a:r>
            <a:r>
              <a:rPr sz="1853" i="1" dirty="0"/>
              <a:t>Persistence</a:t>
            </a:r>
            <a:endParaRPr sz="1853"/>
          </a:p>
        </p:txBody>
      </p:sp>
      <p:sp>
        <p:nvSpPr>
          <p:cNvPr id="4" name="object 4"/>
          <p:cNvSpPr txBox="1"/>
          <p:nvPr/>
        </p:nvSpPr>
        <p:spPr>
          <a:xfrm>
            <a:off x="7092263" y="4439458"/>
            <a:ext cx="1649505" cy="193439"/>
          </a:xfrm>
          <a:prstGeom prst="rect">
            <a:avLst/>
          </a:prstGeom>
        </p:spPr>
        <p:txBody>
          <a:bodyPr vert="horz" wrap="square" lIns="0" tIns="10085" rIns="0" bIns="0" rtlCol="0">
            <a:spAutoFit/>
          </a:bodyPr>
          <a:lstStyle/>
          <a:p>
            <a:pPr marL="11206" defTabSz="806867">
              <a:spcBef>
                <a:spcPts val="79"/>
              </a:spcBef>
            </a:pPr>
            <a:r>
              <a:rPr sz="1191" spc="-9" dirty="0">
                <a:solidFill>
                  <a:srgbClr val="323332"/>
                </a:solidFill>
                <a:latin typeface="Courier New"/>
                <a:cs typeface="Courier New"/>
              </a:rPr>
              <a:t>x: (x,</a:t>
            </a:r>
            <a:r>
              <a:rPr sz="1191" spc="-57" dirty="0">
                <a:solidFill>
                  <a:srgbClr val="323332"/>
                </a:solidFill>
                <a:latin typeface="Courier New"/>
                <a:cs typeface="Courier New"/>
              </a:rPr>
              <a:t> </a:t>
            </a:r>
            <a:r>
              <a:rPr sz="1191" spc="-4" dirty="0">
                <a:solidFill>
                  <a:srgbClr val="009999"/>
                </a:solidFill>
                <a:latin typeface="Courier New"/>
                <a:cs typeface="Courier New"/>
              </a:rPr>
              <a:t>1</a:t>
            </a:r>
            <a:r>
              <a:rPr sz="1191" spc="-4" dirty="0">
                <a:solidFill>
                  <a:srgbClr val="323332"/>
                </a:solidFill>
                <a:latin typeface="Courier New"/>
                <a:cs typeface="Courier New"/>
              </a:rPr>
              <a:t>)).</a:t>
            </a:r>
            <a:r>
              <a:rPr sz="1191" b="1" spc="-4" dirty="0">
                <a:solidFill>
                  <a:srgbClr val="0365C0"/>
                </a:solidFill>
                <a:latin typeface="Courier New"/>
                <a:cs typeface="Courier New"/>
              </a:rPr>
              <a:t>cache</a:t>
            </a:r>
            <a:r>
              <a:rPr sz="1191" spc="-4" dirty="0">
                <a:solidFill>
                  <a:srgbClr val="323332"/>
                </a:solidFill>
                <a:latin typeface="Courier New"/>
                <a:cs typeface="Courier New"/>
              </a:rPr>
              <a:t>()</a:t>
            </a:r>
            <a:endParaRPr sz="1191">
              <a:solidFill>
                <a:prstClr val="black"/>
              </a:solidFill>
              <a:latin typeface="Courier New"/>
              <a:cs typeface="Courier New"/>
            </a:endParaRPr>
          </a:p>
        </p:txBody>
      </p:sp>
      <p:sp>
        <p:nvSpPr>
          <p:cNvPr id="5" name="object 5"/>
          <p:cNvSpPr txBox="1"/>
          <p:nvPr/>
        </p:nvSpPr>
        <p:spPr>
          <a:xfrm>
            <a:off x="2651517" y="1361534"/>
            <a:ext cx="4089587" cy="1127836"/>
          </a:xfrm>
          <a:prstGeom prst="rect">
            <a:avLst/>
          </a:prstGeom>
        </p:spPr>
        <p:txBody>
          <a:bodyPr vert="horz" wrap="square" lIns="0" tIns="14568" rIns="0" bIns="0" rtlCol="0">
            <a:spAutoFit/>
          </a:bodyPr>
          <a:lstStyle/>
          <a:p>
            <a:pPr marL="50989" defTabSz="806867">
              <a:spcBef>
                <a:spcPts val="115"/>
              </a:spcBef>
            </a:pPr>
            <a:r>
              <a:rPr sz="2515" spc="4" dirty="0">
                <a:solidFill>
                  <a:prstClr val="black"/>
                </a:solidFill>
                <a:latin typeface="Gill Sans MT"/>
                <a:cs typeface="Gill Sans MT"/>
              </a:rPr>
              <a:t>Scala:</a:t>
            </a:r>
            <a:endParaRPr sz="2515">
              <a:solidFill>
                <a:prstClr val="black"/>
              </a:solidFill>
              <a:latin typeface="Gill Sans MT"/>
              <a:cs typeface="Gill Sans MT"/>
            </a:endParaRPr>
          </a:p>
          <a:p>
            <a:pPr marL="11206" defTabSz="806867">
              <a:spcBef>
                <a:spcPts val="1204"/>
              </a:spcBef>
            </a:pPr>
            <a:r>
              <a:rPr sz="1191" b="1" spc="-4" dirty="0">
                <a:solidFill>
                  <a:srgbClr val="323332"/>
                </a:solidFill>
                <a:latin typeface="Courier New"/>
                <a:cs typeface="Courier New"/>
              </a:rPr>
              <a:t>val </a:t>
            </a:r>
            <a:r>
              <a:rPr sz="1191" spc="-4" dirty="0">
                <a:solidFill>
                  <a:srgbClr val="323332"/>
                </a:solidFill>
                <a:latin typeface="Courier New"/>
                <a:cs typeface="Courier New"/>
              </a:rPr>
              <a:t>f </a:t>
            </a:r>
            <a:r>
              <a:rPr sz="1191" b="1" spc="-4" dirty="0">
                <a:solidFill>
                  <a:srgbClr val="323332"/>
                </a:solidFill>
                <a:latin typeface="Courier New"/>
                <a:cs typeface="Courier New"/>
              </a:rPr>
              <a:t>=</a:t>
            </a:r>
            <a:r>
              <a:rPr sz="1191" b="1" spc="-18" dirty="0">
                <a:solidFill>
                  <a:srgbClr val="323332"/>
                </a:solidFill>
                <a:latin typeface="Courier New"/>
                <a:cs typeface="Courier New"/>
              </a:rPr>
              <a:t> </a:t>
            </a:r>
            <a:r>
              <a:rPr sz="1191" spc="-4" dirty="0">
                <a:solidFill>
                  <a:srgbClr val="323332"/>
                </a:solidFill>
                <a:latin typeface="Courier New"/>
                <a:cs typeface="Courier New"/>
              </a:rPr>
              <a:t>sc</a:t>
            </a:r>
            <a:r>
              <a:rPr sz="1191" b="1" spc="-4" dirty="0">
                <a:solidFill>
                  <a:srgbClr val="323332"/>
                </a:solidFill>
                <a:latin typeface="Courier New"/>
                <a:cs typeface="Courier New"/>
              </a:rPr>
              <a:t>.</a:t>
            </a:r>
            <a:r>
              <a:rPr sz="1191" spc="-4" dirty="0">
                <a:solidFill>
                  <a:srgbClr val="323332"/>
                </a:solidFill>
                <a:latin typeface="Courier New"/>
                <a:cs typeface="Courier New"/>
              </a:rPr>
              <a:t>textFile</a:t>
            </a:r>
            <a:r>
              <a:rPr sz="1191" b="1" spc="-4" dirty="0">
                <a:solidFill>
                  <a:srgbClr val="323332"/>
                </a:solidFill>
                <a:latin typeface="Courier New"/>
                <a:cs typeface="Courier New"/>
              </a:rPr>
              <a:t>(</a:t>
            </a:r>
            <a:r>
              <a:rPr sz="1191" spc="-4" dirty="0">
                <a:solidFill>
                  <a:srgbClr val="DD2244"/>
                </a:solidFill>
                <a:latin typeface="Courier New"/>
                <a:cs typeface="Courier New"/>
              </a:rPr>
              <a:t>"README.md"</a:t>
            </a:r>
            <a:r>
              <a:rPr sz="1191" b="1" spc="-4" dirty="0">
                <a:solidFill>
                  <a:srgbClr val="323332"/>
                </a:solidFill>
                <a:latin typeface="Courier New"/>
                <a:cs typeface="Courier New"/>
              </a:rPr>
              <a:t>)</a:t>
            </a:r>
            <a:endParaRPr sz="1191">
              <a:solidFill>
                <a:prstClr val="black"/>
              </a:solidFill>
              <a:latin typeface="Courier New"/>
              <a:cs typeface="Courier New"/>
            </a:endParaRPr>
          </a:p>
          <a:p>
            <a:pPr marL="11206" marR="4483" defTabSz="806867">
              <a:lnSpc>
                <a:spcPct val="106700"/>
              </a:lnSpc>
            </a:pPr>
            <a:r>
              <a:rPr sz="1191" b="1" spc="-4" dirty="0">
                <a:solidFill>
                  <a:srgbClr val="323332"/>
                </a:solidFill>
                <a:latin typeface="Courier New"/>
                <a:cs typeface="Courier New"/>
              </a:rPr>
              <a:t>val </a:t>
            </a:r>
            <a:r>
              <a:rPr sz="1191" spc="-4" dirty="0">
                <a:solidFill>
                  <a:srgbClr val="323332"/>
                </a:solidFill>
                <a:latin typeface="Courier New"/>
                <a:cs typeface="Courier New"/>
              </a:rPr>
              <a:t>w </a:t>
            </a:r>
            <a:r>
              <a:rPr sz="1191" b="1" spc="-4" dirty="0">
                <a:solidFill>
                  <a:srgbClr val="323332"/>
                </a:solidFill>
                <a:latin typeface="Courier New"/>
                <a:cs typeface="Courier New"/>
              </a:rPr>
              <a:t>= </a:t>
            </a:r>
            <a:r>
              <a:rPr sz="1191" spc="-4" dirty="0">
                <a:solidFill>
                  <a:srgbClr val="323332"/>
                </a:solidFill>
                <a:latin typeface="Courier New"/>
                <a:cs typeface="Courier New"/>
              </a:rPr>
              <a:t>f</a:t>
            </a:r>
            <a:r>
              <a:rPr sz="1191" b="1" spc="-4" dirty="0">
                <a:solidFill>
                  <a:srgbClr val="323332"/>
                </a:solidFill>
                <a:latin typeface="Courier New"/>
                <a:cs typeface="Courier New"/>
              </a:rPr>
              <a:t>.</a:t>
            </a:r>
            <a:r>
              <a:rPr sz="1191" spc="-4" dirty="0">
                <a:solidFill>
                  <a:srgbClr val="323332"/>
                </a:solidFill>
                <a:latin typeface="Courier New"/>
                <a:cs typeface="Courier New"/>
              </a:rPr>
              <a:t>flatMap</a:t>
            </a:r>
            <a:r>
              <a:rPr sz="1191" b="1" spc="-4" dirty="0">
                <a:solidFill>
                  <a:srgbClr val="323332"/>
                </a:solidFill>
                <a:latin typeface="Courier New"/>
                <a:cs typeface="Courier New"/>
              </a:rPr>
              <a:t>(</a:t>
            </a:r>
            <a:r>
              <a:rPr sz="1191" spc="-4" dirty="0">
                <a:solidFill>
                  <a:srgbClr val="323332"/>
                </a:solidFill>
                <a:latin typeface="Courier New"/>
                <a:cs typeface="Courier New"/>
              </a:rPr>
              <a:t>l </a:t>
            </a:r>
            <a:r>
              <a:rPr sz="1191" b="1" spc="-4" dirty="0">
                <a:solidFill>
                  <a:srgbClr val="323332"/>
                </a:solidFill>
                <a:latin typeface="Courier New"/>
                <a:cs typeface="Courier New"/>
              </a:rPr>
              <a:t>=&gt; </a:t>
            </a:r>
            <a:r>
              <a:rPr sz="1191" spc="-4" dirty="0">
                <a:solidFill>
                  <a:srgbClr val="323332"/>
                </a:solidFill>
                <a:latin typeface="Courier New"/>
                <a:cs typeface="Courier New"/>
              </a:rPr>
              <a:t>l</a:t>
            </a:r>
            <a:r>
              <a:rPr sz="1191" b="1" spc="-4" dirty="0">
                <a:solidFill>
                  <a:srgbClr val="323332"/>
                </a:solidFill>
                <a:latin typeface="Courier New"/>
                <a:cs typeface="Courier New"/>
              </a:rPr>
              <a:t>.</a:t>
            </a:r>
            <a:r>
              <a:rPr sz="1191" spc="-4" dirty="0">
                <a:solidFill>
                  <a:srgbClr val="323332"/>
                </a:solidFill>
                <a:latin typeface="Courier New"/>
                <a:cs typeface="Courier New"/>
              </a:rPr>
              <a:t>split</a:t>
            </a:r>
            <a:r>
              <a:rPr sz="1191" b="1" spc="-4" dirty="0">
                <a:solidFill>
                  <a:srgbClr val="323332"/>
                </a:solidFill>
                <a:latin typeface="Courier New"/>
                <a:cs typeface="Courier New"/>
              </a:rPr>
              <a:t>(</a:t>
            </a:r>
            <a:r>
              <a:rPr sz="1191" spc="-4" dirty="0">
                <a:solidFill>
                  <a:srgbClr val="DD2244"/>
                </a:solidFill>
                <a:latin typeface="Courier New"/>
                <a:cs typeface="Courier New"/>
              </a:rPr>
              <a:t>" </a:t>
            </a:r>
            <a:r>
              <a:rPr sz="1191" spc="-9" dirty="0">
                <a:solidFill>
                  <a:srgbClr val="DD2244"/>
                </a:solidFill>
                <a:latin typeface="Courier New"/>
                <a:cs typeface="Courier New"/>
              </a:rPr>
              <a:t>"</a:t>
            </a:r>
            <a:r>
              <a:rPr sz="1191" b="1" spc="-9" dirty="0">
                <a:solidFill>
                  <a:srgbClr val="323332"/>
                </a:solidFill>
                <a:latin typeface="Courier New"/>
                <a:cs typeface="Courier New"/>
              </a:rPr>
              <a:t>)).</a:t>
            </a:r>
            <a:r>
              <a:rPr sz="1191" spc="-9" dirty="0">
                <a:solidFill>
                  <a:srgbClr val="323332"/>
                </a:solidFill>
                <a:latin typeface="Courier New"/>
                <a:cs typeface="Courier New"/>
              </a:rPr>
              <a:t>map</a:t>
            </a:r>
            <a:r>
              <a:rPr sz="1191" b="1" spc="-9" dirty="0">
                <a:solidFill>
                  <a:srgbClr val="323332"/>
                </a:solidFill>
                <a:latin typeface="Courier New"/>
                <a:cs typeface="Courier New"/>
              </a:rPr>
              <a:t>(</a:t>
            </a:r>
            <a:r>
              <a:rPr sz="1191" spc="-9" dirty="0">
                <a:solidFill>
                  <a:srgbClr val="323332"/>
                </a:solidFill>
                <a:latin typeface="Courier New"/>
                <a:cs typeface="Courier New"/>
              </a:rPr>
              <a:t>word  </a:t>
            </a:r>
            <a:r>
              <a:rPr sz="1191" spc="-4" dirty="0">
                <a:solidFill>
                  <a:srgbClr val="323332"/>
                </a:solidFill>
                <a:latin typeface="Courier New"/>
                <a:cs typeface="Courier New"/>
              </a:rPr>
              <a:t>w</a:t>
            </a:r>
            <a:r>
              <a:rPr sz="1191" b="1" spc="-4" dirty="0">
                <a:solidFill>
                  <a:srgbClr val="323332"/>
                </a:solidFill>
                <a:latin typeface="Courier New"/>
                <a:cs typeface="Courier New"/>
              </a:rPr>
              <a:t>.</a:t>
            </a:r>
            <a:r>
              <a:rPr sz="1191" spc="-4" dirty="0">
                <a:solidFill>
                  <a:srgbClr val="323332"/>
                </a:solidFill>
                <a:latin typeface="Courier New"/>
                <a:cs typeface="Courier New"/>
              </a:rPr>
              <a:t>reduceByKey</a:t>
            </a:r>
            <a:r>
              <a:rPr sz="1191" b="1" spc="-4" dirty="0">
                <a:solidFill>
                  <a:srgbClr val="323332"/>
                </a:solidFill>
                <a:latin typeface="Courier New"/>
                <a:cs typeface="Courier New"/>
              </a:rPr>
              <a:t>(_ +</a:t>
            </a:r>
            <a:r>
              <a:rPr sz="1191" b="1" spc="-40" dirty="0">
                <a:solidFill>
                  <a:srgbClr val="323332"/>
                </a:solidFill>
                <a:latin typeface="Courier New"/>
                <a:cs typeface="Courier New"/>
              </a:rPr>
              <a:t> </a:t>
            </a:r>
            <a:r>
              <a:rPr sz="1191" b="1" spc="-4" dirty="0">
                <a:solidFill>
                  <a:srgbClr val="323332"/>
                </a:solidFill>
                <a:latin typeface="Courier New"/>
                <a:cs typeface="Courier New"/>
              </a:rPr>
              <a:t>_).</a:t>
            </a:r>
            <a:r>
              <a:rPr sz="1191" spc="-4" dirty="0">
                <a:solidFill>
                  <a:srgbClr val="323332"/>
                </a:solidFill>
                <a:latin typeface="Courier New"/>
                <a:cs typeface="Courier New"/>
              </a:rPr>
              <a:t>collect</a:t>
            </a:r>
            <a:r>
              <a:rPr sz="1191" b="1" spc="-4" dirty="0">
                <a:solidFill>
                  <a:srgbClr val="323332"/>
                </a:solidFill>
                <a:latin typeface="Courier New"/>
                <a:cs typeface="Courier New"/>
              </a:rPr>
              <a:t>.</a:t>
            </a:r>
            <a:r>
              <a:rPr sz="1191" spc="-4" dirty="0">
                <a:solidFill>
                  <a:srgbClr val="323332"/>
                </a:solidFill>
                <a:latin typeface="Courier New"/>
                <a:cs typeface="Courier New"/>
              </a:rPr>
              <a:t>foreach</a:t>
            </a:r>
            <a:r>
              <a:rPr sz="1191" b="1" spc="-4" dirty="0">
                <a:solidFill>
                  <a:srgbClr val="323332"/>
                </a:solidFill>
                <a:latin typeface="Courier New"/>
                <a:cs typeface="Courier New"/>
              </a:rPr>
              <a:t>(</a:t>
            </a:r>
            <a:r>
              <a:rPr sz="1191" spc="-4" dirty="0">
                <a:solidFill>
                  <a:srgbClr val="323332"/>
                </a:solidFill>
                <a:latin typeface="Courier New"/>
                <a:cs typeface="Courier New"/>
              </a:rPr>
              <a:t>println</a:t>
            </a:r>
            <a:r>
              <a:rPr sz="1191" b="1" spc="-4" dirty="0">
                <a:solidFill>
                  <a:srgbClr val="323332"/>
                </a:solidFill>
                <a:latin typeface="Courier New"/>
                <a:cs typeface="Courier New"/>
              </a:rPr>
              <a:t>)</a:t>
            </a:r>
            <a:endParaRPr sz="1191">
              <a:solidFill>
                <a:prstClr val="black"/>
              </a:solidFill>
              <a:latin typeface="Courier New"/>
              <a:cs typeface="Courier New"/>
            </a:endParaRPr>
          </a:p>
        </p:txBody>
      </p:sp>
      <p:sp>
        <p:nvSpPr>
          <p:cNvPr id="6" name="object 6"/>
          <p:cNvSpPr txBox="1"/>
          <p:nvPr/>
        </p:nvSpPr>
        <p:spPr>
          <a:xfrm>
            <a:off x="2663695" y="3482622"/>
            <a:ext cx="4360769" cy="1349563"/>
          </a:xfrm>
          <a:prstGeom prst="rect">
            <a:avLst/>
          </a:prstGeom>
        </p:spPr>
        <p:txBody>
          <a:bodyPr vert="horz" wrap="square" lIns="0" tIns="14568" rIns="0" bIns="0" rtlCol="0">
            <a:spAutoFit/>
          </a:bodyPr>
          <a:lstStyle/>
          <a:p>
            <a:pPr marL="40343" defTabSz="806867">
              <a:spcBef>
                <a:spcPts val="115"/>
              </a:spcBef>
            </a:pPr>
            <a:r>
              <a:rPr sz="2515" spc="9" dirty="0">
                <a:solidFill>
                  <a:prstClr val="black"/>
                </a:solidFill>
                <a:latin typeface="Gill Sans MT"/>
                <a:cs typeface="Gill Sans MT"/>
              </a:rPr>
              <a:t>Python:</a:t>
            </a:r>
            <a:endParaRPr sz="2515">
              <a:solidFill>
                <a:prstClr val="black"/>
              </a:solidFill>
              <a:latin typeface="Gill Sans MT"/>
              <a:cs typeface="Gill Sans MT"/>
            </a:endParaRPr>
          </a:p>
          <a:p>
            <a:pPr marL="11206" defTabSz="806867">
              <a:spcBef>
                <a:spcPts val="1434"/>
              </a:spcBef>
            </a:pPr>
            <a:r>
              <a:rPr sz="1191" b="1" spc="-4" dirty="0">
                <a:solidFill>
                  <a:srgbClr val="323332"/>
                </a:solidFill>
                <a:latin typeface="Courier New"/>
                <a:cs typeface="Courier New"/>
              </a:rPr>
              <a:t>from </a:t>
            </a:r>
            <a:r>
              <a:rPr sz="1191" spc="-4" dirty="0">
                <a:solidFill>
                  <a:srgbClr val="555555"/>
                </a:solidFill>
                <a:latin typeface="Courier New"/>
                <a:cs typeface="Courier New"/>
              </a:rPr>
              <a:t>operator </a:t>
            </a:r>
            <a:r>
              <a:rPr sz="1191" b="1" spc="-4" dirty="0">
                <a:solidFill>
                  <a:srgbClr val="323332"/>
                </a:solidFill>
                <a:latin typeface="Courier New"/>
                <a:cs typeface="Courier New"/>
              </a:rPr>
              <a:t>import</a:t>
            </a:r>
            <a:r>
              <a:rPr sz="1191" b="1" spc="-13" dirty="0">
                <a:solidFill>
                  <a:srgbClr val="323332"/>
                </a:solidFill>
                <a:latin typeface="Courier New"/>
                <a:cs typeface="Courier New"/>
              </a:rPr>
              <a:t> </a:t>
            </a:r>
            <a:r>
              <a:rPr sz="1191" spc="-4" dirty="0">
                <a:solidFill>
                  <a:srgbClr val="323332"/>
                </a:solidFill>
                <a:latin typeface="Courier New"/>
                <a:cs typeface="Courier New"/>
              </a:rPr>
              <a:t>add</a:t>
            </a:r>
            <a:endParaRPr sz="1191">
              <a:solidFill>
                <a:prstClr val="black"/>
              </a:solidFill>
              <a:latin typeface="Courier New"/>
              <a:cs typeface="Courier New"/>
            </a:endParaRPr>
          </a:p>
          <a:p>
            <a:pPr marL="11206" defTabSz="806867">
              <a:spcBef>
                <a:spcPts val="97"/>
              </a:spcBef>
            </a:pPr>
            <a:r>
              <a:rPr sz="1191" spc="-4" dirty="0">
                <a:solidFill>
                  <a:srgbClr val="323332"/>
                </a:solidFill>
                <a:latin typeface="Courier New"/>
                <a:cs typeface="Courier New"/>
              </a:rPr>
              <a:t>f </a:t>
            </a:r>
            <a:r>
              <a:rPr sz="1191" b="1" spc="-4" dirty="0">
                <a:solidFill>
                  <a:srgbClr val="323332"/>
                </a:solidFill>
                <a:latin typeface="Courier New"/>
                <a:cs typeface="Courier New"/>
              </a:rPr>
              <a:t>=</a:t>
            </a:r>
            <a:r>
              <a:rPr sz="1191" b="1" spc="-62" dirty="0">
                <a:solidFill>
                  <a:srgbClr val="323332"/>
                </a:solidFill>
                <a:latin typeface="Courier New"/>
                <a:cs typeface="Courier New"/>
              </a:rPr>
              <a:t> </a:t>
            </a:r>
            <a:r>
              <a:rPr sz="1191" spc="-4" dirty="0">
                <a:solidFill>
                  <a:srgbClr val="323332"/>
                </a:solidFill>
                <a:latin typeface="Courier New"/>
                <a:cs typeface="Courier New"/>
              </a:rPr>
              <a:t>sc</a:t>
            </a:r>
            <a:r>
              <a:rPr sz="1191" b="1" spc="-4" dirty="0">
                <a:solidFill>
                  <a:srgbClr val="323332"/>
                </a:solidFill>
                <a:latin typeface="Courier New"/>
                <a:cs typeface="Courier New"/>
              </a:rPr>
              <a:t>.</a:t>
            </a:r>
            <a:r>
              <a:rPr sz="1191" spc="-4" dirty="0">
                <a:solidFill>
                  <a:srgbClr val="323332"/>
                </a:solidFill>
                <a:latin typeface="Courier New"/>
                <a:cs typeface="Courier New"/>
              </a:rPr>
              <a:t>textFile(</a:t>
            </a:r>
            <a:r>
              <a:rPr sz="1191" spc="-4" dirty="0">
                <a:solidFill>
                  <a:srgbClr val="DD2244"/>
                </a:solidFill>
                <a:latin typeface="Courier New"/>
                <a:cs typeface="Courier New"/>
              </a:rPr>
              <a:t>"README.md"</a:t>
            </a:r>
            <a:r>
              <a:rPr sz="1191" spc="-4" dirty="0">
                <a:solidFill>
                  <a:srgbClr val="323332"/>
                </a:solidFill>
                <a:latin typeface="Courier New"/>
                <a:cs typeface="Courier New"/>
              </a:rPr>
              <a:t>)</a:t>
            </a:r>
            <a:endParaRPr sz="1191">
              <a:solidFill>
                <a:prstClr val="black"/>
              </a:solidFill>
              <a:latin typeface="Courier New"/>
              <a:cs typeface="Courier New"/>
            </a:endParaRPr>
          </a:p>
          <a:p>
            <a:pPr marL="11206" marR="4483" defTabSz="806867">
              <a:lnSpc>
                <a:spcPct val="106700"/>
              </a:lnSpc>
            </a:pPr>
            <a:r>
              <a:rPr sz="1191" spc="-4" dirty="0">
                <a:solidFill>
                  <a:srgbClr val="323332"/>
                </a:solidFill>
                <a:latin typeface="Courier New"/>
                <a:cs typeface="Courier New"/>
              </a:rPr>
              <a:t>w </a:t>
            </a:r>
            <a:r>
              <a:rPr sz="1191" b="1" spc="-4" dirty="0">
                <a:solidFill>
                  <a:srgbClr val="323332"/>
                </a:solidFill>
                <a:latin typeface="Courier New"/>
                <a:cs typeface="Courier New"/>
              </a:rPr>
              <a:t>= </a:t>
            </a:r>
            <a:r>
              <a:rPr sz="1191" spc="-4" dirty="0">
                <a:solidFill>
                  <a:srgbClr val="323332"/>
                </a:solidFill>
                <a:latin typeface="Courier New"/>
                <a:cs typeface="Courier New"/>
              </a:rPr>
              <a:t>f</a:t>
            </a:r>
            <a:r>
              <a:rPr sz="1191" b="1" spc="-4" dirty="0">
                <a:solidFill>
                  <a:srgbClr val="323332"/>
                </a:solidFill>
                <a:latin typeface="Courier New"/>
                <a:cs typeface="Courier New"/>
              </a:rPr>
              <a:t>.</a:t>
            </a:r>
            <a:r>
              <a:rPr sz="1191" spc="-4" dirty="0">
                <a:solidFill>
                  <a:srgbClr val="323332"/>
                </a:solidFill>
                <a:latin typeface="Courier New"/>
                <a:cs typeface="Courier New"/>
              </a:rPr>
              <a:t>flatMap(</a:t>
            </a:r>
            <a:r>
              <a:rPr sz="1191" b="1" spc="-4" dirty="0">
                <a:solidFill>
                  <a:srgbClr val="323332"/>
                </a:solidFill>
                <a:latin typeface="Courier New"/>
                <a:cs typeface="Courier New"/>
              </a:rPr>
              <a:t>lambda </a:t>
            </a:r>
            <a:r>
              <a:rPr sz="1191" spc="-9" dirty="0">
                <a:solidFill>
                  <a:srgbClr val="323332"/>
                </a:solidFill>
                <a:latin typeface="Courier New"/>
                <a:cs typeface="Courier New"/>
              </a:rPr>
              <a:t>x: </a:t>
            </a:r>
            <a:r>
              <a:rPr sz="1191" spc="-4" dirty="0">
                <a:solidFill>
                  <a:srgbClr val="323332"/>
                </a:solidFill>
                <a:latin typeface="Courier New"/>
                <a:cs typeface="Courier New"/>
              </a:rPr>
              <a:t>x</a:t>
            </a:r>
            <a:r>
              <a:rPr sz="1191" b="1" spc="-4" dirty="0">
                <a:solidFill>
                  <a:srgbClr val="323332"/>
                </a:solidFill>
                <a:latin typeface="Courier New"/>
                <a:cs typeface="Courier New"/>
              </a:rPr>
              <a:t>.</a:t>
            </a:r>
            <a:r>
              <a:rPr sz="1191" spc="-4" dirty="0">
                <a:solidFill>
                  <a:srgbClr val="323332"/>
                </a:solidFill>
                <a:latin typeface="Courier New"/>
                <a:cs typeface="Courier New"/>
              </a:rPr>
              <a:t>split(</a:t>
            </a:r>
            <a:r>
              <a:rPr sz="1191" spc="-4" dirty="0">
                <a:solidFill>
                  <a:srgbClr val="DD2244"/>
                </a:solidFill>
                <a:latin typeface="Courier New"/>
                <a:cs typeface="Courier New"/>
              </a:rPr>
              <a:t>'</a:t>
            </a:r>
            <a:r>
              <a:rPr sz="1191" spc="-31" dirty="0">
                <a:solidFill>
                  <a:srgbClr val="DD2244"/>
                </a:solidFill>
                <a:latin typeface="Courier New"/>
                <a:cs typeface="Courier New"/>
              </a:rPr>
              <a:t> </a:t>
            </a:r>
            <a:r>
              <a:rPr sz="1191" spc="-4" dirty="0">
                <a:solidFill>
                  <a:srgbClr val="DD2244"/>
                </a:solidFill>
                <a:latin typeface="Courier New"/>
                <a:cs typeface="Courier New"/>
              </a:rPr>
              <a:t>'</a:t>
            </a:r>
            <a:r>
              <a:rPr sz="1191" spc="-4" dirty="0">
                <a:solidFill>
                  <a:srgbClr val="323332"/>
                </a:solidFill>
                <a:latin typeface="Courier New"/>
                <a:cs typeface="Courier New"/>
              </a:rPr>
              <a:t>))</a:t>
            </a:r>
            <a:r>
              <a:rPr sz="1191" b="1" spc="-4" dirty="0">
                <a:solidFill>
                  <a:srgbClr val="323332"/>
                </a:solidFill>
                <a:latin typeface="Courier New"/>
                <a:cs typeface="Courier New"/>
              </a:rPr>
              <a:t>.</a:t>
            </a:r>
            <a:r>
              <a:rPr sz="1191" spc="-4" dirty="0">
                <a:solidFill>
                  <a:srgbClr val="323332"/>
                </a:solidFill>
                <a:latin typeface="Courier New"/>
                <a:cs typeface="Courier New"/>
              </a:rPr>
              <a:t>map(</a:t>
            </a:r>
            <a:r>
              <a:rPr sz="1191" b="1" spc="-4" dirty="0">
                <a:solidFill>
                  <a:srgbClr val="323332"/>
                </a:solidFill>
                <a:latin typeface="Courier New"/>
                <a:cs typeface="Courier New"/>
              </a:rPr>
              <a:t>lambda  </a:t>
            </a:r>
            <a:r>
              <a:rPr sz="1191" spc="-4" dirty="0">
                <a:solidFill>
                  <a:srgbClr val="323332"/>
                </a:solidFill>
                <a:latin typeface="Courier New"/>
                <a:cs typeface="Courier New"/>
              </a:rPr>
              <a:t>w</a:t>
            </a:r>
            <a:r>
              <a:rPr sz="1191" b="1" spc="-4" dirty="0">
                <a:solidFill>
                  <a:srgbClr val="323332"/>
                </a:solidFill>
                <a:latin typeface="Courier New"/>
                <a:cs typeface="Courier New"/>
              </a:rPr>
              <a:t>.</a:t>
            </a:r>
            <a:r>
              <a:rPr sz="1191" spc="-4" dirty="0">
                <a:solidFill>
                  <a:srgbClr val="323332"/>
                </a:solidFill>
                <a:latin typeface="Courier New"/>
                <a:cs typeface="Courier New"/>
              </a:rPr>
              <a:t>reduceByKey(add)</a:t>
            </a:r>
            <a:r>
              <a:rPr sz="1191" b="1" spc="-4" dirty="0">
                <a:solidFill>
                  <a:srgbClr val="323332"/>
                </a:solidFill>
                <a:latin typeface="Courier New"/>
                <a:cs typeface="Courier New"/>
              </a:rPr>
              <a:t>.</a:t>
            </a:r>
            <a:r>
              <a:rPr sz="1191" spc="-4" dirty="0">
                <a:solidFill>
                  <a:srgbClr val="323332"/>
                </a:solidFill>
                <a:latin typeface="Courier New"/>
                <a:cs typeface="Courier New"/>
              </a:rPr>
              <a:t>collect()</a:t>
            </a:r>
            <a:endParaRPr sz="1191">
              <a:solidFill>
                <a:prstClr val="black"/>
              </a:solidFill>
              <a:latin typeface="Courier New"/>
              <a:cs typeface="Courier New"/>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924051" y="1381125"/>
            <a:ext cx="8315324" cy="3136228"/>
          </a:xfrm>
          <a:prstGeom prst="rect">
            <a:avLst/>
          </a:prstGeom>
        </p:spPr>
        <p:txBody>
          <a:bodyPr vert="horz" wrap="square" lIns="0" tIns="32497" rIns="0" bIns="0" rtlCol="0">
            <a:spAutoFit/>
          </a:bodyPr>
          <a:lstStyle/>
          <a:p>
            <a:pPr marL="11206" marR="214603" algn="just" defTabSz="806867">
              <a:lnSpc>
                <a:spcPts val="2965"/>
              </a:lnSpc>
              <a:spcBef>
                <a:spcPts val="256"/>
              </a:spcBef>
            </a:pPr>
            <a:r>
              <a:rPr sz="2515" dirty="0">
                <a:solidFill>
                  <a:prstClr val="black"/>
                </a:solidFill>
                <a:latin typeface="Gill Sans MT"/>
                <a:cs typeface="Gill Sans MT"/>
              </a:rPr>
              <a:t>Broadcast </a:t>
            </a:r>
            <a:r>
              <a:rPr sz="2515" spc="9" dirty="0">
                <a:solidFill>
                  <a:prstClr val="black"/>
                </a:solidFill>
                <a:latin typeface="Gill Sans MT"/>
                <a:cs typeface="Gill Sans MT"/>
              </a:rPr>
              <a:t>variables </a:t>
            </a:r>
            <a:r>
              <a:rPr sz="2515" spc="4" dirty="0">
                <a:solidFill>
                  <a:prstClr val="black"/>
                </a:solidFill>
                <a:latin typeface="Gill Sans MT"/>
                <a:cs typeface="Gill Sans MT"/>
              </a:rPr>
              <a:t>let programmer </a:t>
            </a:r>
            <a:r>
              <a:rPr sz="2515" spc="-9" dirty="0">
                <a:solidFill>
                  <a:prstClr val="black"/>
                </a:solidFill>
                <a:latin typeface="Gill Sans MT"/>
                <a:cs typeface="Gill Sans MT"/>
              </a:rPr>
              <a:t>keep </a:t>
            </a:r>
            <a:r>
              <a:rPr sz="2515" spc="9" dirty="0">
                <a:solidFill>
                  <a:prstClr val="black"/>
                </a:solidFill>
                <a:latin typeface="Gill Sans MT"/>
                <a:cs typeface="Gill Sans MT"/>
              </a:rPr>
              <a:t>a  </a:t>
            </a:r>
            <a:r>
              <a:rPr sz="2515" dirty="0">
                <a:solidFill>
                  <a:prstClr val="black"/>
                </a:solidFill>
                <a:latin typeface="Gill Sans MT"/>
                <a:cs typeface="Gill Sans MT"/>
              </a:rPr>
              <a:t>read-only </a:t>
            </a:r>
            <a:r>
              <a:rPr sz="2515" spc="9" dirty="0">
                <a:solidFill>
                  <a:prstClr val="black"/>
                </a:solidFill>
                <a:latin typeface="Gill Sans MT"/>
                <a:cs typeface="Gill Sans MT"/>
              </a:rPr>
              <a:t>variable cached </a:t>
            </a:r>
            <a:r>
              <a:rPr sz="2515" spc="13" dirty="0">
                <a:solidFill>
                  <a:prstClr val="black"/>
                </a:solidFill>
                <a:latin typeface="Gill Sans MT"/>
                <a:cs typeface="Gill Sans MT"/>
              </a:rPr>
              <a:t>on </a:t>
            </a:r>
            <a:r>
              <a:rPr sz="2515" spc="9" dirty="0">
                <a:solidFill>
                  <a:prstClr val="black"/>
                </a:solidFill>
                <a:latin typeface="Gill Sans MT"/>
                <a:cs typeface="Gill Sans MT"/>
              </a:rPr>
              <a:t>each machine  rather than shipping a </a:t>
            </a:r>
            <a:r>
              <a:rPr sz="2515" spc="-13" dirty="0">
                <a:solidFill>
                  <a:prstClr val="black"/>
                </a:solidFill>
                <a:latin typeface="Gill Sans MT"/>
                <a:cs typeface="Gill Sans MT"/>
              </a:rPr>
              <a:t>copy </a:t>
            </a:r>
            <a:r>
              <a:rPr sz="2515" spc="9" dirty="0">
                <a:solidFill>
                  <a:prstClr val="black"/>
                </a:solidFill>
                <a:latin typeface="Gill Sans MT"/>
                <a:cs typeface="Gill Sans MT"/>
              </a:rPr>
              <a:t>of </a:t>
            </a:r>
            <a:r>
              <a:rPr sz="2515" spc="4" dirty="0">
                <a:solidFill>
                  <a:prstClr val="black"/>
                </a:solidFill>
                <a:latin typeface="Gill Sans MT"/>
                <a:cs typeface="Gill Sans MT"/>
              </a:rPr>
              <a:t>it </a:t>
            </a:r>
            <a:r>
              <a:rPr sz="2515" spc="9" dirty="0">
                <a:solidFill>
                  <a:prstClr val="black"/>
                </a:solidFill>
                <a:latin typeface="Gill Sans MT"/>
                <a:cs typeface="Gill Sans MT"/>
              </a:rPr>
              <a:t>with</a:t>
            </a:r>
            <a:r>
              <a:rPr sz="2515" spc="-35" dirty="0">
                <a:solidFill>
                  <a:prstClr val="black"/>
                </a:solidFill>
                <a:latin typeface="Gill Sans MT"/>
                <a:cs typeface="Gill Sans MT"/>
              </a:rPr>
              <a:t> </a:t>
            </a:r>
            <a:r>
              <a:rPr sz="2515" spc="9" dirty="0">
                <a:solidFill>
                  <a:prstClr val="black"/>
                </a:solidFill>
                <a:latin typeface="Gill Sans MT"/>
                <a:cs typeface="Gill Sans MT"/>
              </a:rPr>
              <a:t>tasks</a:t>
            </a:r>
            <a:endParaRPr sz="2515" dirty="0">
              <a:solidFill>
                <a:prstClr val="black"/>
              </a:solidFill>
              <a:latin typeface="Gill Sans MT"/>
              <a:cs typeface="Gill Sans MT"/>
            </a:endParaRPr>
          </a:p>
          <a:p>
            <a:pPr marL="11206" marR="339556" algn="just" defTabSz="806867">
              <a:lnSpc>
                <a:spcPts val="2965"/>
              </a:lnSpc>
              <a:spcBef>
                <a:spcPts val="1610"/>
              </a:spcBef>
            </a:pPr>
            <a:r>
              <a:rPr sz="2515" spc="-4" dirty="0">
                <a:solidFill>
                  <a:prstClr val="black"/>
                </a:solidFill>
                <a:latin typeface="Gill Sans MT"/>
                <a:cs typeface="Gill Sans MT"/>
              </a:rPr>
              <a:t>For </a:t>
            </a:r>
            <a:r>
              <a:rPr sz="2515" spc="13" dirty="0">
                <a:solidFill>
                  <a:prstClr val="black"/>
                </a:solidFill>
                <a:latin typeface="Gill Sans MT"/>
                <a:cs typeface="Gill Sans MT"/>
              </a:rPr>
              <a:t>example, </a:t>
            </a:r>
            <a:r>
              <a:rPr sz="2515" spc="9" dirty="0">
                <a:solidFill>
                  <a:prstClr val="black"/>
                </a:solidFill>
                <a:latin typeface="Gill Sans MT"/>
                <a:cs typeface="Gill Sans MT"/>
              </a:rPr>
              <a:t>to </a:t>
            </a:r>
            <a:r>
              <a:rPr sz="2515" spc="-4" dirty="0">
                <a:solidFill>
                  <a:prstClr val="black"/>
                </a:solidFill>
                <a:latin typeface="Gill Sans MT"/>
                <a:cs typeface="Gill Sans MT"/>
              </a:rPr>
              <a:t>give </a:t>
            </a:r>
            <a:r>
              <a:rPr sz="2515" spc="4" dirty="0">
                <a:solidFill>
                  <a:prstClr val="black"/>
                </a:solidFill>
                <a:latin typeface="Gill Sans MT"/>
                <a:cs typeface="Gill Sans MT"/>
              </a:rPr>
              <a:t>every </a:t>
            </a:r>
            <a:r>
              <a:rPr sz="2515" spc="9" dirty="0">
                <a:solidFill>
                  <a:prstClr val="black"/>
                </a:solidFill>
                <a:latin typeface="Gill Sans MT"/>
                <a:cs typeface="Gill Sans MT"/>
              </a:rPr>
              <a:t>node a </a:t>
            </a:r>
            <a:r>
              <a:rPr sz="2515" spc="-13" dirty="0">
                <a:solidFill>
                  <a:prstClr val="black"/>
                </a:solidFill>
                <a:latin typeface="Gill Sans MT"/>
                <a:cs typeface="Gill Sans MT"/>
              </a:rPr>
              <a:t>copy</a:t>
            </a:r>
            <a:r>
              <a:rPr sz="2515" spc="-247" dirty="0">
                <a:solidFill>
                  <a:prstClr val="black"/>
                </a:solidFill>
                <a:latin typeface="Gill Sans MT"/>
                <a:cs typeface="Gill Sans MT"/>
              </a:rPr>
              <a:t> </a:t>
            </a:r>
            <a:r>
              <a:rPr sz="2515" spc="9" dirty="0">
                <a:solidFill>
                  <a:prstClr val="black"/>
                </a:solidFill>
                <a:latin typeface="Gill Sans MT"/>
                <a:cs typeface="Gill Sans MT"/>
              </a:rPr>
              <a:t>of  a </a:t>
            </a:r>
            <a:r>
              <a:rPr sz="2515" spc="4" dirty="0">
                <a:solidFill>
                  <a:prstClr val="black"/>
                </a:solidFill>
                <a:latin typeface="Gill Sans MT"/>
                <a:cs typeface="Gill Sans MT"/>
              </a:rPr>
              <a:t>large </a:t>
            </a:r>
            <a:r>
              <a:rPr sz="2515" spc="9" dirty="0">
                <a:solidFill>
                  <a:prstClr val="black"/>
                </a:solidFill>
                <a:latin typeface="Gill Sans MT"/>
                <a:cs typeface="Gill Sans MT"/>
              </a:rPr>
              <a:t>input dataset</a:t>
            </a:r>
            <a:r>
              <a:rPr sz="2515" spc="-13" dirty="0">
                <a:solidFill>
                  <a:prstClr val="black"/>
                </a:solidFill>
                <a:latin typeface="Gill Sans MT"/>
                <a:cs typeface="Gill Sans MT"/>
              </a:rPr>
              <a:t> </a:t>
            </a:r>
            <a:r>
              <a:rPr sz="2515" spc="13" dirty="0">
                <a:solidFill>
                  <a:prstClr val="black"/>
                </a:solidFill>
                <a:latin typeface="Gill Sans MT"/>
                <a:cs typeface="Gill Sans MT"/>
              </a:rPr>
              <a:t>efficiently</a:t>
            </a:r>
            <a:endParaRPr sz="2515" dirty="0">
              <a:solidFill>
                <a:prstClr val="black"/>
              </a:solidFill>
              <a:latin typeface="Gill Sans MT"/>
              <a:cs typeface="Gill Sans MT"/>
            </a:endParaRPr>
          </a:p>
          <a:p>
            <a:pPr marL="11206" marR="4483" defTabSz="806867">
              <a:lnSpc>
                <a:spcPts val="2965"/>
              </a:lnSpc>
              <a:spcBef>
                <a:spcPts val="1610"/>
              </a:spcBef>
            </a:pPr>
            <a:r>
              <a:rPr sz="2515" spc="9" dirty="0">
                <a:solidFill>
                  <a:prstClr val="black"/>
                </a:solidFill>
                <a:latin typeface="Gill Sans MT"/>
                <a:cs typeface="Gill Sans MT"/>
              </a:rPr>
              <a:t>Spark also attempts to distribute </a:t>
            </a:r>
            <a:r>
              <a:rPr sz="2515" dirty="0">
                <a:solidFill>
                  <a:prstClr val="black"/>
                </a:solidFill>
                <a:latin typeface="Gill Sans MT"/>
                <a:cs typeface="Gill Sans MT"/>
              </a:rPr>
              <a:t>broadcast  </a:t>
            </a:r>
            <a:r>
              <a:rPr sz="2515" spc="9" dirty="0">
                <a:solidFill>
                  <a:prstClr val="black"/>
                </a:solidFill>
                <a:latin typeface="Gill Sans MT"/>
                <a:cs typeface="Gill Sans MT"/>
              </a:rPr>
              <a:t>variables using </a:t>
            </a:r>
            <a:r>
              <a:rPr sz="2515" spc="18" dirty="0">
                <a:solidFill>
                  <a:prstClr val="black"/>
                </a:solidFill>
                <a:latin typeface="Gill Sans MT"/>
                <a:cs typeface="Gill Sans MT"/>
              </a:rPr>
              <a:t>efficient </a:t>
            </a:r>
            <a:r>
              <a:rPr sz="2515" dirty="0">
                <a:solidFill>
                  <a:prstClr val="black"/>
                </a:solidFill>
                <a:latin typeface="Gill Sans MT"/>
                <a:cs typeface="Gill Sans MT"/>
              </a:rPr>
              <a:t>broadcast </a:t>
            </a:r>
            <a:r>
              <a:rPr sz="2515" spc="4" dirty="0">
                <a:solidFill>
                  <a:prstClr val="black"/>
                </a:solidFill>
                <a:latin typeface="Gill Sans MT"/>
                <a:cs typeface="Gill Sans MT"/>
              </a:rPr>
              <a:t>algorithms  </a:t>
            </a:r>
            <a:r>
              <a:rPr sz="2515" spc="9" dirty="0">
                <a:solidFill>
                  <a:prstClr val="black"/>
                </a:solidFill>
                <a:latin typeface="Gill Sans MT"/>
                <a:cs typeface="Gill Sans MT"/>
              </a:rPr>
              <a:t>to </a:t>
            </a:r>
            <a:r>
              <a:rPr sz="2515" dirty="0">
                <a:solidFill>
                  <a:prstClr val="black"/>
                </a:solidFill>
                <a:latin typeface="Gill Sans MT"/>
                <a:cs typeface="Gill Sans MT"/>
              </a:rPr>
              <a:t>reduce </a:t>
            </a:r>
            <a:r>
              <a:rPr sz="2515" spc="9" dirty="0">
                <a:solidFill>
                  <a:prstClr val="black"/>
                </a:solidFill>
                <a:latin typeface="Gill Sans MT"/>
                <a:cs typeface="Gill Sans MT"/>
              </a:rPr>
              <a:t>communication</a:t>
            </a:r>
            <a:r>
              <a:rPr sz="2515" spc="-4" dirty="0">
                <a:solidFill>
                  <a:prstClr val="black"/>
                </a:solidFill>
                <a:latin typeface="Gill Sans MT"/>
                <a:cs typeface="Gill Sans MT"/>
              </a:rPr>
              <a:t> </a:t>
            </a:r>
            <a:r>
              <a:rPr sz="2515" spc="9" dirty="0">
                <a:solidFill>
                  <a:prstClr val="black"/>
                </a:solidFill>
                <a:latin typeface="Gill Sans MT"/>
                <a:cs typeface="Gill Sans MT"/>
              </a:rPr>
              <a:t>cost</a:t>
            </a:r>
            <a:endParaRPr sz="2515" dirty="0">
              <a:solidFill>
                <a:prstClr val="black"/>
              </a:solidFill>
              <a:latin typeface="Gill Sans MT"/>
              <a:cs typeface="Gill Sans MT"/>
            </a:endParaRPr>
          </a:p>
        </p:txBody>
      </p:sp>
      <p:sp>
        <p:nvSpPr>
          <p:cNvPr id="3" name="object 3"/>
          <p:cNvSpPr txBox="1">
            <a:spLocks noGrp="1"/>
          </p:cNvSpPr>
          <p:nvPr>
            <p:ph type="title"/>
          </p:nvPr>
        </p:nvSpPr>
        <p:spPr>
          <a:xfrm>
            <a:off x="2328786" y="641679"/>
            <a:ext cx="6777113" cy="443334"/>
          </a:xfrm>
          <a:prstGeom prst="rect">
            <a:avLst/>
          </a:prstGeom>
        </p:spPr>
        <p:txBody>
          <a:bodyPr vert="horz" wrap="square" lIns="0" tIns="12326" rIns="0" bIns="0" rtlCol="0">
            <a:spAutoFit/>
          </a:bodyPr>
          <a:lstStyle/>
          <a:p>
            <a:pPr marL="11206" algn="ctr">
              <a:spcBef>
                <a:spcPts val="97"/>
              </a:spcBef>
            </a:pPr>
            <a:r>
              <a:rPr sz="2800" b="1" spc="93" dirty="0"/>
              <a:t>Spark </a:t>
            </a:r>
            <a:r>
              <a:rPr sz="2800" b="1" spc="79" dirty="0"/>
              <a:t>Essentials: </a:t>
            </a:r>
            <a:r>
              <a:rPr sz="2800" i="1" spc="-4" dirty="0"/>
              <a:t>Broadcast</a:t>
            </a:r>
            <a:r>
              <a:rPr sz="2800" i="1" spc="-371" dirty="0"/>
              <a:t> </a:t>
            </a:r>
            <a:r>
              <a:rPr sz="2800" i="1" spc="-13" dirty="0"/>
              <a:t>Variables</a:t>
            </a:r>
            <a:endParaRPr sz="28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357053" y="1901987"/>
            <a:ext cx="564776" cy="193439"/>
          </a:xfrm>
          <a:prstGeom prst="rect">
            <a:avLst/>
          </a:prstGeom>
        </p:spPr>
        <p:txBody>
          <a:bodyPr vert="horz" wrap="square" lIns="0" tIns="10085" rIns="0" bIns="0" rtlCol="0">
            <a:spAutoFit/>
          </a:bodyPr>
          <a:lstStyle/>
          <a:p>
            <a:pPr marL="11206" defTabSz="806867">
              <a:spcBef>
                <a:spcPts val="79"/>
              </a:spcBef>
            </a:pPr>
            <a:r>
              <a:rPr sz="1191" spc="-4" dirty="0">
                <a:solidFill>
                  <a:srgbClr val="009999"/>
                </a:solidFill>
                <a:latin typeface="Courier New"/>
                <a:cs typeface="Courier New"/>
              </a:rPr>
              <a:t>2</a:t>
            </a:r>
            <a:r>
              <a:rPr sz="1191" b="1" spc="-4" dirty="0">
                <a:solidFill>
                  <a:srgbClr val="323332"/>
                </a:solidFill>
                <a:latin typeface="Courier New"/>
                <a:cs typeface="Courier New"/>
              </a:rPr>
              <a:t>,</a:t>
            </a:r>
            <a:r>
              <a:rPr sz="1191" b="1" spc="-79" dirty="0">
                <a:solidFill>
                  <a:srgbClr val="323332"/>
                </a:solidFill>
                <a:latin typeface="Courier New"/>
                <a:cs typeface="Courier New"/>
              </a:rPr>
              <a:t> </a:t>
            </a:r>
            <a:r>
              <a:rPr sz="1191" spc="-4" dirty="0">
                <a:solidFill>
                  <a:srgbClr val="009999"/>
                </a:solidFill>
                <a:latin typeface="Courier New"/>
                <a:cs typeface="Courier New"/>
              </a:rPr>
              <a:t>3</a:t>
            </a:r>
            <a:r>
              <a:rPr sz="1191" b="1" spc="-4" dirty="0">
                <a:solidFill>
                  <a:srgbClr val="323332"/>
                </a:solidFill>
                <a:latin typeface="Courier New"/>
                <a:cs typeface="Courier New"/>
              </a:rPr>
              <a:t>))</a:t>
            </a:r>
            <a:endParaRPr sz="1191">
              <a:solidFill>
                <a:prstClr val="black"/>
              </a:solidFill>
              <a:latin typeface="Courier New"/>
              <a:cs typeface="Courier New"/>
            </a:endParaRPr>
          </a:p>
        </p:txBody>
      </p:sp>
      <p:sp>
        <p:nvSpPr>
          <p:cNvPr id="3" name="object 3"/>
          <p:cNvSpPr txBox="1">
            <a:spLocks noGrp="1"/>
          </p:cNvSpPr>
          <p:nvPr>
            <p:ph type="title"/>
          </p:nvPr>
        </p:nvSpPr>
        <p:spPr>
          <a:xfrm>
            <a:off x="2328787" y="641680"/>
            <a:ext cx="3800475" cy="297589"/>
          </a:xfrm>
          <a:prstGeom prst="rect">
            <a:avLst/>
          </a:prstGeom>
        </p:spPr>
        <p:txBody>
          <a:bodyPr vert="horz" wrap="square" lIns="0" tIns="12326" rIns="0" bIns="0" rtlCol="0">
            <a:spAutoFit/>
          </a:bodyPr>
          <a:lstStyle/>
          <a:p>
            <a:pPr marL="11206">
              <a:spcBef>
                <a:spcPts val="97"/>
              </a:spcBef>
            </a:pPr>
            <a:r>
              <a:rPr sz="1853" b="1" spc="93" dirty="0"/>
              <a:t>Spark </a:t>
            </a:r>
            <a:r>
              <a:rPr sz="1853" b="1" spc="79" dirty="0"/>
              <a:t>Essentials: </a:t>
            </a:r>
            <a:r>
              <a:rPr sz="1853" i="1" spc="-4" dirty="0"/>
              <a:t>Broadcast</a:t>
            </a:r>
            <a:r>
              <a:rPr sz="1853" i="1" spc="-371" dirty="0"/>
              <a:t> </a:t>
            </a:r>
            <a:r>
              <a:rPr sz="1853" i="1" spc="-13" dirty="0"/>
              <a:t>Variables</a:t>
            </a:r>
            <a:endParaRPr sz="1853"/>
          </a:p>
        </p:txBody>
      </p:sp>
      <p:sp>
        <p:nvSpPr>
          <p:cNvPr id="4" name="object 4"/>
          <p:cNvSpPr txBox="1"/>
          <p:nvPr/>
        </p:nvSpPr>
        <p:spPr>
          <a:xfrm>
            <a:off x="6459609" y="4052182"/>
            <a:ext cx="384361" cy="193439"/>
          </a:xfrm>
          <a:prstGeom prst="rect">
            <a:avLst/>
          </a:prstGeom>
        </p:spPr>
        <p:txBody>
          <a:bodyPr vert="horz" wrap="square" lIns="0" tIns="10085" rIns="0" bIns="0" rtlCol="0">
            <a:spAutoFit/>
          </a:bodyPr>
          <a:lstStyle/>
          <a:p>
            <a:pPr marL="11206" defTabSz="806867">
              <a:spcBef>
                <a:spcPts val="79"/>
              </a:spcBef>
            </a:pPr>
            <a:r>
              <a:rPr sz="1191" spc="-4" dirty="0">
                <a:solidFill>
                  <a:srgbClr val="009999"/>
                </a:solidFill>
                <a:latin typeface="Courier New"/>
                <a:cs typeface="Courier New"/>
              </a:rPr>
              <a:t>4</a:t>
            </a:r>
            <a:r>
              <a:rPr sz="1191" spc="-4" dirty="0">
                <a:solidFill>
                  <a:srgbClr val="323332"/>
                </a:solidFill>
                <a:latin typeface="Courier New"/>
                <a:cs typeface="Courier New"/>
              </a:rPr>
              <a:t>)))</a:t>
            </a:r>
            <a:endParaRPr sz="1191">
              <a:solidFill>
                <a:prstClr val="black"/>
              </a:solidFill>
              <a:latin typeface="Courier New"/>
              <a:cs typeface="Courier New"/>
            </a:endParaRPr>
          </a:p>
        </p:txBody>
      </p:sp>
      <p:sp>
        <p:nvSpPr>
          <p:cNvPr id="5" name="object 5"/>
          <p:cNvSpPr txBox="1"/>
          <p:nvPr/>
        </p:nvSpPr>
        <p:spPr>
          <a:xfrm>
            <a:off x="2651517" y="1361534"/>
            <a:ext cx="5139933" cy="931756"/>
          </a:xfrm>
          <a:prstGeom prst="rect">
            <a:avLst/>
          </a:prstGeom>
        </p:spPr>
        <p:txBody>
          <a:bodyPr vert="horz" wrap="square" lIns="0" tIns="14568" rIns="0" bIns="0" rtlCol="0">
            <a:spAutoFit/>
          </a:bodyPr>
          <a:lstStyle/>
          <a:p>
            <a:pPr marL="50989" defTabSz="806867">
              <a:spcBef>
                <a:spcPts val="115"/>
              </a:spcBef>
            </a:pPr>
            <a:r>
              <a:rPr sz="2515" spc="4" dirty="0">
                <a:solidFill>
                  <a:prstClr val="black"/>
                </a:solidFill>
                <a:latin typeface="Gill Sans MT"/>
                <a:cs typeface="Gill Sans MT"/>
              </a:rPr>
              <a:t>Scala:</a:t>
            </a:r>
            <a:endParaRPr sz="2515" dirty="0">
              <a:solidFill>
                <a:prstClr val="black"/>
              </a:solidFill>
              <a:latin typeface="Gill Sans MT"/>
              <a:cs typeface="Gill Sans MT"/>
            </a:endParaRPr>
          </a:p>
          <a:p>
            <a:pPr marL="11206" marR="4483" defTabSz="806867">
              <a:lnSpc>
                <a:spcPct val="106700"/>
              </a:lnSpc>
              <a:spcBef>
                <a:spcPts val="1107"/>
              </a:spcBef>
            </a:pPr>
            <a:r>
              <a:rPr sz="1191" b="1" spc="-4" dirty="0">
                <a:solidFill>
                  <a:srgbClr val="323332"/>
                </a:solidFill>
                <a:latin typeface="Courier New"/>
                <a:cs typeface="Courier New"/>
              </a:rPr>
              <a:t>val </a:t>
            </a:r>
            <a:r>
              <a:rPr sz="1191" spc="-9" dirty="0">
                <a:solidFill>
                  <a:srgbClr val="323332"/>
                </a:solidFill>
                <a:latin typeface="Courier New"/>
                <a:cs typeface="Courier New"/>
              </a:rPr>
              <a:t>broadcastVar </a:t>
            </a:r>
            <a:r>
              <a:rPr sz="1191" b="1" spc="-4" dirty="0">
                <a:solidFill>
                  <a:srgbClr val="323332"/>
                </a:solidFill>
                <a:latin typeface="Courier New"/>
                <a:cs typeface="Courier New"/>
              </a:rPr>
              <a:t>= </a:t>
            </a:r>
            <a:r>
              <a:rPr sz="1191" spc="-4" dirty="0">
                <a:solidFill>
                  <a:srgbClr val="323332"/>
                </a:solidFill>
                <a:latin typeface="Courier New"/>
                <a:cs typeface="Courier New"/>
              </a:rPr>
              <a:t>sc</a:t>
            </a:r>
            <a:r>
              <a:rPr sz="1191" b="1" spc="-4" dirty="0">
                <a:solidFill>
                  <a:srgbClr val="323332"/>
                </a:solidFill>
                <a:latin typeface="Courier New"/>
                <a:cs typeface="Courier New"/>
              </a:rPr>
              <a:t>.</a:t>
            </a:r>
            <a:r>
              <a:rPr sz="1191" b="1" spc="-4" dirty="0">
                <a:solidFill>
                  <a:srgbClr val="0365C0"/>
                </a:solidFill>
                <a:latin typeface="Courier New"/>
                <a:cs typeface="Courier New"/>
              </a:rPr>
              <a:t>broadcast</a:t>
            </a:r>
            <a:r>
              <a:rPr sz="1191" b="1" spc="-4" dirty="0">
                <a:solidFill>
                  <a:srgbClr val="323332"/>
                </a:solidFill>
                <a:latin typeface="Courier New"/>
                <a:cs typeface="Courier New"/>
              </a:rPr>
              <a:t>(</a:t>
            </a:r>
            <a:r>
              <a:rPr sz="1191" b="1" spc="-4" dirty="0">
                <a:solidFill>
                  <a:srgbClr val="455588"/>
                </a:solidFill>
                <a:latin typeface="Courier New"/>
                <a:cs typeface="Courier New"/>
              </a:rPr>
              <a:t>Array</a:t>
            </a:r>
            <a:r>
              <a:rPr sz="1191" b="1" spc="-4" dirty="0">
                <a:solidFill>
                  <a:srgbClr val="323332"/>
                </a:solidFill>
                <a:latin typeface="Courier New"/>
                <a:cs typeface="Courier New"/>
              </a:rPr>
              <a:t>(</a:t>
            </a:r>
            <a:r>
              <a:rPr sz="1191" spc="-4" dirty="0">
                <a:solidFill>
                  <a:srgbClr val="009999"/>
                </a:solidFill>
                <a:latin typeface="Courier New"/>
                <a:cs typeface="Courier New"/>
              </a:rPr>
              <a:t>1</a:t>
            </a:r>
            <a:r>
              <a:rPr sz="1191" b="1" spc="-4" dirty="0">
                <a:solidFill>
                  <a:srgbClr val="323332"/>
                </a:solidFill>
                <a:latin typeface="Courier New"/>
                <a:cs typeface="Courier New"/>
              </a:rPr>
              <a:t>,  </a:t>
            </a:r>
            <a:r>
              <a:rPr sz="1191" spc="-4" dirty="0">
                <a:solidFill>
                  <a:srgbClr val="323332"/>
                </a:solidFill>
                <a:latin typeface="Courier New"/>
                <a:cs typeface="Courier New"/>
              </a:rPr>
              <a:t>broadcastVar</a:t>
            </a:r>
            <a:r>
              <a:rPr sz="1191" b="1" spc="-4" dirty="0">
                <a:solidFill>
                  <a:srgbClr val="323332"/>
                </a:solidFill>
                <a:latin typeface="Courier New"/>
                <a:cs typeface="Courier New"/>
              </a:rPr>
              <a:t>.</a:t>
            </a:r>
            <a:r>
              <a:rPr sz="1191" b="1" spc="-4" dirty="0">
                <a:solidFill>
                  <a:srgbClr val="0365C0"/>
                </a:solidFill>
                <a:latin typeface="Courier New"/>
                <a:cs typeface="Courier New"/>
              </a:rPr>
              <a:t>value</a:t>
            </a:r>
            <a:endParaRPr sz="1191" dirty="0">
              <a:solidFill>
                <a:prstClr val="black"/>
              </a:solidFill>
              <a:latin typeface="Courier New"/>
              <a:cs typeface="Courier New"/>
            </a:endParaRPr>
          </a:p>
        </p:txBody>
      </p:sp>
      <p:sp>
        <p:nvSpPr>
          <p:cNvPr id="6" name="object 6"/>
          <p:cNvSpPr txBox="1"/>
          <p:nvPr/>
        </p:nvSpPr>
        <p:spPr>
          <a:xfrm>
            <a:off x="2663694" y="3482622"/>
            <a:ext cx="4765806" cy="957404"/>
          </a:xfrm>
          <a:prstGeom prst="rect">
            <a:avLst/>
          </a:prstGeom>
        </p:spPr>
        <p:txBody>
          <a:bodyPr vert="horz" wrap="square" lIns="0" tIns="14568" rIns="0" bIns="0" rtlCol="0">
            <a:spAutoFit/>
          </a:bodyPr>
          <a:lstStyle/>
          <a:p>
            <a:pPr marL="40343" defTabSz="806867">
              <a:spcBef>
                <a:spcPts val="115"/>
              </a:spcBef>
            </a:pPr>
            <a:r>
              <a:rPr sz="2515" spc="9" dirty="0">
                <a:solidFill>
                  <a:prstClr val="black"/>
                </a:solidFill>
                <a:latin typeface="Gill Sans MT"/>
                <a:cs typeface="Gill Sans MT"/>
              </a:rPr>
              <a:t>Python:</a:t>
            </a:r>
            <a:endParaRPr sz="2515" dirty="0">
              <a:solidFill>
                <a:prstClr val="black"/>
              </a:solidFill>
              <a:latin typeface="Gill Sans MT"/>
              <a:cs typeface="Gill Sans MT"/>
            </a:endParaRPr>
          </a:p>
          <a:p>
            <a:pPr marL="11206" marR="4483" defTabSz="806867">
              <a:lnSpc>
                <a:spcPct val="106700"/>
              </a:lnSpc>
              <a:spcBef>
                <a:spcPts val="1337"/>
              </a:spcBef>
            </a:pPr>
            <a:r>
              <a:rPr sz="1191" spc="-9" dirty="0">
                <a:solidFill>
                  <a:srgbClr val="323332"/>
                </a:solidFill>
                <a:latin typeface="Courier New"/>
                <a:cs typeface="Courier New"/>
              </a:rPr>
              <a:t>broadcastVar </a:t>
            </a:r>
            <a:r>
              <a:rPr sz="1191" b="1" spc="-4" dirty="0">
                <a:solidFill>
                  <a:srgbClr val="323332"/>
                </a:solidFill>
                <a:latin typeface="Courier New"/>
                <a:cs typeface="Courier New"/>
              </a:rPr>
              <a:t>= </a:t>
            </a:r>
            <a:r>
              <a:rPr sz="1191" spc="-4" dirty="0">
                <a:solidFill>
                  <a:srgbClr val="323332"/>
                </a:solidFill>
                <a:latin typeface="Courier New"/>
                <a:cs typeface="Courier New"/>
              </a:rPr>
              <a:t>sc</a:t>
            </a:r>
            <a:r>
              <a:rPr sz="1191" b="1" spc="-4" dirty="0">
                <a:solidFill>
                  <a:srgbClr val="323332"/>
                </a:solidFill>
                <a:latin typeface="Courier New"/>
                <a:cs typeface="Courier New"/>
              </a:rPr>
              <a:t>.</a:t>
            </a:r>
            <a:r>
              <a:rPr sz="1191" b="1" spc="-4" dirty="0">
                <a:solidFill>
                  <a:srgbClr val="0365C0"/>
                </a:solidFill>
                <a:latin typeface="Courier New"/>
                <a:cs typeface="Courier New"/>
              </a:rPr>
              <a:t>broadcast</a:t>
            </a:r>
            <a:r>
              <a:rPr sz="1191" spc="-4" dirty="0">
                <a:solidFill>
                  <a:srgbClr val="323332"/>
                </a:solidFill>
                <a:latin typeface="Courier New"/>
                <a:cs typeface="Courier New"/>
              </a:rPr>
              <a:t>(</a:t>
            </a:r>
            <a:r>
              <a:rPr sz="1191" spc="-4" dirty="0">
                <a:solidFill>
                  <a:srgbClr val="0086B3"/>
                </a:solidFill>
                <a:latin typeface="Courier New"/>
                <a:cs typeface="Courier New"/>
              </a:rPr>
              <a:t>list</a:t>
            </a:r>
            <a:r>
              <a:rPr sz="1191" spc="-4" dirty="0">
                <a:solidFill>
                  <a:srgbClr val="323332"/>
                </a:solidFill>
                <a:latin typeface="Courier New"/>
                <a:cs typeface="Courier New"/>
              </a:rPr>
              <a:t>(</a:t>
            </a:r>
            <a:r>
              <a:rPr sz="1191" spc="-4" dirty="0">
                <a:solidFill>
                  <a:srgbClr val="0086B3"/>
                </a:solidFill>
                <a:latin typeface="Courier New"/>
                <a:cs typeface="Courier New"/>
              </a:rPr>
              <a:t>range</a:t>
            </a:r>
            <a:r>
              <a:rPr sz="1191" spc="-4" dirty="0">
                <a:solidFill>
                  <a:srgbClr val="323332"/>
                </a:solidFill>
                <a:latin typeface="Courier New"/>
                <a:cs typeface="Courier New"/>
              </a:rPr>
              <a:t>(</a:t>
            </a:r>
            <a:r>
              <a:rPr sz="1191" spc="-4" dirty="0">
                <a:solidFill>
                  <a:srgbClr val="009999"/>
                </a:solidFill>
                <a:latin typeface="Courier New"/>
                <a:cs typeface="Courier New"/>
              </a:rPr>
              <a:t>1</a:t>
            </a:r>
            <a:r>
              <a:rPr sz="1191" spc="-4" dirty="0">
                <a:solidFill>
                  <a:srgbClr val="323332"/>
                </a:solidFill>
                <a:latin typeface="Courier New"/>
                <a:cs typeface="Courier New"/>
              </a:rPr>
              <a:t>,  broadcastVar</a:t>
            </a:r>
            <a:r>
              <a:rPr sz="1191" b="1" spc="-4" dirty="0">
                <a:solidFill>
                  <a:srgbClr val="323332"/>
                </a:solidFill>
                <a:latin typeface="Courier New"/>
                <a:cs typeface="Courier New"/>
              </a:rPr>
              <a:t>.</a:t>
            </a:r>
            <a:r>
              <a:rPr sz="1191" b="1" spc="-4" dirty="0">
                <a:solidFill>
                  <a:srgbClr val="0365C0"/>
                </a:solidFill>
                <a:latin typeface="Courier New"/>
                <a:cs typeface="Courier New"/>
              </a:rPr>
              <a:t>value</a:t>
            </a:r>
            <a:endParaRPr sz="1191" dirty="0">
              <a:solidFill>
                <a:prstClr val="black"/>
              </a:solidFill>
              <a:latin typeface="Courier New"/>
              <a:cs typeface="Courier New"/>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564105" y="1287379"/>
            <a:ext cx="9829800" cy="3775769"/>
          </a:xfrm>
          <a:prstGeom prst="rect">
            <a:avLst/>
          </a:prstGeom>
        </p:spPr>
        <p:txBody>
          <a:bodyPr vert="horz" wrap="square" lIns="0" tIns="32497" rIns="0" bIns="0" rtlCol="0">
            <a:spAutoFit/>
          </a:bodyPr>
          <a:lstStyle/>
          <a:p>
            <a:pPr marL="11206" marR="4483" defTabSz="806867">
              <a:lnSpc>
                <a:spcPts val="2965"/>
              </a:lnSpc>
              <a:spcBef>
                <a:spcPts val="256"/>
              </a:spcBef>
            </a:pPr>
            <a:r>
              <a:rPr sz="2515" spc="9" dirty="0">
                <a:solidFill>
                  <a:prstClr val="black"/>
                </a:solidFill>
                <a:latin typeface="Gill Sans MT"/>
                <a:cs typeface="Gill Sans MT"/>
              </a:rPr>
              <a:t>Accumulators </a:t>
            </a:r>
            <a:r>
              <a:rPr sz="2515" spc="-9" dirty="0">
                <a:solidFill>
                  <a:prstClr val="black"/>
                </a:solidFill>
                <a:latin typeface="Gill Sans MT"/>
                <a:cs typeface="Gill Sans MT"/>
              </a:rPr>
              <a:t>are </a:t>
            </a:r>
            <a:r>
              <a:rPr sz="2515" spc="9" dirty="0">
                <a:solidFill>
                  <a:prstClr val="black"/>
                </a:solidFill>
                <a:latin typeface="Gill Sans MT"/>
                <a:cs typeface="Gill Sans MT"/>
              </a:rPr>
              <a:t>variables that can </a:t>
            </a:r>
            <a:r>
              <a:rPr sz="2515" spc="4" dirty="0">
                <a:solidFill>
                  <a:prstClr val="black"/>
                </a:solidFill>
                <a:latin typeface="Gill Sans MT"/>
                <a:cs typeface="Gill Sans MT"/>
              </a:rPr>
              <a:t>only</a:t>
            </a:r>
            <a:r>
              <a:rPr sz="2515" spc="-44" dirty="0">
                <a:solidFill>
                  <a:prstClr val="black"/>
                </a:solidFill>
                <a:latin typeface="Gill Sans MT"/>
                <a:cs typeface="Gill Sans MT"/>
              </a:rPr>
              <a:t> </a:t>
            </a:r>
            <a:r>
              <a:rPr sz="2515" spc="9" dirty="0">
                <a:solidFill>
                  <a:prstClr val="black"/>
                </a:solidFill>
                <a:latin typeface="Gill Sans MT"/>
                <a:cs typeface="Gill Sans MT"/>
              </a:rPr>
              <a:t>be  </a:t>
            </a:r>
            <a:r>
              <a:rPr sz="2515" spc="4" dirty="0">
                <a:solidFill>
                  <a:prstClr val="black"/>
                </a:solidFill>
                <a:latin typeface="Gill Sans MT"/>
                <a:cs typeface="Gill Sans MT"/>
              </a:rPr>
              <a:t>“added” </a:t>
            </a:r>
            <a:r>
              <a:rPr sz="2515" spc="9" dirty="0">
                <a:solidFill>
                  <a:prstClr val="black"/>
                </a:solidFill>
                <a:latin typeface="Gill Sans MT"/>
                <a:cs typeface="Gill Sans MT"/>
              </a:rPr>
              <a:t>to </a:t>
            </a:r>
            <a:r>
              <a:rPr sz="2515" dirty="0">
                <a:solidFill>
                  <a:prstClr val="black"/>
                </a:solidFill>
                <a:latin typeface="Gill Sans MT"/>
                <a:cs typeface="Gill Sans MT"/>
              </a:rPr>
              <a:t>through </a:t>
            </a:r>
            <a:r>
              <a:rPr sz="2515" spc="9" dirty="0">
                <a:solidFill>
                  <a:prstClr val="black"/>
                </a:solidFill>
                <a:latin typeface="Gill Sans MT"/>
                <a:cs typeface="Gill Sans MT"/>
              </a:rPr>
              <a:t>an </a:t>
            </a:r>
            <a:r>
              <a:rPr sz="2515" i="1" spc="9" dirty="0">
                <a:solidFill>
                  <a:prstClr val="black"/>
                </a:solidFill>
                <a:latin typeface="Gill Sans MT"/>
                <a:cs typeface="Gill Sans MT"/>
              </a:rPr>
              <a:t>associative</a:t>
            </a:r>
            <a:r>
              <a:rPr sz="2515" i="1" spc="-13" dirty="0">
                <a:solidFill>
                  <a:prstClr val="black"/>
                </a:solidFill>
                <a:latin typeface="Gill Sans MT"/>
                <a:cs typeface="Gill Sans MT"/>
              </a:rPr>
              <a:t> </a:t>
            </a:r>
            <a:r>
              <a:rPr sz="2515" spc="9" dirty="0">
                <a:solidFill>
                  <a:prstClr val="black"/>
                </a:solidFill>
                <a:latin typeface="Gill Sans MT"/>
                <a:cs typeface="Gill Sans MT"/>
              </a:rPr>
              <a:t>operation</a:t>
            </a:r>
            <a:endParaRPr sz="2515" dirty="0">
              <a:solidFill>
                <a:prstClr val="black"/>
              </a:solidFill>
              <a:latin typeface="Gill Sans MT"/>
              <a:cs typeface="Gill Sans MT"/>
            </a:endParaRPr>
          </a:p>
          <a:p>
            <a:pPr marL="11206" marR="580496" defTabSz="806867">
              <a:lnSpc>
                <a:spcPts val="2965"/>
              </a:lnSpc>
              <a:spcBef>
                <a:spcPts val="1610"/>
              </a:spcBef>
            </a:pPr>
            <a:r>
              <a:rPr sz="2515" spc="9" dirty="0">
                <a:solidFill>
                  <a:prstClr val="black"/>
                </a:solidFill>
                <a:latin typeface="Gill Sans MT"/>
                <a:cs typeface="Gill Sans MT"/>
              </a:rPr>
              <a:t>Used to implement counters and sums,  </a:t>
            </a:r>
            <a:r>
              <a:rPr sz="2515" spc="13" dirty="0">
                <a:solidFill>
                  <a:prstClr val="black"/>
                </a:solidFill>
                <a:latin typeface="Gill Sans MT"/>
                <a:cs typeface="Gill Sans MT"/>
              </a:rPr>
              <a:t>efficiently </a:t>
            </a:r>
            <a:r>
              <a:rPr sz="2515" spc="4" dirty="0">
                <a:solidFill>
                  <a:prstClr val="black"/>
                </a:solidFill>
                <a:latin typeface="Gill Sans MT"/>
                <a:cs typeface="Gill Sans MT"/>
              </a:rPr>
              <a:t>in</a:t>
            </a:r>
            <a:r>
              <a:rPr sz="2515" spc="-9" dirty="0">
                <a:solidFill>
                  <a:prstClr val="black"/>
                </a:solidFill>
                <a:latin typeface="Gill Sans MT"/>
                <a:cs typeface="Gill Sans MT"/>
              </a:rPr>
              <a:t> </a:t>
            </a:r>
            <a:r>
              <a:rPr sz="2515" spc="4" dirty="0">
                <a:solidFill>
                  <a:prstClr val="black"/>
                </a:solidFill>
                <a:latin typeface="Gill Sans MT"/>
                <a:cs typeface="Gill Sans MT"/>
              </a:rPr>
              <a:t>parallel</a:t>
            </a:r>
            <a:endParaRPr sz="2515" dirty="0">
              <a:solidFill>
                <a:prstClr val="black"/>
              </a:solidFill>
              <a:latin typeface="Gill Sans MT"/>
              <a:cs typeface="Gill Sans MT"/>
            </a:endParaRPr>
          </a:p>
          <a:p>
            <a:pPr marL="11206" marR="224690" defTabSz="806867">
              <a:lnSpc>
                <a:spcPts val="2965"/>
              </a:lnSpc>
              <a:spcBef>
                <a:spcPts val="1610"/>
              </a:spcBef>
            </a:pPr>
            <a:r>
              <a:rPr sz="2515" spc="9" dirty="0">
                <a:solidFill>
                  <a:prstClr val="black"/>
                </a:solidFill>
                <a:latin typeface="Gill Sans MT"/>
                <a:cs typeface="Gill Sans MT"/>
              </a:rPr>
              <a:t>Spark </a:t>
            </a:r>
            <a:r>
              <a:rPr sz="2515" spc="-4" dirty="0">
                <a:solidFill>
                  <a:prstClr val="black"/>
                </a:solidFill>
                <a:latin typeface="Gill Sans MT"/>
                <a:cs typeface="Gill Sans MT"/>
              </a:rPr>
              <a:t>natively </a:t>
            </a:r>
            <a:r>
              <a:rPr sz="2515" spc="13" dirty="0">
                <a:solidFill>
                  <a:prstClr val="black"/>
                </a:solidFill>
                <a:latin typeface="Gill Sans MT"/>
                <a:cs typeface="Gill Sans MT"/>
              </a:rPr>
              <a:t>supports </a:t>
            </a:r>
            <a:r>
              <a:rPr sz="2515" spc="9" dirty="0">
                <a:solidFill>
                  <a:prstClr val="black"/>
                </a:solidFill>
                <a:latin typeface="Gill Sans MT"/>
                <a:cs typeface="Gill Sans MT"/>
              </a:rPr>
              <a:t>accumulators of  </a:t>
            </a:r>
            <a:r>
              <a:rPr sz="2515" spc="4" dirty="0">
                <a:solidFill>
                  <a:prstClr val="black"/>
                </a:solidFill>
                <a:latin typeface="Gill Sans MT"/>
                <a:cs typeface="Gill Sans MT"/>
              </a:rPr>
              <a:t>numeric </a:t>
            </a:r>
            <a:r>
              <a:rPr sz="2515" spc="9" dirty="0">
                <a:solidFill>
                  <a:prstClr val="black"/>
                </a:solidFill>
                <a:latin typeface="Gill Sans MT"/>
                <a:cs typeface="Gill Sans MT"/>
              </a:rPr>
              <a:t>value types and </a:t>
            </a:r>
            <a:r>
              <a:rPr sz="2515" spc="4" dirty="0">
                <a:solidFill>
                  <a:prstClr val="black"/>
                </a:solidFill>
                <a:latin typeface="Gill Sans MT"/>
                <a:cs typeface="Gill Sans MT"/>
              </a:rPr>
              <a:t>standard mutable  collections, </a:t>
            </a:r>
            <a:r>
              <a:rPr sz="2515" spc="9" dirty="0">
                <a:solidFill>
                  <a:prstClr val="black"/>
                </a:solidFill>
                <a:latin typeface="Gill Sans MT"/>
                <a:cs typeface="Gill Sans MT"/>
              </a:rPr>
              <a:t>and </a:t>
            </a:r>
            <a:r>
              <a:rPr sz="2515" spc="4" dirty="0">
                <a:solidFill>
                  <a:prstClr val="black"/>
                </a:solidFill>
                <a:latin typeface="Gill Sans MT"/>
                <a:cs typeface="Gill Sans MT"/>
              </a:rPr>
              <a:t>programmers </a:t>
            </a:r>
            <a:r>
              <a:rPr sz="2515" spc="9" dirty="0">
                <a:solidFill>
                  <a:prstClr val="black"/>
                </a:solidFill>
                <a:latin typeface="Gill Sans MT"/>
                <a:cs typeface="Gill Sans MT"/>
              </a:rPr>
              <a:t>can extend  </a:t>
            </a:r>
            <a:r>
              <a:rPr sz="2515" dirty="0">
                <a:solidFill>
                  <a:prstClr val="black"/>
                </a:solidFill>
                <a:latin typeface="Gill Sans MT"/>
                <a:cs typeface="Gill Sans MT"/>
              </a:rPr>
              <a:t>for new</a:t>
            </a:r>
            <a:r>
              <a:rPr sz="2515" spc="4" dirty="0">
                <a:solidFill>
                  <a:prstClr val="black"/>
                </a:solidFill>
                <a:latin typeface="Gill Sans MT"/>
                <a:cs typeface="Gill Sans MT"/>
              </a:rPr>
              <a:t> </a:t>
            </a:r>
            <a:r>
              <a:rPr sz="2515" spc="9" dirty="0">
                <a:solidFill>
                  <a:prstClr val="black"/>
                </a:solidFill>
                <a:latin typeface="Gill Sans MT"/>
                <a:cs typeface="Gill Sans MT"/>
              </a:rPr>
              <a:t>types</a:t>
            </a:r>
            <a:endParaRPr sz="2515" dirty="0">
              <a:solidFill>
                <a:prstClr val="black"/>
              </a:solidFill>
              <a:latin typeface="Gill Sans MT"/>
              <a:cs typeface="Gill Sans MT"/>
            </a:endParaRPr>
          </a:p>
          <a:p>
            <a:pPr marL="11206" marR="906604" defTabSz="806867">
              <a:lnSpc>
                <a:spcPts val="2965"/>
              </a:lnSpc>
              <a:spcBef>
                <a:spcPts val="1606"/>
              </a:spcBef>
            </a:pPr>
            <a:r>
              <a:rPr sz="2515" spc="4" dirty="0">
                <a:solidFill>
                  <a:prstClr val="black"/>
                </a:solidFill>
                <a:latin typeface="Gill Sans MT"/>
                <a:cs typeface="Gill Sans MT"/>
              </a:rPr>
              <a:t>Only </a:t>
            </a:r>
            <a:r>
              <a:rPr sz="2515" spc="9" dirty="0">
                <a:solidFill>
                  <a:prstClr val="black"/>
                </a:solidFill>
                <a:latin typeface="Gill Sans MT"/>
                <a:cs typeface="Gill Sans MT"/>
              </a:rPr>
              <a:t>the </a:t>
            </a:r>
            <a:r>
              <a:rPr sz="2515" dirty="0">
                <a:solidFill>
                  <a:prstClr val="black"/>
                </a:solidFill>
                <a:latin typeface="Gill Sans MT"/>
                <a:cs typeface="Gill Sans MT"/>
              </a:rPr>
              <a:t>driver program </a:t>
            </a:r>
            <a:r>
              <a:rPr sz="2515" spc="9" dirty="0">
                <a:solidFill>
                  <a:prstClr val="black"/>
                </a:solidFill>
                <a:latin typeface="Gill Sans MT"/>
                <a:cs typeface="Gill Sans MT"/>
              </a:rPr>
              <a:t>can </a:t>
            </a:r>
            <a:r>
              <a:rPr sz="2515" spc="-4" dirty="0">
                <a:solidFill>
                  <a:prstClr val="black"/>
                </a:solidFill>
                <a:latin typeface="Gill Sans MT"/>
                <a:cs typeface="Gill Sans MT"/>
              </a:rPr>
              <a:t>read </a:t>
            </a:r>
            <a:r>
              <a:rPr sz="2515" spc="9" dirty="0">
                <a:solidFill>
                  <a:prstClr val="black"/>
                </a:solidFill>
                <a:latin typeface="Gill Sans MT"/>
                <a:cs typeface="Gill Sans MT"/>
              </a:rPr>
              <a:t>an  </a:t>
            </a:r>
            <a:r>
              <a:rPr sz="2515" spc="-9" dirty="0">
                <a:solidFill>
                  <a:prstClr val="black"/>
                </a:solidFill>
                <a:latin typeface="Gill Sans MT"/>
                <a:cs typeface="Gill Sans MT"/>
              </a:rPr>
              <a:t>accumulator’s </a:t>
            </a:r>
            <a:r>
              <a:rPr sz="2515" spc="13" dirty="0">
                <a:solidFill>
                  <a:prstClr val="black"/>
                </a:solidFill>
                <a:latin typeface="Gill Sans MT"/>
                <a:cs typeface="Gill Sans MT"/>
              </a:rPr>
              <a:t>value, </a:t>
            </a:r>
            <a:r>
              <a:rPr sz="2515" spc="9" dirty="0">
                <a:solidFill>
                  <a:prstClr val="black"/>
                </a:solidFill>
                <a:latin typeface="Gill Sans MT"/>
                <a:cs typeface="Gill Sans MT"/>
              </a:rPr>
              <a:t>not the</a:t>
            </a:r>
            <a:r>
              <a:rPr sz="2515" spc="-260" dirty="0">
                <a:solidFill>
                  <a:prstClr val="black"/>
                </a:solidFill>
                <a:latin typeface="Gill Sans MT"/>
                <a:cs typeface="Gill Sans MT"/>
              </a:rPr>
              <a:t> </a:t>
            </a:r>
            <a:r>
              <a:rPr sz="2515" spc="9" dirty="0">
                <a:solidFill>
                  <a:prstClr val="black"/>
                </a:solidFill>
                <a:latin typeface="Gill Sans MT"/>
                <a:cs typeface="Gill Sans MT"/>
              </a:rPr>
              <a:t>tasks</a:t>
            </a:r>
            <a:endParaRPr sz="2515" dirty="0">
              <a:solidFill>
                <a:prstClr val="black"/>
              </a:solidFill>
              <a:latin typeface="Gill Sans MT"/>
              <a:cs typeface="Gill Sans MT"/>
            </a:endParaRPr>
          </a:p>
        </p:txBody>
      </p:sp>
      <p:sp>
        <p:nvSpPr>
          <p:cNvPr id="3" name="object 3"/>
          <p:cNvSpPr txBox="1">
            <a:spLocks noGrp="1"/>
          </p:cNvSpPr>
          <p:nvPr>
            <p:ph type="title"/>
          </p:nvPr>
        </p:nvSpPr>
        <p:spPr>
          <a:xfrm>
            <a:off x="2328787" y="641680"/>
            <a:ext cx="3300693" cy="297589"/>
          </a:xfrm>
          <a:prstGeom prst="rect">
            <a:avLst/>
          </a:prstGeom>
        </p:spPr>
        <p:txBody>
          <a:bodyPr vert="horz" wrap="square" lIns="0" tIns="12326" rIns="0" bIns="0" rtlCol="0">
            <a:spAutoFit/>
          </a:bodyPr>
          <a:lstStyle/>
          <a:p>
            <a:pPr marL="11206">
              <a:spcBef>
                <a:spcPts val="97"/>
              </a:spcBef>
            </a:pPr>
            <a:r>
              <a:rPr sz="1853" b="1" spc="93" dirty="0"/>
              <a:t>Spark </a:t>
            </a:r>
            <a:r>
              <a:rPr sz="1853" b="1" spc="79" dirty="0"/>
              <a:t>Essentials:</a:t>
            </a:r>
            <a:r>
              <a:rPr sz="1853" b="1" spc="-18" dirty="0"/>
              <a:t> </a:t>
            </a:r>
            <a:r>
              <a:rPr sz="1853" i="1" dirty="0"/>
              <a:t>Accumulators</a:t>
            </a:r>
            <a:endParaRPr sz="1853"/>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62885" y="2095625"/>
            <a:ext cx="2553260" cy="193439"/>
          </a:xfrm>
          <a:prstGeom prst="rect">
            <a:avLst/>
          </a:prstGeom>
        </p:spPr>
        <p:txBody>
          <a:bodyPr vert="horz" wrap="square" lIns="0" tIns="10085" rIns="0" bIns="0" rtlCol="0">
            <a:spAutoFit/>
          </a:bodyPr>
          <a:lstStyle/>
          <a:p>
            <a:pPr marL="11206" defTabSz="806867">
              <a:spcBef>
                <a:spcPts val="79"/>
              </a:spcBef>
            </a:pPr>
            <a:r>
              <a:rPr sz="1191" spc="-4" dirty="0">
                <a:solidFill>
                  <a:srgbClr val="009999"/>
                </a:solidFill>
                <a:latin typeface="Courier New"/>
                <a:cs typeface="Courier New"/>
              </a:rPr>
              <a:t>4</a:t>
            </a:r>
            <a:r>
              <a:rPr sz="1191" b="1" spc="-4" dirty="0">
                <a:solidFill>
                  <a:srgbClr val="323332"/>
                </a:solidFill>
                <a:latin typeface="Courier New"/>
                <a:cs typeface="Courier New"/>
              </a:rPr>
              <a:t>)).</a:t>
            </a:r>
            <a:r>
              <a:rPr sz="1191" spc="-4" dirty="0">
                <a:solidFill>
                  <a:srgbClr val="323332"/>
                </a:solidFill>
                <a:latin typeface="Courier New"/>
                <a:cs typeface="Courier New"/>
              </a:rPr>
              <a:t>foreach</a:t>
            </a:r>
            <a:r>
              <a:rPr sz="1191" b="1" spc="-4" dirty="0">
                <a:solidFill>
                  <a:srgbClr val="323332"/>
                </a:solidFill>
                <a:latin typeface="Courier New"/>
                <a:cs typeface="Courier New"/>
              </a:rPr>
              <a:t>(</a:t>
            </a:r>
            <a:r>
              <a:rPr sz="1191" spc="-4" dirty="0">
                <a:solidFill>
                  <a:srgbClr val="323332"/>
                </a:solidFill>
                <a:latin typeface="Courier New"/>
                <a:cs typeface="Courier New"/>
              </a:rPr>
              <a:t>x </a:t>
            </a:r>
            <a:r>
              <a:rPr sz="1191" b="1" spc="-4" dirty="0">
                <a:solidFill>
                  <a:srgbClr val="323332"/>
                </a:solidFill>
                <a:latin typeface="Courier New"/>
                <a:cs typeface="Courier New"/>
              </a:rPr>
              <a:t>=&gt; </a:t>
            </a:r>
            <a:r>
              <a:rPr sz="1191" spc="-9" dirty="0">
                <a:solidFill>
                  <a:srgbClr val="323332"/>
                </a:solidFill>
                <a:latin typeface="Courier New"/>
                <a:cs typeface="Courier New"/>
              </a:rPr>
              <a:t>accum </a:t>
            </a:r>
            <a:r>
              <a:rPr sz="1191" b="1" spc="-4" dirty="0">
                <a:solidFill>
                  <a:srgbClr val="323332"/>
                </a:solidFill>
                <a:latin typeface="Courier New"/>
                <a:cs typeface="Courier New"/>
              </a:rPr>
              <a:t>+=</a:t>
            </a:r>
            <a:r>
              <a:rPr sz="1191" b="1" spc="-53" dirty="0">
                <a:solidFill>
                  <a:srgbClr val="323332"/>
                </a:solidFill>
                <a:latin typeface="Courier New"/>
                <a:cs typeface="Courier New"/>
              </a:rPr>
              <a:t> </a:t>
            </a:r>
            <a:r>
              <a:rPr sz="1191" spc="-4" dirty="0">
                <a:solidFill>
                  <a:srgbClr val="323332"/>
                </a:solidFill>
                <a:latin typeface="Courier New"/>
                <a:cs typeface="Courier New"/>
              </a:rPr>
              <a:t>x</a:t>
            </a:r>
            <a:r>
              <a:rPr sz="1191" b="1" spc="-4" dirty="0">
                <a:solidFill>
                  <a:srgbClr val="323332"/>
                </a:solidFill>
                <a:latin typeface="Courier New"/>
                <a:cs typeface="Courier New"/>
              </a:rPr>
              <a:t>)</a:t>
            </a:r>
            <a:endParaRPr sz="1191">
              <a:solidFill>
                <a:prstClr val="black"/>
              </a:solidFill>
              <a:latin typeface="Courier New"/>
              <a:cs typeface="Courier New"/>
            </a:endParaRPr>
          </a:p>
        </p:txBody>
      </p:sp>
      <p:sp>
        <p:nvSpPr>
          <p:cNvPr id="3" name="object 3"/>
          <p:cNvSpPr txBox="1"/>
          <p:nvPr/>
        </p:nvSpPr>
        <p:spPr>
          <a:xfrm>
            <a:off x="2651517" y="2482900"/>
            <a:ext cx="1016934" cy="193439"/>
          </a:xfrm>
          <a:prstGeom prst="rect">
            <a:avLst/>
          </a:prstGeom>
        </p:spPr>
        <p:txBody>
          <a:bodyPr vert="horz" wrap="square" lIns="0" tIns="10085" rIns="0" bIns="0" rtlCol="0">
            <a:spAutoFit/>
          </a:bodyPr>
          <a:lstStyle/>
          <a:p>
            <a:pPr marL="11206" defTabSz="806867">
              <a:spcBef>
                <a:spcPts val="79"/>
              </a:spcBef>
            </a:pPr>
            <a:r>
              <a:rPr sz="1191" spc="-4" dirty="0">
                <a:solidFill>
                  <a:srgbClr val="323332"/>
                </a:solidFill>
                <a:latin typeface="Courier New"/>
                <a:cs typeface="Courier New"/>
              </a:rPr>
              <a:t>accum</a:t>
            </a:r>
            <a:r>
              <a:rPr sz="1191" b="1" spc="-4" dirty="0">
                <a:solidFill>
                  <a:srgbClr val="323332"/>
                </a:solidFill>
                <a:latin typeface="Courier New"/>
                <a:cs typeface="Courier New"/>
              </a:rPr>
              <a:t>.</a:t>
            </a:r>
            <a:r>
              <a:rPr sz="1191" b="1" spc="-4" dirty="0">
                <a:solidFill>
                  <a:srgbClr val="0365C0"/>
                </a:solidFill>
                <a:latin typeface="Courier New"/>
                <a:cs typeface="Courier New"/>
              </a:rPr>
              <a:t>value</a:t>
            </a:r>
            <a:endParaRPr sz="1191">
              <a:solidFill>
                <a:prstClr val="black"/>
              </a:solidFill>
              <a:latin typeface="Courier New"/>
              <a:cs typeface="Courier New"/>
            </a:endParaRPr>
          </a:p>
        </p:txBody>
      </p:sp>
      <p:sp>
        <p:nvSpPr>
          <p:cNvPr id="4" name="object 4"/>
          <p:cNvSpPr txBox="1">
            <a:spLocks noGrp="1"/>
          </p:cNvSpPr>
          <p:nvPr>
            <p:ph type="title"/>
          </p:nvPr>
        </p:nvSpPr>
        <p:spPr>
          <a:xfrm>
            <a:off x="2328787" y="641680"/>
            <a:ext cx="3300693" cy="297589"/>
          </a:xfrm>
          <a:prstGeom prst="rect">
            <a:avLst/>
          </a:prstGeom>
        </p:spPr>
        <p:txBody>
          <a:bodyPr vert="horz" wrap="square" lIns="0" tIns="12326" rIns="0" bIns="0" rtlCol="0">
            <a:spAutoFit/>
          </a:bodyPr>
          <a:lstStyle/>
          <a:p>
            <a:pPr marL="11206">
              <a:spcBef>
                <a:spcPts val="97"/>
              </a:spcBef>
            </a:pPr>
            <a:r>
              <a:rPr sz="1853" b="1" spc="93" dirty="0"/>
              <a:t>Spark </a:t>
            </a:r>
            <a:r>
              <a:rPr sz="1853" b="1" spc="79" dirty="0"/>
              <a:t>Essentials:</a:t>
            </a:r>
            <a:r>
              <a:rPr sz="1853" b="1" spc="-18" dirty="0"/>
              <a:t> </a:t>
            </a:r>
            <a:r>
              <a:rPr sz="1853" i="1" dirty="0"/>
              <a:t>Accumulators</a:t>
            </a:r>
            <a:endParaRPr sz="1853"/>
          </a:p>
        </p:txBody>
      </p:sp>
      <p:sp>
        <p:nvSpPr>
          <p:cNvPr id="5" name="object 5"/>
          <p:cNvSpPr txBox="1"/>
          <p:nvPr/>
        </p:nvSpPr>
        <p:spPr>
          <a:xfrm>
            <a:off x="2651517" y="1361535"/>
            <a:ext cx="2643468" cy="931756"/>
          </a:xfrm>
          <a:prstGeom prst="rect">
            <a:avLst/>
          </a:prstGeom>
        </p:spPr>
        <p:txBody>
          <a:bodyPr vert="horz" wrap="square" lIns="0" tIns="14568" rIns="0" bIns="0" rtlCol="0">
            <a:spAutoFit/>
          </a:bodyPr>
          <a:lstStyle/>
          <a:p>
            <a:pPr marL="50989" defTabSz="806867">
              <a:spcBef>
                <a:spcPts val="115"/>
              </a:spcBef>
            </a:pPr>
            <a:r>
              <a:rPr sz="2515" spc="4" dirty="0">
                <a:solidFill>
                  <a:prstClr val="black"/>
                </a:solidFill>
                <a:latin typeface="Gill Sans MT"/>
                <a:cs typeface="Gill Sans MT"/>
              </a:rPr>
              <a:t>Scala:</a:t>
            </a:r>
            <a:endParaRPr sz="2515">
              <a:solidFill>
                <a:prstClr val="black"/>
              </a:solidFill>
              <a:latin typeface="Gill Sans MT"/>
              <a:cs typeface="Gill Sans MT"/>
            </a:endParaRPr>
          </a:p>
          <a:p>
            <a:pPr marL="11206" marR="4483" defTabSz="806867">
              <a:lnSpc>
                <a:spcPct val="106700"/>
              </a:lnSpc>
              <a:spcBef>
                <a:spcPts val="1107"/>
              </a:spcBef>
            </a:pPr>
            <a:r>
              <a:rPr sz="1191" b="1" spc="-4" dirty="0">
                <a:solidFill>
                  <a:srgbClr val="323332"/>
                </a:solidFill>
                <a:latin typeface="Courier New"/>
                <a:cs typeface="Courier New"/>
              </a:rPr>
              <a:t>val </a:t>
            </a:r>
            <a:r>
              <a:rPr sz="1191" spc="-9" dirty="0">
                <a:solidFill>
                  <a:srgbClr val="323332"/>
                </a:solidFill>
                <a:latin typeface="Courier New"/>
                <a:cs typeface="Courier New"/>
              </a:rPr>
              <a:t>accum </a:t>
            </a:r>
            <a:r>
              <a:rPr sz="1191" b="1" spc="-4" dirty="0">
                <a:solidFill>
                  <a:srgbClr val="323332"/>
                </a:solidFill>
                <a:latin typeface="Courier New"/>
                <a:cs typeface="Courier New"/>
              </a:rPr>
              <a:t>=</a:t>
            </a:r>
            <a:r>
              <a:rPr sz="1191" b="1" spc="-53" dirty="0">
                <a:solidFill>
                  <a:srgbClr val="323332"/>
                </a:solidFill>
                <a:latin typeface="Courier New"/>
                <a:cs typeface="Courier New"/>
              </a:rPr>
              <a:t> </a:t>
            </a:r>
            <a:r>
              <a:rPr sz="1191" spc="-4" dirty="0">
                <a:solidFill>
                  <a:srgbClr val="323332"/>
                </a:solidFill>
                <a:latin typeface="Courier New"/>
                <a:cs typeface="Courier New"/>
              </a:rPr>
              <a:t>sc</a:t>
            </a:r>
            <a:r>
              <a:rPr sz="1191" b="1" spc="-4" dirty="0">
                <a:solidFill>
                  <a:srgbClr val="323332"/>
                </a:solidFill>
                <a:latin typeface="Courier New"/>
                <a:cs typeface="Courier New"/>
              </a:rPr>
              <a:t>.</a:t>
            </a:r>
            <a:r>
              <a:rPr sz="1191" b="1" spc="-4" dirty="0">
                <a:solidFill>
                  <a:srgbClr val="0365C0"/>
                </a:solidFill>
                <a:latin typeface="Courier New"/>
                <a:cs typeface="Courier New"/>
              </a:rPr>
              <a:t>accumulator</a:t>
            </a:r>
            <a:r>
              <a:rPr sz="1191" b="1" spc="-4" dirty="0">
                <a:solidFill>
                  <a:srgbClr val="323332"/>
                </a:solidFill>
                <a:latin typeface="Courier New"/>
                <a:cs typeface="Courier New"/>
              </a:rPr>
              <a:t>(</a:t>
            </a:r>
            <a:r>
              <a:rPr sz="1191" spc="-4" dirty="0">
                <a:solidFill>
                  <a:srgbClr val="009999"/>
                </a:solidFill>
                <a:latin typeface="Courier New"/>
                <a:cs typeface="Courier New"/>
              </a:rPr>
              <a:t>0</a:t>
            </a:r>
            <a:r>
              <a:rPr sz="1191" b="1" spc="-4" dirty="0">
                <a:solidFill>
                  <a:srgbClr val="323332"/>
                </a:solidFill>
                <a:latin typeface="Courier New"/>
                <a:cs typeface="Courier New"/>
              </a:rPr>
              <a:t>)  </a:t>
            </a:r>
            <a:r>
              <a:rPr sz="1191" spc="-4" dirty="0">
                <a:solidFill>
                  <a:srgbClr val="323332"/>
                </a:solidFill>
                <a:latin typeface="Courier New"/>
                <a:cs typeface="Courier New"/>
              </a:rPr>
              <a:t>sc</a:t>
            </a:r>
            <a:r>
              <a:rPr sz="1191" b="1" spc="-4" dirty="0">
                <a:solidFill>
                  <a:srgbClr val="323332"/>
                </a:solidFill>
                <a:latin typeface="Courier New"/>
                <a:cs typeface="Courier New"/>
              </a:rPr>
              <a:t>.</a:t>
            </a:r>
            <a:r>
              <a:rPr sz="1191" spc="-4" dirty="0">
                <a:solidFill>
                  <a:srgbClr val="323332"/>
                </a:solidFill>
                <a:latin typeface="Courier New"/>
                <a:cs typeface="Courier New"/>
              </a:rPr>
              <a:t>parallelize</a:t>
            </a:r>
            <a:r>
              <a:rPr sz="1191" b="1" spc="-4" dirty="0">
                <a:solidFill>
                  <a:srgbClr val="323332"/>
                </a:solidFill>
                <a:latin typeface="Courier New"/>
                <a:cs typeface="Courier New"/>
              </a:rPr>
              <a:t>(</a:t>
            </a:r>
            <a:r>
              <a:rPr sz="1191" b="1" spc="-4" dirty="0">
                <a:solidFill>
                  <a:srgbClr val="455588"/>
                </a:solidFill>
                <a:latin typeface="Courier New"/>
                <a:cs typeface="Courier New"/>
              </a:rPr>
              <a:t>Array</a:t>
            </a:r>
            <a:r>
              <a:rPr sz="1191" b="1" spc="-4" dirty="0">
                <a:solidFill>
                  <a:srgbClr val="323332"/>
                </a:solidFill>
                <a:latin typeface="Courier New"/>
                <a:cs typeface="Courier New"/>
              </a:rPr>
              <a:t>(</a:t>
            </a:r>
            <a:r>
              <a:rPr sz="1191" spc="-4" dirty="0">
                <a:solidFill>
                  <a:srgbClr val="009999"/>
                </a:solidFill>
                <a:latin typeface="Courier New"/>
                <a:cs typeface="Courier New"/>
              </a:rPr>
              <a:t>1</a:t>
            </a:r>
            <a:r>
              <a:rPr sz="1191" b="1" spc="-4" dirty="0">
                <a:solidFill>
                  <a:srgbClr val="323332"/>
                </a:solidFill>
                <a:latin typeface="Courier New"/>
                <a:cs typeface="Courier New"/>
              </a:rPr>
              <a:t>, </a:t>
            </a:r>
            <a:r>
              <a:rPr sz="1191" spc="-4" dirty="0">
                <a:solidFill>
                  <a:srgbClr val="009999"/>
                </a:solidFill>
                <a:latin typeface="Courier New"/>
                <a:cs typeface="Courier New"/>
              </a:rPr>
              <a:t>2</a:t>
            </a:r>
            <a:r>
              <a:rPr sz="1191" b="1" spc="-4" dirty="0">
                <a:solidFill>
                  <a:srgbClr val="323332"/>
                </a:solidFill>
                <a:latin typeface="Courier New"/>
                <a:cs typeface="Courier New"/>
              </a:rPr>
              <a:t>,</a:t>
            </a:r>
            <a:r>
              <a:rPr sz="1191" b="1" spc="-62" dirty="0">
                <a:solidFill>
                  <a:srgbClr val="323332"/>
                </a:solidFill>
                <a:latin typeface="Courier New"/>
                <a:cs typeface="Courier New"/>
              </a:rPr>
              <a:t> </a:t>
            </a:r>
            <a:r>
              <a:rPr sz="1191" spc="-4" dirty="0">
                <a:solidFill>
                  <a:srgbClr val="009999"/>
                </a:solidFill>
                <a:latin typeface="Courier New"/>
                <a:cs typeface="Courier New"/>
              </a:rPr>
              <a:t>3</a:t>
            </a:r>
            <a:r>
              <a:rPr sz="1191" b="1" spc="-4" dirty="0">
                <a:solidFill>
                  <a:srgbClr val="323332"/>
                </a:solidFill>
                <a:latin typeface="Courier New"/>
                <a:cs typeface="Courier New"/>
              </a:rPr>
              <a:t>,</a:t>
            </a:r>
            <a:endParaRPr sz="1191">
              <a:solidFill>
                <a:prstClr val="black"/>
              </a:solidFill>
              <a:latin typeface="Courier New"/>
              <a:cs typeface="Courier New"/>
            </a:endParaRPr>
          </a:p>
        </p:txBody>
      </p:sp>
      <p:sp>
        <p:nvSpPr>
          <p:cNvPr id="6" name="object 6"/>
          <p:cNvSpPr txBox="1"/>
          <p:nvPr/>
        </p:nvSpPr>
        <p:spPr>
          <a:xfrm>
            <a:off x="2663695" y="3482623"/>
            <a:ext cx="3095625" cy="2277830"/>
          </a:xfrm>
          <a:prstGeom prst="rect">
            <a:avLst/>
          </a:prstGeom>
        </p:spPr>
        <p:txBody>
          <a:bodyPr vert="horz" wrap="square" lIns="0" tIns="14568" rIns="0" bIns="0" rtlCol="0">
            <a:spAutoFit/>
          </a:bodyPr>
          <a:lstStyle/>
          <a:p>
            <a:pPr marL="40343" defTabSz="806867">
              <a:spcBef>
                <a:spcPts val="115"/>
              </a:spcBef>
            </a:pPr>
            <a:r>
              <a:rPr sz="2515" spc="9" dirty="0">
                <a:solidFill>
                  <a:prstClr val="black"/>
                </a:solidFill>
                <a:latin typeface="Gill Sans MT"/>
                <a:cs typeface="Gill Sans MT"/>
              </a:rPr>
              <a:t>Python:</a:t>
            </a:r>
            <a:endParaRPr sz="2515">
              <a:solidFill>
                <a:prstClr val="black"/>
              </a:solidFill>
              <a:latin typeface="Gill Sans MT"/>
              <a:cs typeface="Gill Sans MT"/>
            </a:endParaRPr>
          </a:p>
          <a:p>
            <a:pPr marL="11206" defTabSz="806867">
              <a:spcBef>
                <a:spcPts val="1434"/>
              </a:spcBef>
            </a:pPr>
            <a:r>
              <a:rPr sz="1191" spc="-9" dirty="0">
                <a:solidFill>
                  <a:srgbClr val="323332"/>
                </a:solidFill>
                <a:latin typeface="Courier New"/>
                <a:cs typeface="Courier New"/>
              </a:rPr>
              <a:t>accum </a:t>
            </a:r>
            <a:r>
              <a:rPr sz="1191" b="1" spc="-4" dirty="0">
                <a:solidFill>
                  <a:srgbClr val="323332"/>
                </a:solidFill>
                <a:latin typeface="Courier New"/>
                <a:cs typeface="Courier New"/>
              </a:rPr>
              <a:t>=</a:t>
            </a:r>
            <a:r>
              <a:rPr sz="1191" b="1" spc="-13" dirty="0">
                <a:solidFill>
                  <a:srgbClr val="323332"/>
                </a:solidFill>
                <a:latin typeface="Courier New"/>
                <a:cs typeface="Courier New"/>
              </a:rPr>
              <a:t> </a:t>
            </a:r>
            <a:r>
              <a:rPr sz="1191" spc="-4" dirty="0">
                <a:solidFill>
                  <a:srgbClr val="323332"/>
                </a:solidFill>
                <a:latin typeface="Courier New"/>
                <a:cs typeface="Courier New"/>
              </a:rPr>
              <a:t>sc</a:t>
            </a:r>
            <a:r>
              <a:rPr sz="1191" b="1" spc="-4" dirty="0">
                <a:solidFill>
                  <a:srgbClr val="323332"/>
                </a:solidFill>
                <a:latin typeface="Courier New"/>
                <a:cs typeface="Courier New"/>
              </a:rPr>
              <a:t>.</a:t>
            </a:r>
            <a:r>
              <a:rPr sz="1191" b="1" spc="-4" dirty="0">
                <a:solidFill>
                  <a:srgbClr val="0365C0"/>
                </a:solidFill>
                <a:latin typeface="Courier New"/>
                <a:cs typeface="Courier New"/>
              </a:rPr>
              <a:t>accumulator</a:t>
            </a:r>
            <a:r>
              <a:rPr sz="1191" spc="-4" dirty="0">
                <a:solidFill>
                  <a:srgbClr val="323332"/>
                </a:solidFill>
                <a:latin typeface="Courier New"/>
                <a:cs typeface="Courier New"/>
              </a:rPr>
              <a:t>(</a:t>
            </a:r>
            <a:r>
              <a:rPr sz="1191" spc="-4" dirty="0">
                <a:solidFill>
                  <a:srgbClr val="009999"/>
                </a:solidFill>
                <a:latin typeface="Courier New"/>
                <a:cs typeface="Courier New"/>
              </a:rPr>
              <a:t>0</a:t>
            </a:r>
            <a:r>
              <a:rPr sz="1191" spc="-4" dirty="0">
                <a:solidFill>
                  <a:srgbClr val="323332"/>
                </a:solidFill>
                <a:latin typeface="Courier New"/>
                <a:cs typeface="Courier New"/>
              </a:rPr>
              <a:t>)</a:t>
            </a:r>
            <a:endParaRPr sz="1191">
              <a:solidFill>
                <a:prstClr val="black"/>
              </a:solidFill>
              <a:latin typeface="Courier New"/>
              <a:cs typeface="Courier New"/>
            </a:endParaRPr>
          </a:p>
          <a:p>
            <a:pPr marL="11206" defTabSz="806867">
              <a:spcBef>
                <a:spcPts val="97"/>
              </a:spcBef>
            </a:pPr>
            <a:r>
              <a:rPr sz="1191" spc="-9" dirty="0">
                <a:solidFill>
                  <a:srgbClr val="323332"/>
                </a:solidFill>
                <a:latin typeface="Courier New"/>
                <a:cs typeface="Courier New"/>
              </a:rPr>
              <a:t>rdd </a:t>
            </a:r>
            <a:r>
              <a:rPr sz="1191" b="1" spc="-4" dirty="0">
                <a:solidFill>
                  <a:srgbClr val="323332"/>
                </a:solidFill>
                <a:latin typeface="Courier New"/>
                <a:cs typeface="Courier New"/>
              </a:rPr>
              <a:t>= </a:t>
            </a:r>
            <a:r>
              <a:rPr sz="1191" spc="-4" dirty="0">
                <a:solidFill>
                  <a:srgbClr val="323332"/>
                </a:solidFill>
                <a:latin typeface="Courier New"/>
                <a:cs typeface="Courier New"/>
              </a:rPr>
              <a:t>sc</a:t>
            </a:r>
            <a:r>
              <a:rPr sz="1191" b="1" spc="-4" dirty="0">
                <a:solidFill>
                  <a:srgbClr val="323332"/>
                </a:solidFill>
                <a:latin typeface="Courier New"/>
                <a:cs typeface="Courier New"/>
              </a:rPr>
              <a:t>.</a:t>
            </a:r>
            <a:r>
              <a:rPr sz="1191" spc="-4" dirty="0">
                <a:solidFill>
                  <a:srgbClr val="323332"/>
                </a:solidFill>
                <a:latin typeface="Courier New"/>
                <a:cs typeface="Courier New"/>
              </a:rPr>
              <a:t>parallelize([</a:t>
            </a:r>
            <a:r>
              <a:rPr sz="1191" spc="-4" dirty="0">
                <a:solidFill>
                  <a:srgbClr val="009999"/>
                </a:solidFill>
                <a:latin typeface="Courier New"/>
                <a:cs typeface="Courier New"/>
              </a:rPr>
              <a:t>1</a:t>
            </a:r>
            <a:r>
              <a:rPr sz="1191" spc="-4" dirty="0">
                <a:solidFill>
                  <a:srgbClr val="323332"/>
                </a:solidFill>
                <a:latin typeface="Courier New"/>
                <a:cs typeface="Courier New"/>
              </a:rPr>
              <a:t>, </a:t>
            </a:r>
            <a:r>
              <a:rPr sz="1191" spc="-4" dirty="0">
                <a:solidFill>
                  <a:srgbClr val="009999"/>
                </a:solidFill>
                <a:latin typeface="Courier New"/>
                <a:cs typeface="Courier New"/>
              </a:rPr>
              <a:t>2</a:t>
            </a:r>
            <a:r>
              <a:rPr sz="1191" spc="-4" dirty="0">
                <a:solidFill>
                  <a:srgbClr val="323332"/>
                </a:solidFill>
                <a:latin typeface="Courier New"/>
                <a:cs typeface="Courier New"/>
              </a:rPr>
              <a:t>, </a:t>
            </a:r>
            <a:r>
              <a:rPr sz="1191" spc="-4" dirty="0">
                <a:solidFill>
                  <a:srgbClr val="009999"/>
                </a:solidFill>
                <a:latin typeface="Courier New"/>
                <a:cs typeface="Courier New"/>
              </a:rPr>
              <a:t>3</a:t>
            </a:r>
            <a:r>
              <a:rPr sz="1191" spc="-4" dirty="0">
                <a:solidFill>
                  <a:srgbClr val="323332"/>
                </a:solidFill>
                <a:latin typeface="Courier New"/>
                <a:cs typeface="Courier New"/>
              </a:rPr>
              <a:t>,</a:t>
            </a:r>
            <a:r>
              <a:rPr sz="1191" spc="-49" dirty="0">
                <a:solidFill>
                  <a:srgbClr val="323332"/>
                </a:solidFill>
                <a:latin typeface="Courier New"/>
                <a:cs typeface="Courier New"/>
              </a:rPr>
              <a:t> </a:t>
            </a:r>
            <a:r>
              <a:rPr sz="1191" spc="-4" dirty="0">
                <a:solidFill>
                  <a:srgbClr val="009999"/>
                </a:solidFill>
                <a:latin typeface="Courier New"/>
                <a:cs typeface="Courier New"/>
              </a:rPr>
              <a:t>4</a:t>
            </a:r>
            <a:r>
              <a:rPr sz="1191" spc="-4" dirty="0">
                <a:solidFill>
                  <a:srgbClr val="323332"/>
                </a:solidFill>
                <a:latin typeface="Courier New"/>
                <a:cs typeface="Courier New"/>
              </a:rPr>
              <a:t>])</a:t>
            </a:r>
            <a:endParaRPr sz="1191">
              <a:solidFill>
                <a:prstClr val="black"/>
              </a:solidFill>
              <a:latin typeface="Courier New"/>
              <a:cs typeface="Courier New"/>
            </a:endParaRPr>
          </a:p>
          <a:p>
            <a:pPr marL="11206" defTabSz="806867">
              <a:spcBef>
                <a:spcPts val="93"/>
              </a:spcBef>
            </a:pPr>
            <a:r>
              <a:rPr sz="1191" b="1" spc="-4" dirty="0">
                <a:solidFill>
                  <a:srgbClr val="323332"/>
                </a:solidFill>
                <a:latin typeface="Courier New"/>
                <a:cs typeface="Courier New"/>
              </a:rPr>
              <a:t>def</a:t>
            </a:r>
            <a:r>
              <a:rPr sz="1191" b="1" spc="-9" dirty="0">
                <a:solidFill>
                  <a:srgbClr val="323332"/>
                </a:solidFill>
                <a:latin typeface="Courier New"/>
                <a:cs typeface="Courier New"/>
              </a:rPr>
              <a:t> </a:t>
            </a:r>
            <a:r>
              <a:rPr sz="1191" b="1" spc="-4" dirty="0">
                <a:solidFill>
                  <a:srgbClr val="991200"/>
                </a:solidFill>
                <a:latin typeface="Courier New"/>
                <a:cs typeface="Courier New"/>
              </a:rPr>
              <a:t>f</a:t>
            </a:r>
            <a:r>
              <a:rPr sz="1191" spc="-4" dirty="0">
                <a:solidFill>
                  <a:srgbClr val="323332"/>
                </a:solidFill>
                <a:latin typeface="Courier New"/>
                <a:cs typeface="Courier New"/>
              </a:rPr>
              <a:t>(x):</a:t>
            </a:r>
            <a:endParaRPr sz="1191">
              <a:solidFill>
                <a:prstClr val="black"/>
              </a:solidFill>
              <a:latin typeface="Courier New"/>
              <a:cs typeface="Courier New"/>
            </a:endParaRPr>
          </a:p>
          <a:p>
            <a:pPr marL="281843" marR="1721315" defTabSz="806867">
              <a:lnSpc>
                <a:spcPct val="106700"/>
              </a:lnSpc>
            </a:pPr>
            <a:r>
              <a:rPr sz="1191" b="1" spc="-4" dirty="0">
                <a:solidFill>
                  <a:srgbClr val="323332"/>
                </a:solidFill>
                <a:latin typeface="Courier New"/>
                <a:cs typeface="Courier New"/>
              </a:rPr>
              <a:t>global</a:t>
            </a:r>
            <a:r>
              <a:rPr sz="1191" b="1" spc="-79" dirty="0">
                <a:solidFill>
                  <a:srgbClr val="323332"/>
                </a:solidFill>
                <a:latin typeface="Courier New"/>
                <a:cs typeface="Courier New"/>
              </a:rPr>
              <a:t> </a:t>
            </a:r>
            <a:r>
              <a:rPr sz="1191" spc="-4" dirty="0">
                <a:solidFill>
                  <a:srgbClr val="323332"/>
                </a:solidFill>
                <a:latin typeface="Courier New"/>
                <a:cs typeface="Courier New"/>
              </a:rPr>
              <a:t>accum  </a:t>
            </a:r>
            <a:r>
              <a:rPr sz="1191" spc="-9" dirty="0">
                <a:solidFill>
                  <a:srgbClr val="323332"/>
                </a:solidFill>
                <a:latin typeface="Courier New"/>
                <a:cs typeface="Courier New"/>
              </a:rPr>
              <a:t>accum </a:t>
            </a:r>
            <a:r>
              <a:rPr sz="1191" b="1" spc="-4" dirty="0">
                <a:solidFill>
                  <a:srgbClr val="323332"/>
                </a:solidFill>
                <a:latin typeface="Courier New"/>
                <a:cs typeface="Courier New"/>
              </a:rPr>
              <a:t>+=</a:t>
            </a:r>
            <a:r>
              <a:rPr sz="1191" b="1" spc="-40" dirty="0">
                <a:solidFill>
                  <a:srgbClr val="323332"/>
                </a:solidFill>
                <a:latin typeface="Courier New"/>
                <a:cs typeface="Courier New"/>
              </a:rPr>
              <a:t> </a:t>
            </a:r>
            <a:r>
              <a:rPr sz="1191" spc="-4" dirty="0">
                <a:solidFill>
                  <a:srgbClr val="323332"/>
                </a:solidFill>
                <a:latin typeface="Courier New"/>
                <a:cs typeface="Courier New"/>
              </a:rPr>
              <a:t>x</a:t>
            </a:r>
            <a:endParaRPr sz="1191">
              <a:solidFill>
                <a:prstClr val="black"/>
              </a:solidFill>
              <a:latin typeface="Courier New"/>
              <a:cs typeface="Courier New"/>
            </a:endParaRPr>
          </a:p>
          <a:p>
            <a:pPr marL="11206" marR="1812087" defTabSz="806867">
              <a:lnSpc>
                <a:spcPct val="213300"/>
              </a:lnSpc>
            </a:pPr>
            <a:r>
              <a:rPr sz="1191" spc="-4" dirty="0">
                <a:solidFill>
                  <a:srgbClr val="323332"/>
                </a:solidFill>
                <a:latin typeface="Courier New"/>
                <a:cs typeface="Courier New"/>
              </a:rPr>
              <a:t>rdd</a:t>
            </a:r>
            <a:r>
              <a:rPr sz="1191" b="1" spc="-4" dirty="0">
                <a:solidFill>
                  <a:srgbClr val="323332"/>
                </a:solidFill>
                <a:latin typeface="Courier New"/>
                <a:cs typeface="Courier New"/>
              </a:rPr>
              <a:t>.</a:t>
            </a:r>
            <a:r>
              <a:rPr sz="1191" spc="-4" dirty="0">
                <a:solidFill>
                  <a:srgbClr val="323332"/>
                </a:solidFill>
                <a:latin typeface="Courier New"/>
                <a:cs typeface="Courier New"/>
              </a:rPr>
              <a:t>foreach(f)  accum</a:t>
            </a:r>
            <a:r>
              <a:rPr sz="1191" b="1" spc="-4" dirty="0">
                <a:solidFill>
                  <a:srgbClr val="323332"/>
                </a:solidFill>
                <a:latin typeface="Courier New"/>
                <a:cs typeface="Courier New"/>
              </a:rPr>
              <a:t>.</a:t>
            </a:r>
            <a:r>
              <a:rPr sz="1191" b="1" spc="-4" dirty="0">
                <a:solidFill>
                  <a:srgbClr val="0365C0"/>
                </a:solidFill>
                <a:latin typeface="Courier New"/>
                <a:cs typeface="Courier New"/>
              </a:rPr>
              <a:t>value</a:t>
            </a:r>
            <a:endParaRPr sz="1191">
              <a:solidFill>
                <a:prstClr val="black"/>
              </a:solidFill>
              <a:latin typeface="Courier New"/>
              <a:cs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2E7DDAE-A26C-45FF-AAD1-B43E11734C07}"/>
              </a:ext>
            </a:extLst>
          </p:cNvPr>
          <p:cNvSpPr>
            <a:spLocks noGrp="1"/>
          </p:cNvSpPr>
          <p:nvPr>
            <p:ph type="sldNum" sz="quarter" idx="12"/>
          </p:nvPr>
        </p:nvSpPr>
        <p:spPr/>
        <p:txBody>
          <a:bodyPr/>
          <a:lstStyle/>
          <a:p>
            <a:fld id="{AAEAE4A8-A6E5-453E-B946-FB774B73F48C}" type="slidenum">
              <a:rPr lang="en-US" smtClean="0"/>
              <a:t>4</a:t>
            </a:fld>
            <a:endParaRPr lang="en-US" dirty="0"/>
          </a:p>
        </p:txBody>
      </p:sp>
      <p:sp>
        <p:nvSpPr>
          <p:cNvPr id="3" name="Content Placeholder 2">
            <a:extLst>
              <a:ext uri="{FF2B5EF4-FFF2-40B4-BE49-F238E27FC236}">
                <a16:creationId xmlns:a16="http://schemas.microsoft.com/office/drawing/2014/main" id="{01E6FE2E-E2C8-498D-A7A0-7DEDB8B78589}"/>
              </a:ext>
            </a:extLst>
          </p:cNvPr>
          <p:cNvSpPr>
            <a:spLocks noGrp="1"/>
          </p:cNvSpPr>
          <p:nvPr>
            <p:ph idx="1"/>
          </p:nvPr>
        </p:nvSpPr>
        <p:spPr/>
        <p:txBody>
          <a:bodyPr>
            <a:normAutofit lnSpcReduction="10000"/>
          </a:bodyPr>
          <a:lstStyle/>
          <a:p>
            <a:r>
              <a:rPr lang="en-US" dirty="0"/>
              <a:t>Spark clusters and</a:t>
            </a:r>
          </a:p>
          <a:p>
            <a:pPr lvl="1"/>
            <a:r>
              <a:rPr lang="en-US" dirty="0">
                <a:hlinkClick r:id="rId2"/>
              </a:rPr>
              <a:t>https://spark.apache.org/faq.html</a:t>
            </a:r>
            <a:r>
              <a:rPr lang="en-US" dirty="0"/>
              <a:t> </a:t>
            </a:r>
          </a:p>
          <a:p>
            <a:r>
              <a:rPr lang="en-US" dirty="0"/>
              <a:t>Resource management system</a:t>
            </a:r>
          </a:p>
          <a:p>
            <a:pPr lvl="1"/>
            <a:r>
              <a:rPr lang="en-US" dirty="0"/>
              <a:t>cluster manager and worker</a:t>
            </a:r>
          </a:p>
          <a:p>
            <a:pPr lvl="1"/>
            <a:r>
              <a:rPr lang="en-US" dirty="0"/>
              <a:t>The </a:t>
            </a:r>
            <a:r>
              <a:rPr lang="en-US" b="1" dirty="0"/>
              <a:t>master</a:t>
            </a:r>
            <a:r>
              <a:rPr lang="en-US" dirty="0"/>
              <a:t> knows where the slaves are located, how much memory, and the number of CPU cores each one has. One of the main responsibilities of the cluster manager is to orchestrate work by assigning work to workers.</a:t>
            </a:r>
          </a:p>
          <a:p>
            <a:pPr lvl="1"/>
            <a:r>
              <a:rPr lang="en-US" dirty="0"/>
              <a:t>Each worker offers resources (memory, CPU, etc.) to the cluster manager and performs the assigned work. An example of this type of work is to launch a particular process and monitor its health.</a:t>
            </a:r>
          </a:p>
        </p:txBody>
      </p:sp>
      <p:sp>
        <p:nvSpPr>
          <p:cNvPr id="4" name="Title 3">
            <a:extLst>
              <a:ext uri="{FF2B5EF4-FFF2-40B4-BE49-F238E27FC236}">
                <a16:creationId xmlns:a16="http://schemas.microsoft.com/office/drawing/2014/main" id="{C8355EA9-E098-45B5-8426-0D6F7D655FE9}"/>
              </a:ext>
            </a:extLst>
          </p:cNvPr>
          <p:cNvSpPr>
            <a:spLocks noGrp="1"/>
          </p:cNvSpPr>
          <p:nvPr>
            <p:ph type="title"/>
          </p:nvPr>
        </p:nvSpPr>
        <p:spPr/>
        <p:txBody>
          <a:bodyPr/>
          <a:lstStyle/>
          <a:p>
            <a:r>
              <a:rPr lang="en-US" dirty="0"/>
              <a:t>Spark Core Concepts and Architecture</a:t>
            </a:r>
          </a:p>
        </p:txBody>
      </p:sp>
    </p:spTree>
    <p:extLst>
      <p:ext uri="{BB962C8B-B14F-4D97-AF65-F5344CB8AC3E}">
        <p14:creationId xmlns:p14="http://schemas.microsoft.com/office/powerpoint/2010/main" val="1278920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651517" y="1889078"/>
            <a:ext cx="2643468" cy="400268"/>
          </a:xfrm>
          <a:prstGeom prst="rect">
            <a:avLst/>
          </a:prstGeom>
        </p:spPr>
        <p:txBody>
          <a:bodyPr vert="horz" wrap="square" lIns="0" tIns="11206" rIns="0" bIns="0" rtlCol="0">
            <a:spAutoFit/>
          </a:bodyPr>
          <a:lstStyle/>
          <a:p>
            <a:pPr marL="11206" marR="4483" defTabSz="806867">
              <a:lnSpc>
                <a:spcPct val="106700"/>
              </a:lnSpc>
              <a:spcBef>
                <a:spcPts val="88"/>
              </a:spcBef>
            </a:pPr>
            <a:r>
              <a:rPr sz="1191" b="1" spc="-4" dirty="0">
                <a:solidFill>
                  <a:srgbClr val="323332"/>
                </a:solidFill>
                <a:latin typeface="Courier New"/>
                <a:cs typeface="Courier New"/>
              </a:rPr>
              <a:t>val </a:t>
            </a:r>
            <a:r>
              <a:rPr sz="1191" spc="-9" dirty="0">
                <a:solidFill>
                  <a:srgbClr val="323332"/>
                </a:solidFill>
                <a:latin typeface="Courier New"/>
                <a:cs typeface="Courier New"/>
              </a:rPr>
              <a:t>accum </a:t>
            </a:r>
            <a:r>
              <a:rPr sz="1191" b="1" spc="-4" dirty="0">
                <a:solidFill>
                  <a:srgbClr val="323332"/>
                </a:solidFill>
                <a:latin typeface="Courier New"/>
                <a:cs typeface="Courier New"/>
              </a:rPr>
              <a:t>=</a:t>
            </a:r>
            <a:r>
              <a:rPr sz="1191" b="1" spc="-53" dirty="0">
                <a:solidFill>
                  <a:srgbClr val="323332"/>
                </a:solidFill>
                <a:latin typeface="Courier New"/>
                <a:cs typeface="Courier New"/>
              </a:rPr>
              <a:t> </a:t>
            </a:r>
            <a:r>
              <a:rPr sz="1191" spc="-4" dirty="0">
                <a:solidFill>
                  <a:srgbClr val="323332"/>
                </a:solidFill>
                <a:latin typeface="Courier New"/>
                <a:cs typeface="Courier New"/>
              </a:rPr>
              <a:t>sc</a:t>
            </a:r>
            <a:r>
              <a:rPr sz="1191" b="1" spc="-4" dirty="0">
                <a:solidFill>
                  <a:srgbClr val="323332"/>
                </a:solidFill>
                <a:latin typeface="Courier New"/>
                <a:cs typeface="Courier New"/>
              </a:rPr>
              <a:t>.</a:t>
            </a:r>
            <a:r>
              <a:rPr sz="1191" b="1" spc="-4" dirty="0">
                <a:solidFill>
                  <a:srgbClr val="0365C0"/>
                </a:solidFill>
                <a:latin typeface="Courier New"/>
                <a:cs typeface="Courier New"/>
              </a:rPr>
              <a:t>accumulator</a:t>
            </a:r>
            <a:r>
              <a:rPr sz="1191" b="1" spc="-4" dirty="0">
                <a:solidFill>
                  <a:srgbClr val="323332"/>
                </a:solidFill>
                <a:latin typeface="Courier New"/>
                <a:cs typeface="Courier New"/>
              </a:rPr>
              <a:t>(</a:t>
            </a:r>
            <a:r>
              <a:rPr sz="1191" spc="-4" dirty="0">
                <a:solidFill>
                  <a:srgbClr val="009999"/>
                </a:solidFill>
                <a:latin typeface="Courier New"/>
                <a:cs typeface="Courier New"/>
              </a:rPr>
              <a:t>0</a:t>
            </a:r>
            <a:r>
              <a:rPr sz="1191" b="1" spc="-4" dirty="0">
                <a:solidFill>
                  <a:srgbClr val="323332"/>
                </a:solidFill>
                <a:latin typeface="Courier New"/>
                <a:cs typeface="Courier New"/>
              </a:rPr>
              <a:t>)  </a:t>
            </a:r>
            <a:r>
              <a:rPr sz="1191" spc="-4" dirty="0">
                <a:solidFill>
                  <a:srgbClr val="323332"/>
                </a:solidFill>
                <a:latin typeface="Courier New"/>
                <a:cs typeface="Courier New"/>
              </a:rPr>
              <a:t>sc</a:t>
            </a:r>
            <a:r>
              <a:rPr sz="1191" b="1" spc="-4" dirty="0">
                <a:solidFill>
                  <a:srgbClr val="323332"/>
                </a:solidFill>
                <a:latin typeface="Courier New"/>
                <a:cs typeface="Courier New"/>
              </a:rPr>
              <a:t>.</a:t>
            </a:r>
            <a:r>
              <a:rPr sz="1191" spc="-4" dirty="0">
                <a:solidFill>
                  <a:srgbClr val="323332"/>
                </a:solidFill>
                <a:latin typeface="Courier New"/>
                <a:cs typeface="Courier New"/>
              </a:rPr>
              <a:t>parallelize</a:t>
            </a:r>
            <a:r>
              <a:rPr sz="1191" b="1" spc="-4" dirty="0">
                <a:solidFill>
                  <a:srgbClr val="323332"/>
                </a:solidFill>
                <a:latin typeface="Courier New"/>
                <a:cs typeface="Courier New"/>
              </a:rPr>
              <a:t>(</a:t>
            </a:r>
            <a:r>
              <a:rPr sz="1191" b="1" spc="-4" dirty="0">
                <a:solidFill>
                  <a:srgbClr val="455588"/>
                </a:solidFill>
                <a:latin typeface="Courier New"/>
                <a:cs typeface="Courier New"/>
              </a:rPr>
              <a:t>Array</a:t>
            </a:r>
            <a:r>
              <a:rPr sz="1191" b="1" spc="-4" dirty="0">
                <a:solidFill>
                  <a:srgbClr val="323332"/>
                </a:solidFill>
                <a:latin typeface="Courier New"/>
                <a:cs typeface="Courier New"/>
              </a:rPr>
              <a:t>(</a:t>
            </a:r>
            <a:r>
              <a:rPr sz="1191" spc="-4" dirty="0">
                <a:solidFill>
                  <a:srgbClr val="009999"/>
                </a:solidFill>
                <a:latin typeface="Courier New"/>
                <a:cs typeface="Courier New"/>
              </a:rPr>
              <a:t>1</a:t>
            </a:r>
            <a:r>
              <a:rPr sz="1191" b="1" spc="-4" dirty="0">
                <a:solidFill>
                  <a:srgbClr val="323332"/>
                </a:solidFill>
                <a:latin typeface="Courier New"/>
                <a:cs typeface="Courier New"/>
              </a:rPr>
              <a:t>, </a:t>
            </a:r>
            <a:r>
              <a:rPr sz="1191" spc="-4" dirty="0">
                <a:solidFill>
                  <a:srgbClr val="009999"/>
                </a:solidFill>
                <a:latin typeface="Courier New"/>
                <a:cs typeface="Courier New"/>
              </a:rPr>
              <a:t>2</a:t>
            </a:r>
            <a:r>
              <a:rPr sz="1191" b="1" spc="-4" dirty="0">
                <a:solidFill>
                  <a:srgbClr val="323332"/>
                </a:solidFill>
                <a:latin typeface="Courier New"/>
                <a:cs typeface="Courier New"/>
              </a:rPr>
              <a:t>,</a:t>
            </a:r>
            <a:r>
              <a:rPr sz="1191" b="1" spc="-62" dirty="0">
                <a:solidFill>
                  <a:srgbClr val="323332"/>
                </a:solidFill>
                <a:latin typeface="Courier New"/>
                <a:cs typeface="Courier New"/>
              </a:rPr>
              <a:t> </a:t>
            </a:r>
            <a:r>
              <a:rPr sz="1191" spc="-4" dirty="0">
                <a:solidFill>
                  <a:srgbClr val="009999"/>
                </a:solidFill>
                <a:latin typeface="Courier New"/>
                <a:cs typeface="Courier New"/>
              </a:rPr>
              <a:t>3</a:t>
            </a:r>
            <a:r>
              <a:rPr sz="1191" b="1" spc="-4" dirty="0">
                <a:solidFill>
                  <a:srgbClr val="323332"/>
                </a:solidFill>
                <a:latin typeface="Courier New"/>
                <a:cs typeface="Courier New"/>
              </a:rPr>
              <a:t>,</a:t>
            </a:r>
            <a:endParaRPr sz="1191">
              <a:solidFill>
                <a:prstClr val="black"/>
              </a:solidFill>
              <a:latin typeface="Courier New"/>
              <a:cs typeface="Courier New"/>
            </a:endParaRPr>
          </a:p>
        </p:txBody>
      </p:sp>
      <p:sp>
        <p:nvSpPr>
          <p:cNvPr id="3" name="object 3"/>
          <p:cNvSpPr txBox="1"/>
          <p:nvPr/>
        </p:nvSpPr>
        <p:spPr>
          <a:xfrm>
            <a:off x="5362885" y="2095625"/>
            <a:ext cx="2553260" cy="193439"/>
          </a:xfrm>
          <a:prstGeom prst="rect">
            <a:avLst/>
          </a:prstGeom>
        </p:spPr>
        <p:txBody>
          <a:bodyPr vert="horz" wrap="square" lIns="0" tIns="10085" rIns="0" bIns="0" rtlCol="0">
            <a:spAutoFit/>
          </a:bodyPr>
          <a:lstStyle/>
          <a:p>
            <a:pPr marL="11206" defTabSz="806867">
              <a:spcBef>
                <a:spcPts val="79"/>
              </a:spcBef>
            </a:pPr>
            <a:r>
              <a:rPr sz="1191" spc="-4" dirty="0">
                <a:solidFill>
                  <a:srgbClr val="009999"/>
                </a:solidFill>
                <a:latin typeface="Courier New"/>
                <a:cs typeface="Courier New"/>
              </a:rPr>
              <a:t>4</a:t>
            </a:r>
            <a:r>
              <a:rPr sz="1191" b="1" spc="-4" dirty="0">
                <a:solidFill>
                  <a:srgbClr val="323332"/>
                </a:solidFill>
                <a:latin typeface="Courier New"/>
                <a:cs typeface="Courier New"/>
              </a:rPr>
              <a:t>)).</a:t>
            </a:r>
            <a:r>
              <a:rPr sz="1191" spc="-4" dirty="0">
                <a:solidFill>
                  <a:srgbClr val="323332"/>
                </a:solidFill>
                <a:latin typeface="Courier New"/>
                <a:cs typeface="Courier New"/>
              </a:rPr>
              <a:t>foreach</a:t>
            </a:r>
            <a:r>
              <a:rPr sz="1191" b="1" spc="-4" dirty="0">
                <a:solidFill>
                  <a:srgbClr val="323332"/>
                </a:solidFill>
                <a:latin typeface="Courier New"/>
                <a:cs typeface="Courier New"/>
              </a:rPr>
              <a:t>(</a:t>
            </a:r>
            <a:r>
              <a:rPr sz="1191" spc="-4" dirty="0">
                <a:solidFill>
                  <a:srgbClr val="323332"/>
                </a:solidFill>
                <a:latin typeface="Courier New"/>
                <a:cs typeface="Courier New"/>
              </a:rPr>
              <a:t>x </a:t>
            </a:r>
            <a:r>
              <a:rPr sz="1191" b="1" spc="-4" dirty="0">
                <a:solidFill>
                  <a:srgbClr val="323332"/>
                </a:solidFill>
                <a:latin typeface="Courier New"/>
                <a:cs typeface="Courier New"/>
              </a:rPr>
              <a:t>=&gt; </a:t>
            </a:r>
            <a:r>
              <a:rPr sz="1191" spc="-9" dirty="0">
                <a:solidFill>
                  <a:srgbClr val="323332"/>
                </a:solidFill>
                <a:latin typeface="Courier New"/>
                <a:cs typeface="Courier New"/>
              </a:rPr>
              <a:t>accum </a:t>
            </a:r>
            <a:r>
              <a:rPr sz="1191" b="1" spc="-4" dirty="0">
                <a:solidFill>
                  <a:srgbClr val="323332"/>
                </a:solidFill>
                <a:latin typeface="Courier New"/>
                <a:cs typeface="Courier New"/>
              </a:rPr>
              <a:t>+=</a:t>
            </a:r>
            <a:r>
              <a:rPr sz="1191" b="1" spc="-53" dirty="0">
                <a:solidFill>
                  <a:srgbClr val="323332"/>
                </a:solidFill>
                <a:latin typeface="Courier New"/>
                <a:cs typeface="Courier New"/>
              </a:rPr>
              <a:t> </a:t>
            </a:r>
            <a:r>
              <a:rPr sz="1191" spc="-4" dirty="0">
                <a:solidFill>
                  <a:srgbClr val="323332"/>
                </a:solidFill>
                <a:latin typeface="Courier New"/>
                <a:cs typeface="Courier New"/>
              </a:rPr>
              <a:t>x</a:t>
            </a:r>
            <a:r>
              <a:rPr sz="1191" b="1" spc="-4" dirty="0">
                <a:solidFill>
                  <a:srgbClr val="323332"/>
                </a:solidFill>
                <a:latin typeface="Courier New"/>
                <a:cs typeface="Courier New"/>
              </a:rPr>
              <a:t>)</a:t>
            </a:r>
            <a:endParaRPr sz="1191">
              <a:solidFill>
                <a:prstClr val="black"/>
              </a:solidFill>
              <a:latin typeface="Courier New"/>
              <a:cs typeface="Courier New"/>
            </a:endParaRPr>
          </a:p>
        </p:txBody>
      </p:sp>
      <p:sp>
        <p:nvSpPr>
          <p:cNvPr id="4" name="object 4"/>
          <p:cNvSpPr txBox="1"/>
          <p:nvPr/>
        </p:nvSpPr>
        <p:spPr>
          <a:xfrm>
            <a:off x="2651517" y="2482900"/>
            <a:ext cx="1016934" cy="193439"/>
          </a:xfrm>
          <a:prstGeom prst="rect">
            <a:avLst/>
          </a:prstGeom>
        </p:spPr>
        <p:txBody>
          <a:bodyPr vert="horz" wrap="square" lIns="0" tIns="10085" rIns="0" bIns="0" rtlCol="0">
            <a:spAutoFit/>
          </a:bodyPr>
          <a:lstStyle/>
          <a:p>
            <a:pPr marL="11206" defTabSz="806867">
              <a:spcBef>
                <a:spcPts val="79"/>
              </a:spcBef>
            </a:pPr>
            <a:r>
              <a:rPr sz="1191" spc="-4" dirty="0">
                <a:solidFill>
                  <a:srgbClr val="323332"/>
                </a:solidFill>
                <a:latin typeface="Courier New"/>
                <a:cs typeface="Courier New"/>
              </a:rPr>
              <a:t>accum</a:t>
            </a:r>
            <a:r>
              <a:rPr sz="1191" b="1" spc="-4" dirty="0">
                <a:solidFill>
                  <a:srgbClr val="323332"/>
                </a:solidFill>
                <a:latin typeface="Courier New"/>
                <a:cs typeface="Courier New"/>
              </a:rPr>
              <a:t>.</a:t>
            </a:r>
            <a:r>
              <a:rPr sz="1191" b="1" spc="-4" dirty="0">
                <a:solidFill>
                  <a:srgbClr val="0365C0"/>
                </a:solidFill>
                <a:latin typeface="Courier New"/>
                <a:cs typeface="Courier New"/>
              </a:rPr>
              <a:t>value</a:t>
            </a:r>
            <a:endParaRPr sz="1191">
              <a:solidFill>
                <a:prstClr val="black"/>
              </a:solidFill>
              <a:latin typeface="Courier New"/>
              <a:cs typeface="Courier New"/>
            </a:endParaRPr>
          </a:p>
        </p:txBody>
      </p:sp>
      <p:sp>
        <p:nvSpPr>
          <p:cNvPr id="5" name="object 5"/>
          <p:cNvSpPr txBox="1"/>
          <p:nvPr/>
        </p:nvSpPr>
        <p:spPr>
          <a:xfrm>
            <a:off x="2328787" y="641680"/>
            <a:ext cx="3300693" cy="297589"/>
          </a:xfrm>
          <a:prstGeom prst="rect">
            <a:avLst/>
          </a:prstGeom>
        </p:spPr>
        <p:txBody>
          <a:bodyPr vert="horz" wrap="square" lIns="0" tIns="12326" rIns="0" bIns="0" rtlCol="0">
            <a:spAutoFit/>
          </a:bodyPr>
          <a:lstStyle/>
          <a:p>
            <a:pPr marL="11206" defTabSz="806867">
              <a:spcBef>
                <a:spcPts val="97"/>
              </a:spcBef>
            </a:pPr>
            <a:r>
              <a:rPr sz="1853" b="1" spc="93" dirty="0">
                <a:solidFill>
                  <a:prstClr val="black"/>
                </a:solidFill>
                <a:latin typeface="Gill Sans MT"/>
                <a:cs typeface="Gill Sans MT"/>
              </a:rPr>
              <a:t>Spark </a:t>
            </a:r>
            <a:r>
              <a:rPr sz="1853" b="1" spc="79" dirty="0">
                <a:solidFill>
                  <a:prstClr val="black"/>
                </a:solidFill>
                <a:latin typeface="Gill Sans MT"/>
                <a:cs typeface="Gill Sans MT"/>
              </a:rPr>
              <a:t>Essentials:</a:t>
            </a:r>
            <a:r>
              <a:rPr sz="1853" b="1" spc="-18" dirty="0">
                <a:solidFill>
                  <a:prstClr val="black"/>
                </a:solidFill>
                <a:latin typeface="Gill Sans MT"/>
                <a:cs typeface="Gill Sans MT"/>
              </a:rPr>
              <a:t> </a:t>
            </a:r>
            <a:r>
              <a:rPr sz="1853" i="1" dirty="0">
                <a:solidFill>
                  <a:prstClr val="black"/>
                </a:solidFill>
                <a:latin typeface="Gill Sans MT"/>
                <a:cs typeface="Gill Sans MT"/>
              </a:rPr>
              <a:t>Accumulators</a:t>
            </a:r>
            <a:endParaRPr sz="1853">
              <a:solidFill>
                <a:prstClr val="black"/>
              </a:solidFill>
              <a:latin typeface="Gill Sans MT"/>
              <a:cs typeface="Gill Sans MT"/>
            </a:endParaRPr>
          </a:p>
        </p:txBody>
      </p:sp>
      <p:sp>
        <p:nvSpPr>
          <p:cNvPr id="6" name="object 6"/>
          <p:cNvSpPr txBox="1">
            <a:spLocks noGrp="1"/>
          </p:cNvSpPr>
          <p:nvPr>
            <p:ph type="title"/>
          </p:nvPr>
        </p:nvSpPr>
        <p:spPr>
          <a:xfrm>
            <a:off x="2691709" y="1361534"/>
            <a:ext cx="728943" cy="401739"/>
          </a:xfrm>
          <a:prstGeom prst="rect">
            <a:avLst/>
          </a:prstGeom>
        </p:spPr>
        <p:txBody>
          <a:bodyPr vert="horz" wrap="square" lIns="0" tIns="14568" rIns="0" bIns="0" rtlCol="0">
            <a:spAutoFit/>
          </a:bodyPr>
          <a:lstStyle/>
          <a:p>
            <a:pPr marL="11206">
              <a:spcBef>
                <a:spcPts val="115"/>
              </a:spcBef>
            </a:pPr>
            <a:r>
              <a:rPr spc="4" dirty="0"/>
              <a:t>Scala:</a:t>
            </a:r>
          </a:p>
        </p:txBody>
      </p:sp>
      <p:sp>
        <p:nvSpPr>
          <p:cNvPr id="7" name="object 7"/>
          <p:cNvSpPr txBox="1"/>
          <p:nvPr/>
        </p:nvSpPr>
        <p:spPr>
          <a:xfrm>
            <a:off x="2663695" y="3482623"/>
            <a:ext cx="3095625" cy="2277830"/>
          </a:xfrm>
          <a:prstGeom prst="rect">
            <a:avLst/>
          </a:prstGeom>
        </p:spPr>
        <p:txBody>
          <a:bodyPr vert="horz" wrap="square" lIns="0" tIns="14568" rIns="0" bIns="0" rtlCol="0">
            <a:spAutoFit/>
          </a:bodyPr>
          <a:lstStyle/>
          <a:p>
            <a:pPr marL="40343" defTabSz="806867">
              <a:spcBef>
                <a:spcPts val="115"/>
              </a:spcBef>
            </a:pPr>
            <a:r>
              <a:rPr sz="2515" spc="9" dirty="0">
                <a:solidFill>
                  <a:prstClr val="black"/>
                </a:solidFill>
                <a:latin typeface="Gill Sans MT"/>
                <a:cs typeface="Gill Sans MT"/>
              </a:rPr>
              <a:t>Python:</a:t>
            </a:r>
            <a:endParaRPr sz="2515">
              <a:solidFill>
                <a:prstClr val="black"/>
              </a:solidFill>
              <a:latin typeface="Gill Sans MT"/>
              <a:cs typeface="Gill Sans MT"/>
            </a:endParaRPr>
          </a:p>
          <a:p>
            <a:pPr marL="11206" defTabSz="806867">
              <a:spcBef>
                <a:spcPts val="1434"/>
              </a:spcBef>
            </a:pPr>
            <a:r>
              <a:rPr sz="1191" spc="-9" dirty="0">
                <a:solidFill>
                  <a:srgbClr val="323332"/>
                </a:solidFill>
                <a:latin typeface="Courier New"/>
                <a:cs typeface="Courier New"/>
              </a:rPr>
              <a:t>accum </a:t>
            </a:r>
            <a:r>
              <a:rPr sz="1191" b="1" spc="-4" dirty="0">
                <a:solidFill>
                  <a:srgbClr val="323332"/>
                </a:solidFill>
                <a:latin typeface="Courier New"/>
                <a:cs typeface="Courier New"/>
              </a:rPr>
              <a:t>=</a:t>
            </a:r>
            <a:r>
              <a:rPr sz="1191" b="1" spc="-13" dirty="0">
                <a:solidFill>
                  <a:srgbClr val="323332"/>
                </a:solidFill>
                <a:latin typeface="Courier New"/>
                <a:cs typeface="Courier New"/>
              </a:rPr>
              <a:t> </a:t>
            </a:r>
            <a:r>
              <a:rPr sz="1191" spc="-4" dirty="0">
                <a:solidFill>
                  <a:srgbClr val="323332"/>
                </a:solidFill>
                <a:latin typeface="Courier New"/>
                <a:cs typeface="Courier New"/>
              </a:rPr>
              <a:t>sc</a:t>
            </a:r>
            <a:r>
              <a:rPr sz="1191" b="1" spc="-4" dirty="0">
                <a:solidFill>
                  <a:srgbClr val="323332"/>
                </a:solidFill>
                <a:latin typeface="Courier New"/>
                <a:cs typeface="Courier New"/>
              </a:rPr>
              <a:t>.</a:t>
            </a:r>
            <a:r>
              <a:rPr sz="1191" b="1" spc="-4" dirty="0">
                <a:solidFill>
                  <a:srgbClr val="0365C0"/>
                </a:solidFill>
                <a:latin typeface="Courier New"/>
                <a:cs typeface="Courier New"/>
              </a:rPr>
              <a:t>accumulator</a:t>
            </a:r>
            <a:r>
              <a:rPr sz="1191" spc="-4" dirty="0">
                <a:solidFill>
                  <a:srgbClr val="323332"/>
                </a:solidFill>
                <a:latin typeface="Courier New"/>
                <a:cs typeface="Courier New"/>
              </a:rPr>
              <a:t>(</a:t>
            </a:r>
            <a:r>
              <a:rPr sz="1191" spc="-4" dirty="0">
                <a:solidFill>
                  <a:srgbClr val="009999"/>
                </a:solidFill>
                <a:latin typeface="Courier New"/>
                <a:cs typeface="Courier New"/>
              </a:rPr>
              <a:t>0</a:t>
            </a:r>
            <a:r>
              <a:rPr sz="1191" spc="-4" dirty="0">
                <a:solidFill>
                  <a:srgbClr val="323332"/>
                </a:solidFill>
                <a:latin typeface="Courier New"/>
                <a:cs typeface="Courier New"/>
              </a:rPr>
              <a:t>)</a:t>
            </a:r>
            <a:endParaRPr sz="1191">
              <a:solidFill>
                <a:prstClr val="black"/>
              </a:solidFill>
              <a:latin typeface="Courier New"/>
              <a:cs typeface="Courier New"/>
            </a:endParaRPr>
          </a:p>
          <a:p>
            <a:pPr marL="11206" defTabSz="806867">
              <a:spcBef>
                <a:spcPts val="97"/>
              </a:spcBef>
            </a:pPr>
            <a:r>
              <a:rPr sz="1191" spc="-9" dirty="0">
                <a:solidFill>
                  <a:srgbClr val="323332"/>
                </a:solidFill>
                <a:latin typeface="Courier New"/>
                <a:cs typeface="Courier New"/>
              </a:rPr>
              <a:t>rdd </a:t>
            </a:r>
            <a:r>
              <a:rPr sz="1191" b="1" spc="-4" dirty="0">
                <a:solidFill>
                  <a:srgbClr val="323332"/>
                </a:solidFill>
                <a:latin typeface="Courier New"/>
                <a:cs typeface="Courier New"/>
              </a:rPr>
              <a:t>= </a:t>
            </a:r>
            <a:r>
              <a:rPr sz="1191" spc="-4" dirty="0">
                <a:solidFill>
                  <a:srgbClr val="323332"/>
                </a:solidFill>
                <a:latin typeface="Courier New"/>
                <a:cs typeface="Courier New"/>
              </a:rPr>
              <a:t>sc</a:t>
            </a:r>
            <a:r>
              <a:rPr sz="1191" b="1" spc="-4" dirty="0">
                <a:solidFill>
                  <a:srgbClr val="323332"/>
                </a:solidFill>
                <a:latin typeface="Courier New"/>
                <a:cs typeface="Courier New"/>
              </a:rPr>
              <a:t>.</a:t>
            </a:r>
            <a:r>
              <a:rPr sz="1191" spc="-4" dirty="0">
                <a:solidFill>
                  <a:srgbClr val="323332"/>
                </a:solidFill>
                <a:latin typeface="Courier New"/>
                <a:cs typeface="Courier New"/>
              </a:rPr>
              <a:t>parallelize([</a:t>
            </a:r>
            <a:r>
              <a:rPr sz="1191" spc="-4" dirty="0">
                <a:solidFill>
                  <a:srgbClr val="009999"/>
                </a:solidFill>
                <a:latin typeface="Courier New"/>
                <a:cs typeface="Courier New"/>
              </a:rPr>
              <a:t>1</a:t>
            </a:r>
            <a:r>
              <a:rPr sz="1191" spc="-4" dirty="0">
                <a:solidFill>
                  <a:srgbClr val="323332"/>
                </a:solidFill>
                <a:latin typeface="Courier New"/>
                <a:cs typeface="Courier New"/>
              </a:rPr>
              <a:t>, </a:t>
            </a:r>
            <a:r>
              <a:rPr sz="1191" spc="-4" dirty="0">
                <a:solidFill>
                  <a:srgbClr val="009999"/>
                </a:solidFill>
                <a:latin typeface="Courier New"/>
                <a:cs typeface="Courier New"/>
              </a:rPr>
              <a:t>2</a:t>
            </a:r>
            <a:r>
              <a:rPr sz="1191" spc="-4" dirty="0">
                <a:solidFill>
                  <a:srgbClr val="323332"/>
                </a:solidFill>
                <a:latin typeface="Courier New"/>
                <a:cs typeface="Courier New"/>
              </a:rPr>
              <a:t>, </a:t>
            </a:r>
            <a:r>
              <a:rPr sz="1191" spc="-4" dirty="0">
                <a:solidFill>
                  <a:srgbClr val="009999"/>
                </a:solidFill>
                <a:latin typeface="Courier New"/>
                <a:cs typeface="Courier New"/>
              </a:rPr>
              <a:t>3</a:t>
            </a:r>
            <a:r>
              <a:rPr sz="1191" spc="-4" dirty="0">
                <a:solidFill>
                  <a:srgbClr val="323332"/>
                </a:solidFill>
                <a:latin typeface="Courier New"/>
                <a:cs typeface="Courier New"/>
              </a:rPr>
              <a:t>,</a:t>
            </a:r>
            <a:r>
              <a:rPr sz="1191" spc="-49" dirty="0">
                <a:solidFill>
                  <a:srgbClr val="323332"/>
                </a:solidFill>
                <a:latin typeface="Courier New"/>
                <a:cs typeface="Courier New"/>
              </a:rPr>
              <a:t> </a:t>
            </a:r>
            <a:r>
              <a:rPr sz="1191" spc="-4" dirty="0">
                <a:solidFill>
                  <a:srgbClr val="009999"/>
                </a:solidFill>
                <a:latin typeface="Courier New"/>
                <a:cs typeface="Courier New"/>
              </a:rPr>
              <a:t>4</a:t>
            </a:r>
            <a:r>
              <a:rPr sz="1191" spc="-4" dirty="0">
                <a:solidFill>
                  <a:srgbClr val="323332"/>
                </a:solidFill>
                <a:latin typeface="Courier New"/>
                <a:cs typeface="Courier New"/>
              </a:rPr>
              <a:t>])</a:t>
            </a:r>
            <a:endParaRPr sz="1191">
              <a:solidFill>
                <a:prstClr val="black"/>
              </a:solidFill>
              <a:latin typeface="Courier New"/>
              <a:cs typeface="Courier New"/>
            </a:endParaRPr>
          </a:p>
          <a:p>
            <a:pPr marL="11206" defTabSz="806867">
              <a:spcBef>
                <a:spcPts val="93"/>
              </a:spcBef>
            </a:pPr>
            <a:r>
              <a:rPr sz="1191" b="1" spc="-4" dirty="0">
                <a:solidFill>
                  <a:srgbClr val="323332"/>
                </a:solidFill>
                <a:latin typeface="Courier New"/>
                <a:cs typeface="Courier New"/>
              </a:rPr>
              <a:t>def</a:t>
            </a:r>
            <a:r>
              <a:rPr sz="1191" b="1" spc="-9" dirty="0">
                <a:solidFill>
                  <a:srgbClr val="323332"/>
                </a:solidFill>
                <a:latin typeface="Courier New"/>
                <a:cs typeface="Courier New"/>
              </a:rPr>
              <a:t> </a:t>
            </a:r>
            <a:r>
              <a:rPr sz="1191" b="1" spc="-4" dirty="0">
                <a:solidFill>
                  <a:srgbClr val="991200"/>
                </a:solidFill>
                <a:latin typeface="Courier New"/>
                <a:cs typeface="Courier New"/>
              </a:rPr>
              <a:t>f</a:t>
            </a:r>
            <a:r>
              <a:rPr sz="1191" spc="-4" dirty="0">
                <a:solidFill>
                  <a:srgbClr val="323332"/>
                </a:solidFill>
                <a:latin typeface="Courier New"/>
                <a:cs typeface="Courier New"/>
              </a:rPr>
              <a:t>(x):</a:t>
            </a:r>
            <a:endParaRPr sz="1191">
              <a:solidFill>
                <a:prstClr val="black"/>
              </a:solidFill>
              <a:latin typeface="Courier New"/>
              <a:cs typeface="Courier New"/>
            </a:endParaRPr>
          </a:p>
          <a:p>
            <a:pPr marL="281843" marR="1721315" defTabSz="806867">
              <a:lnSpc>
                <a:spcPct val="106700"/>
              </a:lnSpc>
            </a:pPr>
            <a:r>
              <a:rPr sz="1191" b="1" spc="-4" dirty="0">
                <a:solidFill>
                  <a:srgbClr val="323332"/>
                </a:solidFill>
                <a:latin typeface="Courier New"/>
                <a:cs typeface="Courier New"/>
              </a:rPr>
              <a:t>global</a:t>
            </a:r>
            <a:r>
              <a:rPr sz="1191" b="1" spc="-79" dirty="0">
                <a:solidFill>
                  <a:srgbClr val="323332"/>
                </a:solidFill>
                <a:latin typeface="Courier New"/>
                <a:cs typeface="Courier New"/>
              </a:rPr>
              <a:t> </a:t>
            </a:r>
            <a:r>
              <a:rPr sz="1191" spc="-4" dirty="0">
                <a:solidFill>
                  <a:srgbClr val="323332"/>
                </a:solidFill>
                <a:latin typeface="Courier New"/>
                <a:cs typeface="Courier New"/>
              </a:rPr>
              <a:t>accum  </a:t>
            </a:r>
            <a:r>
              <a:rPr sz="1191" spc="-9" dirty="0">
                <a:solidFill>
                  <a:srgbClr val="323332"/>
                </a:solidFill>
                <a:latin typeface="Courier New"/>
                <a:cs typeface="Courier New"/>
              </a:rPr>
              <a:t>accum </a:t>
            </a:r>
            <a:r>
              <a:rPr sz="1191" b="1" spc="-4" dirty="0">
                <a:solidFill>
                  <a:srgbClr val="323332"/>
                </a:solidFill>
                <a:latin typeface="Courier New"/>
                <a:cs typeface="Courier New"/>
              </a:rPr>
              <a:t>+=</a:t>
            </a:r>
            <a:r>
              <a:rPr sz="1191" b="1" spc="-40" dirty="0">
                <a:solidFill>
                  <a:srgbClr val="323332"/>
                </a:solidFill>
                <a:latin typeface="Courier New"/>
                <a:cs typeface="Courier New"/>
              </a:rPr>
              <a:t> </a:t>
            </a:r>
            <a:r>
              <a:rPr sz="1191" spc="-4" dirty="0">
                <a:solidFill>
                  <a:srgbClr val="323332"/>
                </a:solidFill>
                <a:latin typeface="Courier New"/>
                <a:cs typeface="Courier New"/>
              </a:rPr>
              <a:t>x</a:t>
            </a:r>
            <a:endParaRPr sz="1191">
              <a:solidFill>
                <a:prstClr val="black"/>
              </a:solidFill>
              <a:latin typeface="Courier New"/>
              <a:cs typeface="Courier New"/>
            </a:endParaRPr>
          </a:p>
          <a:p>
            <a:pPr marL="11206" marR="1812087" defTabSz="806867">
              <a:lnSpc>
                <a:spcPct val="213300"/>
              </a:lnSpc>
            </a:pPr>
            <a:r>
              <a:rPr sz="1191" spc="-4" dirty="0">
                <a:solidFill>
                  <a:srgbClr val="323332"/>
                </a:solidFill>
                <a:latin typeface="Courier New"/>
                <a:cs typeface="Courier New"/>
              </a:rPr>
              <a:t>rdd</a:t>
            </a:r>
            <a:r>
              <a:rPr sz="1191" b="1" spc="-4" dirty="0">
                <a:solidFill>
                  <a:srgbClr val="323332"/>
                </a:solidFill>
                <a:latin typeface="Courier New"/>
                <a:cs typeface="Courier New"/>
              </a:rPr>
              <a:t>.</a:t>
            </a:r>
            <a:r>
              <a:rPr sz="1191" spc="-4" dirty="0">
                <a:solidFill>
                  <a:srgbClr val="323332"/>
                </a:solidFill>
                <a:latin typeface="Courier New"/>
                <a:cs typeface="Courier New"/>
              </a:rPr>
              <a:t>foreach(f)  accum</a:t>
            </a:r>
            <a:r>
              <a:rPr sz="1191" b="1" spc="-4" dirty="0">
                <a:solidFill>
                  <a:srgbClr val="323332"/>
                </a:solidFill>
                <a:latin typeface="Courier New"/>
                <a:cs typeface="Courier New"/>
              </a:rPr>
              <a:t>.</a:t>
            </a:r>
            <a:r>
              <a:rPr sz="1191" b="1" spc="-4" dirty="0">
                <a:solidFill>
                  <a:srgbClr val="0365C0"/>
                </a:solidFill>
                <a:latin typeface="Courier New"/>
                <a:cs typeface="Courier New"/>
              </a:rPr>
              <a:t>value</a:t>
            </a:r>
            <a:endParaRPr sz="1191">
              <a:solidFill>
                <a:prstClr val="black"/>
              </a:solidFill>
              <a:latin typeface="Courier New"/>
              <a:cs typeface="Courier New"/>
            </a:endParaRPr>
          </a:p>
        </p:txBody>
      </p:sp>
      <p:sp>
        <p:nvSpPr>
          <p:cNvPr id="8" name="object 8"/>
          <p:cNvSpPr/>
          <p:nvPr/>
        </p:nvSpPr>
        <p:spPr>
          <a:xfrm>
            <a:off x="7256237" y="3127785"/>
            <a:ext cx="1258981" cy="495300"/>
          </a:xfrm>
          <a:custGeom>
            <a:avLst/>
            <a:gdLst/>
            <a:ahLst/>
            <a:cxnLst/>
            <a:rect l="l" t="t" r="r" b="b"/>
            <a:pathLst>
              <a:path w="1426845" h="561339">
                <a:moveTo>
                  <a:pt x="0" y="0"/>
                </a:moveTo>
                <a:lnTo>
                  <a:pt x="1426464" y="0"/>
                </a:lnTo>
                <a:lnTo>
                  <a:pt x="1426464" y="560831"/>
                </a:lnTo>
                <a:lnTo>
                  <a:pt x="0" y="560831"/>
                </a:lnTo>
                <a:lnTo>
                  <a:pt x="0" y="0"/>
                </a:lnTo>
                <a:close/>
              </a:path>
            </a:pathLst>
          </a:custGeom>
          <a:solidFill>
            <a:srgbClr val="C82506"/>
          </a:solidFill>
        </p:spPr>
        <p:txBody>
          <a:bodyPr wrap="square" lIns="0" tIns="0" rIns="0" bIns="0" rtlCol="0"/>
          <a:lstStyle/>
          <a:p>
            <a:pPr defTabSz="806867"/>
            <a:endParaRPr sz="1588">
              <a:solidFill>
                <a:prstClr val="black"/>
              </a:solidFill>
              <a:latin typeface="Calibri"/>
            </a:endParaRPr>
          </a:p>
        </p:txBody>
      </p:sp>
      <p:sp>
        <p:nvSpPr>
          <p:cNvPr id="9" name="object 9"/>
          <p:cNvSpPr txBox="1"/>
          <p:nvPr/>
        </p:nvSpPr>
        <p:spPr>
          <a:xfrm>
            <a:off x="7334683" y="3181112"/>
            <a:ext cx="1089772" cy="350202"/>
          </a:xfrm>
          <a:prstGeom prst="rect">
            <a:avLst/>
          </a:prstGeom>
        </p:spPr>
        <p:txBody>
          <a:bodyPr vert="horz" wrap="square" lIns="0" tIns="10646" rIns="0" bIns="0" rtlCol="0">
            <a:spAutoFit/>
          </a:bodyPr>
          <a:lstStyle/>
          <a:p>
            <a:pPr marL="11206" defTabSz="806867">
              <a:spcBef>
                <a:spcPts val="84"/>
              </a:spcBef>
            </a:pPr>
            <a:r>
              <a:rPr sz="2206" i="1" spc="-9" dirty="0">
                <a:solidFill>
                  <a:srgbClr val="FFFFFF"/>
                </a:solidFill>
                <a:latin typeface="Gill Sans MT"/>
                <a:cs typeface="Gill Sans MT"/>
              </a:rPr>
              <a:t>d</a:t>
            </a:r>
            <a:r>
              <a:rPr sz="2206" i="1" spc="35" dirty="0">
                <a:solidFill>
                  <a:srgbClr val="FFFFFF"/>
                </a:solidFill>
                <a:latin typeface="Gill Sans MT"/>
                <a:cs typeface="Gill Sans MT"/>
              </a:rPr>
              <a:t>r</a:t>
            </a:r>
            <a:r>
              <a:rPr sz="2206" i="1" spc="-4" dirty="0">
                <a:solidFill>
                  <a:srgbClr val="FFFFFF"/>
                </a:solidFill>
                <a:latin typeface="Gill Sans MT"/>
                <a:cs typeface="Gill Sans MT"/>
              </a:rPr>
              <a:t>iver-side</a:t>
            </a:r>
            <a:endParaRPr sz="2206">
              <a:solidFill>
                <a:prstClr val="black"/>
              </a:solidFill>
              <a:latin typeface="Gill Sans MT"/>
              <a:cs typeface="Gill Sans MT"/>
            </a:endParaRPr>
          </a:p>
        </p:txBody>
      </p:sp>
      <p:sp>
        <p:nvSpPr>
          <p:cNvPr id="10" name="object 10"/>
          <p:cNvSpPr/>
          <p:nvPr/>
        </p:nvSpPr>
        <p:spPr>
          <a:xfrm>
            <a:off x="4209536" y="2700328"/>
            <a:ext cx="3149413" cy="549088"/>
          </a:xfrm>
          <a:custGeom>
            <a:avLst/>
            <a:gdLst/>
            <a:ahLst/>
            <a:cxnLst/>
            <a:rect l="l" t="t" r="r" b="b"/>
            <a:pathLst>
              <a:path w="3569335" h="622300">
                <a:moveTo>
                  <a:pt x="3568968" y="621941"/>
                </a:moveTo>
                <a:lnTo>
                  <a:pt x="12010" y="2093"/>
                </a:lnTo>
                <a:lnTo>
                  <a:pt x="0" y="0"/>
                </a:lnTo>
              </a:path>
            </a:pathLst>
          </a:custGeom>
          <a:ln w="24384">
            <a:solidFill>
              <a:srgbClr val="C82506"/>
            </a:solidFill>
          </a:ln>
        </p:spPr>
        <p:txBody>
          <a:bodyPr wrap="square" lIns="0" tIns="0" rIns="0" bIns="0" rtlCol="0"/>
          <a:lstStyle/>
          <a:p>
            <a:pPr defTabSz="806867"/>
            <a:endParaRPr sz="1588">
              <a:solidFill>
                <a:prstClr val="black"/>
              </a:solidFill>
              <a:latin typeface="Calibri"/>
            </a:endParaRPr>
          </a:p>
        </p:txBody>
      </p:sp>
      <p:sp>
        <p:nvSpPr>
          <p:cNvPr id="11" name="object 11"/>
          <p:cNvSpPr/>
          <p:nvPr/>
        </p:nvSpPr>
        <p:spPr>
          <a:xfrm>
            <a:off x="4118394" y="2651304"/>
            <a:ext cx="110938" cy="101974"/>
          </a:xfrm>
          <a:custGeom>
            <a:avLst/>
            <a:gdLst/>
            <a:ahLst/>
            <a:cxnLst/>
            <a:rect l="l" t="t" r="r" b="b"/>
            <a:pathLst>
              <a:path w="125730" h="115569">
                <a:moveTo>
                  <a:pt x="0" y="37560"/>
                </a:moveTo>
                <a:lnTo>
                  <a:pt x="105258" y="115305"/>
                </a:lnTo>
                <a:lnTo>
                  <a:pt x="125351" y="0"/>
                </a:lnTo>
                <a:lnTo>
                  <a:pt x="0" y="37560"/>
                </a:lnTo>
                <a:close/>
              </a:path>
            </a:pathLst>
          </a:custGeom>
          <a:solidFill>
            <a:srgbClr val="C82506"/>
          </a:solidFill>
        </p:spPr>
        <p:txBody>
          <a:bodyPr wrap="square" lIns="0" tIns="0" rIns="0" bIns="0" rtlCol="0"/>
          <a:lstStyle/>
          <a:p>
            <a:pPr defTabSz="806867"/>
            <a:endParaRPr sz="1588">
              <a:solidFill>
                <a:prstClr val="black"/>
              </a:solidFill>
              <a:latin typeface="Calibri"/>
            </a:endParaRPr>
          </a:p>
        </p:txBody>
      </p:sp>
      <p:sp>
        <p:nvSpPr>
          <p:cNvPr id="12" name="object 12"/>
          <p:cNvSpPr/>
          <p:nvPr/>
        </p:nvSpPr>
        <p:spPr>
          <a:xfrm>
            <a:off x="4157529" y="3487289"/>
            <a:ext cx="3236259" cy="2079251"/>
          </a:xfrm>
          <a:custGeom>
            <a:avLst/>
            <a:gdLst/>
            <a:ahLst/>
            <a:cxnLst/>
            <a:rect l="l" t="t" r="r" b="b"/>
            <a:pathLst>
              <a:path w="3667760" h="2356485">
                <a:moveTo>
                  <a:pt x="3667338" y="0"/>
                </a:moveTo>
                <a:lnTo>
                  <a:pt x="10257" y="2349838"/>
                </a:lnTo>
                <a:lnTo>
                  <a:pt x="0" y="2356429"/>
                </a:lnTo>
              </a:path>
            </a:pathLst>
          </a:custGeom>
          <a:ln w="24384">
            <a:solidFill>
              <a:srgbClr val="C82506"/>
            </a:solidFill>
          </a:ln>
        </p:spPr>
        <p:txBody>
          <a:bodyPr wrap="square" lIns="0" tIns="0" rIns="0" bIns="0" rtlCol="0"/>
          <a:lstStyle/>
          <a:p>
            <a:pPr defTabSz="806867"/>
            <a:endParaRPr sz="1588">
              <a:solidFill>
                <a:prstClr val="black"/>
              </a:solidFill>
              <a:latin typeface="Calibri"/>
            </a:endParaRPr>
          </a:p>
        </p:txBody>
      </p:sp>
      <p:sp>
        <p:nvSpPr>
          <p:cNvPr id="13" name="object 13"/>
          <p:cNvSpPr/>
          <p:nvPr/>
        </p:nvSpPr>
        <p:spPr>
          <a:xfrm>
            <a:off x="4079696" y="5517234"/>
            <a:ext cx="114860" cy="99732"/>
          </a:xfrm>
          <a:custGeom>
            <a:avLst/>
            <a:gdLst/>
            <a:ahLst/>
            <a:cxnLst/>
            <a:rect l="l" t="t" r="r" b="b"/>
            <a:pathLst>
              <a:path w="130175" h="113029">
                <a:moveTo>
                  <a:pt x="0" y="112504"/>
                </a:moveTo>
                <a:lnTo>
                  <a:pt x="130102" y="98468"/>
                </a:lnTo>
                <a:lnTo>
                  <a:pt x="66832" y="0"/>
                </a:lnTo>
                <a:lnTo>
                  <a:pt x="0" y="112504"/>
                </a:lnTo>
                <a:close/>
              </a:path>
            </a:pathLst>
          </a:custGeom>
          <a:solidFill>
            <a:srgbClr val="C82506"/>
          </a:solidFill>
        </p:spPr>
        <p:txBody>
          <a:bodyPr wrap="square" lIns="0" tIns="0" rIns="0" bIns="0" rtlCol="0"/>
          <a:lstStyle/>
          <a:p>
            <a:pPr defTabSz="806867"/>
            <a:endParaRPr sz="1588">
              <a:solidFill>
                <a:prstClr val="black"/>
              </a:solidFill>
              <a:latin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28786" y="641680"/>
            <a:ext cx="3055283" cy="297589"/>
          </a:xfrm>
          <a:prstGeom prst="rect">
            <a:avLst/>
          </a:prstGeom>
        </p:spPr>
        <p:txBody>
          <a:bodyPr vert="horz" wrap="square" lIns="0" tIns="12326" rIns="0" bIns="0" rtlCol="0">
            <a:spAutoFit/>
          </a:bodyPr>
          <a:lstStyle/>
          <a:p>
            <a:pPr marL="11206">
              <a:spcBef>
                <a:spcPts val="97"/>
              </a:spcBef>
            </a:pPr>
            <a:r>
              <a:rPr sz="1853" b="1" spc="93" dirty="0"/>
              <a:t>Spark </a:t>
            </a:r>
            <a:r>
              <a:rPr sz="1853" b="1" spc="79" dirty="0"/>
              <a:t>Essentials: </a:t>
            </a:r>
            <a:r>
              <a:rPr sz="1853" i="1" spc="13" dirty="0"/>
              <a:t>(K,V)</a:t>
            </a:r>
            <a:r>
              <a:rPr sz="1853" i="1" spc="-137" dirty="0"/>
              <a:t> </a:t>
            </a:r>
            <a:r>
              <a:rPr sz="1853" i="1" spc="9" dirty="0"/>
              <a:t>pairs</a:t>
            </a:r>
            <a:endParaRPr sz="1853"/>
          </a:p>
        </p:txBody>
      </p:sp>
      <p:graphicFrame>
        <p:nvGraphicFramePr>
          <p:cNvPr id="3" name="object 3"/>
          <p:cNvGraphicFramePr>
            <a:graphicFrameLocks noGrp="1"/>
          </p:cNvGraphicFramePr>
          <p:nvPr/>
        </p:nvGraphicFramePr>
        <p:xfrm>
          <a:off x="3009332" y="5646618"/>
          <a:ext cx="1411941" cy="351191"/>
        </p:xfrm>
        <a:graphic>
          <a:graphicData uri="http://schemas.openxmlformats.org/drawingml/2006/table">
            <a:tbl>
              <a:tblPr firstRow="1" bandRow="1">
                <a:tableStyleId>{2D5ABB26-0587-4C30-8999-92F81FD0307C}</a:tableStyleId>
              </a:tblPr>
              <a:tblGrid>
                <a:gridCol w="705971">
                  <a:extLst>
                    <a:ext uri="{9D8B030D-6E8A-4147-A177-3AD203B41FA5}">
                      <a16:colId xmlns:a16="http://schemas.microsoft.com/office/drawing/2014/main" val="20000"/>
                    </a:ext>
                  </a:extLst>
                </a:gridCol>
                <a:gridCol w="542365">
                  <a:extLst>
                    <a:ext uri="{9D8B030D-6E8A-4147-A177-3AD203B41FA5}">
                      <a16:colId xmlns:a16="http://schemas.microsoft.com/office/drawing/2014/main" val="20001"/>
                    </a:ext>
                  </a:extLst>
                </a:gridCol>
                <a:gridCol w="163605">
                  <a:extLst>
                    <a:ext uri="{9D8B030D-6E8A-4147-A177-3AD203B41FA5}">
                      <a16:colId xmlns:a16="http://schemas.microsoft.com/office/drawing/2014/main" val="20002"/>
                    </a:ext>
                  </a:extLst>
                </a:gridCol>
              </a:tblGrid>
              <a:tr h="172121">
                <a:tc>
                  <a:txBody>
                    <a:bodyPr/>
                    <a:lstStyle/>
                    <a:p>
                      <a:pPr marR="11430" algn="ctr">
                        <a:lnSpc>
                          <a:spcPts val="1285"/>
                        </a:lnSpc>
                      </a:pPr>
                      <a:r>
                        <a:rPr sz="1200" spc="-5" dirty="0">
                          <a:solidFill>
                            <a:srgbClr val="323332"/>
                          </a:solidFill>
                          <a:latin typeface="Courier New"/>
                          <a:cs typeface="Courier New"/>
                        </a:rPr>
                        <a:t>pair</a:t>
                      </a:r>
                      <a:r>
                        <a:rPr sz="1200" b="1" spc="-5" dirty="0">
                          <a:solidFill>
                            <a:srgbClr val="323332"/>
                          </a:solidFill>
                          <a:latin typeface="Courier New"/>
                          <a:cs typeface="Courier New"/>
                        </a:rPr>
                        <a:t>.</a:t>
                      </a:r>
                      <a:r>
                        <a:rPr sz="1200" spc="-5" dirty="0">
                          <a:solidFill>
                            <a:srgbClr val="008080"/>
                          </a:solidFill>
                          <a:latin typeface="Courier New"/>
                          <a:cs typeface="Courier New"/>
                        </a:rPr>
                        <a:t>_1</a:t>
                      </a:r>
                      <a:endParaRPr sz="1200">
                        <a:latin typeface="Courier New"/>
                        <a:cs typeface="Courier New"/>
                      </a:endParaRPr>
                    </a:p>
                  </a:txBody>
                  <a:tcPr marL="0" marR="0" marT="0" marB="0"/>
                </a:tc>
                <a:tc>
                  <a:txBody>
                    <a:bodyPr/>
                    <a:lstStyle/>
                    <a:p>
                      <a:pPr algn="ctr">
                        <a:lnSpc>
                          <a:spcPts val="1285"/>
                        </a:lnSpc>
                      </a:pPr>
                      <a:r>
                        <a:rPr sz="1200" i="1" spc="-10" dirty="0">
                          <a:solidFill>
                            <a:srgbClr val="999988"/>
                          </a:solidFill>
                          <a:latin typeface="Courier New"/>
                          <a:cs typeface="Courier New"/>
                        </a:rPr>
                        <a:t>//</a:t>
                      </a:r>
                      <a:r>
                        <a:rPr sz="1200" i="1" spc="-65" dirty="0">
                          <a:solidFill>
                            <a:srgbClr val="999988"/>
                          </a:solidFill>
                          <a:latin typeface="Courier New"/>
                          <a:cs typeface="Courier New"/>
                        </a:rPr>
                        <a:t> </a:t>
                      </a:r>
                      <a:r>
                        <a:rPr sz="1200" i="1" spc="-10" dirty="0">
                          <a:solidFill>
                            <a:srgbClr val="999988"/>
                          </a:solidFill>
                          <a:latin typeface="Courier New"/>
                          <a:cs typeface="Courier New"/>
                        </a:rPr>
                        <a:t>=&gt;</a:t>
                      </a:r>
                      <a:endParaRPr sz="1200">
                        <a:latin typeface="Courier New"/>
                        <a:cs typeface="Courier New"/>
                      </a:endParaRPr>
                    </a:p>
                  </a:txBody>
                  <a:tcPr marL="0" marR="0" marT="0" marB="0"/>
                </a:tc>
                <a:tc>
                  <a:txBody>
                    <a:bodyPr/>
                    <a:lstStyle/>
                    <a:p>
                      <a:pPr marL="19050" algn="ctr">
                        <a:lnSpc>
                          <a:spcPts val="1285"/>
                        </a:lnSpc>
                      </a:pPr>
                      <a:r>
                        <a:rPr sz="1200" i="1" dirty="0">
                          <a:solidFill>
                            <a:srgbClr val="999988"/>
                          </a:solidFill>
                          <a:latin typeface="Courier New"/>
                          <a:cs typeface="Courier New"/>
                        </a:rPr>
                        <a:t>a</a:t>
                      </a:r>
                      <a:endParaRPr sz="1200">
                        <a:latin typeface="Courier New"/>
                        <a:cs typeface="Courier New"/>
                      </a:endParaRPr>
                    </a:p>
                  </a:txBody>
                  <a:tcPr marL="0" marR="0" marT="0" marB="0"/>
                </a:tc>
                <a:extLst>
                  <a:ext uri="{0D108BD9-81ED-4DB2-BD59-A6C34878D82A}">
                    <a16:rowId xmlns:a16="http://schemas.microsoft.com/office/drawing/2014/main" val="10000"/>
                  </a:ext>
                </a:extLst>
              </a:tr>
              <a:tr h="172121">
                <a:tc>
                  <a:txBody>
                    <a:bodyPr/>
                    <a:lstStyle/>
                    <a:p>
                      <a:pPr marR="11430" algn="ctr">
                        <a:lnSpc>
                          <a:spcPts val="1435"/>
                        </a:lnSpc>
                      </a:pPr>
                      <a:r>
                        <a:rPr sz="1200" spc="-5" dirty="0">
                          <a:solidFill>
                            <a:srgbClr val="323332"/>
                          </a:solidFill>
                          <a:latin typeface="Courier New"/>
                          <a:cs typeface="Courier New"/>
                        </a:rPr>
                        <a:t>pair</a:t>
                      </a:r>
                      <a:r>
                        <a:rPr sz="1200" b="1" spc="-5" dirty="0">
                          <a:solidFill>
                            <a:srgbClr val="323332"/>
                          </a:solidFill>
                          <a:latin typeface="Courier New"/>
                          <a:cs typeface="Courier New"/>
                        </a:rPr>
                        <a:t>.</a:t>
                      </a:r>
                      <a:r>
                        <a:rPr sz="1200" spc="-5" dirty="0">
                          <a:solidFill>
                            <a:srgbClr val="008080"/>
                          </a:solidFill>
                          <a:latin typeface="Courier New"/>
                          <a:cs typeface="Courier New"/>
                        </a:rPr>
                        <a:t>_2</a:t>
                      </a:r>
                      <a:endParaRPr sz="1200">
                        <a:latin typeface="Courier New"/>
                        <a:cs typeface="Courier New"/>
                      </a:endParaRPr>
                    </a:p>
                  </a:txBody>
                  <a:tcPr marL="0" marR="0" marT="0" marB="0"/>
                </a:tc>
                <a:tc>
                  <a:txBody>
                    <a:bodyPr/>
                    <a:lstStyle/>
                    <a:p>
                      <a:pPr algn="ctr">
                        <a:lnSpc>
                          <a:spcPts val="1435"/>
                        </a:lnSpc>
                      </a:pPr>
                      <a:r>
                        <a:rPr sz="1200" i="1" spc="-10" dirty="0">
                          <a:solidFill>
                            <a:srgbClr val="999988"/>
                          </a:solidFill>
                          <a:latin typeface="Courier New"/>
                          <a:cs typeface="Courier New"/>
                        </a:rPr>
                        <a:t>//</a:t>
                      </a:r>
                      <a:r>
                        <a:rPr sz="1200" i="1" spc="-65" dirty="0">
                          <a:solidFill>
                            <a:srgbClr val="999988"/>
                          </a:solidFill>
                          <a:latin typeface="Courier New"/>
                          <a:cs typeface="Courier New"/>
                        </a:rPr>
                        <a:t> </a:t>
                      </a:r>
                      <a:r>
                        <a:rPr sz="1200" i="1" spc="-10" dirty="0">
                          <a:solidFill>
                            <a:srgbClr val="999988"/>
                          </a:solidFill>
                          <a:latin typeface="Courier New"/>
                          <a:cs typeface="Courier New"/>
                        </a:rPr>
                        <a:t>=&gt;</a:t>
                      </a:r>
                      <a:endParaRPr sz="1200">
                        <a:latin typeface="Courier New"/>
                        <a:cs typeface="Courier New"/>
                      </a:endParaRPr>
                    </a:p>
                  </a:txBody>
                  <a:tcPr marL="0" marR="0" marT="0" marB="0"/>
                </a:tc>
                <a:tc>
                  <a:txBody>
                    <a:bodyPr/>
                    <a:lstStyle/>
                    <a:p>
                      <a:pPr marL="19050" algn="ctr">
                        <a:lnSpc>
                          <a:spcPts val="1435"/>
                        </a:lnSpc>
                      </a:pPr>
                      <a:r>
                        <a:rPr sz="1200" i="1" dirty="0">
                          <a:solidFill>
                            <a:srgbClr val="999988"/>
                          </a:solidFill>
                          <a:latin typeface="Courier New"/>
                          <a:cs typeface="Courier New"/>
                        </a:rPr>
                        <a:t>b</a:t>
                      </a:r>
                      <a:endParaRPr sz="1200">
                        <a:latin typeface="Courier New"/>
                        <a:cs typeface="Courier New"/>
                      </a:endParaRPr>
                    </a:p>
                  </a:txBody>
                  <a:tcPr marL="0" marR="0" marT="0" marB="0"/>
                </a:tc>
                <a:extLst>
                  <a:ext uri="{0D108BD9-81ED-4DB2-BD59-A6C34878D82A}">
                    <a16:rowId xmlns:a16="http://schemas.microsoft.com/office/drawing/2014/main" val="10001"/>
                  </a:ext>
                </a:extLst>
              </a:tr>
            </a:tbl>
          </a:graphicData>
        </a:graphic>
      </p:graphicFrame>
      <p:sp>
        <p:nvSpPr>
          <p:cNvPr id="4" name="object 4"/>
          <p:cNvSpPr txBox="1"/>
          <p:nvPr/>
        </p:nvSpPr>
        <p:spPr>
          <a:xfrm>
            <a:off x="2651517" y="1361534"/>
            <a:ext cx="2837329" cy="4124297"/>
          </a:xfrm>
          <a:prstGeom prst="rect">
            <a:avLst/>
          </a:prstGeom>
        </p:spPr>
        <p:txBody>
          <a:bodyPr vert="horz" wrap="square" lIns="0" tIns="14568" rIns="0" bIns="0" rtlCol="0">
            <a:spAutoFit/>
          </a:bodyPr>
          <a:lstStyle/>
          <a:p>
            <a:pPr marL="50989" defTabSz="806867">
              <a:spcBef>
                <a:spcPts val="115"/>
              </a:spcBef>
            </a:pPr>
            <a:r>
              <a:rPr sz="2515" spc="4" dirty="0">
                <a:solidFill>
                  <a:prstClr val="black"/>
                </a:solidFill>
                <a:latin typeface="Gill Sans MT"/>
                <a:cs typeface="Gill Sans MT"/>
              </a:rPr>
              <a:t>Scala:</a:t>
            </a:r>
            <a:endParaRPr sz="2515">
              <a:solidFill>
                <a:prstClr val="black"/>
              </a:solidFill>
              <a:latin typeface="Gill Sans MT"/>
              <a:cs typeface="Gill Sans MT"/>
            </a:endParaRPr>
          </a:p>
          <a:p>
            <a:pPr marL="11206" defTabSz="806867">
              <a:spcBef>
                <a:spcPts val="1204"/>
              </a:spcBef>
            </a:pPr>
            <a:r>
              <a:rPr sz="1191" b="1" spc="-4" dirty="0">
                <a:solidFill>
                  <a:srgbClr val="323332"/>
                </a:solidFill>
                <a:latin typeface="Courier New"/>
                <a:cs typeface="Courier New"/>
              </a:rPr>
              <a:t>val </a:t>
            </a:r>
            <a:r>
              <a:rPr sz="1191" spc="-9" dirty="0">
                <a:solidFill>
                  <a:srgbClr val="323332"/>
                </a:solidFill>
                <a:latin typeface="Courier New"/>
                <a:cs typeface="Courier New"/>
              </a:rPr>
              <a:t>pair </a:t>
            </a:r>
            <a:r>
              <a:rPr sz="1191" b="1" spc="-4" dirty="0">
                <a:solidFill>
                  <a:srgbClr val="323332"/>
                </a:solidFill>
                <a:latin typeface="Courier New"/>
                <a:cs typeface="Courier New"/>
              </a:rPr>
              <a:t>= (</a:t>
            </a:r>
            <a:r>
              <a:rPr sz="1191" spc="-4" dirty="0">
                <a:solidFill>
                  <a:srgbClr val="323332"/>
                </a:solidFill>
                <a:latin typeface="Courier New"/>
                <a:cs typeface="Courier New"/>
              </a:rPr>
              <a:t>a</a:t>
            </a:r>
            <a:r>
              <a:rPr sz="1191" b="1" spc="-4" dirty="0">
                <a:solidFill>
                  <a:srgbClr val="323332"/>
                </a:solidFill>
                <a:latin typeface="Courier New"/>
                <a:cs typeface="Courier New"/>
              </a:rPr>
              <a:t>,</a:t>
            </a:r>
            <a:r>
              <a:rPr sz="1191" b="1" spc="-18" dirty="0">
                <a:solidFill>
                  <a:srgbClr val="323332"/>
                </a:solidFill>
                <a:latin typeface="Courier New"/>
                <a:cs typeface="Courier New"/>
              </a:rPr>
              <a:t> </a:t>
            </a:r>
            <a:r>
              <a:rPr sz="1191" spc="-4" dirty="0">
                <a:solidFill>
                  <a:srgbClr val="323332"/>
                </a:solidFill>
                <a:latin typeface="Courier New"/>
                <a:cs typeface="Courier New"/>
              </a:rPr>
              <a:t>b</a:t>
            </a:r>
            <a:r>
              <a:rPr sz="1191" b="1" spc="-4" dirty="0">
                <a:solidFill>
                  <a:srgbClr val="323332"/>
                </a:solidFill>
                <a:latin typeface="Courier New"/>
                <a:cs typeface="Courier New"/>
              </a:rPr>
              <a:t>)</a:t>
            </a:r>
            <a:endParaRPr sz="1191">
              <a:solidFill>
                <a:prstClr val="black"/>
              </a:solidFill>
              <a:latin typeface="Courier New"/>
              <a:cs typeface="Courier New"/>
            </a:endParaRPr>
          </a:p>
          <a:p>
            <a:pPr defTabSz="806867">
              <a:spcBef>
                <a:spcPts val="22"/>
              </a:spcBef>
            </a:pPr>
            <a:endParaRPr sz="1412">
              <a:solidFill>
                <a:prstClr val="black"/>
              </a:solidFill>
              <a:latin typeface="Courier New"/>
              <a:cs typeface="Courier New"/>
            </a:endParaRPr>
          </a:p>
          <a:p>
            <a:pPr marL="372615" defTabSz="806867"/>
            <a:r>
              <a:rPr sz="1191" spc="-4" dirty="0">
                <a:solidFill>
                  <a:srgbClr val="323332"/>
                </a:solidFill>
                <a:latin typeface="Courier New"/>
                <a:cs typeface="Courier New"/>
              </a:rPr>
              <a:t>pair</a:t>
            </a:r>
            <a:r>
              <a:rPr sz="1191" b="1" spc="-4" dirty="0">
                <a:solidFill>
                  <a:srgbClr val="323332"/>
                </a:solidFill>
                <a:latin typeface="Courier New"/>
                <a:cs typeface="Courier New"/>
              </a:rPr>
              <a:t>.</a:t>
            </a:r>
            <a:r>
              <a:rPr sz="1191" spc="-4" dirty="0">
                <a:solidFill>
                  <a:srgbClr val="008080"/>
                </a:solidFill>
                <a:latin typeface="Courier New"/>
                <a:cs typeface="Courier New"/>
              </a:rPr>
              <a:t>_1 </a:t>
            </a:r>
            <a:r>
              <a:rPr sz="1191" i="1" spc="-9" dirty="0">
                <a:solidFill>
                  <a:srgbClr val="999988"/>
                </a:solidFill>
                <a:latin typeface="Courier New"/>
                <a:cs typeface="Courier New"/>
              </a:rPr>
              <a:t>// =&gt;</a:t>
            </a:r>
            <a:r>
              <a:rPr sz="1191" i="1" spc="-66" dirty="0">
                <a:solidFill>
                  <a:srgbClr val="999988"/>
                </a:solidFill>
                <a:latin typeface="Courier New"/>
                <a:cs typeface="Courier New"/>
              </a:rPr>
              <a:t> </a:t>
            </a:r>
            <a:r>
              <a:rPr sz="1191" i="1" spc="-4" dirty="0">
                <a:solidFill>
                  <a:srgbClr val="999988"/>
                </a:solidFill>
                <a:latin typeface="Courier New"/>
                <a:cs typeface="Courier New"/>
              </a:rPr>
              <a:t>a</a:t>
            </a:r>
            <a:endParaRPr sz="1191">
              <a:solidFill>
                <a:prstClr val="black"/>
              </a:solidFill>
              <a:latin typeface="Courier New"/>
              <a:cs typeface="Courier New"/>
            </a:endParaRPr>
          </a:p>
          <a:p>
            <a:pPr marL="372615" defTabSz="806867">
              <a:spcBef>
                <a:spcPts val="93"/>
              </a:spcBef>
            </a:pPr>
            <a:r>
              <a:rPr sz="1191" spc="-4" dirty="0">
                <a:solidFill>
                  <a:srgbClr val="323332"/>
                </a:solidFill>
                <a:latin typeface="Courier New"/>
                <a:cs typeface="Courier New"/>
              </a:rPr>
              <a:t>pair</a:t>
            </a:r>
            <a:r>
              <a:rPr sz="1191" b="1" spc="-4" dirty="0">
                <a:solidFill>
                  <a:srgbClr val="323332"/>
                </a:solidFill>
                <a:latin typeface="Courier New"/>
                <a:cs typeface="Courier New"/>
              </a:rPr>
              <a:t>.</a:t>
            </a:r>
            <a:r>
              <a:rPr sz="1191" spc="-4" dirty="0">
                <a:solidFill>
                  <a:srgbClr val="008080"/>
                </a:solidFill>
                <a:latin typeface="Courier New"/>
                <a:cs typeface="Courier New"/>
              </a:rPr>
              <a:t>_2 </a:t>
            </a:r>
            <a:r>
              <a:rPr sz="1191" i="1" spc="-9" dirty="0">
                <a:solidFill>
                  <a:srgbClr val="999988"/>
                </a:solidFill>
                <a:latin typeface="Courier New"/>
                <a:cs typeface="Courier New"/>
              </a:rPr>
              <a:t>// =&gt;</a:t>
            </a:r>
            <a:r>
              <a:rPr sz="1191" i="1" spc="-66" dirty="0">
                <a:solidFill>
                  <a:srgbClr val="999988"/>
                </a:solidFill>
                <a:latin typeface="Courier New"/>
                <a:cs typeface="Courier New"/>
              </a:rPr>
              <a:t> </a:t>
            </a:r>
            <a:r>
              <a:rPr sz="1191" i="1" spc="-4" dirty="0">
                <a:solidFill>
                  <a:srgbClr val="999988"/>
                </a:solidFill>
                <a:latin typeface="Courier New"/>
                <a:cs typeface="Courier New"/>
              </a:rPr>
              <a:t>b</a:t>
            </a:r>
            <a:endParaRPr sz="1191">
              <a:solidFill>
                <a:prstClr val="black"/>
              </a:solidFill>
              <a:latin typeface="Courier New"/>
              <a:cs typeface="Courier New"/>
            </a:endParaRPr>
          </a:p>
          <a:p>
            <a:pPr defTabSz="806867"/>
            <a:endParaRPr sz="1147">
              <a:solidFill>
                <a:prstClr val="black"/>
              </a:solidFill>
              <a:latin typeface="Courier New"/>
              <a:cs typeface="Courier New"/>
            </a:endParaRPr>
          </a:p>
          <a:p>
            <a:pPr defTabSz="806867">
              <a:spcBef>
                <a:spcPts val="13"/>
              </a:spcBef>
            </a:pPr>
            <a:endParaRPr sz="1103">
              <a:solidFill>
                <a:prstClr val="black"/>
              </a:solidFill>
              <a:latin typeface="Courier New"/>
              <a:cs typeface="Courier New"/>
            </a:endParaRPr>
          </a:p>
          <a:p>
            <a:pPr marL="46507" defTabSz="806867"/>
            <a:r>
              <a:rPr sz="2515" spc="9" dirty="0">
                <a:solidFill>
                  <a:prstClr val="black"/>
                </a:solidFill>
                <a:latin typeface="Gill Sans MT"/>
                <a:cs typeface="Gill Sans MT"/>
              </a:rPr>
              <a:t>Python:</a:t>
            </a:r>
            <a:endParaRPr sz="2515">
              <a:solidFill>
                <a:prstClr val="black"/>
              </a:solidFill>
              <a:latin typeface="Gill Sans MT"/>
              <a:cs typeface="Gill Sans MT"/>
            </a:endParaRPr>
          </a:p>
          <a:p>
            <a:pPr marL="17370" defTabSz="806867">
              <a:spcBef>
                <a:spcPts val="1438"/>
              </a:spcBef>
            </a:pPr>
            <a:r>
              <a:rPr sz="1191" spc="-9" dirty="0">
                <a:solidFill>
                  <a:srgbClr val="323332"/>
                </a:solidFill>
                <a:latin typeface="Courier New"/>
                <a:cs typeface="Courier New"/>
              </a:rPr>
              <a:t>pair </a:t>
            </a:r>
            <a:r>
              <a:rPr sz="1191" b="1" spc="-4" dirty="0">
                <a:solidFill>
                  <a:srgbClr val="323332"/>
                </a:solidFill>
                <a:latin typeface="Courier New"/>
                <a:cs typeface="Courier New"/>
              </a:rPr>
              <a:t>= </a:t>
            </a:r>
            <a:r>
              <a:rPr sz="1191" spc="-9" dirty="0">
                <a:solidFill>
                  <a:srgbClr val="323332"/>
                </a:solidFill>
                <a:latin typeface="Courier New"/>
                <a:cs typeface="Courier New"/>
              </a:rPr>
              <a:t>(a,</a:t>
            </a:r>
            <a:r>
              <a:rPr sz="1191" spc="-13" dirty="0">
                <a:solidFill>
                  <a:srgbClr val="323332"/>
                </a:solidFill>
                <a:latin typeface="Courier New"/>
                <a:cs typeface="Courier New"/>
              </a:rPr>
              <a:t> </a:t>
            </a:r>
            <a:r>
              <a:rPr sz="1191" spc="-4" dirty="0">
                <a:solidFill>
                  <a:srgbClr val="323332"/>
                </a:solidFill>
                <a:latin typeface="Courier New"/>
                <a:cs typeface="Courier New"/>
              </a:rPr>
              <a:t>b)</a:t>
            </a:r>
            <a:endParaRPr sz="1191">
              <a:solidFill>
                <a:prstClr val="black"/>
              </a:solidFill>
              <a:latin typeface="Courier New"/>
              <a:cs typeface="Courier New"/>
            </a:endParaRPr>
          </a:p>
          <a:p>
            <a:pPr defTabSz="806867">
              <a:spcBef>
                <a:spcPts val="18"/>
              </a:spcBef>
            </a:pPr>
            <a:endParaRPr sz="1412">
              <a:solidFill>
                <a:prstClr val="black"/>
              </a:solidFill>
              <a:latin typeface="Courier New"/>
              <a:cs typeface="Courier New"/>
            </a:endParaRPr>
          </a:p>
          <a:p>
            <a:pPr marL="378778" defTabSz="806867"/>
            <a:r>
              <a:rPr sz="1191" spc="-4" dirty="0">
                <a:solidFill>
                  <a:srgbClr val="323332"/>
                </a:solidFill>
                <a:latin typeface="Courier New"/>
                <a:cs typeface="Courier New"/>
              </a:rPr>
              <a:t>pair[</a:t>
            </a:r>
            <a:r>
              <a:rPr sz="1191" spc="-4" dirty="0">
                <a:solidFill>
                  <a:srgbClr val="009999"/>
                </a:solidFill>
                <a:latin typeface="Courier New"/>
                <a:cs typeface="Courier New"/>
              </a:rPr>
              <a:t>0</a:t>
            </a:r>
            <a:r>
              <a:rPr sz="1191" spc="-4" dirty="0">
                <a:solidFill>
                  <a:srgbClr val="323332"/>
                </a:solidFill>
                <a:latin typeface="Courier New"/>
                <a:cs typeface="Courier New"/>
              </a:rPr>
              <a:t>] </a:t>
            </a:r>
            <a:r>
              <a:rPr sz="1191" i="1" spc="-4" dirty="0">
                <a:solidFill>
                  <a:srgbClr val="999988"/>
                </a:solidFill>
                <a:latin typeface="Courier New"/>
                <a:cs typeface="Courier New"/>
              </a:rPr>
              <a:t># </a:t>
            </a:r>
            <a:r>
              <a:rPr sz="1191" i="1" spc="-9" dirty="0">
                <a:solidFill>
                  <a:srgbClr val="999988"/>
                </a:solidFill>
                <a:latin typeface="Courier New"/>
                <a:cs typeface="Courier New"/>
              </a:rPr>
              <a:t>=&gt;</a:t>
            </a:r>
            <a:r>
              <a:rPr sz="1191" i="1" spc="-75" dirty="0">
                <a:solidFill>
                  <a:srgbClr val="999988"/>
                </a:solidFill>
                <a:latin typeface="Courier New"/>
                <a:cs typeface="Courier New"/>
              </a:rPr>
              <a:t> </a:t>
            </a:r>
            <a:r>
              <a:rPr sz="1191" i="1" spc="-4" dirty="0">
                <a:solidFill>
                  <a:srgbClr val="999988"/>
                </a:solidFill>
                <a:latin typeface="Courier New"/>
                <a:cs typeface="Courier New"/>
              </a:rPr>
              <a:t>a</a:t>
            </a:r>
            <a:endParaRPr sz="1191">
              <a:solidFill>
                <a:prstClr val="black"/>
              </a:solidFill>
              <a:latin typeface="Courier New"/>
              <a:cs typeface="Courier New"/>
            </a:endParaRPr>
          </a:p>
          <a:p>
            <a:pPr marL="378778" defTabSz="806867">
              <a:spcBef>
                <a:spcPts val="97"/>
              </a:spcBef>
            </a:pPr>
            <a:r>
              <a:rPr sz="1191" spc="-4" dirty="0">
                <a:solidFill>
                  <a:srgbClr val="323332"/>
                </a:solidFill>
                <a:latin typeface="Courier New"/>
                <a:cs typeface="Courier New"/>
              </a:rPr>
              <a:t>pair[</a:t>
            </a:r>
            <a:r>
              <a:rPr sz="1191" spc="-4" dirty="0">
                <a:solidFill>
                  <a:srgbClr val="009999"/>
                </a:solidFill>
                <a:latin typeface="Courier New"/>
                <a:cs typeface="Courier New"/>
              </a:rPr>
              <a:t>1</a:t>
            </a:r>
            <a:r>
              <a:rPr sz="1191" spc="-4" dirty="0">
                <a:solidFill>
                  <a:srgbClr val="323332"/>
                </a:solidFill>
                <a:latin typeface="Courier New"/>
                <a:cs typeface="Courier New"/>
              </a:rPr>
              <a:t>] </a:t>
            </a:r>
            <a:r>
              <a:rPr sz="1191" i="1" spc="-4" dirty="0">
                <a:solidFill>
                  <a:srgbClr val="999988"/>
                </a:solidFill>
                <a:latin typeface="Courier New"/>
                <a:cs typeface="Courier New"/>
              </a:rPr>
              <a:t># </a:t>
            </a:r>
            <a:r>
              <a:rPr sz="1191" i="1" spc="-9" dirty="0">
                <a:solidFill>
                  <a:srgbClr val="999988"/>
                </a:solidFill>
                <a:latin typeface="Courier New"/>
                <a:cs typeface="Courier New"/>
              </a:rPr>
              <a:t>=&gt;</a:t>
            </a:r>
            <a:r>
              <a:rPr sz="1191" i="1" spc="-75" dirty="0">
                <a:solidFill>
                  <a:srgbClr val="999988"/>
                </a:solidFill>
                <a:latin typeface="Courier New"/>
                <a:cs typeface="Courier New"/>
              </a:rPr>
              <a:t> </a:t>
            </a:r>
            <a:r>
              <a:rPr sz="1191" i="1" spc="-4" dirty="0">
                <a:solidFill>
                  <a:srgbClr val="999988"/>
                </a:solidFill>
                <a:latin typeface="Courier New"/>
                <a:cs typeface="Courier New"/>
              </a:rPr>
              <a:t>b</a:t>
            </a:r>
            <a:endParaRPr sz="1191">
              <a:solidFill>
                <a:prstClr val="black"/>
              </a:solidFill>
              <a:latin typeface="Courier New"/>
              <a:cs typeface="Courier New"/>
            </a:endParaRPr>
          </a:p>
          <a:p>
            <a:pPr defTabSz="806867"/>
            <a:endParaRPr sz="1147">
              <a:solidFill>
                <a:prstClr val="black"/>
              </a:solidFill>
              <a:latin typeface="Courier New"/>
              <a:cs typeface="Courier New"/>
            </a:endParaRPr>
          </a:p>
          <a:p>
            <a:pPr defTabSz="806867">
              <a:spcBef>
                <a:spcPts val="31"/>
              </a:spcBef>
            </a:pPr>
            <a:endParaRPr sz="1103">
              <a:solidFill>
                <a:prstClr val="black"/>
              </a:solidFill>
              <a:latin typeface="Courier New"/>
              <a:cs typeface="Courier New"/>
            </a:endParaRPr>
          </a:p>
          <a:p>
            <a:pPr marL="53231" defTabSz="806867"/>
            <a:r>
              <a:rPr sz="2515" spc="-13" dirty="0">
                <a:solidFill>
                  <a:prstClr val="black"/>
                </a:solidFill>
                <a:latin typeface="Gill Sans MT"/>
                <a:cs typeface="Gill Sans MT"/>
              </a:rPr>
              <a:t>Java:</a:t>
            </a:r>
            <a:endParaRPr sz="2515">
              <a:solidFill>
                <a:prstClr val="black"/>
              </a:solidFill>
              <a:latin typeface="Gill Sans MT"/>
              <a:cs typeface="Gill Sans MT"/>
            </a:endParaRPr>
          </a:p>
          <a:p>
            <a:pPr marL="24094" defTabSz="806867">
              <a:spcBef>
                <a:spcPts val="1438"/>
              </a:spcBef>
            </a:pPr>
            <a:r>
              <a:rPr sz="1191" spc="-9" dirty="0">
                <a:solidFill>
                  <a:srgbClr val="323332"/>
                </a:solidFill>
                <a:latin typeface="Courier New"/>
                <a:cs typeface="Courier New"/>
              </a:rPr>
              <a:t>Tuple2 pair </a:t>
            </a:r>
            <a:r>
              <a:rPr sz="1191" b="1" spc="-4" dirty="0">
                <a:solidFill>
                  <a:srgbClr val="323332"/>
                </a:solidFill>
                <a:latin typeface="Courier New"/>
                <a:cs typeface="Courier New"/>
              </a:rPr>
              <a:t>= new </a:t>
            </a:r>
            <a:r>
              <a:rPr sz="1191" spc="-4" dirty="0">
                <a:solidFill>
                  <a:srgbClr val="323332"/>
                </a:solidFill>
                <a:latin typeface="Courier New"/>
                <a:cs typeface="Courier New"/>
              </a:rPr>
              <a:t>Tuple2</a:t>
            </a:r>
            <a:r>
              <a:rPr sz="1191" b="1" spc="-4" dirty="0">
                <a:solidFill>
                  <a:srgbClr val="323332"/>
                </a:solidFill>
                <a:latin typeface="Courier New"/>
                <a:cs typeface="Courier New"/>
              </a:rPr>
              <a:t>(</a:t>
            </a:r>
            <a:r>
              <a:rPr sz="1191" spc="-4" dirty="0">
                <a:solidFill>
                  <a:srgbClr val="323332"/>
                </a:solidFill>
                <a:latin typeface="Courier New"/>
                <a:cs typeface="Courier New"/>
              </a:rPr>
              <a:t>a</a:t>
            </a:r>
            <a:r>
              <a:rPr sz="1191" b="1" spc="-4" dirty="0">
                <a:solidFill>
                  <a:srgbClr val="323332"/>
                </a:solidFill>
                <a:latin typeface="Courier New"/>
                <a:cs typeface="Courier New"/>
              </a:rPr>
              <a:t>,</a:t>
            </a:r>
            <a:r>
              <a:rPr sz="1191" b="1" spc="-44" dirty="0">
                <a:solidFill>
                  <a:srgbClr val="323332"/>
                </a:solidFill>
                <a:latin typeface="Courier New"/>
                <a:cs typeface="Courier New"/>
              </a:rPr>
              <a:t> </a:t>
            </a:r>
            <a:r>
              <a:rPr sz="1191" spc="-4" dirty="0">
                <a:solidFill>
                  <a:srgbClr val="323332"/>
                </a:solidFill>
                <a:latin typeface="Courier New"/>
                <a:cs typeface="Courier New"/>
              </a:rPr>
              <a:t>b</a:t>
            </a:r>
            <a:r>
              <a:rPr sz="1191" b="1" spc="-4" dirty="0">
                <a:solidFill>
                  <a:srgbClr val="323332"/>
                </a:solidFill>
                <a:latin typeface="Courier New"/>
                <a:cs typeface="Courier New"/>
              </a:rPr>
              <a:t>);</a:t>
            </a:r>
            <a:endParaRPr sz="1191">
              <a:solidFill>
                <a:prstClr val="black"/>
              </a:solidFill>
              <a:latin typeface="Courier New"/>
              <a:cs typeface="Courier New"/>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D94AB42-12B1-47A8-9641-3CEB5294870A}"/>
              </a:ext>
            </a:extLst>
          </p:cNvPr>
          <p:cNvSpPr>
            <a:spLocks noGrp="1"/>
          </p:cNvSpPr>
          <p:nvPr>
            <p:ph idx="1"/>
          </p:nvPr>
        </p:nvSpPr>
        <p:spPr/>
        <p:txBody>
          <a:bodyPr/>
          <a:lstStyle/>
          <a:p>
            <a:r>
              <a:rPr lang="en-US" dirty="0"/>
              <a:t>%fs</a:t>
            </a:r>
          </a:p>
          <a:p>
            <a:r>
              <a:rPr lang="en-US" dirty="0"/>
              <a:t>%</a:t>
            </a:r>
            <a:r>
              <a:rPr lang="en-US" dirty="0" err="1"/>
              <a:t>scala</a:t>
            </a:r>
            <a:endParaRPr lang="en-US" dirty="0"/>
          </a:p>
          <a:p>
            <a:r>
              <a:rPr lang="en-US" dirty="0"/>
              <a:t>%python</a:t>
            </a:r>
          </a:p>
          <a:p>
            <a:r>
              <a:rPr lang="en-US" dirty="0"/>
              <a:t>%</a:t>
            </a:r>
            <a:r>
              <a:rPr lang="en-US" dirty="0" err="1"/>
              <a:t>sh</a:t>
            </a:r>
            <a:endParaRPr lang="en-US" dirty="0"/>
          </a:p>
        </p:txBody>
      </p:sp>
      <p:sp>
        <p:nvSpPr>
          <p:cNvPr id="4" name="Title 3">
            <a:extLst>
              <a:ext uri="{FF2B5EF4-FFF2-40B4-BE49-F238E27FC236}">
                <a16:creationId xmlns:a16="http://schemas.microsoft.com/office/drawing/2014/main" id="{3B257774-0CE2-4FC6-87C5-B92936C84F42}"/>
              </a:ext>
            </a:extLst>
          </p:cNvPr>
          <p:cNvSpPr>
            <a:spLocks noGrp="1"/>
          </p:cNvSpPr>
          <p:nvPr>
            <p:ph type="title"/>
          </p:nvPr>
        </p:nvSpPr>
        <p:spPr/>
        <p:txBody>
          <a:bodyPr/>
          <a:lstStyle/>
          <a:p>
            <a:r>
              <a:rPr lang="en-US" dirty="0"/>
              <a:t>Spark - Advanced</a:t>
            </a:r>
          </a:p>
        </p:txBody>
      </p:sp>
    </p:spTree>
    <p:extLst>
      <p:ext uri="{BB962C8B-B14F-4D97-AF65-F5344CB8AC3E}">
        <p14:creationId xmlns:p14="http://schemas.microsoft.com/office/powerpoint/2010/main" val="414300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40952DF-462C-442B-9247-9D3BD550777E}"/>
              </a:ext>
            </a:extLst>
          </p:cNvPr>
          <p:cNvSpPr>
            <a:spLocks noGrp="1"/>
          </p:cNvSpPr>
          <p:nvPr>
            <p:ph type="sldNum" sz="quarter" idx="12"/>
          </p:nvPr>
        </p:nvSpPr>
        <p:spPr/>
        <p:txBody>
          <a:bodyPr/>
          <a:lstStyle/>
          <a:p>
            <a:fld id="{AAEAE4A8-A6E5-453E-B946-FB774B73F48C}" type="slidenum">
              <a:rPr lang="en-US" smtClean="0"/>
              <a:t>43</a:t>
            </a:fld>
            <a:endParaRPr lang="en-US" dirty="0"/>
          </a:p>
        </p:txBody>
      </p:sp>
      <p:sp>
        <p:nvSpPr>
          <p:cNvPr id="3" name="Content Placeholder 2">
            <a:extLst>
              <a:ext uri="{FF2B5EF4-FFF2-40B4-BE49-F238E27FC236}">
                <a16:creationId xmlns:a16="http://schemas.microsoft.com/office/drawing/2014/main" id="{C5D94610-5E56-41DF-8BBA-35B2F0B75D71}"/>
              </a:ext>
            </a:extLst>
          </p:cNvPr>
          <p:cNvSpPr>
            <a:spLocks noGrp="1"/>
          </p:cNvSpPr>
          <p:nvPr>
            <p:ph idx="1"/>
          </p:nvPr>
        </p:nvSpPr>
        <p:spPr/>
        <p:txBody>
          <a:bodyPr/>
          <a:lstStyle/>
          <a:p>
            <a:r>
              <a:rPr lang="en-US" dirty="0">
                <a:hlinkClick r:id="rId2"/>
              </a:rPr>
              <a:t>https://databricks.com/spark/getting-started-with-apache-spark/streaming</a:t>
            </a:r>
            <a:endParaRPr lang="en-US" dirty="0"/>
          </a:p>
          <a:p>
            <a:endParaRPr lang="en-US" dirty="0"/>
          </a:p>
          <a:p>
            <a:r>
              <a:rPr lang="en-US" dirty="0"/>
              <a:t>How to compute a result continuously while data is being added</a:t>
            </a:r>
          </a:p>
        </p:txBody>
      </p:sp>
      <p:sp>
        <p:nvSpPr>
          <p:cNvPr id="4" name="Title 3">
            <a:extLst>
              <a:ext uri="{FF2B5EF4-FFF2-40B4-BE49-F238E27FC236}">
                <a16:creationId xmlns:a16="http://schemas.microsoft.com/office/drawing/2014/main" id="{27A67694-E3D3-448E-91C2-4FAFF855D7F3}"/>
              </a:ext>
            </a:extLst>
          </p:cNvPr>
          <p:cNvSpPr>
            <a:spLocks noGrp="1"/>
          </p:cNvSpPr>
          <p:nvPr>
            <p:ph type="title"/>
          </p:nvPr>
        </p:nvSpPr>
        <p:spPr/>
        <p:txBody>
          <a:bodyPr/>
          <a:lstStyle/>
          <a:p>
            <a:r>
              <a:rPr lang="en-US" dirty="0"/>
              <a:t>Streaming</a:t>
            </a:r>
          </a:p>
        </p:txBody>
      </p:sp>
    </p:spTree>
    <p:extLst>
      <p:ext uri="{BB962C8B-B14F-4D97-AF65-F5344CB8AC3E}">
        <p14:creationId xmlns:p14="http://schemas.microsoft.com/office/powerpoint/2010/main" val="4216667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1DA4258-5693-41C0-9471-5F277AE6BF33}"/>
              </a:ext>
            </a:extLst>
          </p:cNvPr>
          <p:cNvSpPr>
            <a:spLocks noGrp="1"/>
          </p:cNvSpPr>
          <p:nvPr>
            <p:ph type="sldNum" sz="quarter" idx="7"/>
          </p:nvPr>
        </p:nvSpPr>
        <p:spPr/>
        <p:txBody>
          <a:bodyPr/>
          <a:lstStyle/>
          <a:p>
            <a:fld id="{AAEAE4A8-A6E5-453E-B946-FB774B73F48C}" type="slidenum">
              <a:rPr lang="en-US" smtClean="0"/>
              <a:t>5</a:t>
            </a:fld>
            <a:endParaRPr lang="en-US" dirty="0"/>
          </a:p>
        </p:txBody>
      </p:sp>
      <p:pic>
        <p:nvPicPr>
          <p:cNvPr id="6" name="Picture 5">
            <a:extLst>
              <a:ext uri="{FF2B5EF4-FFF2-40B4-BE49-F238E27FC236}">
                <a16:creationId xmlns:a16="http://schemas.microsoft.com/office/drawing/2014/main" id="{1CF357B5-AF9A-4602-A918-234C878CEDA9}"/>
              </a:ext>
            </a:extLst>
          </p:cNvPr>
          <p:cNvPicPr>
            <a:picLocks noChangeAspect="1"/>
          </p:cNvPicPr>
          <p:nvPr/>
        </p:nvPicPr>
        <p:blipFill>
          <a:blip r:embed="rId2"/>
          <a:stretch>
            <a:fillRect/>
          </a:stretch>
        </p:blipFill>
        <p:spPr>
          <a:xfrm>
            <a:off x="0" y="633383"/>
            <a:ext cx="12188825" cy="6224617"/>
          </a:xfrm>
          <a:prstGeom prst="rect">
            <a:avLst/>
          </a:prstGeom>
        </p:spPr>
      </p:pic>
    </p:spTree>
    <p:extLst>
      <p:ext uri="{BB962C8B-B14F-4D97-AF65-F5344CB8AC3E}">
        <p14:creationId xmlns:p14="http://schemas.microsoft.com/office/powerpoint/2010/main" val="1910872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B5237C1-A017-44DD-8932-2B77E1119AA1}"/>
              </a:ext>
            </a:extLst>
          </p:cNvPr>
          <p:cNvSpPr>
            <a:spLocks noGrp="1"/>
          </p:cNvSpPr>
          <p:nvPr>
            <p:ph type="sldNum" sz="quarter" idx="12"/>
          </p:nvPr>
        </p:nvSpPr>
        <p:spPr/>
        <p:txBody>
          <a:bodyPr/>
          <a:lstStyle/>
          <a:p>
            <a:fld id="{AAEAE4A8-A6E5-453E-B946-FB774B73F48C}" type="slidenum">
              <a:rPr lang="en-US" smtClean="0"/>
              <a:t>6</a:t>
            </a:fld>
            <a:endParaRPr lang="en-US" dirty="0"/>
          </a:p>
        </p:txBody>
      </p:sp>
      <p:sp>
        <p:nvSpPr>
          <p:cNvPr id="3" name="Content Placeholder 2">
            <a:extLst>
              <a:ext uri="{FF2B5EF4-FFF2-40B4-BE49-F238E27FC236}">
                <a16:creationId xmlns:a16="http://schemas.microsoft.com/office/drawing/2014/main" id="{54AB835F-88F8-4F4F-AA37-C9E480603496}"/>
              </a:ext>
            </a:extLst>
          </p:cNvPr>
          <p:cNvSpPr>
            <a:spLocks noGrp="1"/>
          </p:cNvSpPr>
          <p:nvPr>
            <p:ph idx="1"/>
          </p:nvPr>
        </p:nvSpPr>
        <p:spPr/>
        <p:txBody>
          <a:bodyPr>
            <a:normAutofit lnSpcReduction="10000"/>
          </a:bodyPr>
          <a:lstStyle/>
          <a:p>
            <a:r>
              <a:rPr lang="en-US" dirty="0"/>
              <a:t>Spark applications</a:t>
            </a:r>
          </a:p>
          <a:p>
            <a:pPr lvl="1"/>
            <a:r>
              <a:rPr lang="en-US" b="1" dirty="0"/>
              <a:t>Data processing logic </a:t>
            </a:r>
            <a:r>
              <a:rPr lang="en-US" dirty="0"/>
              <a:t>using Spark APIs,</a:t>
            </a:r>
          </a:p>
          <a:p>
            <a:r>
              <a:rPr lang="en-US" dirty="0"/>
              <a:t>Spark drivers</a:t>
            </a:r>
          </a:p>
          <a:p>
            <a:pPr lvl="1"/>
            <a:r>
              <a:rPr lang="en-US" dirty="0"/>
              <a:t>A Spark driver is effectively the central coordinator of a Spark application to interact with a cluster manager to figure out which machines to run the data processing logic. For each of those machines, a driver requests a cluster manager to launch a process known as an </a:t>
            </a:r>
            <a:r>
              <a:rPr lang="en-US" i="1" dirty="0"/>
              <a:t>executor</a:t>
            </a:r>
            <a:r>
              <a:rPr lang="en-US" dirty="0"/>
              <a:t> </a:t>
            </a:r>
          </a:p>
          <a:p>
            <a:endParaRPr lang="en-US" dirty="0"/>
          </a:p>
          <a:p>
            <a:r>
              <a:rPr lang="en-US" dirty="0"/>
              <a:t>Spark executors</a:t>
            </a:r>
          </a:p>
          <a:p>
            <a:endParaRPr lang="en-US" dirty="0"/>
          </a:p>
        </p:txBody>
      </p:sp>
      <p:sp>
        <p:nvSpPr>
          <p:cNvPr id="4" name="Title 3">
            <a:extLst>
              <a:ext uri="{FF2B5EF4-FFF2-40B4-BE49-F238E27FC236}">
                <a16:creationId xmlns:a16="http://schemas.microsoft.com/office/drawing/2014/main" id="{071D94E1-5F10-4F28-86E9-8E0D4A241986}"/>
              </a:ext>
            </a:extLst>
          </p:cNvPr>
          <p:cNvSpPr>
            <a:spLocks noGrp="1"/>
          </p:cNvSpPr>
          <p:nvPr>
            <p:ph type="title"/>
          </p:nvPr>
        </p:nvSpPr>
        <p:spPr/>
        <p:txBody>
          <a:bodyPr/>
          <a:lstStyle/>
          <a:p>
            <a:r>
              <a:rPr lang="en-US" dirty="0"/>
              <a:t>Spark Core Concepts and Architecture</a:t>
            </a:r>
          </a:p>
        </p:txBody>
      </p:sp>
    </p:spTree>
    <p:extLst>
      <p:ext uri="{BB962C8B-B14F-4D97-AF65-F5344CB8AC3E}">
        <p14:creationId xmlns:p14="http://schemas.microsoft.com/office/powerpoint/2010/main" val="1994691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922FF6-42B7-4E6C-812C-AD4CA84134EA}"/>
              </a:ext>
            </a:extLst>
          </p:cNvPr>
          <p:cNvPicPr>
            <a:picLocks noChangeAspect="1"/>
          </p:cNvPicPr>
          <p:nvPr/>
        </p:nvPicPr>
        <p:blipFill>
          <a:blip r:embed="rId2"/>
          <a:stretch>
            <a:fillRect/>
          </a:stretch>
        </p:blipFill>
        <p:spPr>
          <a:xfrm>
            <a:off x="3048000" y="190320"/>
            <a:ext cx="7785100" cy="6667680"/>
          </a:xfrm>
          <a:prstGeom prst="rect">
            <a:avLst/>
          </a:prstGeom>
        </p:spPr>
      </p:pic>
    </p:spTree>
    <p:extLst>
      <p:ext uri="{BB962C8B-B14F-4D97-AF65-F5344CB8AC3E}">
        <p14:creationId xmlns:p14="http://schemas.microsoft.com/office/powerpoint/2010/main" val="2844415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F27149C1-74A2-412B-A737-F3D739DD7828}"/>
              </a:ext>
            </a:extLst>
          </p:cNvPr>
          <p:cNvSpPr>
            <a:spLocks noGrp="1"/>
          </p:cNvSpPr>
          <p:nvPr>
            <p:ph type="title"/>
          </p:nvPr>
        </p:nvSpPr>
        <p:spPr>
          <a:xfrm>
            <a:off x="822046" y="76200"/>
            <a:ext cx="10868369" cy="1143000"/>
          </a:xfrm>
        </p:spPr>
        <p:txBody>
          <a:bodyPr/>
          <a:lstStyle/>
          <a:p>
            <a:pPr algn="ctr"/>
            <a:r>
              <a:rPr lang="en-US" b="1" dirty="0">
                <a:solidFill>
                  <a:schemeClr val="tx1"/>
                </a:solidFill>
                <a:hlinkClick r:id="rId2">
                  <a:extLst>
                    <a:ext uri="{A12FA001-AC4F-418D-AE19-62706E023703}">
                      <ahyp:hlinkClr xmlns:ahyp="http://schemas.microsoft.com/office/drawing/2018/hyperlinkcolor" val="tx"/>
                    </a:ext>
                  </a:extLst>
                </a:hlinkClick>
              </a:rPr>
              <a:t>Spark</a:t>
            </a:r>
            <a:r>
              <a:rPr lang="en-US" b="1" dirty="0">
                <a:solidFill>
                  <a:schemeClr val="tx1"/>
                </a:solidFill>
              </a:rPr>
              <a:t> &amp; </a:t>
            </a:r>
            <a:r>
              <a:rPr lang="en-US" b="1" dirty="0">
                <a:solidFill>
                  <a:schemeClr val="tx1"/>
                </a:solidFill>
                <a:hlinkClick r:id="rId3">
                  <a:extLst>
                    <a:ext uri="{A12FA001-AC4F-418D-AE19-62706E023703}">
                      <ahyp:hlinkClr xmlns:ahyp="http://schemas.microsoft.com/office/drawing/2018/hyperlinkcolor" val="tx"/>
                    </a:ext>
                  </a:extLst>
                </a:hlinkClick>
              </a:rPr>
              <a:t>Databricks</a:t>
            </a:r>
            <a:endParaRPr lang="en-US" b="1" dirty="0">
              <a:solidFill>
                <a:schemeClr val="tx1"/>
              </a:solidFill>
            </a:endParaRPr>
          </a:p>
        </p:txBody>
      </p:sp>
      <p:sp>
        <p:nvSpPr>
          <p:cNvPr id="14" name="Content Placeholder 2">
            <a:extLst>
              <a:ext uri="{FF2B5EF4-FFF2-40B4-BE49-F238E27FC236}">
                <a16:creationId xmlns:a16="http://schemas.microsoft.com/office/drawing/2014/main" id="{24D75145-986E-4517-AE2C-DD3A9FDFB8FD}"/>
              </a:ext>
            </a:extLst>
          </p:cNvPr>
          <p:cNvSpPr>
            <a:spLocks noGrp="1"/>
          </p:cNvSpPr>
          <p:nvPr>
            <p:ph sz="quarter" idx="1"/>
          </p:nvPr>
        </p:nvSpPr>
        <p:spPr>
          <a:xfrm>
            <a:off x="816651" y="1600200"/>
            <a:ext cx="10868369" cy="4876800"/>
          </a:xfrm>
        </p:spPr>
        <p:txBody>
          <a:bodyPr/>
          <a:lstStyle/>
          <a:p>
            <a:r>
              <a:rPr lang="en-US" dirty="0">
                <a:hlinkClick r:id="rId4">
                  <a:extLst>
                    <a:ext uri="{A12FA001-AC4F-418D-AE19-62706E023703}">
                      <ahyp:hlinkClr xmlns:ahyp="http://schemas.microsoft.com/office/drawing/2018/hyperlinkcolor" val="tx"/>
                    </a:ext>
                  </a:extLst>
                </a:hlinkClick>
              </a:rPr>
              <a:t>https://databricks.com/resources</a:t>
            </a:r>
            <a:endParaRPr lang="en-US" dirty="0"/>
          </a:p>
          <a:p>
            <a:r>
              <a:rPr lang="en-US" dirty="0">
                <a:hlinkClick r:id="rId5">
                  <a:extLst>
                    <a:ext uri="{A12FA001-AC4F-418D-AE19-62706E023703}">
                      <ahyp:hlinkClr xmlns:ahyp="http://schemas.microsoft.com/office/drawing/2018/hyperlinkcolor" val="tx"/>
                    </a:ext>
                  </a:extLst>
                </a:hlinkClick>
              </a:rPr>
              <a:t>https://databricks.com/spark/comparing-databricks-to-apache-spark</a:t>
            </a:r>
            <a:endParaRPr lang="en-US" dirty="0"/>
          </a:p>
          <a:p>
            <a:r>
              <a:rPr lang="en-US" dirty="0">
                <a:hlinkClick r:id="rId6">
                  <a:extLst>
                    <a:ext uri="{A12FA001-AC4F-418D-AE19-62706E023703}">
                      <ahyp:hlinkClr xmlns:ahyp="http://schemas.microsoft.com/office/drawing/2018/hyperlinkcolor" val="tx"/>
                    </a:ext>
                  </a:extLst>
                </a:hlinkClick>
              </a:rPr>
              <a:t>https://databricks.com/product/data-lakehouse</a:t>
            </a:r>
            <a:endParaRPr lang="en-US" dirty="0"/>
          </a:p>
          <a:p>
            <a:r>
              <a:rPr lang="en-US" dirty="0">
                <a:hlinkClick r:id="rId7"/>
              </a:rPr>
              <a:t>https://databricks.com/spark/getting-started-with-apache-spark</a:t>
            </a:r>
            <a:endParaRPr lang="en-US" dirty="0"/>
          </a:p>
          <a:p>
            <a:endParaRPr lang="en-US" dirty="0"/>
          </a:p>
          <a:p>
            <a:endParaRPr lang="en-US" dirty="0"/>
          </a:p>
          <a:p>
            <a:endParaRPr lang="en-US" dirty="0"/>
          </a:p>
        </p:txBody>
      </p:sp>
      <p:sp>
        <p:nvSpPr>
          <p:cNvPr id="2" name="Slide Number Placeholder 1" hidden="1">
            <a:extLst>
              <a:ext uri="{FF2B5EF4-FFF2-40B4-BE49-F238E27FC236}">
                <a16:creationId xmlns:a16="http://schemas.microsoft.com/office/drawing/2014/main" id="{AC57C856-7C91-4408-B710-2D6D8211A9A3}"/>
              </a:ext>
            </a:extLst>
          </p:cNvPr>
          <p:cNvSpPr>
            <a:spLocks noGrp="1"/>
          </p:cNvSpPr>
          <p:nvPr>
            <p:ph type="sldNum" sz="quarter" idx="4294967295"/>
          </p:nvPr>
        </p:nvSpPr>
        <p:spPr>
          <a:xfrm>
            <a:off x="10969625" y="6411913"/>
            <a:ext cx="1219200" cy="273050"/>
          </a:xfrm>
        </p:spPr>
        <p:txBody>
          <a:bodyPr>
            <a:normAutofit/>
          </a:bodyPr>
          <a:lstStyle/>
          <a:p>
            <a:pPr defTabSz="806867">
              <a:lnSpc>
                <a:spcPct val="90000"/>
              </a:lnSpc>
              <a:spcAft>
                <a:spcPts val="600"/>
              </a:spcAft>
            </a:pPr>
            <a:fld id="{B6F15528-21DE-4FAA-801E-634DDDAF4B2B}" type="slidenum">
              <a:rPr lang="en-US" sz="1300" smtClean="0">
                <a:solidFill>
                  <a:prstClr val="black">
                    <a:tint val="75000"/>
                  </a:prstClr>
                </a:solidFill>
              </a:rPr>
              <a:pPr defTabSz="806867">
                <a:lnSpc>
                  <a:spcPct val="90000"/>
                </a:lnSpc>
                <a:spcAft>
                  <a:spcPts val="600"/>
                </a:spcAft>
              </a:pPr>
              <a:t>8</a:t>
            </a:fld>
            <a:endParaRPr lang="en-US" sz="1300">
              <a:solidFill>
                <a:prstClr val="black">
                  <a:tint val="75000"/>
                </a:prstClr>
              </a:solidFill>
            </a:endParaRPr>
          </a:p>
        </p:txBody>
      </p:sp>
    </p:spTree>
    <p:extLst>
      <p:ext uri="{BB962C8B-B14F-4D97-AF65-F5344CB8AC3E}">
        <p14:creationId xmlns:p14="http://schemas.microsoft.com/office/powerpoint/2010/main" val="113354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22DD570-9AA6-42CE-B776-AF51CB62A96E}"/>
              </a:ext>
            </a:extLst>
          </p:cNvPr>
          <p:cNvSpPr>
            <a:spLocks noGrp="1"/>
          </p:cNvSpPr>
          <p:nvPr>
            <p:ph type="sldNum" sz="quarter" idx="7"/>
          </p:nvPr>
        </p:nvSpPr>
        <p:spPr/>
        <p:txBody>
          <a:bodyPr/>
          <a:lstStyle/>
          <a:p>
            <a:fld id="{AAEAE4A8-A6E5-453E-B946-FB774B73F48C}" type="slidenum">
              <a:rPr lang="en-US" smtClean="0"/>
              <a:t>9</a:t>
            </a:fld>
            <a:endParaRPr lang="en-US" dirty="0"/>
          </a:p>
        </p:txBody>
      </p:sp>
      <p:pic>
        <p:nvPicPr>
          <p:cNvPr id="4" name="Picture 3">
            <a:extLst>
              <a:ext uri="{FF2B5EF4-FFF2-40B4-BE49-F238E27FC236}">
                <a16:creationId xmlns:a16="http://schemas.microsoft.com/office/drawing/2014/main" id="{57E7777E-7C25-4193-9314-4B5C5FDF5612}"/>
              </a:ext>
            </a:extLst>
          </p:cNvPr>
          <p:cNvPicPr>
            <a:picLocks noChangeAspect="1"/>
          </p:cNvPicPr>
          <p:nvPr/>
        </p:nvPicPr>
        <p:blipFill>
          <a:blip r:embed="rId2"/>
          <a:stretch>
            <a:fillRect/>
          </a:stretch>
        </p:blipFill>
        <p:spPr>
          <a:xfrm>
            <a:off x="106838" y="1991922"/>
            <a:ext cx="11975147" cy="3926277"/>
          </a:xfrm>
          <a:prstGeom prst="rect">
            <a:avLst/>
          </a:prstGeom>
        </p:spPr>
      </p:pic>
      <p:sp>
        <p:nvSpPr>
          <p:cNvPr id="5" name="TextBox 4">
            <a:extLst>
              <a:ext uri="{FF2B5EF4-FFF2-40B4-BE49-F238E27FC236}">
                <a16:creationId xmlns:a16="http://schemas.microsoft.com/office/drawing/2014/main" id="{2F97C062-7454-4426-95BE-1E9FD6F820C8}"/>
              </a:ext>
            </a:extLst>
          </p:cNvPr>
          <p:cNvSpPr txBox="1"/>
          <p:nvPr/>
        </p:nvSpPr>
        <p:spPr>
          <a:xfrm>
            <a:off x="1778000" y="616635"/>
            <a:ext cx="7949420" cy="646331"/>
          </a:xfrm>
          <a:prstGeom prst="rect">
            <a:avLst/>
          </a:prstGeom>
          <a:noFill/>
        </p:spPr>
        <p:txBody>
          <a:bodyPr wrap="none" rtlCol="0">
            <a:spAutoFit/>
          </a:bodyPr>
          <a:lstStyle/>
          <a:p>
            <a:r>
              <a:rPr lang="en-US" sz="3600" b="1" dirty="0"/>
              <a:t>Apache Spark components and API stack</a:t>
            </a:r>
          </a:p>
        </p:txBody>
      </p:sp>
    </p:spTree>
    <p:extLst>
      <p:ext uri="{BB962C8B-B14F-4D97-AF65-F5344CB8AC3E}">
        <p14:creationId xmlns:p14="http://schemas.microsoft.com/office/powerpoint/2010/main" val="1997366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Albright DADM 5e_PPT Sample">
  <a:themeElements>
    <a:clrScheme name="Custom 2">
      <a:dk1>
        <a:sysClr val="windowText" lastClr="000000"/>
      </a:dk1>
      <a:lt1>
        <a:sysClr val="window" lastClr="FFFFFF"/>
      </a:lt1>
      <a:dk2>
        <a:srgbClr val="04617B"/>
      </a:dk2>
      <a:lt2>
        <a:srgbClr val="DBF5F9"/>
      </a:lt2>
      <a:accent1>
        <a:srgbClr val="04617B"/>
      </a:accent1>
      <a:accent2>
        <a:srgbClr val="0F6FC6"/>
      </a:accent2>
      <a:accent3>
        <a:srgbClr val="009DD9"/>
      </a:accent3>
      <a:accent4>
        <a:srgbClr val="0BD0D9"/>
      </a:accent4>
      <a:accent5>
        <a:srgbClr val="10CF9B"/>
      </a:accent5>
      <a:accent6>
        <a:srgbClr val="7CCA62"/>
      </a:accent6>
      <a:hlink>
        <a:srgbClr val="E2D700"/>
      </a:hlink>
      <a:folHlink>
        <a:srgbClr val="85DFD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3098</Words>
  <Application>Microsoft Office PowerPoint</Application>
  <PresentationFormat>Custom</PresentationFormat>
  <Paragraphs>353</Paragraphs>
  <Slides>43</Slides>
  <Notes>1</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43</vt:i4>
      </vt:variant>
    </vt:vector>
  </HeadingPairs>
  <TitlesOfParts>
    <vt:vector size="58" baseType="lpstr">
      <vt:lpstr>Arial</vt:lpstr>
      <vt:lpstr>Calibri</vt:lpstr>
      <vt:lpstr>Calibri Light</vt:lpstr>
      <vt:lpstr>Courier New</vt:lpstr>
      <vt:lpstr>Gill Sans MT</vt:lpstr>
      <vt:lpstr>MinionPro-It</vt:lpstr>
      <vt:lpstr>NimbusRomNo9L-Regu</vt:lpstr>
      <vt:lpstr>Palatino Linotype</vt:lpstr>
      <vt:lpstr>Times New Roman</vt:lpstr>
      <vt:lpstr>Tw Cen MT</vt:lpstr>
      <vt:lpstr>Wingdings</vt:lpstr>
      <vt:lpstr>Wingdings 2</vt:lpstr>
      <vt:lpstr>Office Theme</vt:lpstr>
      <vt:lpstr>1_Albright DADM 5e_PPT Sample</vt:lpstr>
      <vt:lpstr>1_Office Theme</vt:lpstr>
      <vt:lpstr>Introduction to Spark</vt:lpstr>
      <vt:lpstr>Apache Spark</vt:lpstr>
      <vt:lpstr>Spark History</vt:lpstr>
      <vt:lpstr>Spark Core Concepts and Architecture</vt:lpstr>
      <vt:lpstr>PowerPoint Presentation</vt:lpstr>
      <vt:lpstr>Spark Core Concepts and Architecture</vt:lpstr>
      <vt:lpstr>PowerPoint Presentation</vt:lpstr>
      <vt:lpstr>Spark &amp; Databricks</vt:lpstr>
      <vt:lpstr>PowerPoint Presentation</vt:lpstr>
      <vt:lpstr>PowerPoint Presentation</vt:lpstr>
      <vt:lpstr>Spark Cluster</vt:lpstr>
      <vt:lpstr>PowerPoint Presentation</vt:lpstr>
      <vt:lpstr>PowerPoint Presentation</vt:lpstr>
      <vt:lpstr>PowerPoint Presentation</vt:lpstr>
      <vt:lpstr>SparkContext</vt:lpstr>
      <vt:lpstr>Spark Essentials: Master</vt:lpstr>
      <vt:lpstr>Spark Essentials: Master</vt:lpstr>
      <vt:lpstr>Cluster Manager Types</vt:lpstr>
      <vt:lpstr>Resilient (Fault Tolerant) Distributed (Computed across multiple nodes) Datasets (Collection of partitioned data) RDD---  the  primary abstraction in Spark – a fault-tolerant  collection of elements that can be operated on  in parallel</vt:lpstr>
      <vt:lpstr>Spark Essentials: RDD</vt:lpstr>
      <vt:lpstr>Spark Essentials: RDD</vt:lpstr>
      <vt:lpstr>Spark Essentials: RDD</vt:lpstr>
      <vt:lpstr>Spark Essentials: RDD</vt:lpstr>
      <vt:lpstr>Spark Essentials: Transformations</vt:lpstr>
      <vt:lpstr>Spark Essentials: Transformations</vt:lpstr>
      <vt:lpstr>Spark Essentials: Transformations</vt:lpstr>
      <vt:lpstr>Scala:</vt:lpstr>
      <vt:lpstr>Scala:</vt:lpstr>
      <vt:lpstr>Scala:</vt:lpstr>
      <vt:lpstr>Spark Essentials: Actions</vt:lpstr>
      <vt:lpstr>Spark Essentials: Actions</vt:lpstr>
      <vt:lpstr>Spark Essentials: Actions</vt:lpstr>
      <vt:lpstr>Spark Essentials: Persistence</vt:lpstr>
      <vt:lpstr>Spark Essentials: Persistence</vt:lpstr>
      <vt:lpstr>Spark Essentials: Persistence</vt:lpstr>
      <vt:lpstr>Spark Essentials: Broadcast Variables</vt:lpstr>
      <vt:lpstr>Spark Essentials: Broadcast Variables</vt:lpstr>
      <vt:lpstr>Spark Essentials: Accumulators</vt:lpstr>
      <vt:lpstr>Spark Essentials: Accumulators</vt:lpstr>
      <vt:lpstr>Scala:</vt:lpstr>
      <vt:lpstr>Spark Essentials: (K,V) pairs</vt:lpstr>
      <vt:lpstr>Spark - Advanced</vt:lpstr>
      <vt:lpstr>Streaming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modified xsi:type="dcterms:W3CDTF">2023-05-09T13:40:14Z</dcterms:modified>
</cp:coreProperties>
</file>