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media/image7.jpg" ContentType="image/jpg"/>
  <Override PartName="/ppt/theme/themeOverride2.xml" ContentType="application/vnd.openxmlformats-officedocument.themeOverride+xml"/>
  <Override PartName="/ppt/media/image8.jpg" ContentType="image/jpg"/>
  <Override PartName="/ppt/theme/themeOverride3.xml" ContentType="application/vnd.openxmlformats-officedocument.themeOverride+xml"/>
  <Override PartName="/ppt/media/image11.jpg" ContentType="image/jpg"/>
  <Override PartName="/ppt/theme/themeOverride4.xml" ContentType="application/vnd.openxmlformats-officedocument.themeOverride+xml"/>
  <Override PartName="/ppt/media/image12.jpg" ContentType="image/jpg"/>
  <Override PartName="/ppt/theme/themeOverride5.xml" ContentType="application/vnd.openxmlformats-officedocument.themeOverride+xml"/>
  <Override PartName="/ppt/media/image13.jpg" ContentType="image/jpg"/>
  <Override PartName="/ppt/media/image14.jpg" ContentType="image/jpg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media/image17.jpg" ContentType="image/jpg"/>
  <Override PartName="/ppt/theme/themeOverride8.xml" ContentType="application/vnd.openxmlformats-officedocument.themeOverride+xml"/>
  <Override PartName="/ppt/media/image18.jpg" ContentType="image/jpg"/>
  <Override PartName="/ppt/media/image19.jpg" ContentType="image/jpg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91" r:id="rId2"/>
  </p:sldMasterIdLst>
  <p:notesMasterIdLst>
    <p:notesMasterId r:id="rId66"/>
  </p:notesMasterIdLst>
  <p:handoutMasterIdLst>
    <p:handoutMasterId r:id="rId67"/>
  </p:handoutMasterIdLst>
  <p:sldIdLst>
    <p:sldId id="257" r:id="rId3"/>
    <p:sldId id="340" r:id="rId4"/>
    <p:sldId id="341" r:id="rId5"/>
    <p:sldId id="342" r:id="rId6"/>
    <p:sldId id="345" r:id="rId7"/>
    <p:sldId id="343" r:id="rId8"/>
    <p:sldId id="344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7" r:id="rId58"/>
    <p:sldId id="400" r:id="rId59"/>
    <p:sldId id="401" r:id="rId60"/>
    <p:sldId id="402" r:id="rId61"/>
    <p:sldId id="403" r:id="rId62"/>
    <p:sldId id="404" r:id="rId63"/>
    <p:sldId id="405" r:id="rId64"/>
    <p:sldId id="406" r:id="rId6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5" d="100"/>
          <a:sy n="75" d="100"/>
        </p:scale>
        <p:origin x="77" y="283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9/7/2021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9/7/2021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fld id="{16E86842-826D-4D17-A138-045166E050DE}" type="slidenum">
              <a:rPr lang="en-US" altLang="en-US" b="0"/>
              <a:pPr/>
              <a:t>2</a:t>
            </a:fld>
            <a:endParaRPr lang="en-US" altLang="en-US" b="0"/>
          </a:p>
        </p:txBody>
      </p:sp>
      <p:sp>
        <p:nvSpPr>
          <p:cNvPr id="12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40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fld id="{EF199169-C0ED-47D0-9D44-B0560AB79945}" type="slidenum">
              <a:rPr lang="en-US" altLang="en-US" b="0"/>
              <a:pPr/>
              <a:t>3</a:t>
            </a:fld>
            <a:endParaRPr lang="en-US" altLang="en-US" b="0"/>
          </a:p>
        </p:txBody>
      </p:sp>
      <p:sp>
        <p:nvSpPr>
          <p:cNvPr id="1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97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fld id="{DD1928E1-AE3E-4FF1-92D1-6BFCC3FE5B92}" type="slidenum">
              <a:rPr lang="en-US" altLang="en-US" b="0"/>
              <a:pPr/>
              <a:t>4</a:t>
            </a:fld>
            <a:endParaRPr lang="en-US" altLang="en-US" b="0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87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fld id="{DD1928E1-AE3E-4FF1-92D1-6BFCC3FE5B92}" type="slidenum">
              <a:rPr lang="en-US" altLang="en-US" b="0"/>
              <a:pPr/>
              <a:t>5</a:t>
            </a:fld>
            <a:endParaRPr lang="en-US" altLang="en-US" b="0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50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  <a:prstGeom prst="rect">
            <a:avLst/>
          </a:prstGeom>
        </p:spPr>
        <p:txBody>
          <a:bodyPr/>
          <a:lstStyle/>
          <a:p>
            <a:fld id="{5949C478-FE3F-49B1-8779-07AD60FC0F6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r>
              <a:rPr lang="en-US" dirty="0"/>
              <a:t>© Dr. Abhijit Dutt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>
            <a:lvl1pPr>
              <a:defRPr sz="1200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52400"/>
            <a:ext cx="10868369" cy="1066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672" cy="53389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12588" y="6553201"/>
            <a:ext cx="10868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235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6612" y="6349094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4412" y="6428316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371600"/>
            <a:ext cx="9753600" cy="4876800"/>
          </a:xfrm>
          <a:noFill/>
        </p:spPr>
        <p:txBody>
          <a:bodyPr/>
          <a:lstStyle>
            <a:lvl1pPr marL="274320" indent="-228600">
              <a:spcBef>
                <a:spcPts val="2400"/>
              </a:spcBef>
              <a:buClr>
                <a:srgbClr val="0070C0"/>
              </a:buClr>
              <a:buSzPct val="90000"/>
              <a:buFont typeface="Palatino Linotype" panose="02040502050505030304" pitchFamily="18" charset="0"/>
              <a:buChar char="•"/>
              <a:defRPr sz="2800"/>
            </a:lvl1pPr>
            <a:lvl2pPr marL="594360" indent="-228600">
              <a:buClr>
                <a:srgbClr val="FFC000"/>
              </a:buClr>
              <a:buFont typeface="Palatino Linotype" panose="02040502050505030304" pitchFamily="18" charset="0"/>
              <a:buChar char="•"/>
              <a:defRPr sz="2600"/>
            </a:lvl2pPr>
            <a:lvl3pPr>
              <a:buClr>
                <a:srgbClr val="00B050"/>
              </a:buCl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/>
          <a:lstStyle/>
          <a:p>
            <a:fld id="{7955BE44-216D-4663-9221-C183B2C9078E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867"/>
            <a:endParaRPr lang="en-US" sz="15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867"/>
            <a:fld id="{1D8BD707-D9CF-40AE-B4C6-C98DA3205C09}" type="datetimeFigureOut">
              <a:rPr lang="en-US" sz="1588" smtClean="0">
                <a:solidFill>
                  <a:prstClr val="black">
                    <a:tint val="75000"/>
                  </a:prstClr>
                </a:solidFill>
              </a:rPr>
              <a:pPr defTabSz="806867"/>
              <a:t>9/7/2021</a:t>
            </a:fld>
            <a:endParaRPr lang="en-US" sz="15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867"/>
            <a:fld id="{B6F15528-21DE-4FAA-801E-634DDDAF4B2B}" type="slidenum">
              <a:rPr lang="en-US" sz="1588" smtClean="0">
                <a:solidFill>
                  <a:prstClr val="black">
                    <a:tint val="75000"/>
                  </a:prstClr>
                </a:solidFill>
              </a:rPr>
              <a:pPr defTabSz="806867"/>
              <a:t>‹#›</a:t>
            </a:fld>
            <a:endParaRPr lang="en-US" sz="1588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50353" y="5638800"/>
            <a:ext cx="8735325" cy="838200"/>
          </a:xfrm>
          <a:solidFill>
            <a:srgbClr val="000066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ctr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147" y="152400"/>
            <a:ext cx="11782531" cy="541020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/>
          <p:nvPr userDrawn="1"/>
        </p:nvSpPr>
        <p:spPr>
          <a:xfrm>
            <a:off x="150329" y="5638800"/>
            <a:ext cx="2998451" cy="838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28575" cap="rnd" cmpd="dbl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441" y="5791201"/>
            <a:ext cx="15440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Chapter 5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5736" y="685800"/>
            <a:ext cx="5058602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9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046" y="76200"/>
            <a:ext cx="10868369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1011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588" y="1589566"/>
            <a:ext cx="5383398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297560" y="1589566"/>
            <a:ext cx="5340877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747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7395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76200"/>
            <a:ext cx="10868369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672" cy="533893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816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2" y="6343499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4412" y="641138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388534"/>
            <a:ext cx="10210800" cy="45550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160867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noFill/>
          <a:ln w="152400">
            <a:solidFill>
              <a:srgbClr val="7030A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71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25000"/>
        <a:buFont typeface="Calibri" panose="020F050202020403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50000"/>
          </a:schemeClr>
        </a:buClr>
        <a:buSzPct val="100000"/>
        <a:buFont typeface="Courier New" panose="02070309020205020404" pitchFamily="49" charset="0"/>
        <a:buChar char="o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4">
            <a:lumMod val="75000"/>
          </a:schemeClr>
        </a:buClr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002060"/>
        </a:buClr>
        <a:buSzPct val="9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rgbClr val="002060"/>
        </a:buClr>
        <a:buSzPct val="9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588" y="76200"/>
            <a:ext cx="10868369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651" y="1600200"/>
            <a:ext cx="10868369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5883" y="6248401"/>
            <a:ext cx="355507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2ABE4E-BBD6-4463-BC77-FBFDC9C142F2}" type="datetimeFigureOut">
              <a:rPr lang="en-US" smtClean="0">
                <a:solidFill>
                  <a:srgbClr val="04617B"/>
                </a:solidFill>
              </a:rPr>
              <a:pPr/>
              <a:t>9/7/2021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589" y="6248207"/>
            <a:ext cx="7226228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88825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015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195" y="1280160"/>
            <a:ext cx="11401630" cy="228600"/>
          </a:xfrm>
          <a:prstGeom prst="rect">
            <a:avLst/>
          </a:prstGeom>
          <a:solidFill>
            <a:srgbClr val="00006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015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8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000066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2">
            <a:lumMod val="60000"/>
            <a:lumOff val="40000"/>
          </a:schemeClr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hyperlink" Target="http://dss.princeton.edu/training/RStata.pdf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810000"/>
            <a:ext cx="5029201" cy="1397000"/>
          </a:xfrm>
        </p:spPr>
        <p:txBody>
          <a:bodyPr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Abhijit Dutt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9412" y="533400"/>
            <a:ext cx="6705600" cy="2870200"/>
          </a:xfrm>
        </p:spPr>
        <p:txBody>
          <a:bodyPr>
            <a:normAutofit/>
          </a:bodyPr>
          <a:lstStyle/>
          <a:p>
            <a:r>
              <a:rPr lang="en-US" sz="4800" b="1" kern="1200" dirty="0">
                <a:solidFill>
                  <a:schemeClr val="accent5"/>
                </a:solidFill>
                <a:effectLst/>
                <a:latin typeface="+mn-lt"/>
              </a:rPr>
              <a:t>Introduction to R</a:t>
            </a:r>
            <a:endParaRPr lang="en-US" dirty="0">
              <a:solidFill>
                <a:srgbClr val="AF8A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3412" y="2285874"/>
            <a:ext cx="3733800" cy="1678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412" y="4278312"/>
            <a:ext cx="8382000" cy="2298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1350" y="187857"/>
            <a:ext cx="5056742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Workspace tab</a:t>
            </a:r>
            <a:r>
              <a:rPr spc="-50" dirty="0"/>
              <a:t> </a:t>
            </a:r>
            <a:r>
              <a:rPr dirty="0"/>
              <a:t>(2)</a:t>
            </a:r>
          </a:p>
        </p:txBody>
      </p:sp>
      <p:sp>
        <p:nvSpPr>
          <p:cNvPr id="5" name="object 5"/>
          <p:cNvSpPr/>
          <p:nvPr/>
        </p:nvSpPr>
        <p:spPr>
          <a:xfrm>
            <a:off x="2294293" y="4038473"/>
            <a:ext cx="132715" cy="762635"/>
          </a:xfrm>
          <a:custGeom>
            <a:avLst/>
            <a:gdLst/>
            <a:ahLst/>
            <a:cxnLst/>
            <a:rect l="l" t="t" r="r" b="b"/>
            <a:pathLst>
              <a:path w="132715" h="762635">
                <a:moveTo>
                  <a:pt x="66319" y="56719"/>
                </a:moveTo>
                <a:lnTo>
                  <a:pt x="52031" y="81208"/>
                </a:lnTo>
                <a:lnTo>
                  <a:pt x="52031" y="762126"/>
                </a:lnTo>
                <a:lnTo>
                  <a:pt x="80606" y="762126"/>
                </a:lnTo>
                <a:lnTo>
                  <a:pt x="80606" y="81208"/>
                </a:lnTo>
                <a:lnTo>
                  <a:pt x="66319" y="56719"/>
                </a:lnTo>
                <a:close/>
              </a:path>
              <a:path w="132715" h="762635">
                <a:moveTo>
                  <a:pt x="66319" y="0"/>
                </a:moveTo>
                <a:lnTo>
                  <a:pt x="3975" y="106933"/>
                </a:lnTo>
                <a:lnTo>
                  <a:pt x="0" y="113791"/>
                </a:lnTo>
                <a:lnTo>
                  <a:pt x="2298" y="122554"/>
                </a:lnTo>
                <a:lnTo>
                  <a:pt x="15925" y="130428"/>
                </a:lnTo>
                <a:lnTo>
                  <a:pt x="24676" y="128143"/>
                </a:lnTo>
                <a:lnTo>
                  <a:pt x="28651" y="121284"/>
                </a:lnTo>
                <a:lnTo>
                  <a:pt x="52031" y="81208"/>
                </a:lnTo>
                <a:lnTo>
                  <a:pt x="52031" y="28447"/>
                </a:lnTo>
                <a:lnTo>
                  <a:pt x="82905" y="28447"/>
                </a:lnTo>
                <a:lnTo>
                  <a:pt x="66319" y="0"/>
                </a:lnTo>
                <a:close/>
              </a:path>
              <a:path w="132715" h="762635">
                <a:moveTo>
                  <a:pt x="82905" y="28447"/>
                </a:moveTo>
                <a:lnTo>
                  <a:pt x="80606" y="28447"/>
                </a:lnTo>
                <a:lnTo>
                  <a:pt x="80606" y="81208"/>
                </a:lnTo>
                <a:lnTo>
                  <a:pt x="103987" y="121284"/>
                </a:lnTo>
                <a:lnTo>
                  <a:pt x="107962" y="128143"/>
                </a:lnTo>
                <a:lnTo>
                  <a:pt x="116713" y="130428"/>
                </a:lnTo>
                <a:lnTo>
                  <a:pt x="130340" y="122554"/>
                </a:lnTo>
                <a:lnTo>
                  <a:pt x="132638" y="113791"/>
                </a:lnTo>
                <a:lnTo>
                  <a:pt x="128663" y="106933"/>
                </a:lnTo>
                <a:lnTo>
                  <a:pt x="82905" y="28447"/>
                </a:lnTo>
                <a:close/>
              </a:path>
              <a:path w="132715" h="762635">
                <a:moveTo>
                  <a:pt x="80606" y="28447"/>
                </a:moveTo>
                <a:lnTo>
                  <a:pt x="52031" y="28447"/>
                </a:lnTo>
                <a:lnTo>
                  <a:pt x="52031" y="81208"/>
                </a:lnTo>
                <a:lnTo>
                  <a:pt x="66319" y="56719"/>
                </a:lnTo>
                <a:lnTo>
                  <a:pt x="53975" y="35559"/>
                </a:lnTo>
                <a:lnTo>
                  <a:pt x="80606" y="35559"/>
                </a:lnTo>
                <a:lnTo>
                  <a:pt x="80606" y="28447"/>
                </a:lnTo>
                <a:close/>
              </a:path>
              <a:path w="132715" h="762635">
                <a:moveTo>
                  <a:pt x="80606" y="35559"/>
                </a:moveTo>
                <a:lnTo>
                  <a:pt x="78663" y="35559"/>
                </a:lnTo>
                <a:lnTo>
                  <a:pt x="66319" y="56719"/>
                </a:lnTo>
                <a:lnTo>
                  <a:pt x="80606" y="81208"/>
                </a:lnTo>
                <a:lnTo>
                  <a:pt x="80606" y="35559"/>
                </a:lnTo>
                <a:close/>
              </a:path>
              <a:path w="132715" h="762635">
                <a:moveTo>
                  <a:pt x="78663" y="35559"/>
                </a:moveTo>
                <a:lnTo>
                  <a:pt x="53975" y="35559"/>
                </a:lnTo>
                <a:lnTo>
                  <a:pt x="66319" y="56719"/>
                </a:lnTo>
                <a:lnTo>
                  <a:pt x="78663" y="355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45308" y="3344036"/>
            <a:ext cx="1611630" cy="2084070"/>
          </a:xfrm>
          <a:custGeom>
            <a:avLst/>
            <a:gdLst/>
            <a:ahLst/>
            <a:cxnLst/>
            <a:rect l="l" t="t" r="r" b="b"/>
            <a:pathLst>
              <a:path w="1611629" h="2084070">
                <a:moveTo>
                  <a:pt x="1500377" y="2007615"/>
                </a:moveTo>
                <a:lnTo>
                  <a:pt x="1491996" y="2011172"/>
                </a:lnTo>
                <a:lnTo>
                  <a:pt x="1489075" y="2018538"/>
                </a:lnTo>
                <a:lnTo>
                  <a:pt x="1486027" y="2025777"/>
                </a:lnTo>
                <a:lnTo>
                  <a:pt x="1489582" y="2034159"/>
                </a:lnTo>
                <a:lnTo>
                  <a:pt x="1496949" y="2037079"/>
                </a:lnTo>
                <a:lnTo>
                  <a:pt x="1611502" y="2083689"/>
                </a:lnTo>
                <a:lnTo>
                  <a:pt x="1609728" y="2069973"/>
                </a:lnTo>
                <a:lnTo>
                  <a:pt x="1582927" y="2069973"/>
                </a:lnTo>
                <a:lnTo>
                  <a:pt x="1550670" y="2028146"/>
                </a:lnTo>
                <a:lnTo>
                  <a:pt x="1507617" y="2010664"/>
                </a:lnTo>
                <a:lnTo>
                  <a:pt x="1500377" y="2007615"/>
                </a:lnTo>
                <a:close/>
              </a:path>
              <a:path w="1611629" h="2084070">
                <a:moveTo>
                  <a:pt x="1550670" y="2028146"/>
                </a:moveTo>
                <a:lnTo>
                  <a:pt x="1582927" y="2069973"/>
                </a:lnTo>
                <a:lnTo>
                  <a:pt x="1591838" y="2063114"/>
                </a:lnTo>
                <a:lnTo>
                  <a:pt x="1580006" y="2063114"/>
                </a:lnTo>
                <a:lnTo>
                  <a:pt x="1576867" y="2038785"/>
                </a:lnTo>
                <a:lnTo>
                  <a:pt x="1550670" y="2028146"/>
                </a:lnTo>
                <a:close/>
              </a:path>
              <a:path w="1611629" h="2084070">
                <a:moveTo>
                  <a:pt x="1587500" y="1947672"/>
                </a:moveTo>
                <a:lnTo>
                  <a:pt x="1571752" y="1949703"/>
                </a:lnTo>
                <a:lnTo>
                  <a:pt x="1566291" y="1956815"/>
                </a:lnTo>
                <a:lnTo>
                  <a:pt x="1573244" y="2010704"/>
                </a:lnTo>
                <a:lnTo>
                  <a:pt x="1605533" y="2052574"/>
                </a:lnTo>
                <a:lnTo>
                  <a:pt x="1582927" y="2069973"/>
                </a:lnTo>
                <a:lnTo>
                  <a:pt x="1609728" y="2069973"/>
                </a:lnTo>
                <a:lnTo>
                  <a:pt x="1594611" y="1953133"/>
                </a:lnTo>
                <a:lnTo>
                  <a:pt x="1587500" y="1947672"/>
                </a:lnTo>
                <a:close/>
              </a:path>
              <a:path w="1611629" h="2084070">
                <a:moveTo>
                  <a:pt x="1576867" y="2038785"/>
                </a:moveTo>
                <a:lnTo>
                  <a:pt x="1580006" y="2063114"/>
                </a:lnTo>
                <a:lnTo>
                  <a:pt x="1599564" y="2048002"/>
                </a:lnTo>
                <a:lnTo>
                  <a:pt x="1576867" y="2038785"/>
                </a:lnTo>
                <a:close/>
              </a:path>
              <a:path w="1611629" h="2084070">
                <a:moveTo>
                  <a:pt x="1573244" y="2010704"/>
                </a:moveTo>
                <a:lnTo>
                  <a:pt x="1576867" y="2038785"/>
                </a:lnTo>
                <a:lnTo>
                  <a:pt x="1599564" y="2048002"/>
                </a:lnTo>
                <a:lnTo>
                  <a:pt x="1580006" y="2063114"/>
                </a:lnTo>
                <a:lnTo>
                  <a:pt x="1591838" y="2063114"/>
                </a:lnTo>
                <a:lnTo>
                  <a:pt x="1605533" y="2052574"/>
                </a:lnTo>
                <a:lnTo>
                  <a:pt x="1573244" y="2010704"/>
                </a:lnTo>
                <a:close/>
              </a:path>
              <a:path w="1611629" h="2084070">
                <a:moveTo>
                  <a:pt x="22605" y="0"/>
                </a:moveTo>
                <a:lnTo>
                  <a:pt x="0" y="17525"/>
                </a:lnTo>
                <a:lnTo>
                  <a:pt x="1550670" y="2028146"/>
                </a:lnTo>
                <a:lnTo>
                  <a:pt x="1576867" y="2038785"/>
                </a:lnTo>
                <a:lnTo>
                  <a:pt x="1573304" y="2011172"/>
                </a:lnTo>
                <a:lnTo>
                  <a:pt x="1573213" y="2010663"/>
                </a:lnTo>
                <a:lnTo>
                  <a:pt x="226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79686" y="5363717"/>
            <a:ext cx="2820035" cy="137160"/>
          </a:xfrm>
          <a:custGeom>
            <a:avLst/>
            <a:gdLst/>
            <a:ahLst/>
            <a:cxnLst/>
            <a:rect l="l" t="t" r="r" b="b"/>
            <a:pathLst>
              <a:path w="2820035" h="137160">
                <a:moveTo>
                  <a:pt x="81389" y="51390"/>
                </a:moveTo>
                <a:lnTo>
                  <a:pt x="56691" y="65094"/>
                </a:lnTo>
                <a:lnTo>
                  <a:pt x="81006" y="79967"/>
                </a:lnTo>
                <a:lnTo>
                  <a:pt x="2819273" y="136905"/>
                </a:lnTo>
                <a:lnTo>
                  <a:pt x="2819780" y="108457"/>
                </a:lnTo>
                <a:lnTo>
                  <a:pt x="81389" y="51390"/>
                </a:lnTo>
                <a:close/>
              </a:path>
              <a:path w="2820035" h="137160">
                <a:moveTo>
                  <a:pt x="115062" y="0"/>
                </a:moveTo>
                <a:lnTo>
                  <a:pt x="0" y="63880"/>
                </a:lnTo>
                <a:lnTo>
                  <a:pt x="112394" y="132587"/>
                </a:lnTo>
                <a:lnTo>
                  <a:pt x="121157" y="130555"/>
                </a:lnTo>
                <a:lnTo>
                  <a:pt x="125221" y="123824"/>
                </a:lnTo>
                <a:lnTo>
                  <a:pt x="129412" y="117093"/>
                </a:lnTo>
                <a:lnTo>
                  <a:pt x="127253" y="108203"/>
                </a:lnTo>
                <a:lnTo>
                  <a:pt x="81006" y="79967"/>
                </a:lnTo>
                <a:lnTo>
                  <a:pt x="28066" y="78866"/>
                </a:lnTo>
                <a:lnTo>
                  <a:pt x="28701" y="50291"/>
                </a:lnTo>
                <a:lnTo>
                  <a:pt x="83368" y="50291"/>
                </a:lnTo>
                <a:lnTo>
                  <a:pt x="129031" y="25018"/>
                </a:lnTo>
                <a:lnTo>
                  <a:pt x="131444" y="16255"/>
                </a:lnTo>
                <a:lnTo>
                  <a:pt x="123825" y="2539"/>
                </a:lnTo>
                <a:lnTo>
                  <a:pt x="115062" y="0"/>
                </a:lnTo>
                <a:close/>
              </a:path>
              <a:path w="2820035" h="137160">
                <a:moveTo>
                  <a:pt x="28701" y="50291"/>
                </a:moveTo>
                <a:lnTo>
                  <a:pt x="28066" y="78866"/>
                </a:lnTo>
                <a:lnTo>
                  <a:pt x="81006" y="79967"/>
                </a:lnTo>
                <a:lnTo>
                  <a:pt x="76092" y="76961"/>
                </a:lnTo>
                <a:lnTo>
                  <a:pt x="35306" y="76961"/>
                </a:lnTo>
                <a:lnTo>
                  <a:pt x="35813" y="52323"/>
                </a:lnTo>
                <a:lnTo>
                  <a:pt x="79706" y="52323"/>
                </a:lnTo>
                <a:lnTo>
                  <a:pt x="81389" y="51390"/>
                </a:lnTo>
                <a:lnTo>
                  <a:pt x="28701" y="50291"/>
                </a:lnTo>
                <a:close/>
              </a:path>
              <a:path w="2820035" h="137160">
                <a:moveTo>
                  <a:pt x="35813" y="52323"/>
                </a:moveTo>
                <a:lnTo>
                  <a:pt x="35306" y="76961"/>
                </a:lnTo>
                <a:lnTo>
                  <a:pt x="56691" y="65094"/>
                </a:lnTo>
                <a:lnTo>
                  <a:pt x="35813" y="52323"/>
                </a:lnTo>
                <a:close/>
              </a:path>
              <a:path w="2820035" h="137160">
                <a:moveTo>
                  <a:pt x="56691" y="65094"/>
                </a:moveTo>
                <a:lnTo>
                  <a:pt x="35306" y="76961"/>
                </a:lnTo>
                <a:lnTo>
                  <a:pt x="76092" y="76961"/>
                </a:lnTo>
                <a:lnTo>
                  <a:pt x="56691" y="65094"/>
                </a:lnTo>
                <a:close/>
              </a:path>
              <a:path w="2820035" h="137160">
                <a:moveTo>
                  <a:pt x="79706" y="52323"/>
                </a:moveTo>
                <a:lnTo>
                  <a:pt x="35813" y="52323"/>
                </a:lnTo>
                <a:lnTo>
                  <a:pt x="56691" y="65094"/>
                </a:lnTo>
                <a:lnTo>
                  <a:pt x="79706" y="52323"/>
                </a:lnTo>
                <a:close/>
              </a:path>
              <a:path w="2820035" h="137160">
                <a:moveTo>
                  <a:pt x="83368" y="50291"/>
                </a:moveTo>
                <a:lnTo>
                  <a:pt x="28701" y="50291"/>
                </a:lnTo>
                <a:lnTo>
                  <a:pt x="81389" y="51390"/>
                </a:lnTo>
                <a:lnTo>
                  <a:pt x="83368" y="50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9778" y="1389634"/>
            <a:ext cx="8246109" cy="19357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Here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another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example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on how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workspace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looks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like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when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more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objects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are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added. 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Notice that the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data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frame 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house.pets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formed from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different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individual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values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or 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vectors.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456430"/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Click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dotted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square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look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at</a:t>
            </a:r>
            <a:r>
              <a:rPr spc="7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456430"/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dataset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spreadsheet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form.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5810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7517" y="359507"/>
            <a:ext cx="4216652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History</a:t>
            </a:r>
            <a:r>
              <a:rPr spc="-75" dirty="0"/>
              <a:t> </a:t>
            </a:r>
            <a:r>
              <a:rPr spc="-15" dirty="0"/>
              <a:t>tab</a:t>
            </a:r>
          </a:p>
        </p:txBody>
      </p:sp>
      <p:sp>
        <p:nvSpPr>
          <p:cNvPr id="3" name="object 3"/>
          <p:cNvSpPr/>
          <p:nvPr/>
        </p:nvSpPr>
        <p:spPr>
          <a:xfrm>
            <a:off x="1650999" y="3429000"/>
            <a:ext cx="8883650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9778" y="1542035"/>
            <a:ext cx="86277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history tab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keeps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record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all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previous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commands.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It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helps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when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testing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running 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processes.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Here you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can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either </a:t>
            </a:r>
            <a:r>
              <a:rPr b="1" spc="-10" dirty="0">
                <a:solidFill>
                  <a:prstClr val="black"/>
                </a:solidFill>
                <a:latin typeface="Calibri"/>
                <a:cs typeface="Calibri"/>
              </a:rPr>
              <a:t>save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whole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list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or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can </a:t>
            </a:r>
            <a:r>
              <a:rPr b="1" dirty="0">
                <a:solidFill>
                  <a:prstClr val="black"/>
                </a:solidFill>
                <a:latin typeface="Calibri"/>
                <a:cs typeface="Calibri"/>
              </a:rPr>
              <a:t>select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commands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 want 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send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them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 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script to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keep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track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your</a:t>
            </a:r>
            <a:r>
              <a:rPr spc="8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work.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252729">
              <a:lnSpc>
                <a:spcPts val="2180"/>
              </a:lnSpc>
              <a:spcBef>
                <a:spcPts val="35"/>
              </a:spcBef>
            </a:pP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In this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example, we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select all and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click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“</a:t>
            </a:r>
            <a:r>
              <a:rPr sz="1600" spc="5" dirty="0">
                <a:solidFill>
                  <a:prstClr val="black"/>
                </a:solidFill>
                <a:latin typeface="Courier New"/>
                <a:cs typeface="Courier New"/>
              </a:rPr>
              <a:t>To 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Source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”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icon,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window 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left will  open with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list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of commands.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Make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sure to save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‘untitled1’ file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as an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*.R</a:t>
            </a:r>
            <a:r>
              <a:rPr spc="1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script.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80718" y="3048000"/>
            <a:ext cx="132715" cy="1040130"/>
          </a:xfrm>
          <a:custGeom>
            <a:avLst/>
            <a:gdLst/>
            <a:ahLst/>
            <a:cxnLst/>
            <a:rect l="l" t="t" r="r" b="b"/>
            <a:pathLst>
              <a:path w="132714" h="1040129">
                <a:moveTo>
                  <a:pt x="15875" y="909447"/>
                </a:moveTo>
                <a:lnTo>
                  <a:pt x="9144" y="913511"/>
                </a:lnTo>
                <a:lnTo>
                  <a:pt x="2286" y="917448"/>
                </a:lnTo>
                <a:lnTo>
                  <a:pt x="0" y="926211"/>
                </a:lnTo>
                <a:lnTo>
                  <a:pt x="66294" y="1039876"/>
                </a:lnTo>
                <a:lnTo>
                  <a:pt x="82808" y="1011555"/>
                </a:lnTo>
                <a:lnTo>
                  <a:pt x="51943" y="1011555"/>
                </a:lnTo>
                <a:lnTo>
                  <a:pt x="51943" y="958625"/>
                </a:lnTo>
                <a:lnTo>
                  <a:pt x="28575" y="918591"/>
                </a:lnTo>
                <a:lnTo>
                  <a:pt x="24638" y="911732"/>
                </a:lnTo>
                <a:lnTo>
                  <a:pt x="15875" y="909447"/>
                </a:lnTo>
                <a:close/>
              </a:path>
              <a:path w="132714" h="1040129">
                <a:moveTo>
                  <a:pt x="51943" y="958625"/>
                </a:moveTo>
                <a:lnTo>
                  <a:pt x="51943" y="1011555"/>
                </a:lnTo>
                <a:lnTo>
                  <a:pt x="80518" y="1011555"/>
                </a:lnTo>
                <a:lnTo>
                  <a:pt x="80518" y="1004316"/>
                </a:lnTo>
                <a:lnTo>
                  <a:pt x="53975" y="1004316"/>
                </a:lnTo>
                <a:lnTo>
                  <a:pt x="66294" y="983211"/>
                </a:lnTo>
                <a:lnTo>
                  <a:pt x="51943" y="958625"/>
                </a:lnTo>
                <a:close/>
              </a:path>
              <a:path w="132714" h="1040129">
                <a:moveTo>
                  <a:pt x="116713" y="909447"/>
                </a:moveTo>
                <a:lnTo>
                  <a:pt x="107950" y="911732"/>
                </a:lnTo>
                <a:lnTo>
                  <a:pt x="104013" y="918591"/>
                </a:lnTo>
                <a:lnTo>
                  <a:pt x="80645" y="958625"/>
                </a:lnTo>
                <a:lnTo>
                  <a:pt x="80518" y="1011555"/>
                </a:lnTo>
                <a:lnTo>
                  <a:pt x="82808" y="1011555"/>
                </a:lnTo>
                <a:lnTo>
                  <a:pt x="132588" y="926211"/>
                </a:lnTo>
                <a:lnTo>
                  <a:pt x="130302" y="917448"/>
                </a:lnTo>
                <a:lnTo>
                  <a:pt x="123444" y="913511"/>
                </a:lnTo>
                <a:lnTo>
                  <a:pt x="116713" y="909447"/>
                </a:lnTo>
                <a:close/>
              </a:path>
              <a:path w="132714" h="1040129">
                <a:moveTo>
                  <a:pt x="66294" y="983211"/>
                </a:moveTo>
                <a:lnTo>
                  <a:pt x="53975" y="1004316"/>
                </a:lnTo>
                <a:lnTo>
                  <a:pt x="78613" y="1004316"/>
                </a:lnTo>
                <a:lnTo>
                  <a:pt x="66294" y="983211"/>
                </a:lnTo>
                <a:close/>
              </a:path>
              <a:path w="132714" h="1040129">
                <a:moveTo>
                  <a:pt x="80518" y="958842"/>
                </a:moveTo>
                <a:lnTo>
                  <a:pt x="66294" y="983211"/>
                </a:lnTo>
                <a:lnTo>
                  <a:pt x="78613" y="1004316"/>
                </a:lnTo>
                <a:lnTo>
                  <a:pt x="80518" y="1004316"/>
                </a:lnTo>
                <a:lnTo>
                  <a:pt x="80518" y="958842"/>
                </a:lnTo>
                <a:close/>
              </a:path>
              <a:path w="132714" h="1040129">
                <a:moveTo>
                  <a:pt x="80518" y="0"/>
                </a:moveTo>
                <a:lnTo>
                  <a:pt x="51943" y="0"/>
                </a:lnTo>
                <a:lnTo>
                  <a:pt x="52070" y="958842"/>
                </a:lnTo>
                <a:lnTo>
                  <a:pt x="66294" y="983211"/>
                </a:lnTo>
                <a:lnTo>
                  <a:pt x="80518" y="958842"/>
                </a:lnTo>
                <a:lnTo>
                  <a:pt x="805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8142" y="3039998"/>
            <a:ext cx="132715" cy="1040130"/>
          </a:xfrm>
          <a:custGeom>
            <a:avLst/>
            <a:gdLst/>
            <a:ahLst/>
            <a:cxnLst/>
            <a:rect l="l" t="t" r="r" b="b"/>
            <a:pathLst>
              <a:path w="132714" h="1040129">
                <a:moveTo>
                  <a:pt x="16002" y="909574"/>
                </a:moveTo>
                <a:lnTo>
                  <a:pt x="2286" y="917448"/>
                </a:lnTo>
                <a:lnTo>
                  <a:pt x="0" y="926211"/>
                </a:lnTo>
                <a:lnTo>
                  <a:pt x="4064" y="933069"/>
                </a:lnTo>
                <a:lnTo>
                  <a:pt x="66421" y="1040002"/>
                </a:lnTo>
                <a:lnTo>
                  <a:pt x="82976" y="1011555"/>
                </a:lnTo>
                <a:lnTo>
                  <a:pt x="52070" y="1011555"/>
                </a:lnTo>
                <a:lnTo>
                  <a:pt x="52070" y="958752"/>
                </a:lnTo>
                <a:lnTo>
                  <a:pt x="28702" y="918718"/>
                </a:lnTo>
                <a:lnTo>
                  <a:pt x="24765" y="911859"/>
                </a:lnTo>
                <a:lnTo>
                  <a:pt x="16002" y="909574"/>
                </a:lnTo>
                <a:close/>
              </a:path>
              <a:path w="132714" h="1040129">
                <a:moveTo>
                  <a:pt x="52070" y="958752"/>
                </a:moveTo>
                <a:lnTo>
                  <a:pt x="52070" y="1011555"/>
                </a:lnTo>
                <a:lnTo>
                  <a:pt x="80645" y="1011555"/>
                </a:lnTo>
                <a:lnTo>
                  <a:pt x="80645" y="1004443"/>
                </a:lnTo>
                <a:lnTo>
                  <a:pt x="53975" y="1004443"/>
                </a:lnTo>
                <a:lnTo>
                  <a:pt x="66357" y="983229"/>
                </a:lnTo>
                <a:lnTo>
                  <a:pt x="52070" y="958752"/>
                </a:lnTo>
                <a:close/>
              </a:path>
              <a:path w="132714" h="1040129">
                <a:moveTo>
                  <a:pt x="116712" y="909574"/>
                </a:moveTo>
                <a:lnTo>
                  <a:pt x="107950" y="911859"/>
                </a:lnTo>
                <a:lnTo>
                  <a:pt x="104012" y="918718"/>
                </a:lnTo>
                <a:lnTo>
                  <a:pt x="80645" y="958752"/>
                </a:lnTo>
                <a:lnTo>
                  <a:pt x="80645" y="1011555"/>
                </a:lnTo>
                <a:lnTo>
                  <a:pt x="82976" y="1011555"/>
                </a:lnTo>
                <a:lnTo>
                  <a:pt x="128650" y="933069"/>
                </a:lnTo>
                <a:lnTo>
                  <a:pt x="132715" y="926211"/>
                </a:lnTo>
                <a:lnTo>
                  <a:pt x="130429" y="917448"/>
                </a:lnTo>
                <a:lnTo>
                  <a:pt x="116712" y="909574"/>
                </a:lnTo>
                <a:close/>
              </a:path>
              <a:path w="132714" h="1040129">
                <a:moveTo>
                  <a:pt x="66357" y="983229"/>
                </a:moveTo>
                <a:lnTo>
                  <a:pt x="53975" y="1004443"/>
                </a:lnTo>
                <a:lnTo>
                  <a:pt x="78740" y="1004443"/>
                </a:lnTo>
                <a:lnTo>
                  <a:pt x="66357" y="983229"/>
                </a:lnTo>
                <a:close/>
              </a:path>
              <a:path w="132714" h="1040129">
                <a:moveTo>
                  <a:pt x="80645" y="958752"/>
                </a:moveTo>
                <a:lnTo>
                  <a:pt x="66357" y="983229"/>
                </a:lnTo>
                <a:lnTo>
                  <a:pt x="78740" y="1004443"/>
                </a:lnTo>
                <a:lnTo>
                  <a:pt x="80645" y="1004443"/>
                </a:lnTo>
                <a:lnTo>
                  <a:pt x="80645" y="958752"/>
                </a:lnTo>
                <a:close/>
              </a:path>
              <a:path w="132714" h="1040129">
                <a:moveTo>
                  <a:pt x="80645" y="0"/>
                </a:moveTo>
                <a:lnTo>
                  <a:pt x="52070" y="0"/>
                </a:lnTo>
                <a:lnTo>
                  <a:pt x="52070" y="958752"/>
                </a:lnTo>
                <a:lnTo>
                  <a:pt x="66357" y="983229"/>
                </a:lnTo>
                <a:lnTo>
                  <a:pt x="80645" y="958752"/>
                </a:lnTo>
                <a:lnTo>
                  <a:pt x="806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4684" y="4253103"/>
            <a:ext cx="2212340" cy="405130"/>
          </a:xfrm>
          <a:custGeom>
            <a:avLst/>
            <a:gdLst/>
            <a:ahLst/>
            <a:cxnLst/>
            <a:rect l="l" t="t" r="r" b="b"/>
            <a:pathLst>
              <a:path w="2212340" h="405129">
                <a:moveTo>
                  <a:pt x="102235" y="274066"/>
                </a:moveTo>
                <a:lnTo>
                  <a:pt x="0" y="356997"/>
                </a:lnTo>
                <a:lnTo>
                  <a:pt x="122554" y="405130"/>
                </a:lnTo>
                <a:lnTo>
                  <a:pt x="130937" y="401447"/>
                </a:lnTo>
                <a:lnTo>
                  <a:pt x="133730" y="394208"/>
                </a:lnTo>
                <a:lnTo>
                  <a:pt x="136651" y="386842"/>
                </a:lnTo>
                <a:lnTo>
                  <a:pt x="132968" y="378460"/>
                </a:lnTo>
                <a:lnTo>
                  <a:pt x="103100" y="366776"/>
                </a:lnTo>
                <a:lnTo>
                  <a:pt x="30225" y="366776"/>
                </a:lnTo>
                <a:lnTo>
                  <a:pt x="25907" y="338582"/>
                </a:lnTo>
                <a:lnTo>
                  <a:pt x="78099" y="330482"/>
                </a:lnTo>
                <a:lnTo>
                  <a:pt x="114173" y="301244"/>
                </a:lnTo>
                <a:lnTo>
                  <a:pt x="120268" y="296164"/>
                </a:lnTo>
                <a:lnTo>
                  <a:pt x="121157" y="287274"/>
                </a:lnTo>
                <a:lnTo>
                  <a:pt x="116204" y="281051"/>
                </a:lnTo>
                <a:lnTo>
                  <a:pt x="111251" y="274955"/>
                </a:lnTo>
                <a:lnTo>
                  <a:pt x="102235" y="274066"/>
                </a:lnTo>
                <a:close/>
              </a:path>
              <a:path w="2212340" h="405129">
                <a:moveTo>
                  <a:pt x="78099" y="330482"/>
                </a:moveTo>
                <a:lnTo>
                  <a:pt x="25907" y="338582"/>
                </a:lnTo>
                <a:lnTo>
                  <a:pt x="30225" y="366776"/>
                </a:lnTo>
                <a:lnTo>
                  <a:pt x="49867" y="363728"/>
                </a:lnTo>
                <a:lnTo>
                  <a:pt x="37084" y="363728"/>
                </a:lnTo>
                <a:lnTo>
                  <a:pt x="33274" y="339344"/>
                </a:lnTo>
                <a:lnTo>
                  <a:pt x="67167" y="339344"/>
                </a:lnTo>
                <a:lnTo>
                  <a:pt x="78099" y="330482"/>
                </a:lnTo>
                <a:close/>
              </a:path>
              <a:path w="2212340" h="405129">
                <a:moveTo>
                  <a:pt x="82465" y="358669"/>
                </a:moveTo>
                <a:lnTo>
                  <a:pt x="30225" y="366776"/>
                </a:lnTo>
                <a:lnTo>
                  <a:pt x="103100" y="366776"/>
                </a:lnTo>
                <a:lnTo>
                  <a:pt x="82465" y="358669"/>
                </a:lnTo>
                <a:close/>
              </a:path>
              <a:path w="2212340" h="405129">
                <a:moveTo>
                  <a:pt x="33274" y="339344"/>
                </a:moveTo>
                <a:lnTo>
                  <a:pt x="37084" y="363728"/>
                </a:lnTo>
                <a:lnTo>
                  <a:pt x="56102" y="348312"/>
                </a:lnTo>
                <a:lnTo>
                  <a:pt x="33274" y="339344"/>
                </a:lnTo>
                <a:close/>
              </a:path>
              <a:path w="2212340" h="405129">
                <a:moveTo>
                  <a:pt x="56102" y="348312"/>
                </a:moveTo>
                <a:lnTo>
                  <a:pt x="37084" y="363728"/>
                </a:lnTo>
                <a:lnTo>
                  <a:pt x="49867" y="363728"/>
                </a:lnTo>
                <a:lnTo>
                  <a:pt x="82465" y="358669"/>
                </a:lnTo>
                <a:lnTo>
                  <a:pt x="56102" y="348312"/>
                </a:lnTo>
                <a:close/>
              </a:path>
              <a:path w="2212340" h="405129">
                <a:moveTo>
                  <a:pt x="2207767" y="0"/>
                </a:moveTo>
                <a:lnTo>
                  <a:pt x="78099" y="330482"/>
                </a:lnTo>
                <a:lnTo>
                  <a:pt x="56102" y="348312"/>
                </a:lnTo>
                <a:lnTo>
                  <a:pt x="82465" y="358669"/>
                </a:lnTo>
                <a:lnTo>
                  <a:pt x="2212086" y="28194"/>
                </a:lnTo>
                <a:lnTo>
                  <a:pt x="2207767" y="0"/>
                </a:lnTo>
                <a:close/>
              </a:path>
              <a:path w="2212340" h="405129">
                <a:moveTo>
                  <a:pt x="67167" y="339344"/>
                </a:moveTo>
                <a:lnTo>
                  <a:pt x="33274" y="339344"/>
                </a:lnTo>
                <a:lnTo>
                  <a:pt x="56102" y="348312"/>
                </a:lnTo>
                <a:lnTo>
                  <a:pt x="67167" y="339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236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4167" y="3341688"/>
            <a:ext cx="4210050" cy="3024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4038" y="1233424"/>
            <a:ext cx="5324983" cy="203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5682" y="398855"/>
            <a:ext cx="7057801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Changing </a:t>
            </a:r>
            <a:r>
              <a:rPr dirty="0"/>
              <a:t>the </a:t>
            </a:r>
            <a:r>
              <a:rPr spc="-5" dirty="0"/>
              <a:t>working</a:t>
            </a:r>
            <a:r>
              <a:rPr spc="-20" dirty="0"/>
              <a:t> </a:t>
            </a:r>
            <a:r>
              <a:rPr spc="-10" dirty="0"/>
              <a:t>directory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33410" y="3526916"/>
            <a:ext cx="4164329" cy="2190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If you </a:t>
            </a:r>
            <a:r>
              <a:rPr sz="1400" spc="-15" dirty="0">
                <a:solidFill>
                  <a:prstClr val="black"/>
                </a:solidFill>
                <a:latin typeface="Calibri"/>
                <a:cs typeface="Calibri"/>
              </a:rPr>
              <a:t>have </a:t>
            </a:r>
            <a:r>
              <a:rPr sz="1400" spc="-10" dirty="0">
                <a:solidFill>
                  <a:prstClr val="black"/>
                </a:solidFill>
                <a:latin typeface="Calibri"/>
                <a:cs typeface="Calibri"/>
              </a:rPr>
              <a:t>different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projects you can </a:t>
            </a:r>
            <a:r>
              <a:rPr sz="1400" spc="-10" dirty="0">
                <a:solidFill>
                  <a:prstClr val="black"/>
                </a:solidFill>
                <a:latin typeface="Calibri"/>
                <a:cs typeface="Calibri"/>
              </a:rPr>
              <a:t>change </a:t>
            </a:r>
            <a:r>
              <a:rPr sz="1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working  directory </a:t>
            </a:r>
            <a:r>
              <a:rPr sz="1400" spc="-10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that session, see </a:t>
            </a:r>
            <a:r>
              <a:rPr sz="1400" dirty="0">
                <a:solidFill>
                  <a:prstClr val="black"/>
                </a:solidFill>
                <a:latin typeface="Calibri"/>
                <a:cs typeface="Calibri"/>
              </a:rPr>
              <a:t>above.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Or you can</a:t>
            </a:r>
            <a:r>
              <a:rPr sz="1400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type:</a:t>
            </a:r>
            <a:endParaRPr sz="1400" dirty="0">
              <a:solidFill>
                <a:prstClr val="black"/>
              </a:solidFill>
              <a:latin typeface="Calibri"/>
              <a:cs typeface="Calibri"/>
            </a:endParaRPr>
          </a:p>
          <a:p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#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Shows the working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directory</a:t>
            </a:r>
            <a:r>
              <a:rPr sz="14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(wd)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getwd()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4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#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Changes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the</a:t>
            </a:r>
            <a:r>
              <a:rPr sz="14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wd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4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setwd("C:/myfolder/data")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3409" y="5874512"/>
            <a:ext cx="32524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More </a:t>
            </a:r>
            <a:r>
              <a:rPr sz="1400" spc="-10" dirty="0">
                <a:solidFill>
                  <a:prstClr val="black"/>
                </a:solidFill>
                <a:latin typeface="Calibri"/>
                <a:cs typeface="Calibri"/>
              </a:rPr>
              <a:t>info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see </a:t>
            </a:r>
            <a:r>
              <a:rPr sz="1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following document: 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http://dss.princeton.edu/training/RStata.pdf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6167" y="2682367"/>
            <a:ext cx="2138680" cy="457200"/>
          </a:xfrm>
          <a:custGeom>
            <a:avLst/>
            <a:gdLst/>
            <a:ahLst/>
            <a:cxnLst/>
            <a:rect l="l" t="t" r="r" b="b"/>
            <a:pathLst>
              <a:path w="2138679" h="457200">
                <a:moveTo>
                  <a:pt x="2138299" y="342900"/>
                </a:moveTo>
                <a:lnTo>
                  <a:pt x="1909699" y="342900"/>
                </a:lnTo>
                <a:lnTo>
                  <a:pt x="2023999" y="457200"/>
                </a:lnTo>
                <a:lnTo>
                  <a:pt x="2138299" y="342900"/>
                </a:lnTo>
                <a:close/>
              </a:path>
              <a:path w="2138679" h="457200">
                <a:moveTo>
                  <a:pt x="1881124" y="0"/>
                </a:moveTo>
                <a:lnTo>
                  <a:pt x="0" y="0"/>
                </a:lnTo>
                <a:lnTo>
                  <a:pt x="0" y="114300"/>
                </a:lnTo>
                <a:lnTo>
                  <a:pt x="1881124" y="114300"/>
                </a:lnTo>
                <a:lnTo>
                  <a:pt x="1914503" y="121032"/>
                </a:lnTo>
                <a:lnTo>
                  <a:pt x="1941750" y="139398"/>
                </a:lnTo>
                <a:lnTo>
                  <a:pt x="1960116" y="166645"/>
                </a:lnTo>
                <a:lnTo>
                  <a:pt x="1966849" y="200025"/>
                </a:lnTo>
                <a:lnTo>
                  <a:pt x="1966849" y="342900"/>
                </a:lnTo>
                <a:lnTo>
                  <a:pt x="2081149" y="342900"/>
                </a:lnTo>
                <a:lnTo>
                  <a:pt x="2081149" y="200025"/>
                </a:lnTo>
                <a:lnTo>
                  <a:pt x="2075867" y="154155"/>
                </a:lnTo>
                <a:lnTo>
                  <a:pt x="2060821" y="112050"/>
                </a:lnTo>
                <a:lnTo>
                  <a:pt x="2037211" y="74911"/>
                </a:lnTo>
                <a:lnTo>
                  <a:pt x="2006237" y="43937"/>
                </a:lnTo>
                <a:lnTo>
                  <a:pt x="1969098" y="20327"/>
                </a:lnTo>
                <a:lnTo>
                  <a:pt x="1926993" y="5281"/>
                </a:lnTo>
                <a:lnTo>
                  <a:pt x="1881124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36167" y="2682367"/>
            <a:ext cx="2138680" cy="457200"/>
          </a:xfrm>
          <a:custGeom>
            <a:avLst/>
            <a:gdLst/>
            <a:ahLst/>
            <a:cxnLst/>
            <a:rect l="l" t="t" r="r" b="b"/>
            <a:pathLst>
              <a:path w="2138679" h="457200">
                <a:moveTo>
                  <a:pt x="0" y="0"/>
                </a:moveTo>
                <a:lnTo>
                  <a:pt x="1881124" y="0"/>
                </a:lnTo>
                <a:lnTo>
                  <a:pt x="1926993" y="5281"/>
                </a:lnTo>
                <a:lnTo>
                  <a:pt x="1969098" y="20327"/>
                </a:lnTo>
                <a:lnTo>
                  <a:pt x="2006237" y="43937"/>
                </a:lnTo>
                <a:lnTo>
                  <a:pt x="2037211" y="74911"/>
                </a:lnTo>
                <a:lnTo>
                  <a:pt x="2060821" y="112050"/>
                </a:lnTo>
                <a:lnTo>
                  <a:pt x="2075867" y="154155"/>
                </a:lnTo>
                <a:lnTo>
                  <a:pt x="2081149" y="200025"/>
                </a:lnTo>
                <a:lnTo>
                  <a:pt x="2081149" y="342900"/>
                </a:lnTo>
                <a:lnTo>
                  <a:pt x="2138299" y="342900"/>
                </a:lnTo>
                <a:lnTo>
                  <a:pt x="2023999" y="457200"/>
                </a:lnTo>
                <a:lnTo>
                  <a:pt x="1909699" y="342900"/>
                </a:lnTo>
                <a:lnTo>
                  <a:pt x="1966849" y="342900"/>
                </a:lnTo>
                <a:lnTo>
                  <a:pt x="1966849" y="200025"/>
                </a:lnTo>
                <a:lnTo>
                  <a:pt x="1960116" y="166645"/>
                </a:lnTo>
                <a:lnTo>
                  <a:pt x="1941750" y="139398"/>
                </a:lnTo>
                <a:lnTo>
                  <a:pt x="1914503" y="121032"/>
                </a:lnTo>
                <a:lnTo>
                  <a:pt x="1881124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3138" y="117203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7890" y="25158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6274" y="602416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54768" y="1418464"/>
            <a:ext cx="454025" cy="258445"/>
          </a:xfrm>
          <a:custGeom>
            <a:avLst/>
            <a:gdLst/>
            <a:ahLst/>
            <a:cxnLst/>
            <a:rect l="l" t="t" r="r" b="b"/>
            <a:pathLst>
              <a:path w="454025" h="258444">
                <a:moveTo>
                  <a:pt x="0" y="42925"/>
                </a:moveTo>
                <a:lnTo>
                  <a:pt x="3367" y="26199"/>
                </a:lnTo>
                <a:lnTo>
                  <a:pt x="12557" y="12557"/>
                </a:lnTo>
                <a:lnTo>
                  <a:pt x="26199" y="3367"/>
                </a:lnTo>
                <a:lnTo>
                  <a:pt x="42925" y="0"/>
                </a:lnTo>
                <a:lnTo>
                  <a:pt x="410971" y="0"/>
                </a:lnTo>
                <a:lnTo>
                  <a:pt x="427718" y="3367"/>
                </a:lnTo>
                <a:lnTo>
                  <a:pt x="441404" y="12557"/>
                </a:lnTo>
                <a:lnTo>
                  <a:pt x="450637" y="26199"/>
                </a:lnTo>
                <a:lnTo>
                  <a:pt x="454025" y="42925"/>
                </a:lnTo>
                <a:lnTo>
                  <a:pt x="454025" y="214884"/>
                </a:lnTo>
                <a:lnTo>
                  <a:pt x="450637" y="231630"/>
                </a:lnTo>
                <a:lnTo>
                  <a:pt x="441404" y="245316"/>
                </a:lnTo>
                <a:lnTo>
                  <a:pt x="427718" y="254549"/>
                </a:lnTo>
                <a:lnTo>
                  <a:pt x="410971" y="257937"/>
                </a:lnTo>
                <a:lnTo>
                  <a:pt x="42925" y="257937"/>
                </a:lnTo>
                <a:lnTo>
                  <a:pt x="26199" y="254549"/>
                </a:lnTo>
                <a:lnTo>
                  <a:pt x="12557" y="245316"/>
                </a:lnTo>
                <a:lnTo>
                  <a:pt x="3367" y="231630"/>
                </a:lnTo>
                <a:lnTo>
                  <a:pt x="0" y="214884"/>
                </a:lnTo>
                <a:lnTo>
                  <a:pt x="0" y="42925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64822" y="2738248"/>
            <a:ext cx="914400" cy="258445"/>
          </a:xfrm>
          <a:custGeom>
            <a:avLst/>
            <a:gdLst/>
            <a:ahLst/>
            <a:cxnLst/>
            <a:rect l="l" t="t" r="r" b="b"/>
            <a:pathLst>
              <a:path w="914400" h="258444">
                <a:moveTo>
                  <a:pt x="0" y="43052"/>
                </a:moveTo>
                <a:lnTo>
                  <a:pt x="3387" y="26306"/>
                </a:lnTo>
                <a:lnTo>
                  <a:pt x="12620" y="12620"/>
                </a:lnTo>
                <a:lnTo>
                  <a:pt x="26306" y="3387"/>
                </a:lnTo>
                <a:lnTo>
                  <a:pt x="43052" y="0"/>
                </a:lnTo>
                <a:lnTo>
                  <a:pt x="871347" y="0"/>
                </a:lnTo>
                <a:lnTo>
                  <a:pt x="888093" y="3387"/>
                </a:lnTo>
                <a:lnTo>
                  <a:pt x="901779" y="12620"/>
                </a:lnTo>
                <a:lnTo>
                  <a:pt x="911012" y="26306"/>
                </a:lnTo>
                <a:lnTo>
                  <a:pt x="914400" y="43052"/>
                </a:lnTo>
                <a:lnTo>
                  <a:pt x="914400" y="215011"/>
                </a:lnTo>
                <a:lnTo>
                  <a:pt x="911012" y="231737"/>
                </a:lnTo>
                <a:lnTo>
                  <a:pt x="901779" y="245379"/>
                </a:lnTo>
                <a:lnTo>
                  <a:pt x="888093" y="254569"/>
                </a:lnTo>
                <a:lnTo>
                  <a:pt x="871347" y="257937"/>
                </a:lnTo>
                <a:lnTo>
                  <a:pt x="43052" y="257937"/>
                </a:lnTo>
                <a:lnTo>
                  <a:pt x="26306" y="254569"/>
                </a:lnTo>
                <a:lnTo>
                  <a:pt x="12620" y="245379"/>
                </a:lnTo>
                <a:lnTo>
                  <a:pt x="3387" y="231737"/>
                </a:lnTo>
                <a:lnTo>
                  <a:pt x="0" y="215011"/>
                </a:lnTo>
                <a:lnTo>
                  <a:pt x="0" y="43052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8143" y="6060390"/>
            <a:ext cx="914400" cy="258445"/>
          </a:xfrm>
          <a:custGeom>
            <a:avLst/>
            <a:gdLst/>
            <a:ahLst/>
            <a:cxnLst/>
            <a:rect l="l" t="t" r="r" b="b"/>
            <a:pathLst>
              <a:path w="914400" h="258445">
                <a:moveTo>
                  <a:pt x="0" y="42989"/>
                </a:moveTo>
                <a:lnTo>
                  <a:pt x="3367" y="26253"/>
                </a:lnTo>
                <a:lnTo>
                  <a:pt x="12557" y="12588"/>
                </a:lnTo>
                <a:lnTo>
                  <a:pt x="26199" y="3377"/>
                </a:lnTo>
                <a:lnTo>
                  <a:pt x="42925" y="0"/>
                </a:lnTo>
                <a:lnTo>
                  <a:pt x="871347" y="0"/>
                </a:lnTo>
                <a:lnTo>
                  <a:pt x="888093" y="3377"/>
                </a:lnTo>
                <a:lnTo>
                  <a:pt x="901779" y="12588"/>
                </a:lnTo>
                <a:lnTo>
                  <a:pt x="911012" y="26253"/>
                </a:lnTo>
                <a:lnTo>
                  <a:pt x="914400" y="42989"/>
                </a:lnTo>
                <a:lnTo>
                  <a:pt x="914400" y="214972"/>
                </a:lnTo>
                <a:lnTo>
                  <a:pt x="911012" y="231709"/>
                </a:lnTo>
                <a:lnTo>
                  <a:pt x="901779" y="245373"/>
                </a:lnTo>
                <a:lnTo>
                  <a:pt x="888093" y="254584"/>
                </a:lnTo>
                <a:lnTo>
                  <a:pt x="871347" y="257962"/>
                </a:lnTo>
                <a:lnTo>
                  <a:pt x="42925" y="257962"/>
                </a:lnTo>
                <a:lnTo>
                  <a:pt x="26199" y="254584"/>
                </a:lnTo>
                <a:lnTo>
                  <a:pt x="12557" y="245373"/>
                </a:lnTo>
                <a:lnTo>
                  <a:pt x="3367" y="231709"/>
                </a:lnTo>
                <a:lnTo>
                  <a:pt x="0" y="214972"/>
                </a:lnTo>
                <a:lnTo>
                  <a:pt x="0" y="42989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407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952" y="577253"/>
            <a:ext cx="8531860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Setting </a:t>
            </a:r>
            <a:r>
              <a:rPr dirty="0"/>
              <a:t>a </a:t>
            </a:r>
            <a:r>
              <a:rPr spc="-15" dirty="0"/>
              <a:t>default </a:t>
            </a:r>
            <a:r>
              <a:rPr spc="-5" dirty="0"/>
              <a:t>working</a:t>
            </a:r>
            <a:r>
              <a:rPr spc="15" dirty="0"/>
              <a:t> </a:t>
            </a:r>
            <a:r>
              <a:rPr spc="-10" dirty="0"/>
              <a:t>directory</a:t>
            </a:r>
          </a:p>
        </p:txBody>
      </p:sp>
      <p:sp>
        <p:nvSpPr>
          <p:cNvPr id="3" name="object 3"/>
          <p:cNvSpPr/>
          <p:nvPr/>
        </p:nvSpPr>
        <p:spPr>
          <a:xfrm>
            <a:off x="6181788" y="2438400"/>
            <a:ext cx="4256024" cy="411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4812" y="1600072"/>
            <a:ext cx="4419600" cy="1897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952" y="4133546"/>
            <a:ext cx="39116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Every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time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open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RStudio,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it goes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default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directory. </a:t>
            </a: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can change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default to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folder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where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 have your  datafiles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so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do not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have to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do it every  time.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In the menu go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 Tools-&gt;Options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0612" y="1905000"/>
            <a:ext cx="2138680" cy="457200"/>
          </a:xfrm>
          <a:custGeom>
            <a:avLst/>
            <a:gdLst/>
            <a:ahLst/>
            <a:cxnLst/>
            <a:rect l="l" t="t" r="r" b="b"/>
            <a:pathLst>
              <a:path w="2138679" h="457200">
                <a:moveTo>
                  <a:pt x="2138426" y="342900"/>
                </a:moveTo>
                <a:lnTo>
                  <a:pt x="1909826" y="342900"/>
                </a:lnTo>
                <a:lnTo>
                  <a:pt x="2024126" y="457200"/>
                </a:lnTo>
                <a:lnTo>
                  <a:pt x="2138426" y="342900"/>
                </a:lnTo>
                <a:close/>
              </a:path>
              <a:path w="2138679" h="457200">
                <a:moveTo>
                  <a:pt x="1881251" y="0"/>
                </a:moveTo>
                <a:lnTo>
                  <a:pt x="0" y="0"/>
                </a:lnTo>
                <a:lnTo>
                  <a:pt x="0" y="114300"/>
                </a:lnTo>
                <a:lnTo>
                  <a:pt x="1881251" y="114300"/>
                </a:lnTo>
                <a:lnTo>
                  <a:pt x="1914576" y="121032"/>
                </a:lnTo>
                <a:lnTo>
                  <a:pt x="1941830" y="139398"/>
                </a:lnTo>
                <a:lnTo>
                  <a:pt x="1960225" y="166645"/>
                </a:lnTo>
                <a:lnTo>
                  <a:pt x="1966976" y="200025"/>
                </a:lnTo>
                <a:lnTo>
                  <a:pt x="1966976" y="342900"/>
                </a:lnTo>
                <a:lnTo>
                  <a:pt x="2081276" y="342900"/>
                </a:lnTo>
                <a:lnTo>
                  <a:pt x="2081276" y="200025"/>
                </a:lnTo>
                <a:lnTo>
                  <a:pt x="2075987" y="154155"/>
                </a:lnTo>
                <a:lnTo>
                  <a:pt x="2060926" y="112050"/>
                </a:lnTo>
                <a:lnTo>
                  <a:pt x="2037298" y="74911"/>
                </a:lnTo>
                <a:lnTo>
                  <a:pt x="2006311" y="43937"/>
                </a:lnTo>
                <a:lnTo>
                  <a:pt x="1969169" y="20327"/>
                </a:lnTo>
                <a:lnTo>
                  <a:pt x="1927080" y="5281"/>
                </a:lnTo>
                <a:lnTo>
                  <a:pt x="18812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0612" y="1905000"/>
            <a:ext cx="2138680" cy="457200"/>
          </a:xfrm>
          <a:custGeom>
            <a:avLst/>
            <a:gdLst/>
            <a:ahLst/>
            <a:cxnLst/>
            <a:rect l="l" t="t" r="r" b="b"/>
            <a:pathLst>
              <a:path w="2138679" h="457200">
                <a:moveTo>
                  <a:pt x="0" y="0"/>
                </a:moveTo>
                <a:lnTo>
                  <a:pt x="1881251" y="0"/>
                </a:lnTo>
                <a:lnTo>
                  <a:pt x="1927080" y="5281"/>
                </a:lnTo>
                <a:lnTo>
                  <a:pt x="1969169" y="20327"/>
                </a:lnTo>
                <a:lnTo>
                  <a:pt x="2006311" y="43937"/>
                </a:lnTo>
                <a:lnTo>
                  <a:pt x="2037298" y="74911"/>
                </a:lnTo>
                <a:lnTo>
                  <a:pt x="2060926" y="112050"/>
                </a:lnTo>
                <a:lnTo>
                  <a:pt x="2075987" y="154155"/>
                </a:lnTo>
                <a:lnTo>
                  <a:pt x="2081276" y="200025"/>
                </a:lnTo>
                <a:lnTo>
                  <a:pt x="2081276" y="342900"/>
                </a:lnTo>
                <a:lnTo>
                  <a:pt x="2138426" y="342900"/>
                </a:lnTo>
                <a:lnTo>
                  <a:pt x="2024126" y="457200"/>
                </a:lnTo>
                <a:lnTo>
                  <a:pt x="1909826" y="342900"/>
                </a:lnTo>
                <a:lnTo>
                  <a:pt x="1966976" y="342900"/>
                </a:lnTo>
                <a:lnTo>
                  <a:pt x="1966976" y="200025"/>
                </a:lnTo>
                <a:lnTo>
                  <a:pt x="1960225" y="166645"/>
                </a:lnTo>
                <a:lnTo>
                  <a:pt x="1941830" y="139398"/>
                </a:lnTo>
                <a:lnTo>
                  <a:pt x="1914576" y="121032"/>
                </a:lnTo>
                <a:lnTo>
                  <a:pt x="1881251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5483" y="14658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3188" y="29139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32022" y="32839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60422" y="58105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23779" y="1766824"/>
            <a:ext cx="454025" cy="258445"/>
          </a:xfrm>
          <a:custGeom>
            <a:avLst/>
            <a:gdLst/>
            <a:ahLst/>
            <a:cxnLst/>
            <a:rect l="l" t="t" r="r" b="b"/>
            <a:pathLst>
              <a:path w="454025" h="258444">
                <a:moveTo>
                  <a:pt x="0" y="42925"/>
                </a:moveTo>
                <a:lnTo>
                  <a:pt x="3367" y="26199"/>
                </a:lnTo>
                <a:lnTo>
                  <a:pt x="12557" y="12557"/>
                </a:lnTo>
                <a:lnTo>
                  <a:pt x="26199" y="3367"/>
                </a:lnTo>
                <a:lnTo>
                  <a:pt x="42925" y="0"/>
                </a:lnTo>
                <a:lnTo>
                  <a:pt x="410971" y="0"/>
                </a:lnTo>
                <a:lnTo>
                  <a:pt x="427718" y="3367"/>
                </a:lnTo>
                <a:lnTo>
                  <a:pt x="441404" y="12557"/>
                </a:lnTo>
                <a:lnTo>
                  <a:pt x="450637" y="26199"/>
                </a:lnTo>
                <a:lnTo>
                  <a:pt x="454024" y="42925"/>
                </a:lnTo>
                <a:lnTo>
                  <a:pt x="454024" y="214884"/>
                </a:lnTo>
                <a:lnTo>
                  <a:pt x="450637" y="231630"/>
                </a:lnTo>
                <a:lnTo>
                  <a:pt x="441404" y="245316"/>
                </a:lnTo>
                <a:lnTo>
                  <a:pt x="427718" y="254549"/>
                </a:lnTo>
                <a:lnTo>
                  <a:pt x="410971" y="257937"/>
                </a:lnTo>
                <a:lnTo>
                  <a:pt x="42925" y="257937"/>
                </a:lnTo>
                <a:lnTo>
                  <a:pt x="26199" y="254549"/>
                </a:lnTo>
                <a:lnTo>
                  <a:pt x="12557" y="245316"/>
                </a:lnTo>
                <a:lnTo>
                  <a:pt x="3367" y="231630"/>
                </a:lnTo>
                <a:lnTo>
                  <a:pt x="0" y="214884"/>
                </a:lnTo>
                <a:lnTo>
                  <a:pt x="0" y="42925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12577" y="3091180"/>
            <a:ext cx="454025" cy="258445"/>
          </a:xfrm>
          <a:custGeom>
            <a:avLst/>
            <a:gdLst/>
            <a:ahLst/>
            <a:cxnLst/>
            <a:rect l="l" t="t" r="r" b="b"/>
            <a:pathLst>
              <a:path w="454025" h="258445">
                <a:moveTo>
                  <a:pt x="0" y="43053"/>
                </a:moveTo>
                <a:lnTo>
                  <a:pt x="3387" y="26306"/>
                </a:lnTo>
                <a:lnTo>
                  <a:pt x="12620" y="12620"/>
                </a:lnTo>
                <a:lnTo>
                  <a:pt x="26306" y="3387"/>
                </a:lnTo>
                <a:lnTo>
                  <a:pt x="43053" y="0"/>
                </a:lnTo>
                <a:lnTo>
                  <a:pt x="410972" y="0"/>
                </a:lnTo>
                <a:lnTo>
                  <a:pt x="427718" y="3387"/>
                </a:lnTo>
                <a:lnTo>
                  <a:pt x="441404" y="12620"/>
                </a:lnTo>
                <a:lnTo>
                  <a:pt x="450637" y="26306"/>
                </a:lnTo>
                <a:lnTo>
                  <a:pt x="454025" y="43053"/>
                </a:lnTo>
                <a:lnTo>
                  <a:pt x="454025" y="215011"/>
                </a:lnTo>
                <a:lnTo>
                  <a:pt x="450637" y="231737"/>
                </a:lnTo>
                <a:lnTo>
                  <a:pt x="441404" y="245379"/>
                </a:lnTo>
                <a:lnTo>
                  <a:pt x="427718" y="254569"/>
                </a:lnTo>
                <a:lnTo>
                  <a:pt x="410972" y="257937"/>
                </a:lnTo>
                <a:lnTo>
                  <a:pt x="43053" y="257937"/>
                </a:lnTo>
                <a:lnTo>
                  <a:pt x="26306" y="254569"/>
                </a:lnTo>
                <a:lnTo>
                  <a:pt x="12620" y="245379"/>
                </a:lnTo>
                <a:lnTo>
                  <a:pt x="3387" y="231737"/>
                </a:lnTo>
                <a:lnTo>
                  <a:pt x="0" y="215011"/>
                </a:lnTo>
                <a:lnTo>
                  <a:pt x="0" y="43053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35300" y="3251328"/>
            <a:ext cx="609600" cy="258445"/>
          </a:xfrm>
          <a:custGeom>
            <a:avLst/>
            <a:gdLst/>
            <a:ahLst/>
            <a:cxnLst/>
            <a:rect l="l" t="t" r="r" b="b"/>
            <a:pathLst>
              <a:path w="609600" h="258445">
                <a:moveTo>
                  <a:pt x="0" y="42925"/>
                </a:moveTo>
                <a:lnTo>
                  <a:pt x="3387" y="26199"/>
                </a:lnTo>
                <a:lnTo>
                  <a:pt x="12620" y="12557"/>
                </a:lnTo>
                <a:lnTo>
                  <a:pt x="26306" y="3367"/>
                </a:lnTo>
                <a:lnTo>
                  <a:pt x="43052" y="0"/>
                </a:lnTo>
                <a:lnTo>
                  <a:pt x="566673" y="0"/>
                </a:lnTo>
                <a:lnTo>
                  <a:pt x="583400" y="3367"/>
                </a:lnTo>
                <a:lnTo>
                  <a:pt x="597042" y="12557"/>
                </a:lnTo>
                <a:lnTo>
                  <a:pt x="606232" y="26199"/>
                </a:lnTo>
                <a:lnTo>
                  <a:pt x="609600" y="42925"/>
                </a:lnTo>
                <a:lnTo>
                  <a:pt x="609600" y="215011"/>
                </a:lnTo>
                <a:lnTo>
                  <a:pt x="606232" y="231737"/>
                </a:lnTo>
                <a:lnTo>
                  <a:pt x="597042" y="245379"/>
                </a:lnTo>
                <a:lnTo>
                  <a:pt x="583400" y="254569"/>
                </a:lnTo>
                <a:lnTo>
                  <a:pt x="566673" y="257937"/>
                </a:lnTo>
                <a:lnTo>
                  <a:pt x="43052" y="257937"/>
                </a:lnTo>
                <a:lnTo>
                  <a:pt x="26306" y="254569"/>
                </a:lnTo>
                <a:lnTo>
                  <a:pt x="12620" y="245379"/>
                </a:lnTo>
                <a:lnTo>
                  <a:pt x="3387" y="231737"/>
                </a:lnTo>
                <a:lnTo>
                  <a:pt x="0" y="215011"/>
                </a:lnTo>
                <a:lnTo>
                  <a:pt x="0" y="42925"/>
                </a:lnTo>
                <a:close/>
              </a:path>
            </a:pathLst>
          </a:custGeom>
          <a:ln w="25399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45384" y="6171718"/>
            <a:ext cx="604520" cy="258445"/>
          </a:xfrm>
          <a:custGeom>
            <a:avLst/>
            <a:gdLst/>
            <a:ahLst/>
            <a:cxnLst/>
            <a:rect l="l" t="t" r="r" b="b"/>
            <a:pathLst>
              <a:path w="604520" h="258445">
                <a:moveTo>
                  <a:pt x="0" y="43002"/>
                </a:moveTo>
                <a:lnTo>
                  <a:pt x="3387" y="26263"/>
                </a:lnTo>
                <a:lnTo>
                  <a:pt x="12620" y="12595"/>
                </a:lnTo>
                <a:lnTo>
                  <a:pt x="26306" y="3379"/>
                </a:lnTo>
                <a:lnTo>
                  <a:pt x="43052" y="0"/>
                </a:lnTo>
                <a:lnTo>
                  <a:pt x="561085" y="0"/>
                </a:lnTo>
                <a:lnTo>
                  <a:pt x="577832" y="3379"/>
                </a:lnTo>
                <a:lnTo>
                  <a:pt x="591518" y="12595"/>
                </a:lnTo>
                <a:lnTo>
                  <a:pt x="600751" y="26263"/>
                </a:lnTo>
                <a:lnTo>
                  <a:pt x="604138" y="43002"/>
                </a:lnTo>
                <a:lnTo>
                  <a:pt x="604138" y="214972"/>
                </a:lnTo>
                <a:lnTo>
                  <a:pt x="600751" y="231711"/>
                </a:lnTo>
                <a:lnTo>
                  <a:pt x="591518" y="245379"/>
                </a:lnTo>
                <a:lnTo>
                  <a:pt x="577832" y="254595"/>
                </a:lnTo>
                <a:lnTo>
                  <a:pt x="561085" y="257975"/>
                </a:lnTo>
                <a:lnTo>
                  <a:pt x="43052" y="257975"/>
                </a:lnTo>
                <a:lnTo>
                  <a:pt x="26306" y="254595"/>
                </a:lnTo>
                <a:lnTo>
                  <a:pt x="12620" y="245379"/>
                </a:lnTo>
                <a:lnTo>
                  <a:pt x="3387" y="231711"/>
                </a:lnTo>
                <a:lnTo>
                  <a:pt x="0" y="214972"/>
                </a:lnTo>
                <a:lnTo>
                  <a:pt x="0" y="43002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4596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474" y="129246"/>
            <a:ext cx="3449565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 script</a:t>
            </a:r>
            <a:r>
              <a:rPr spc="-95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1674812" y="3352800"/>
            <a:ext cx="8847074" cy="300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9778" y="910210"/>
            <a:ext cx="83940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 usual Rstudio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screen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has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four</a:t>
            </a:r>
            <a:r>
              <a:rPr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windows: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099185" indent="-342900">
              <a:buFontTx/>
              <a:buAutoNum type="arabicPeriod"/>
              <a:tabLst>
                <a:tab pos="1099185" algn="l"/>
                <a:tab pos="1099820" algn="l"/>
              </a:tabLst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Console.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099185" indent="-342900">
              <a:buFontTx/>
              <a:buAutoNum type="arabicPeriod"/>
              <a:tabLst>
                <a:tab pos="1099185" algn="l"/>
                <a:tab pos="1099820" algn="l"/>
              </a:tabLst>
            </a:pP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Workspace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pc="-25" dirty="0">
                <a:solidFill>
                  <a:prstClr val="black"/>
                </a:solidFill>
                <a:latin typeface="Calibri"/>
                <a:cs typeface="Calibri"/>
              </a:rPr>
              <a:t>history.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099185" indent="-342900">
              <a:buFontTx/>
              <a:buAutoNum type="arabicPeriod"/>
              <a:tabLst>
                <a:tab pos="1099185" algn="l"/>
                <a:tab pos="1099820" algn="l"/>
              </a:tabLst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Files, plots,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packages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spc="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help.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099185" indent="-342900">
              <a:buFontTx/>
              <a:buAutoNum type="arabicPeriod"/>
              <a:tabLst>
                <a:tab pos="1099185" algn="l"/>
                <a:tab pos="1099820" algn="l"/>
              </a:tabLst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script(s)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data</a:t>
            </a:r>
            <a:r>
              <a:rPr spc="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30" dirty="0">
                <a:solidFill>
                  <a:prstClr val="black"/>
                </a:solidFill>
                <a:latin typeface="Calibri"/>
                <a:cs typeface="Calibri"/>
              </a:rPr>
              <a:t>view.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5080"/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script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where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keep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record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your work. For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Stata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users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this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would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be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like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do-file,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SPSS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users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like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syntax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SAS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users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SAS</a:t>
            </a:r>
            <a:r>
              <a:rPr spc="1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program.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9149" y="3169285"/>
            <a:ext cx="2442845" cy="821690"/>
          </a:xfrm>
          <a:custGeom>
            <a:avLst/>
            <a:gdLst/>
            <a:ahLst/>
            <a:cxnLst/>
            <a:rect l="l" t="t" r="r" b="b"/>
            <a:pathLst>
              <a:path w="2442845" h="821689">
                <a:moveTo>
                  <a:pt x="97142" y="694816"/>
                </a:moveTo>
                <a:lnTo>
                  <a:pt x="88099" y="695325"/>
                </a:lnTo>
                <a:lnTo>
                  <a:pt x="0" y="793114"/>
                </a:lnTo>
                <a:lnTo>
                  <a:pt x="128498" y="821689"/>
                </a:lnTo>
                <a:lnTo>
                  <a:pt x="136131" y="816863"/>
                </a:lnTo>
                <a:lnTo>
                  <a:pt x="139547" y="801369"/>
                </a:lnTo>
                <a:lnTo>
                  <a:pt x="137445" y="798067"/>
                </a:lnTo>
                <a:lnTo>
                  <a:pt x="31343" y="798067"/>
                </a:lnTo>
                <a:lnTo>
                  <a:pt x="22644" y="770889"/>
                </a:lnTo>
                <a:lnTo>
                  <a:pt x="72993" y="754794"/>
                </a:lnTo>
                <a:lnTo>
                  <a:pt x="109334" y="714501"/>
                </a:lnTo>
                <a:lnTo>
                  <a:pt x="108864" y="705484"/>
                </a:lnTo>
                <a:lnTo>
                  <a:pt x="97142" y="694816"/>
                </a:lnTo>
                <a:close/>
              </a:path>
              <a:path w="2442845" h="821689">
                <a:moveTo>
                  <a:pt x="72993" y="754794"/>
                </a:moveTo>
                <a:lnTo>
                  <a:pt x="22644" y="770889"/>
                </a:lnTo>
                <a:lnTo>
                  <a:pt x="31343" y="798067"/>
                </a:lnTo>
                <a:lnTo>
                  <a:pt x="44058" y="794003"/>
                </a:lnTo>
                <a:lnTo>
                  <a:pt x="37630" y="794003"/>
                </a:lnTo>
                <a:lnTo>
                  <a:pt x="30111" y="770508"/>
                </a:lnTo>
                <a:lnTo>
                  <a:pt x="58820" y="770508"/>
                </a:lnTo>
                <a:lnTo>
                  <a:pt x="72993" y="754794"/>
                </a:lnTo>
                <a:close/>
              </a:path>
              <a:path w="2442845" h="821689">
                <a:moveTo>
                  <a:pt x="81638" y="781992"/>
                </a:moveTo>
                <a:lnTo>
                  <a:pt x="31343" y="798067"/>
                </a:lnTo>
                <a:lnTo>
                  <a:pt x="137445" y="798067"/>
                </a:lnTo>
                <a:lnTo>
                  <a:pt x="134696" y="793750"/>
                </a:lnTo>
                <a:lnTo>
                  <a:pt x="81638" y="781992"/>
                </a:lnTo>
                <a:close/>
              </a:path>
              <a:path w="2442845" h="821689">
                <a:moveTo>
                  <a:pt x="30111" y="770508"/>
                </a:moveTo>
                <a:lnTo>
                  <a:pt x="37630" y="794003"/>
                </a:lnTo>
                <a:lnTo>
                  <a:pt x="54015" y="775836"/>
                </a:lnTo>
                <a:lnTo>
                  <a:pt x="30111" y="770508"/>
                </a:lnTo>
                <a:close/>
              </a:path>
              <a:path w="2442845" h="821689">
                <a:moveTo>
                  <a:pt x="54015" y="775836"/>
                </a:moveTo>
                <a:lnTo>
                  <a:pt x="37630" y="794003"/>
                </a:lnTo>
                <a:lnTo>
                  <a:pt x="44058" y="794003"/>
                </a:lnTo>
                <a:lnTo>
                  <a:pt x="81638" y="781992"/>
                </a:lnTo>
                <a:lnTo>
                  <a:pt x="54015" y="775836"/>
                </a:lnTo>
                <a:close/>
              </a:path>
              <a:path w="2442845" h="821689">
                <a:moveTo>
                  <a:pt x="2434145" y="0"/>
                </a:moveTo>
                <a:lnTo>
                  <a:pt x="72993" y="754794"/>
                </a:lnTo>
                <a:lnTo>
                  <a:pt x="54015" y="775836"/>
                </a:lnTo>
                <a:lnTo>
                  <a:pt x="81638" y="781992"/>
                </a:lnTo>
                <a:lnTo>
                  <a:pt x="2442781" y="27304"/>
                </a:lnTo>
                <a:lnTo>
                  <a:pt x="2434145" y="0"/>
                </a:lnTo>
                <a:close/>
              </a:path>
              <a:path w="2442845" h="821689">
                <a:moveTo>
                  <a:pt x="58820" y="770508"/>
                </a:moveTo>
                <a:lnTo>
                  <a:pt x="30111" y="770508"/>
                </a:lnTo>
                <a:lnTo>
                  <a:pt x="54015" y="775836"/>
                </a:lnTo>
                <a:lnTo>
                  <a:pt x="58820" y="7705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709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4412" y="1876299"/>
            <a:ext cx="2971800" cy="1722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0187" y="3733800"/>
            <a:ext cx="6192774" cy="289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6474" y="193901"/>
            <a:ext cx="2975839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 script</a:t>
            </a:r>
            <a:r>
              <a:rPr spc="-95" dirty="0"/>
              <a:t> </a:t>
            </a:r>
            <a:r>
              <a:rPr spc="-5" dirty="0"/>
              <a:t>(2)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9778" y="853186"/>
            <a:ext cx="8424545" cy="851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85"/>
              </a:spcBef>
            </a:pPr>
            <a:r>
              <a:rPr spc="-8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create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new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script you can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either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go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File -&gt; New -&gt; R Script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, or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click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icon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with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“+”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sign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select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“R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Script”,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or simply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press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Ctrl+Shift+N.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Make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sure to save 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script.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1012" y="2289175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762000" y="685800"/>
                </a:moveTo>
                <a:lnTo>
                  <a:pt x="304800" y="685800"/>
                </a:lnTo>
                <a:lnTo>
                  <a:pt x="533400" y="914400"/>
                </a:lnTo>
                <a:lnTo>
                  <a:pt x="762000" y="685800"/>
                </a:lnTo>
                <a:close/>
              </a:path>
              <a:path w="1066800" h="914400">
                <a:moveTo>
                  <a:pt x="647700" y="342900"/>
                </a:moveTo>
                <a:lnTo>
                  <a:pt x="419100" y="342900"/>
                </a:lnTo>
                <a:lnTo>
                  <a:pt x="419100" y="685800"/>
                </a:lnTo>
                <a:lnTo>
                  <a:pt x="647700" y="685800"/>
                </a:lnTo>
                <a:lnTo>
                  <a:pt x="647700" y="342900"/>
                </a:lnTo>
                <a:close/>
              </a:path>
              <a:path w="1066800" h="9144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952500" y="342900"/>
                </a:lnTo>
                <a:lnTo>
                  <a:pt x="1066800" y="228600"/>
                </a:lnTo>
                <a:lnTo>
                  <a:pt x="95250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  <a:path w="1066800" h="914400">
                <a:moveTo>
                  <a:pt x="952500" y="342900"/>
                </a:moveTo>
                <a:lnTo>
                  <a:pt x="838200" y="342900"/>
                </a:lnTo>
                <a:lnTo>
                  <a:pt x="838200" y="457200"/>
                </a:lnTo>
                <a:lnTo>
                  <a:pt x="952500" y="342900"/>
                </a:lnTo>
                <a:close/>
              </a:path>
              <a:path w="1066800" h="914400">
                <a:moveTo>
                  <a:pt x="838200" y="0"/>
                </a:moveTo>
                <a:lnTo>
                  <a:pt x="838200" y="114300"/>
                </a:lnTo>
                <a:lnTo>
                  <a:pt x="952500" y="114300"/>
                </a:lnTo>
                <a:lnTo>
                  <a:pt x="838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1012" y="2289175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0" y="228600"/>
                </a:moveTo>
                <a:lnTo>
                  <a:pt x="228600" y="457200"/>
                </a:lnTo>
                <a:lnTo>
                  <a:pt x="228600" y="342900"/>
                </a:lnTo>
                <a:lnTo>
                  <a:pt x="419100" y="342900"/>
                </a:lnTo>
                <a:lnTo>
                  <a:pt x="419100" y="685800"/>
                </a:lnTo>
                <a:lnTo>
                  <a:pt x="304800" y="685800"/>
                </a:lnTo>
                <a:lnTo>
                  <a:pt x="533400" y="914400"/>
                </a:lnTo>
                <a:lnTo>
                  <a:pt x="762000" y="685800"/>
                </a:lnTo>
                <a:lnTo>
                  <a:pt x="647700" y="685800"/>
                </a:lnTo>
                <a:lnTo>
                  <a:pt x="647700" y="342900"/>
                </a:lnTo>
                <a:lnTo>
                  <a:pt x="838200" y="342900"/>
                </a:lnTo>
                <a:lnTo>
                  <a:pt x="838200" y="457200"/>
                </a:lnTo>
                <a:lnTo>
                  <a:pt x="1066800" y="228600"/>
                </a:lnTo>
                <a:lnTo>
                  <a:pt x="838200" y="0"/>
                </a:lnTo>
                <a:lnTo>
                  <a:pt x="838200" y="114300"/>
                </a:lnTo>
                <a:lnTo>
                  <a:pt x="228600" y="1143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61188" y="1828801"/>
            <a:ext cx="2867025" cy="1603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7807" y="4838523"/>
            <a:ext cx="4901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Here you can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type R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commands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run them.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Just  leave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cursor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anywhere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line where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command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press Ctrl-R or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click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‘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Run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’ 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icon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above. Output will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appear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console</a:t>
            </a:r>
            <a:r>
              <a:rPr spc="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prstClr val="black"/>
                </a:solidFill>
                <a:latin typeface="Calibri"/>
                <a:cs typeface="Calibri"/>
              </a:rPr>
              <a:t>below.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70586" y="4623815"/>
            <a:ext cx="486409" cy="209550"/>
          </a:xfrm>
          <a:custGeom>
            <a:avLst/>
            <a:gdLst/>
            <a:ahLst/>
            <a:cxnLst/>
            <a:rect l="l" t="t" r="r" b="b"/>
            <a:pathLst>
              <a:path w="486410" h="209550">
                <a:moveTo>
                  <a:pt x="404709" y="38156"/>
                </a:moveTo>
                <a:lnTo>
                  <a:pt x="0" y="182371"/>
                </a:lnTo>
                <a:lnTo>
                  <a:pt x="9651" y="209295"/>
                </a:lnTo>
                <a:lnTo>
                  <a:pt x="414215" y="65091"/>
                </a:lnTo>
                <a:lnTo>
                  <a:pt x="432521" y="43370"/>
                </a:lnTo>
                <a:lnTo>
                  <a:pt x="404709" y="38156"/>
                </a:lnTo>
                <a:close/>
              </a:path>
              <a:path w="486410" h="209550">
                <a:moveTo>
                  <a:pt x="464948" y="20446"/>
                </a:moveTo>
                <a:lnTo>
                  <a:pt x="454405" y="20446"/>
                </a:lnTo>
                <a:lnTo>
                  <a:pt x="463930" y="47370"/>
                </a:lnTo>
                <a:lnTo>
                  <a:pt x="414215" y="65091"/>
                </a:lnTo>
                <a:lnTo>
                  <a:pt x="384301" y="100583"/>
                </a:lnTo>
                <a:lnTo>
                  <a:pt x="379222" y="106552"/>
                </a:lnTo>
                <a:lnTo>
                  <a:pt x="379984" y="115569"/>
                </a:lnTo>
                <a:lnTo>
                  <a:pt x="386079" y="120649"/>
                </a:lnTo>
                <a:lnTo>
                  <a:pt x="392049" y="125729"/>
                </a:lnTo>
                <a:lnTo>
                  <a:pt x="401065" y="124967"/>
                </a:lnTo>
                <a:lnTo>
                  <a:pt x="406146" y="118998"/>
                </a:lnTo>
                <a:lnTo>
                  <a:pt x="485901" y="24383"/>
                </a:lnTo>
                <a:lnTo>
                  <a:pt x="464948" y="20446"/>
                </a:lnTo>
                <a:close/>
              </a:path>
              <a:path w="486410" h="209550">
                <a:moveTo>
                  <a:pt x="432521" y="43370"/>
                </a:moveTo>
                <a:lnTo>
                  <a:pt x="414215" y="65091"/>
                </a:lnTo>
                <a:lnTo>
                  <a:pt x="462505" y="47878"/>
                </a:lnTo>
                <a:lnTo>
                  <a:pt x="456564" y="47878"/>
                </a:lnTo>
                <a:lnTo>
                  <a:pt x="432521" y="43370"/>
                </a:lnTo>
                <a:close/>
              </a:path>
              <a:path w="486410" h="209550">
                <a:moveTo>
                  <a:pt x="448310" y="24637"/>
                </a:moveTo>
                <a:lnTo>
                  <a:pt x="432521" y="43370"/>
                </a:lnTo>
                <a:lnTo>
                  <a:pt x="456564" y="47878"/>
                </a:lnTo>
                <a:lnTo>
                  <a:pt x="448310" y="24637"/>
                </a:lnTo>
                <a:close/>
              </a:path>
              <a:path w="486410" h="209550">
                <a:moveTo>
                  <a:pt x="455888" y="24637"/>
                </a:moveTo>
                <a:lnTo>
                  <a:pt x="448310" y="24637"/>
                </a:lnTo>
                <a:lnTo>
                  <a:pt x="456564" y="47878"/>
                </a:lnTo>
                <a:lnTo>
                  <a:pt x="462505" y="47878"/>
                </a:lnTo>
                <a:lnTo>
                  <a:pt x="463930" y="47370"/>
                </a:lnTo>
                <a:lnTo>
                  <a:pt x="455888" y="24637"/>
                </a:lnTo>
                <a:close/>
              </a:path>
              <a:path w="486410" h="209550">
                <a:moveTo>
                  <a:pt x="454405" y="20446"/>
                </a:moveTo>
                <a:lnTo>
                  <a:pt x="404709" y="38156"/>
                </a:lnTo>
                <a:lnTo>
                  <a:pt x="432521" y="43370"/>
                </a:lnTo>
                <a:lnTo>
                  <a:pt x="448310" y="24637"/>
                </a:lnTo>
                <a:lnTo>
                  <a:pt x="455888" y="24637"/>
                </a:lnTo>
                <a:lnTo>
                  <a:pt x="454405" y="20446"/>
                </a:lnTo>
                <a:close/>
              </a:path>
              <a:path w="486410" h="209550">
                <a:moveTo>
                  <a:pt x="356488" y="0"/>
                </a:moveTo>
                <a:lnTo>
                  <a:pt x="349123" y="5206"/>
                </a:lnTo>
                <a:lnTo>
                  <a:pt x="347599" y="12953"/>
                </a:lnTo>
                <a:lnTo>
                  <a:pt x="346201" y="20700"/>
                </a:lnTo>
                <a:lnTo>
                  <a:pt x="351281" y="28193"/>
                </a:lnTo>
                <a:lnTo>
                  <a:pt x="404709" y="38156"/>
                </a:lnTo>
                <a:lnTo>
                  <a:pt x="454405" y="20446"/>
                </a:lnTo>
                <a:lnTo>
                  <a:pt x="464948" y="20446"/>
                </a:lnTo>
                <a:lnTo>
                  <a:pt x="3564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974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210" y="278930"/>
            <a:ext cx="3557677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Packages</a:t>
            </a:r>
            <a:r>
              <a:rPr spc="-95" dirty="0"/>
              <a:t> </a:t>
            </a:r>
            <a:r>
              <a:rPr spc="-10" dirty="0"/>
              <a:t>tab</a:t>
            </a:r>
          </a:p>
        </p:txBody>
      </p:sp>
      <p:sp>
        <p:nvSpPr>
          <p:cNvPr id="3" name="object 3"/>
          <p:cNvSpPr/>
          <p:nvPr/>
        </p:nvSpPr>
        <p:spPr>
          <a:xfrm>
            <a:off x="1598612" y="3048000"/>
            <a:ext cx="4298950" cy="320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9777" y="1084835"/>
            <a:ext cx="86283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package tab shows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list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add-ons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included in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installation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RStudio.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If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checked, 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package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is loaded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into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R,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if not,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any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command related to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that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package won’t work,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you 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will need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select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it. </a:t>
            </a: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can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also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install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other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add-ons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by clicking 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‘Install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Packages’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icon. 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Another </a:t>
            </a:r>
            <a:r>
              <a:rPr spc="-25" dirty="0">
                <a:solidFill>
                  <a:prstClr val="black"/>
                </a:solidFill>
                <a:latin typeface="Calibri"/>
                <a:cs typeface="Calibri"/>
              </a:rPr>
              <a:t>way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activate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package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by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typing,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example,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library(foreign).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This  will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automatically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check the 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--foreign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package (it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helps bring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data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from proprietary  formats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like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Stata,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SAS or</a:t>
            </a:r>
            <a:r>
              <a:rPr spc="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SPSS).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6812" y="3082925"/>
            <a:ext cx="4256024" cy="3181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21438" y="4857750"/>
            <a:ext cx="304800" cy="584200"/>
          </a:xfrm>
          <a:custGeom>
            <a:avLst/>
            <a:gdLst/>
            <a:ahLst/>
            <a:cxnLst/>
            <a:rect l="l" t="t" r="r" b="b"/>
            <a:pathLst>
              <a:path w="304800" h="584200">
                <a:moveTo>
                  <a:pt x="152400" y="0"/>
                </a:moveTo>
                <a:lnTo>
                  <a:pt x="152400" y="146050"/>
                </a:lnTo>
                <a:lnTo>
                  <a:pt x="0" y="146050"/>
                </a:lnTo>
                <a:lnTo>
                  <a:pt x="0" y="438150"/>
                </a:lnTo>
                <a:lnTo>
                  <a:pt x="152400" y="438150"/>
                </a:lnTo>
                <a:lnTo>
                  <a:pt x="152400" y="584200"/>
                </a:lnTo>
                <a:lnTo>
                  <a:pt x="304800" y="292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1438" y="4857750"/>
            <a:ext cx="304800" cy="584200"/>
          </a:xfrm>
          <a:custGeom>
            <a:avLst/>
            <a:gdLst/>
            <a:ahLst/>
            <a:cxnLst/>
            <a:rect l="l" t="t" r="r" b="b"/>
            <a:pathLst>
              <a:path w="304800" h="584200">
                <a:moveTo>
                  <a:pt x="0" y="146050"/>
                </a:moveTo>
                <a:lnTo>
                  <a:pt x="152400" y="146050"/>
                </a:lnTo>
                <a:lnTo>
                  <a:pt x="152400" y="0"/>
                </a:lnTo>
                <a:lnTo>
                  <a:pt x="304800" y="292100"/>
                </a:lnTo>
                <a:lnTo>
                  <a:pt x="152400" y="584200"/>
                </a:lnTo>
                <a:lnTo>
                  <a:pt x="152400" y="438150"/>
                </a:lnTo>
                <a:lnTo>
                  <a:pt x="0" y="438150"/>
                </a:lnTo>
                <a:lnTo>
                  <a:pt x="0" y="14605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992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7703" y="1032578"/>
            <a:ext cx="2650751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Interactive</a:t>
            </a:r>
            <a:r>
              <a:rPr spc="-84" dirty="0"/>
              <a:t> </a:t>
            </a:r>
            <a:r>
              <a:rPr spc="-4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103344"/>
            <a:ext cx="6043893" cy="302034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defaults to an interactive</a:t>
            </a:r>
            <a:r>
              <a:rPr sz="2735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mode</a:t>
            </a:r>
            <a:endParaRPr sz="2735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401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 prompt “&gt;” is presented to</a:t>
            </a:r>
            <a:r>
              <a:rPr sz="2735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users</a:t>
            </a: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401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Each input expression is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evaluated…</a:t>
            </a:r>
          </a:p>
          <a:p>
            <a:pPr marL="313781" indent="-302575" defTabSz="806867">
              <a:spcBef>
                <a:spcPts val="662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… and a result</a:t>
            </a:r>
            <a:r>
              <a:rPr sz="2735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returned</a:t>
            </a:r>
          </a:p>
        </p:txBody>
      </p:sp>
    </p:spTree>
    <p:extLst>
      <p:ext uri="{BB962C8B-B14F-4D97-AF65-F5344CB8AC3E}">
        <p14:creationId xmlns:p14="http://schemas.microsoft.com/office/powerpoint/2010/main" val="298153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516" y="899815"/>
            <a:ext cx="3492312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R </a:t>
            </a:r>
            <a:r>
              <a:rPr spc="-4" dirty="0"/>
              <a:t>as </a:t>
            </a:r>
            <a:r>
              <a:rPr dirty="0"/>
              <a:t>a</a:t>
            </a:r>
            <a:r>
              <a:rPr spc="-101" dirty="0"/>
              <a:t> </a:t>
            </a:r>
            <a:r>
              <a:rPr spc="-4" dirty="0"/>
              <a:t>Calculator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988" y="2099923"/>
          <a:ext cx="6924113" cy="362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7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650">
                <a:tc>
                  <a:txBody>
                    <a:bodyPr/>
                    <a:lstStyle/>
                    <a:p>
                      <a:pPr marL="304800" indent="-273050">
                        <a:lnSpc>
                          <a:spcPts val="186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 +</a:t>
                      </a:r>
                      <a:r>
                        <a:rPr sz="16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Simple</a:t>
                      </a:r>
                      <a:r>
                        <a:rPr sz="1600" b="1" spc="-1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Arithmetic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9">
                <a:tc>
                  <a:txBody>
                    <a:bodyPr/>
                    <a:lstStyle/>
                    <a:p>
                      <a:pPr marL="304800" indent="-273050">
                        <a:lnSpc>
                          <a:spcPts val="192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2 + 3 *</a:t>
                      </a:r>
                      <a:r>
                        <a:rPr sz="16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6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Operator</a:t>
                      </a:r>
                      <a:r>
                        <a:rPr sz="1600" b="1" spc="-2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precedence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80">
                <a:tc>
                  <a:txBody>
                    <a:bodyPr/>
                    <a:lstStyle/>
                    <a:p>
                      <a:pPr marL="304800" indent="-273050">
                        <a:lnSpc>
                          <a:spcPts val="192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3 ^</a:t>
                      </a:r>
                      <a:r>
                        <a:rPr sz="16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6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Exponentiation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427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4800" indent="-273050">
                        <a:lnSpc>
                          <a:spcPct val="10000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15" dirty="0">
                          <a:latin typeface="Courier New"/>
                          <a:cs typeface="Courier New"/>
                        </a:rPr>
                        <a:t>exp(1)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Basic mathematical functions are</a:t>
                      </a:r>
                      <a:r>
                        <a:rPr sz="1600" b="1" spc="-7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available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5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2.718282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4800" indent="-273050">
                        <a:lnSpc>
                          <a:spcPct val="10000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15" dirty="0">
                          <a:latin typeface="Courier New"/>
                          <a:cs typeface="Courier New"/>
                        </a:rPr>
                        <a:t>sqrt(10)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5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3.162278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4800" indent="-273050">
                        <a:lnSpc>
                          <a:spcPct val="10000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15" dirty="0">
                          <a:latin typeface="Courier New"/>
                          <a:cs typeface="Courier New"/>
                        </a:rPr>
                        <a:t>pi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The constant pi is</a:t>
                      </a:r>
                      <a:r>
                        <a:rPr sz="1600" b="1" spc="-5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predefined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427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3.141593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4800" indent="-273050">
                        <a:lnSpc>
                          <a:spcPct val="10000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15" dirty="0">
                          <a:latin typeface="Courier New"/>
                          <a:cs typeface="Courier New"/>
                        </a:rPr>
                        <a:t>2*pi*6378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Circumference of earth at equator (in</a:t>
                      </a:r>
                      <a:r>
                        <a:rPr sz="1600" b="1" spc="-5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km)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71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40074.16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15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283620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Variables in</a:t>
            </a:r>
            <a:r>
              <a:rPr spc="-79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75777"/>
            <a:ext cx="6391835" cy="369258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Numeric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1019790" lvl="1" indent="-201717" defTabSz="806867">
              <a:spcBef>
                <a:spcPts val="202"/>
              </a:spcBef>
              <a:buSzPct val="150000"/>
              <a:buFontTx/>
              <a:buChar char="•"/>
              <a:tabLst>
                <a:tab pos="1019790" algn="l"/>
              </a:tabLst>
            </a:pPr>
            <a:r>
              <a:rPr sz="1765" spc="-4" dirty="0">
                <a:solidFill>
                  <a:prstClr val="black"/>
                </a:solidFill>
                <a:latin typeface="Arial"/>
                <a:cs typeface="Arial"/>
              </a:rPr>
              <a:t>Store floating point</a:t>
            </a:r>
            <a:r>
              <a:rPr sz="176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Arial"/>
                <a:cs typeface="Arial"/>
              </a:rPr>
              <a:t>values</a:t>
            </a:r>
            <a:endParaRPr sz="176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616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Boolean (T or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F)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1019790" lvl="1" indent="-201717" defTabSz="806867">
              <a:spcBef>
                <a:spcPts val="207"/>
              </a:spcBef>
              <a:buSzPct val="150000"/>
              <a:buFontTx/>
              <a:buChar char="•"/>
              <a:tabLst>
                <a:tab pos="1019790" algn="l"/>
              </a:tabLst>
            </a:pPr>
            <a:r>
              <a:rPr sz="1765" spc="-4" dirty="0">
                <a:solidFill>
                  <a:prstClr val="black"/>
                </a:solidFill>
                <a:latin typeface="Arial"/>
                <a:cs typeface="Arial"/>
              </a:rPr>
              <a:t>Values corresponding to True or</a:t>
            </a:r>
            <a:r>
              <a:rPr sz="1765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Arial"/>
                <a:cs typeface="Arial"/>
              </a:rPr>
              <a:t>False</a:t>
            </a:r>
            <a:endParaRPr sz="176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616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Strings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1019790" lvl="1" indent="-201717" defTabSz="806867">
              <a:spcBef>
                <a:spcPts val="202"/>
              </a:spcBef>
              <a:buSzPct val="150000"/>
              <a:buFontTx/>
              <a:buChar char="•"/>
              <a:tabLst>
                <a:tab pos="1019790" algn="l"/>
              </a:tabLst>
            </a:pPr>
            <a:r>
              <a:rPr sz="1765" spc="-4" dirty="0">
                <a:solidFill>
                  <a:prstClr val="black"/>
                </a:solidFill>
                <a:latin typeface="Arial"/>
                <a:cs typeface="Arial"/>
              </a:rPr>
              <a:t>Sequences of</a:t>
            </a:r>
            <a:r>
              <a:rPr sz="176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Arial"/>
                <a:cs typeface="Arial"/>
              </a:rPr>
              <a:t>characters</a:t>
            </a:r>
            <a:endParaRPr sz="1765">
              <a:solidFill>
                <a:prstClr val="black"/>
              </a:solidFill>
              <a:latin typeface="Arial"/>
              <a:cs typeface="Arial"/>
            </a:endParaRPr>
          </a:p>
          <a:p>
            <a:pPr marL="403433" lvl="1" defTabSz="806867">
              <a:spcBef>
                <a:spcPts val="22"/>
              </a:spcBef>
              <a:buFont typeface="Arial"/>
              <a:buChar char="•"/>
            </a:pPr>
            <a:endParaRPr sz="264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lnSpc>
                <a:spcPts val="2418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Type determined automatically when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variable 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is created with </a:t>
            </a:r>
            <a:r>
              <a:rPr sz="2382" dirty="0">
                <a:solidFill>
                  <a:prstClr val="black"/>
                </a:solidFill>
                <a:latin typeface="Arial"/>
                <a:cs typeface="Arial"/>
              </a:rPr>
              <a:t>"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r>
              <a:rPr sz="2382" dirty="0">
                <a:solidFill>
                  <a:prstClr val="black"/>
                </a:solidFill>
                <a:latin typeface="Arial"/>
                <a:cs typeface="Arial"/>
              </a:rPr>
              <a:t>"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operator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84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/>
              <a:t>History of 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7100" y="1227667"/>
            <a:ext cx="9726612" cy="5257800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/>
            <a:r>
              <a:rPr lang="en-US" altLang="en-US" dirty="0"/>
              <a:t>S: language for data analysis developed at Bell Labs circa 1976</a:t>
            </a:r>
          </a:p>
          <a:p>
            <a:pPr eaLnBrk="1" hangingPunct="1"/>
            <a:r>
              <a:rPr lang="en-US" altLang="en-US" dirty="0"/>
              <a:t>Licensed by </a:t>
            </a:r>
            <a:r>
              <a:rPr lang="en-US" altLang="en-US" i="1" dirty="0"/>
              <a:t>AT&amp;T/Lucent</a:t>
            </a:r>
            <a:r>
              <a:rPr lang="en-US" altLang="en-US" dirty="0"/>
              <a:t> to </a:t>
            </a:r>
            <a:r>
              <a:rPr lang="en-US" altLang="en-US" i="1" dirty="0"/>
              <a:t>Insightful Corp</a:t>
            </a:r>
            <a:r>
              <a:rPr lang="en-US" altLang="en-US" dirty="0"/>
              <a:t>. Product name: </a:t>
            </a:r>
            <a:r>
              <a:rPr lang="en-US" altLang="en-US" i="1" dirty="0"/>
              <a:t>S-plus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R: initially written &amp; released as an open source software by Ross </a:t>
            </a:r>
            <a:r>
              <a:rPr lang="en-US" altLang="en-US" dirty="0" err="1"/>
              <a:t>Ihaka</a:t>
            </a:r>
            <a:r>
              <a:rPr lang="en-US" altLang="en-US" dirty="0"/>
              <a:t> and Robert Gentleman at U Auckland during 90s (R plays on name “S”)</a:t>
            </a:r>
          </a:p>
          <a:p>
            <a:pPr eaLnBrk="1" hangingPunct="1"/>
            <a:r>
              <a:rPr lang="en-US" altLang="en-US" dirty="0"/>
              <a:t>Since 1997: international R-core team ~15 people &amp; 1000s of code writers and statisticians happy to share their libraries! AWESOME!</a:t>
            </a:r>
          </a:p>
        </p:txBody>
      </p:sp>
    </p:spTree>
    <p:extLst>
      <p:ext uri="{BB962C8B-B14F-4D97-AF65-F5344CB8AC3E}">
        <p14:creationId xmlns:p14="http://schemas.microsoft.com/office/powerpoint/2010/main" val="134462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82637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R </a:t>
            </a:r>
            <a:r>
              <a:rPr spc="-4" dirty="0"/>
              <a:t>as </a:t>
            </a:r>
            <a:r>
              <a:rPr dirty="0"/>
              <a:t>a </a:t>
            </a:r>
            <a:r>
              <a:rPr spc="-4" dirty="0"/>
              <a:t>Smart</a:t>
            </a:r>
            <a:r>
              <a:rPr spc="-106" dirty="0"/>
              <a:t> </a:t>
            </a:r>
            <a:r>
              <a:rPr spc="-4" dirty="0"/>
              <a:t>Calculator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988" y="2357752"/>
          <a:ext cx="6208058" cy="16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3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029">
                <a:tc>
                  <a:txBody>
                    <a:bodyPr/>
                    <a:lstStyle/>
                    <a:p>
                      <a:pPr marL="276225" indent="-244475">
                        <a:lnSpc>
                          <a:spcPts val="1655"/>
                        </a:lnSpc>
                        <a:buChar char="&gt;"/>
                        <a:tabLst>
                          <a:tab pos="276860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276225" indent="-244475">
                        <a:lnSpc>
                          <a:spcPct val="100000"/>
                        </a:lnSpc>
                        <a:spcBef>
                          <a:spcPts val="200"/>
                        </a:spcBef>
                        <a:buChar char="&gt;"/>
                        <a:tabLst>
                          <a:tab pos="276860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&lt;-</a:t>
                      </a:r>
                      <a:r>
                        <a:rPr sz="14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&lt;-</a:t>
                      </a:r>
                      <a:r>
                        <a:rPr sz="14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Can define</a:t>
                      </a:r>
                      <a:r>
                        <a:rPr sz="14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variables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using "&lt;-" operator to set</a:t>
                      </a:r>
                      <a:r>
                        <a:rPr sz="1400" b="1" spc="-4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values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46">
                <a:tc>
                  <a:txBody>
                    <a:bodyPr/>
                    <a:lstStyle/>
                    <a:p>
                      <a:pPr marL="275590" marR="21590" indent="-243840">
                        <a:lnSpc>
                          <a:spcPts val="1810"/>
                        </a:lnSpc>
                        <a:buChar char="&gt;"/>
                        <a:tabLst>
                          <a:tab pos="276225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z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1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&lt;-</a:t>
                      </a:r>
                      <a:r>
                        <a:rPr sz="1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05">
                <a:tc>
                  <a:txBody>
                    <a:bodyPr/>
                    <a:lstStyle/>
                    <a:p>
                      <a:pPr marL="275590" marR="21590" indent="-243840">
                        <a:lnSpc>
                          <a:spcPts val="1810"/>
                        </a:lnSpc>
                        <a:buChar char="&gt;"/>
                        <a:tabLst>
                          <a:tab pos="276225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1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* y *</a:t>
                      </a:r>
                      <a:r>
                        <a:rPr sz="14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z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729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[1]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76225" indent="-244475">
                        <a:lnSpc>
                          <a:spcPct val="100000"/>
                        </a:lnSpc>
                        <a:buChar char="&gt;"/>
                        <a:tabLst>
                          <a:tab pos="276860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* Y *</a:t>
                      </a:r>
                      <a:r>
                        <a:rPr sz="14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Z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Variable names are case</a:t>
                      </a:r>
                      <a:r>
                        <a:rPr sz="1400" b="1" spc="-4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sensitive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02796" y="3983217"/>
            <a:ext cx="2934820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Error: Object "X" not</a:t>
            </a:r>
            <a:r>
              <a:rPr sz="1412" spc="-6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found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6206" y="4459909"/>
            <a:ext cx="3798794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# Variable names can include</a:t>
            </a:r>
            <a:r>
              <a:rPr sz="1412" b="1" spc="-40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period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2796" y="4437325"/>
            <a:ext cx="2071968" cy="737152"/>
          </a:xfrm>
          <a:prstGeom prst="rect">
            <a:avLst/>
          </a:prstGeom>
        </p:spPr>
        <p:txBody>
          <a:bodyPr vert="horz" wrap="square" lIns="0" tIns="33618" rIns="0" bIns="0" rtlCol="0">
            <a:spAutoFit/>
          </a:bodyPr>
          <a:lstStyle/>
          <a:p>
            <a:pPr marL="226371" indent="-215164" defTabSz="806867">
              <a:spcBef>
                <a:spcPts val="265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This.Year &lt;-</a:t>
            </a:r>
            <a:r>
              <a:rPr sz="1412" b="1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2004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371" indent="-215164" defTabSz="806867">
              <a:spcBef>
                <a:spcPts val="180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This.Year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180"/>
              </a:spcBef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[1]</a:t>
            </a:r>
            <a:r>
              <a:rPr sz="141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2004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7368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7" y="1363084"/>
            <a:ext cx="3696260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R </a:t>
            </a:r>
            <a:r>
              <a:rPr spc="-4" dirty="0"/>
              <a:t>does </a:t>
            </a:r>
            <a:r>
              <a:rPr dirty="0"/>
              <a:t>a </a:t>
            </a:r>
            <a:r>
              <a:rPr spc="-4" dirty="0"/>
              <a:t>lot</a:t>
            </a:r>
            <a:r>
              <a:rPr spc="-106" dirty="0"/>
              <a:t> </a:t>
            </a:r>
            <a:r>
              <a:rPr spc="-4" dirty="0"/>
              <a:t>more!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103344"/>
            <a:ext cx="5503769" cy="293057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Definitely not just a</a:t>
            </a:r>
            <a:r>
              <a:rPr sz="2735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calculator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401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thrives on vectors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401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 has many built-in statistical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and  graphing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functions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761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2013697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R</a:t>
            </a:r>
            <a:r>
              <a:rPr spc="-93" dirty="0"/>
              <a:t> </a:t>
            </a:r>
            <a:r>
              <a:rPr spc="-4" dirty="0"/>
              <a:t>Vectors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75777"/>
            <a:ext cx="6678146" cy="359736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series of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numbers</a:t>
            </a:r>
            <a:endParaRPr sz="2382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2"/>
              </a:spcBef>
              <a:buClr>
                <a:srgbClr val="CCCC9A"/>
              </a:buClr>
              <a:buFont typeface="Wingdings"/>
              <a:buChar char=""/>
            </a:pPr>
            <a:endParaRPr sz="295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427"/>
              </a:lnSpc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Created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with</a:t>
            </a:r>
            <a:endParaRPr sz="2382" dirty="0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2590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c()</a:t>
            </a:r>
            <a:r>
              <a:rPr sz="1941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to concatenate elements or sub-vectors</a:t>
            </a:r>
          </a:p>
          <a:p>
            <a:pPr marL="666786" lvl="1" indent="-252146" defTabSz="806867">
              <a:lnSpc>
                <a:spcPts val="2559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rep()</a:t>
            </a:r>
            <a:r>
              <a:rPr sz="1941" spc="-67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to repeat elements or patterns</a:t>
            </a:r>
          </a:p>
          <a:p>
            <a:pPr marL="666786" lvl="1" indent="-252146" defTabSz="806867">
              <a:lnSpc>
                <a:spcPts val="3026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seq()</a:t>
            </a:r>
            <a:r>
              <a:rPr sz="1941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m:n</a:t>
            </a:r>
            <a:r>
              <a:rPr sz="1941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1941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generate</a:t>
            </a:r>
            <a:r>
              <a:rPr sz="1941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sequences</a:t>
            </a:r>
          </a:p>
          <a:p>
            <a:pPr marL="403433" lvl="1" defTabSz="806867">
              <a:spcBef>
                <a:spcPts val="4"/>
              </a:spcBef>
              <a:buClr>
                <a:srgbClr val="97CDCC"/>
              </a:buClr>
              <a:buFont typeface="Courier New"/>
              <a:buChar char="•"/>
            </a:pPr>
            <a:endParaRPr sz="269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lnSpc>
                <a:spcPts val="2577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Most mathematical functions and operators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can 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be applied to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vectors</a:t>
            </a:r>
            <a:endParaRPr sz="2382" dirty="0">
              <a:solidFill>
                <a:prstClr val="black"/>
              </a:solidFill>
              <a:latin typeface="Arial"/>
              <a:cs typeface="Arial"/>
            </a:endParaRPr>
          </a:p>
          <a:p>
            <a:pPr marL="666786" indent="-252146" defTabSz="806867">
              <a:spcBef>
                <a:spcPts val="185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b="1" dirty="0">
                <a:solidFill>
                  <a:prstClr val="black"/>
                </a:solidFill>
                <a:latin typeface="Arial"/>
                <a:cs typeface="Arial"/>
              </a:rPr>
              <a:t>Without</a:t>
            </a:r>
            <a:r>
              <a:rPr sz="1941" b="1" spc="-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b="1" dirty="0">
                <a:solidFill>
                  <a:prstClr val="black"/>
                </a:solidFill>
                <a:latin typeface="Arial"/>
                <a:cs typeface="Arial"/>
              </a:rPr>
              <a:t>loops!</a:t>
            </a:r>
          </a:p>
        </p:txBody>
      </p:sp>
    </p:spTree>
    <p:extLst>
      <p:ext uri="{BB962C8B-B14F-4D97-AF65-F5344CB8AC3E}">
        <p14:creationId xmlns:p14="http://schemas.microsoft.com/office/powerpoint/2010/main" val="1887857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695" y="466832"/>
            <a:ext cx="339145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Defining</a:t>
            </a:r>
            <a:r>
              <a:rPr spc="-53" dirty="0"/>
              <a:t> </a:t>
            </a:r>
            <a:r>
              <a:rPr spc="-9" dirty="0"/>
              <a:t>Vectors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87598"/>
              </p:ext>
            </p:extLst>
          </p:nvPr>
        </p:nvGraphicFramePr>
        <p:xfrm>
          <a:off x="2906724" y="1640125"/>
          <a:ext cx="6922993" cy="121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6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650">
                <a:tc>
                  <a:txBody>
                    <a:bodyPr/>
                    <a:lstStyle/>
                    <a:p>
                      <a:pPr marL="304800" indent="-273050">
                        <a:lnSpc>
                          <a:spcPts val="186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15" dirty="0">
                          <a:latin typeface="Courier New"/>
                          <a:cs typeface="Courier New"/>
                        </a:rPr>
                        <a:t>rep(1,10)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[1] 1 1 1</a:t>
                      </a:r>
                      <a:r>
                        <a:rPr sz="1600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8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8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81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 repeats the number 1, 10</a:t>
                      </a:r>
                      <a:r>
                        <a:rPr sz="1600" b="1" spc="-9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times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50">
                <a:tc>
                  <a:txBody>
                    <a:bodyPr/>
                    <a:lstStyle/>
                    <a:p>
                      <a:pPr marL="304800" indent="-273050">
                        <a:lnSpc>
                          <a:spcPts val="192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15" dirty="0">
                          <a:latin typeface="Courier New"/>
                          <a:cs typeface="Courier New"/>
                        </a:rPr>
                        <a:t>seq(2,6)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[1] 2 3 4</a:t>
                      </a:r>
                      <a:r>
                        <a:rPr sz="16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920"/>
                        </a:lnSpc>
                      </a:pP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sequence of integers between </a:t>
                      </a: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600" b="1" spc="-6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equivalent to</a:t>
                      </a:r>
                      <a:r>
                        <a:rPr sz="1600" b="1" spc="-2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2:6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92158" y="3024453"/>
            <a:ext cx="428120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Every </a:t>
            </a: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4</a:t>
            </a:r>
            <a:r>
              <a:rPr sz="1588" b="1" spc="-6" baseline="23148" dirty="0">
                <a:solidFill>
                  <a:srgbClr val="336565"/>
                </a:solidFill>
                <a:latin typeface="Courier New"/>
                <a:cs typeface="Courier New"/>
              </a:rPr>
              <a:t>th </a:t>
            </a: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integer between 4 and</a:t>
            </a:r>
            <a:r>
              <a:rPr sz="1588" b="1" spc="-388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20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151" y="3508562"/>
            <a:ext cx="45994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# Creates vector with elements</a:t>
            </a:r>
            <a:r>
              <a:rPr sz="1588" b="1" spc="-88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2,0,0,4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2151" y="3993321"/>
            <a:ext cx="363630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Sums elements of two</a:t>
            </a:r>
            <a:r>
              <a:rPr sz="1588" b="1" spc="-57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588" b="1" spc="-13" dirty="0">
                <a:solidFill>
                  <a:srgbClr val="336565"/>
                </a:solidFill>
                <a:latin typeface="Courier New"/>
                <a:cs typeface="Courier New"/>
              </a:rPr>
              <a:t>vectors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2151" y="4478081"/>
            <a:ext cx="255214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Multiplies</a:t>
            </a:r>
            <a:r>
              <a:rPr sz="1588" b="1" spc="-53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588" b="1" spc="-13" dirty="0">
                <a:solidFill>
                  <a:srgbClr val="336565"/>
                </a:solidFill>
                <a:latin typeface="Courier New"/>
                <a:cs typeface="Courier New"/>
              </a:rPr>
              <a:t>elements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2789" y="3024453"/>
            <a:ext cx="2190750" cy="196621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52146" indent="-240939" defTabSz="806867">
              <a:spcBef>
                <a:spcPts val="88"/>
              </a:spcBef>
              <a:buFontTx/>
              <a:buChar char="&gt;"/>
              <a:tabLst>
                <a:tab pos="252706" algn="l"/>
              </a:tabLst>
            </a:pPr>
            <a:r>
              <a:rPr sz="1588" b="1" spc="-13" dirty="0">
                <a:solidFill>
                  <a:prstClr val="black"/>
                </a:solidFill>
                <a:latin typeface="Courier New"/>
                <a:cs typeface="Courier New"/>
              </a:rPr>
              <a:t>seq(4,20,by=4)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tabLst>
                <a:tab pos="612994" algn="l"/>
                <a:tab pos="974403" algn="l"/>
              </a:tabLst>
            </a:pPr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[1]	4	8 12 16</a:t>
            </a:r>
            <a:r>
              <a:rPr sz="1588" spc="-10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20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2146" indent="-240939" defTabSz="806867">
              <a:buFontTx/>
              <a:buChar char="&gt;"/>
              <a:tabLst>
                <a:tab pos="252706" algn="l"/>
              </a:tabLst>
            </a:pP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x </a:t>
            </a:r>
            <a:r>
              <a:rPr sz="1588" b="1" spc="-9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r>
              <a:rPr sz="1588" b="1" spc="-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b="1" spc="-13" dirty="0">
                <a:solidFill>
                  <a:prstClr val="black"/>
                </a:solidFill>
                <a:latin typeface="Courier New"/>
                <a:cs typeface="Courier New"/>
              </a:rPr>
              <a:t>c(2,0,0,4)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2146" indent="-240939" defTabSz="806867">
              <a:spcBef>
                <a:spcPts val="4"/>
              </a:spcBef>
              <a:buFontTx/>
              <a:buChar char="&gt;"/>
              <a:tabLst>
                <a:tab pos="252706" algn="l"/>
              </a:tabLst>
            </a:pP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y </a:t>
            </a:r>
            <a:r>
              <a:rPr sz="1588" b="1" spc="-9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r>
              <a:rPr sz="1588" b="1" spc="-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b="1" spc="-13" dirty="0">
                <a:solidFill>
                  <a:prstClr val="black"/>
                </a:solidFill>
                <a:latin typeface="Courier New"/>
                <a:cs typeface="Courier New"/>
              </a:rPr>
              <a:t>c(1,9,9,9)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2146" indent="-240939" defTabSz="806867">
              <a:buFontTx/>
              <a:buChar char="&gt;"/>
              <a:tabLst>
                <a:tab pos="252706" algn="l"/>
              </a:tabLst>
            </a:pP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x +</a:t>
            </a:r>
            <a:r>
              <a:rPr sz="1588" b="1" spc="-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4"/>
              </a:spcBef>
              <a:tabLst>
                <a:tab pos="612994" algn="l"/>
                <a:tab pos="974403" algn="l"/>
                <a:tab pos="1335812" algn="l"/>
              </a:tabLst>
            </a:pPr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[1]	3	9	9</a:t>
            </a:r>
            <a:r>
              <a:rPr sz="1588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13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2146" indent="-240939" defTabSz="806867">
              <a:buFontTx/>
              <a:buChar char="&gt;"/>
              <a:tabLst>
                <a:tab pos="252706" algn="l"/>
              </a:tabLst>
            </a:pP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x *</a:t>
            </a:r>
            <a:r>
              <a:rPr sz="1588" b="1" spc="-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4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4"/>
              </a:spcBef>
              <a:tabLst>
                <a:tab pos="612994" algn="l"/>
                <a:tab pos="974403" algn="l"/>
                <a:tab pos="1335812" algn="l"/>
              </a:tabLst>
            </a:pPr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[1]	8	0	0</a:t>
            </a:r>
            <a:r>
              <a:rPr sz="1588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16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3300" y="5217875"/>
            <a:ext cx="7009839" cy="5000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52146" indent="-240939" defTabSz="806867">
              <a:spcBef>
                <a:spcPts val="88"/>
              </a:spcBef>
              <a:buFontTx/>
              <a:buChar char="&gt;"/>
              <a:tabLst>
                <a:tab pos="252706" algn="l"/>
                <a:tab pos="2903039" algn="l"/>
              </a:tabLst>
            </a:pP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sqrt(x)	</a:t>
            </a: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# Function applies to each</a:t>
            </a:r>
            <a:r>
              <a:rPr sz="1588" b="1" spc="-88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element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/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[1] 1.41 0.00 0.00 2.00 </a:t>
            </a: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# Returns</a:t>
            </a:r>
            <a:r>
              <a:rPr sz="1588" b="1" spc="-71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vector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061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560854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Accessing Vector</a:t>
            </a:r>
            <a:r>
              <a:rPr spc="-79" dirty="0"/>
              <a:t> </a:t>
            </a:r>
            <a:r>
              <a:rPr spc="-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56279"/>
            <a:ext cx="6962775" cy="356927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Use the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[]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operator to select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elements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260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To select specific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elements: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spcBef>
                <a:spcPts val="229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Use index or vector of indexes to identify</a:t>
            </a:r>
            <a:r>
              <a:rPr sz="1941" spc="-2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them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41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To exclude specific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elements: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spcBef>
                <a:spcPts val="238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Negate index or vector of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indexes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40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Alternative: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spcBef>
                <a:spcPts val="229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Use vector of T and F values to select subset of</a:t>
            </a:r>
            <a:r>
              <a:rPr sz="1941" spc="-5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elements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57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560854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Accessing Vector</a:t>
            </a:r>
            <a:r>
              <a:rPr spc="-79" dirty="0"/>
              <a:t> </a:t>
            </a:r>
            <a:r>
              <a:rPr spc="-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48524"/>
            <a:ext cx="1856815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6371" indent="-215164" defTabSz="806867">
              <a:spcBef>
                <a:spcPts val="88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 &lt;-</a:t>
            </a:r>
            <a:r>
              <a:rPr sz="1412" b="1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c(2,0,0,4)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2903" y="2277475"/>
            <a:ext cx="5309347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# Select the first element, equivalent to</a:t>
            </a:r>
            <a:r>
              <a:rPr sz="1412" b="1" spc="-53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x[c(1)]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2903" y="2708444"/>
            <a:ext cx="2935381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# Exclude the first</a:t>
            </a:r>
            <a:r>
              <a:rPr sz="1412" b="1" spc="-66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element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2796" y="2277475"/>
            <a:ext cx="992841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  <a:buFontTx/>
              <a:buChar char="&gt;"/>
              <a:tabLst>
                <a:tab pos="227492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x[1]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/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[1]</a:t>
            </a:r>
            <a:r>
              <a:rPr sz="1412" spc="-8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marR="4483" defTabSz="806867">
              <a:spcBef>
                <a:spcPts val="4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x[-1]  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1412" spc="-4" dirty="0">
                <a:solidFill>
                  <a:prstClr val="black"/>
                </a:solidFill>
                <a:latin typeface="Courier New"/>
                <a:cs typeface="Courier New"/>
              </a:rPr>
              <a:t>1]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0 0</a:t>
            </a:r>
            <a:r>
              <a:rPr sz="1412" spc="-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4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2797" y="3140078"/>
            <a:ext cx="6820460" cy="174974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6371" indent="-215164" defTabSz="806867">
              <a:spcBef>
                <a:spcPts val="88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x[1] &lt;- 3 ;</a:t>
            </a:r>
            <a:r>
              <a:rPr sz="141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4"/>
              </a:spcBef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[1] 3 0 0</a:t>
            </a:r>
            <a:r>
              <a:rPr sz="141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4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371" indent="-215164" defTabSz="806867">
              <a:spcBef>
                <a:spcPts val="4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x[-1] = 5 ;</a:t>
            </a:r>
            <a:r>
              <a:rPr sz="141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/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[1] 3 5 5</a:t>
            </a:r>
            <a:r>
              <a:rPr sz="141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5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931" indent="-215725" defTabSz="806867">
              <a:spcBef>
                <a:spcPts val="9"/>
              </a:spcBef>
              <a:buFontTx/>
              <a:buChar char="&gt;"/>
              <a:tabLst>
                <a:tab pos="227492" algn="l"/>
                <a:tab pos="1521280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y &lt; 9	</a:t>
            </a: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# Compares each element, returns result as</a:t>
            </a:r>
            <a:r>
              <a:rPr sz="1412" b="1" spc="-35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vector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4"/>
              </a:spcBef>
              <a:tabLst>
                <a:tab pos="549678" algn="l"/>
              </a:tabLst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[1]	TRUE FALSE FALSE</a:t>
            </a:r>
            <a:r>
              <a:rPr sz="141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FALSE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371" indent="-215164" defTabSz="806867">
              <a:spcBef>
                <a:spcPts val="4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y[4] =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931" indent="-215725" defTabSz="806867">
              <a:spcBef>
                <a:spcPts val="4"/>
              </a:spcBef>
              <a:buFontTx/>
              <a:buChar char="&gt;"/>
              <a:tabLst>
                <a:tab pos="227492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y &lt;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9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85988" y="4907220"/>
          <a:ext cx="6638924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1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256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  <a:tabLst>
                          <a:tab pos="641985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[1]	TRUE</a:t>
                      </a:r>
                      <a:r>
                        <a:rPr sz="1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FALSE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FALSE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65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TRUE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5">
                <a:tc>
                  <a:txBody>
                    <a:bodyPr/>
                    <a:lstStyle/>
                    <a:p>
                      <a:pPr marL="276225" indent="-244475">
                        <a:lnSpc>
                          <a:spcPts val="1705"/>
                        </a:lnSpc>
                        <a:buChar char="&gt;"/>
                        <a:tabLst>
                          <a:tab pos="276860" algn="l"/>
                          <a:tab pos="1743075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y[y&lt;9] =</a:t>
                      </a:r>
                      <a:r>
                        <a:rPr sz="14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705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Edits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elements marked as TRUE in index</a:t>
                      </a:r>
                      <a:r>
                        <a:rPr sz="1400" b="1" spc="-6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vector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816">
                <a:tc>
                  <a:txBody>
                    <a:bodyPr/>
                    <a:lstStyle/>
                    <a:p>
                      <a:pPr marL="274955" indent="-243204">
                        <a:lnSpc>
                          <a:spcPts val="1710"/>
                        </a:lnSpc>
                        <a:buChar char="&gt;"/>
                        <a:tabLst>
                          <a:tab pos="275590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88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[1] 2 9 9</a:t>
                      </a:r>
                      <a:r>
                        <a:rPr sz="1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704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258967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Data</a:t>
            </a:r>
            <a:r>
              <a:rPr spc="-79" dirty="0"/>
              <a:t> </a:t>
            </a:r>
            <a:r>
              <a:rPr spc="-4" dirty="0"/>
              <a:t>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103344"/>
            <a:ext cx="6450666" cy="293057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Group a collection of related</a:t>
            </a:r>
            <a:r>
              <a:rPr sz="2735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vectors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401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Most of the time, when data is loaded,</a:t>
            </a:r>
            <a:r>
              <a:rPr sz="2735" spc="-6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it  will be organized in a data</a:t>
            </a:r>
            <a:r>
              <a:rPr sz="2735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frame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401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Let’s look at an example</a:t>
            </a:r>
            <a:r>
              <a:rPr sz="2735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252632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Setting Up Data</a:t>
            </a:r>
            <a:r>
              <a:rPr spc="-49" dirty="0"/>
              <a:t> </a:t>
            </a:r>
            <a:r>
              <a:rPr spc="-9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83173"/>
            <a:ext cx="6841191" cy="357934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Load from a text file using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read.table()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6786" marR="4483" lvl="1" indent="-252146" defTabSz="806867">
              <a:lnSpc>
                <a:spcPct val="106100"/>
              </a:lnSpc>
              <a:spcBef>
                <a:spcPts val="361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Parameters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header, sep, and na.strings</a:t>
            </a:r>
            <a:r>
              <a:rPr sz="1941" spc="-6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control  </a:t>
            </a:r>
            <a:r>
              <a:rPr sz="1941" spc="-4" dirty="0">
                <a:solidFill>
                  <a:prstClr val="black"/>
                </a:solidFill>
                <a:latin typeface="Arial"/>
                <a:cs typeface="Arial"/>
              </a:rPr>
              <a:t>useful options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666786" indent="-252146" defTabSz="806867">
              <a:lnSpc>
                <a:spcPts val="2815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read.csv()</a:t>
            </a:r>
            <a:r>
              <a:rPr sz="1941" spc="-6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read.delim()</a:t>
            </a:r>
            <a:r>
              <a:rPr sz="1941" spc="-6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have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useful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defaults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666225" defTabSz="806867">
              <a:lnSpc>
                <a:spcPts val="2303"/>
              </a:lnSpc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for comma or tab delimited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files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6"/>
              </a:spcBef>
            </a:pPr>
            <a:endParaRPr sz="27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Create from scratch using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data.frame()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6786" lvl="1" indent="-252146" defTabSz="806867">
              <a:spcBef>
                <a:spcPts val="644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414079" defTabSz="806867">
              <a:spcBef>
                <a:spcPts val="287"/>
              </a:spcBef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data.frame(height=c(150,160),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046864" defTabSz="806867">
              <a:spcBef>
                <a:spcPts val="463"/>
              </a:spcBef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weight=(65,72))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350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95019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Blood Pressure Data</a:t>
            </a:r>
            <a:r>
              <a:rPr spc="-84" dirty="0"/>
              <a:t> </a:t>
            </a:r>
            <a:r>
              <a:rPr spc="-4" dirty="0"/>
              <a:t>Set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15340" y="2093347"/>
          <a:ext cx="6736415" cy="2357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45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HEIGHT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27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WEIGHT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27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WAIST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27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HIP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ts val="227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BPSYS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27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BPDIA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172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72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87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94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127.5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80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166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109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107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172.5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100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174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80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101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123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64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176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79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93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100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117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76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166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55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70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94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100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60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833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163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76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99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160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87.5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79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...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32148" y="4700645"/>
            <a:ext cx="7301753" cy="84487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lnSpc>
                <a:spcPts val="2325"/>
              </a:lnSpc>
              <a:spcBef>
                <a:spcPts val="88"/>
              </a:spcBef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Read into R</a:t>
            </a:r>
            <a:r>
              <a:rPr sz="1941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using: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2096"/>
              </a:lnSpc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bp</a:t>
            </a:r>
            <a:r>
              <a:rPr sz="1941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221" defTabSz="806867">
              <a:lnSpc>
                <a:spcPts val="2096"/>
              </a:lnSpc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read.table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“bp.txt”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header=T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na.strings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“x”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))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3761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80788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Accessing Data</a:t>
            </a:r>
            <a:r>
              <a:rPr spc="-79" dirty="0"/>
              <a:t> </a:t>
            </a:r>
            <a:r>
              <a:rPr spc="-4" dirty="0"/>
              <a:t>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0398"/>
            <a:ext cx="6043331" cy="380190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Multiple ways to retrieve</a:t>
            </a:r>
            <a:r>
              <a:rPr sz="2735" spc="-6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columns…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4"/>
              </a:spcBef>
              <a:buClr>
                <a:srgbClr val="CCCC9A"/>
              </a:buClr>
              <a:buFont typeface="Wingdings"/>
              <a:buChar char=""/>
            </a:pPr>
            <a:endParaRPr sz="339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762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The following all retrieve weight</a:t>
            </a:r>
            <a:r>
              <a:rPr sz="2735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data: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677432" lvl="1" indent="-262792" defTabSz="806867">
              <a:lnSpc>
                <a:spcPts val="3058"/>
              </a:lnSpc>
              <a:buClr>
                <a:srgbClr val="97CDCC"/>
              </a:buClr>
              <a:buSzPct val="146153"/>
              <a:buFontTx/>
              <a:buChar char="•"/>
              <a:tabLst>
                <a:tab pos="677432" algn="l"/>
              </a:tabLst>
            </a:pP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bp[“WEIGHT”]</a:t>
            </a:r>
            <a:endParaRPr sz="229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77432" lvl="1" indent="-262792" defTabSz="806867">
              <a:lnSpc>
                <a:spcPts val="3035"/>
              </a:lnSpc>
              <a:buClr>
                <a:srgbClr val="97CDCC"/>
              </a:buClr>
              <a:buSzPct val="146153"/>
              <a:buFontTx/>
              <a:buChar char="•"/>
              <a:tabLst>
                <a:tab pos="677432" algn="l"/>
              </a:tabLst>
            </a:pP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bp[,2]</a:t>
            </a:r>
            <a:endParaRPr sz="229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77432" lvl="1" indent="-262792" defTabSz="806867">
              <a:lnSpc>
                <a:spcPts val="3583"/>
              </a:lnSpc>
              <a:buClr>
                <a:srgbClr val="97CDCC"/>
              </a:buClr>
              <a:buSzPct val="146153"/>
              <a:buFontTx/>
              <a:buChar char="•"/>
              <a:tabLst>
                <a:tab pos="677432" algn="l"/>
              </a:tabLst>
            </a:pP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bp$WEIGHT</a:t>
            </a:r>
            <a:endParaRPr sz="229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indent="-302575" defTabSz="806867">
              <a:lnSpc>
                <a:spcPts val="2762"/>
              </a:lnSpc>
              <a:spcBef>
                <a:spcPts val="3313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The following excludes weight</a:t>
            </a:r>
            <a:r>
              <a:rPr sz="2735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data: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677432" lvl="1" indent="-262792" defTabSz="806867">
              <a:lnSpc>
                <a:spcPts val="3609"/>
              </a:lnSpc>
              <a:buClr>
                <a:srgbClr val="97CDCC"/>
              </a:buClr>
              <a:buSzPct val="146153"/>
              <a:buFontTx/>
              <a:buChar char="•"/>
              <a:tabLst>
                <a:tab pos="677432" algn="l"/>
              </a:tabLst>
            </a:pP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bp[,-2]</a:t>
            </a:r>
            <a:endParaRPr sz="2294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230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60867"/>
            <a:ext cx="11836400" cy="791633"/>
          </a:xfrm>
        </p:spPr>
        <p:txBody>
          <a:bodyPr vert="horz" lIns="91440" tIns="45720" rIns="81279" bIns="45720" rtlCol="0" anchor="ctr">
            <a:normAutofit fontScale="90000"/>
          </a:bodyPr>
          <a:lstStyle/>
          <a:p>
            <a:pPr eaLnBrk="1" hangingPunct="1"/>
            <a:r>
              <a:rPr lang="en-US" altLang="en-US" dirty="0"/>
              <a:t>“Open source”... that just means I don’t have to pay for it, right?</a:t>
            </a: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9051210" y="6245225"/>
            <a:ext cx="1808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3316" name="Rectangle 6"/>
          <p:cNvSpPr>
            <a:spLocks/>
          </p:cNvSpPr>
          <p:nvPr/>
        </p:nvSpPr>
        <p:spPr bwMode="auto">
          <a:xfrm>
            <a:off x="800100" y="952500"/>
            <a:ext cx="994410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E2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pPr>
              <a:spcBef>
                <a:spcPts val="700"/>
              </a:spcBef>
              <a:buSzPct val="100000"/>
              <a:buFont typeface="Lucida Grande" pitchFamily="1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</a:rPr>
              <a:t>No. Much more:</a:t>
            </a: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Provides full access to algorithms and their implementation</a:t>
            </a:r>
            <a:endParaRPr lang="en-US" altLang="en-US" sz="2400" b="0" dirty="0">
              <a:solidFill>
                <a:schemeClr val="tx1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Gives you the ability to fix bugs and extend software</a:t>
            </a:r>
            <a:endParaRPr lang="en-US" altLang="en-US" sz="2400" b="0" dirty="0">
              <a:solidFill>
                <a:schemeClr val="tx1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Provides a forum allowing researchers to explore and expand the methods used to analyze data</a:t>
            </a: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Is the product of 1000s of leading experts in the fields they know best. It is CUTTING EDGE. </a:t>
            </a:r>
            <a:endParaRPr lang="en-US" altLang="en-US" sz="2400" b="0" dirty="0">
              <a:solidFill>
                <a:schemeClr val="tx1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Ensures that scientists around the world - and not just ones in rich countries - are the co-owners to the software tools needed to carry out research</a:t>
            </a:r>
            <a:endParaRPr lang="en-US" altLang="en-US" sz="2400" b="0" dirty="0">
              <a:solidFill>
                <a:schemeClr val="tx1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Promotes reproducible research by providing open and accessible tools</a:t>
            </a: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Most of R is written in… R! This makes it quite easy to see what functions are actually doing.</a:t>
            </a:r>
          </a:p>
        </p:txBody>
      </p:sp>
    </p:spTree>
    <p:extLst>
      <p:ext uri="{BB962C8B-B14F-4D97-AF65-F5344CB8AC3E}">
        <p14:creationId xmlns:p14="http://schemas.microsoft.com/office/powerpoint/2010/main" val="328030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100740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75777"/>
            <a:ext cx="6914589" cy="374310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Collections of related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variables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2"/>
              </a:spcBef>
              <a:buClr>
                <a:srgbClr val="CCCC9A"/>
              </a:buClr>
              <a:buFont typeface="Wingdings"/>
              <a:buChar char=""/>
            </a:pP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Similar to records in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1"/>
              </a:spcBef>
              <a:buClr>
                <a:srgbClr val="CCCC9A"/>
              </a:buClr>
              <a:buFont typeface="Wingdings"/>
              <a:buChar char=""/>
            </a:pP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413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Created with list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function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3048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point &lt;- list(x = 1, y =</a:t>
            </a:r>
            <a:r>
              <a:rPr sz="1941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3433" lvl="1" defTabSz="806867">
              <a:buClr>
                <a:srgbClr val="97CDCC"/>
              </a:buClr>
              <a:buFont typeface="Courier New"/>
              <a:buChar char="•"/>
            </a:pPr>
            <a:endParaRPr sz="282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lnSpc>
                <a:spcPts val="2418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Access to components follows similar rules as for  data frames, the following all retrieve</a:t>
            </a:r>
            <a:r>
              <a:rPr sz="2382" spc="-2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2382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2749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point$x; point[“x”]; point[1];</a:t>
            </a:r>
            <a:r>
              <a:rPr sz="1941" spc="-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point[-2]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1966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733" y="782199"/>
            <a:ext cx="8350785" cy="10241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So Far</a:t>
            </a:r>
            <a:r>
              <a:rPr spc="-13" dirty="0"/>
              <a:t> </a:t>
            </a:r>
            <a:r>
              <a:rPr dirty="0"/>
              <a:t>…</a:t>
            </a:r>
          </a:p>
          <a:p>
            <a:pPr marL="11206">
              <a:spcBef>
                <a:spcPts val="4"/>
              </a:spcBef>
            </a:pPr>
            <a:r>
              <a:rPr spc="-4" dirty="0"/>
              <a:t>Common Forms of Data in</a:t>
            </a:r>
            <a:r>
              <a:rPr spc="-71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5777"/>
            <a:ext cx="4694704" cy="3561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Variables are created as</a:t>
            </a:r>
            <a:r>
              <a:rPr sz="2382" spc="-5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needed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2"/>
              </a:spcBef>
              <a:buClr>
                <a:srgbClr val="CCCC9A"/>
              </a:buClr>
              <a:buFont typeface="Wingdings"/>
              <a:buChar char=""/>
            </a:pP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Numeric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values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2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Vectors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7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Frames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7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Lists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6"/>
              </a:spcBef>
              <a:buClr>
                <a:srgbClr val="CCCC9A"/>
              </a:buClr>
              <a:buFont typeface="Wingdings"/>
              <a:buChar char=""/>
            </a:pP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413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Used some simple</a:t>
            </a:r>
            <a:r>
              <a:rPr sz="2382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functions: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3048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c(), seq(), read.table(),</a:t>
            </a:r>
            <a:r>
              <a:rPr sz="1941" spc="-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…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1478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7" y="1363084"/>
            <a:ext cx="1480857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Next</a:t>
            </a:r>
            <a:r>
              <a:rPr spc="-84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103344"/>
            <a:ext cx="6085354" cy="276104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More detail on the R language, with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  focus on managing code</a:t>
            </a:r>
            <a:r>
              <a:rPr sz="2735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execution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8"/>
              </a:spcBef>
              <a:buClr>
                <a:srgbClr val="CCCC9A"/>
              </a:buClr>
              <a:buFont typeface="Wingdings"/>
              <a:buChar char=""/>
            </a:pPr>
            <a:endParaRPr sz="392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6786" lvl="1" indent="-252146" defTabSz="806867"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Grouping</a:t>
            </a:r>
            <a:r>
              <a:rPr sz="229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expressions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  <a:p>
            <a:pPr marL="403433" lvl="1" defTabSz="806867">
              <a:spcBef>
                <a:spcPts val="40"/>
              </a:spcBef>
              <a:buClr>
                <a:srgbClr val="97CDCC"/>
              </a:buClr>
              <a:buFont typeface="Arial"/>
              <a:buChar char="•"/>
            </a:pPr>
            <a:endParaRPr sz="388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6786" lvl="1" indent="-252146" defTabSz="806867">
              <a:spcBef>
                <a:spcPts val="4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Controlling loops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997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543" y="691055"/>
            <a:ext cx="5053293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Programming</a:t>
            </a:r>
            <a:r>
              <a:rPr spc="-84" dirty="0"/>
              <a:t> </a:t>
            </a:r>
            <a:r>
              <a:rPr spc="-4" dirty="0"/>
              <a:t>Constructs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32746"/>
            <a:ext cx="5360703" cy="3266367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 marL="313781" indent="-302575" defTabSz="806867">
              <a:spcBef>
                <a:spcPts val="657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Grouped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Expressions</a:t>
            </a:r>
            <a:endParaRPr sz="2382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lnSpc>
                <a:spcPts val="2519"/>
              </a:lnSpc>
              <a:spcBef>
                <a:spcPts val="57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Control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statements</a:t>
            </a:r>
            <a:endParaRPr sz="2382" dirty="0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3155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if … else</a:t>
            </a:r>
            <a:r>
              <a:rPr sz="194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…</a:t>
            </a:r>
          </a:p>
          <a:p>
            <a:pPr marL="666786" lvl="1" indent="-252146" defTabSz="806867">
              <a:lnSpc>
                <a:spcPts val="3141"/>
              </a:lnSpc>
              <a:spcBef>
                <a:spcPts val="2122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for</a:t>
            </a:r>
            <a:r>
              <a:rPr sz="1941" spc="-6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loops</a:t>
            </a:r>
          </a:p>
          <a:p>
            <a:pPr marL="666786" lvl="1" indent="-252146" defTabSz="806867">
              <a:lnSpc>
                <a:spcPts val="2788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repeat</a:t>
            </a:r>
            <a:r>
              <a:rPr sz="1941" spc="-6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loops</a:t>
            </a:r>
          </a:p>
          <a:p>
            <a:pPr marL="666786" lvl="1" indent="-252146" defTabSz="806867">
              <a:lnSpc>
                <a:spcPts val="3141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while</a:t>
            </a:r>
            <a:r>
              <a:rPr sz="1941" spc="-6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loops</a:t>
            </a:r>
          </a:p>
          <a:p>
            <a:pPr marL="666786" lvl="1" indent="-252146" defTabSz="806867">
              <a:spcBef>
                <a:spcPts val="2091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next, break</a:t>
            </a:r>
            <a:r>
              <a:rPr sz="1941" spc="-68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269106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314265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Grouped</a:t>
            </a:r>
            <a:r>
              <a:rPr spc="-84" dirty="0"/>
              <a:t> </a:t>
            </a:r>
            <a:r>
              <a:rPr spc="-4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83173"/>
            <a:ext cx="6610910" cy="345995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654076" defTabSz="806867">
              <a:spcBef>
                <a:spcPts val="88"/>
              </a:spcBef>
            </a:pP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expr_1; expr_2;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…</a:t>
            </a:r>
            <a:r>
              <a:rPr sz="2382" spc="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13"/>
              </a:spcBef>
            </a:pPr>
            <a:endParaRPr sz="361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643252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Valid wherever single expression could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be  used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5"/>
              </a:spcBef>
              <a:buClr>
                <a:srgbClr val="CCCC9A"/>
              </a:buClr>
              <a:buFont typeface="Wingdings"/>
              <a:buChar char=""/>
            </a:pPr>
            <a:endParaRPr sz="34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Return the result of last expression</a:t>
            </a:r>
            <a:r>
              <a:rPr sz="2382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evaluated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4"/>
              </a:spcBef>
              <a:buClr>
                <a:srgbClr val="CCCC9A"/>
              </a:buClr>
              <a:buFont typeface="Wingdings"/>
              <a:buChar char=""/>
            </a:pPr>
            <a:endParaRPr sz="34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Relatively similar to compound statements in</a:t>
            </a:r>
            <a:r>
              <a:rPr sz="2382" spc="-6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238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2240056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if </a:t>
            </a:r>
            <a:r>
              <a:rPr dirty="0"/>
              <a:t>… </a:t>
            </a:r>
            <a:r>
              <a:rPr spc="-4" dirty="0"/>
              <a:t>else</a:t>
            </a:r>
            <a:r>
              <a:rPr spc="-88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42160"/>
            <a:ext cx="6465794" cy="354401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4992" defTabSz="806867">
              <a:spcBef>
                <a:spcPts val="88"/>
              </a:spcBef>
            </a:pPr>
            <a:r>
              <a:rPr sz="2735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expr_1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)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expr_2 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r>
              <a:rPr sz="2735" b="1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expr_3</a:t>
            </a:r>
            <a:endParaRPr sz="27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26"/>
              </a:spcBef>
            </a:pPr>
            <a:endParaRPr sz="392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695922" indent="-302575" defTabSz="806867">
              <a:lnSpc>
                <a:spcPts val="2956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The first expression should return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 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single logical value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"/>
              </a:spcBef>
              <a:buClr>
                <a:srgbClr val="CCCC9A"/>
              </a:buClr>
              <a:buFont typeface="Wingdings"/>
              <a:buChar char=""/>
            </a:pPr>
            <a:endParaRPr sz="322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6786" lvl="1" indent="-252146" defTabSz="806867">
              <a:spcBef>
                <a:spcPts val="4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Operators</a:t>
            </a:r>
            <a:r>
              <a:rPr sz="2294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prstClr val="black"/>
                </a:solidFill>
                <a:latin typeface="Courier New"/>
                <a:cs typeface="Courier New"/>
              </a:rPr>
              <a:t>&amp;&amp;</a:t>
            </a:r>
            <a:r>
              <a:rPr sz="2294" spc="-73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229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||</a:t>
            </a:r>
            <a:r>
              <a:rPr sz="2294" spc="-7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may</a:t>
            </a:r>
            <a:r>
              <a:rPr sz="2294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be</a:t>
            </a:r>
            <a:r>
              <a:rPr sz="2294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used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  <a:p>
            <a:pPr marL="403433" lvl="1" defTabSz="806867">
              <a:spcBef>
                <a:spcPts val="9"/>
              </a:spcBef>
              <a:buClr>
                <a:srgbClr val="97CDCC"/>
              </a:buClr>
              <a:buFont typeface="Arial"/>
              <a:buChar char="•"/>
            </a:pPr>
            <a:endParaRPr sz="304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Conditional execution of</a:t>
            </a:r>
            <a:r>
              <a:rPr sz="2735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code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85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234143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 if </a:t>
            </a:r>
            <a:r>
              <a:rPr dirty="0"/>
              <a:t>… else</a:t>
            </a:r>
            <a:r>
              <a:rPr spc="-53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8657" y="1905001"/>
            <a:ext cx="8490857" cy="4007421"/>
          </a:xfrm>
          <a:prstGeom prst="rect">
            <a:avLst/>
          </a:prstGeom>
        </p:spPr>
        <p:txBody>
          <a:bodyPr vert="horz" wrap="square" lIns="0" tIns="86846" rIns="0" bIns="0" rtlCol="0">
            <a:spAutoFit/>
          </a:bodyPr>
          <a:lstStyle/>
          <a:p>
            <a:pPr marL="11206" defTabSz="806867">
              <a:spcBef>
                <a:spcPts val="684"/>
              </a:spcBef>
            </a:pPr>
            <a:r>
              <a:rPr sz="2471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2471" spc="-9" dirty="0">
                <a:solidFill>
                  <a:srgbClr val="336565"/>
                </a:solidFill>
                <a:latin typeface="Courier New"/>
                <a:cs typeface="Courier New"/>
              </a:rPr>
              <a:t>Standardize observation</a:t>
            </a:r>
            <a:r>
              <a:rPr sz="2471" spc="-71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471" dirty="0">
                <a:solidFill>
                  <a:srgbClr val="336565"/>
                </a:solidFill>
                <a:latin typeface="Courier New"/>
                <a:cs typeface="Courier New"/>
              </a:rPr>
              <a:t>i</a:t>
            </a:r>
            <a:endParaRPr sz="247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600"/>
              </a:spcBef>
            </a:pPr>
            <a:r>
              <a:rPr sz="2471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2471" b="1" spc="-9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2471" spc="-9" dirty="0">
                <a:solidFill>
                  <a:prstClr val="black"/>
                </a:solidFill>
                <a:latin typeface="Courier New"/>
                <a:cs typeface="Courier New"/>
              </a:rPr>
              <a:t>sex[i] </a:t>
            </a:r>
            <a:r>
              <a:rPr sz="2471" spc="-4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2471" spc="-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71" spc="-9" dirty="0">
                <a:solidFill>
                  <a:prstClr val="black"/>
                </a:solidFill>
                <a:latin typeface="Courier New"/>
                <a:cs typeface="Courier New"/>
              </a:rPr>
              <a:t>“male”</a:t>
            </a:r>
            <a:r>
              <a:rPr sz="2471" b="1" spc="-9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247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>
              <a:spcBef>
                <a:spcPts val="596"/>
              </a:spcBef>
            </a:pPr>
            <a:r>
              <a:rPr sz="2471"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247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86624" defTabSz="806867">
              <a:spcBef>
                <a:spcPts val="600"/>
              </a:spcBef>
            </a:pPr>
            <a:r>
              <a:rPr sz="2471" spc="-4" dirty="0">
                <a:solidFill>
                  <a:prstClr val="black"/>
                </a:solidFill>
                <a:latin typeface="Courier New"/>
                <a:cs typeface="Courier New"/>
              </a:rPr>
              <a:t>z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2471" spc="-4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] 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2382" b="1" spc="-9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2471" spc="-9" dirty="0">
                <a:solidFill>
                  <a:prstClr val="black"/>
                </a:solidFill>
                <a:latin typeface="Courier New"/>
                <a:cs typeface="Courier New"/>
              </a:rPr>
              <a:t>observed</a:t>
            </a:r>
            <a:r>
              <a:rPr sz="2382" b="1" spc="-9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2471" spc="-9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2382" b="1" spc="-9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r>
              <a:rPr sz="2382" b="1" spc="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–</a:t>
            </a:r>
            <a:endParaRPr sz="2382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/>
            <a:r>
              <a:rPr sz="2471" spc="-9" dirty="0">
                <a:solidFill>
                  <a:prstClr val="black"/>
                </a:solidFill>
                <a:latin typeface="Courier New"/>
                <a:cs typeface="Courier New"/>
              </a:rPr>
              <a:t>males.mean</a:t>
            </a:r>
            <a:r>
              <a:rPr sz="2382" b="1" spc="-9" dirty="0">
                <a:solidFill>
                  <a:prstClr val="black"/>
                </a:solidFill>
                <a:latin typeface="Courier New"/>
                <a:cs typeface="Courier New"/>
              </a:rPr>
              <a:t>) 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2382" b="1" spc="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71" spc="-9" dirty="0">
                <a:solidFill>
                  <a:prstClr val="black"/>
                </a:solidFill>
                <a:latin typeface="Courier New"/>
                <a:cs typeface="Courier New"/>
              </a:rPr>
              <a:t>males.sd;</a:t>
            </a:r>
            <a:endParaRPr sz="247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75417" defTabSz="806867">
              <a:spcBef>
                <a:spcPts val="574"/>
              </a:spcBef>
            </a:pP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2382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574"/>
              </a:spcBef>
            </a:pP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endParaRPr sz="2382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86624" defTabSz="806867">
              <a:spcBef>
                <a:spcPts val="596"/>
              </a:spcBef>
            </a:pPr>
            <a:r>
              <a:rPr sz="2471"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247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75417" defTabSz="806867">
              <a:spcBef>
                <a:spcPts val="574"/>
              </a:spcBef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z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] &lt;- (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observed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r>
              <a:rPr sz="2382" b="1" spc="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–</a:t>
            </a:r>
            <a:endParaRPr sz="2382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7454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2796" y="1363084"/>
            <a:ext cx="6152029" cy="408691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2912" spc="-9" dirty="0">
                <a:solidFill>
                  <a:srgbClr val="336565"/>
                </a:solidFill>
                <a:latin typeface="Arial Black"/>
                <a:cs typeface="Arial Black"/>
              </a:rPr>
              <a:t>for</a:t>
            </a:r>
            <a:endParaRPr sz="2912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507654" defTabSz="806867">
              <a:spcBef>
                <a:spcPts val="2091"/>
              </a:spcBef>
            </a:pP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for (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name 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in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expr_1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2735" b="1" spc="-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expr_2</a:t>
            </a:r>
            <a:endParaRPr sz="27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40"/>
              </a:spcBef>
            </a:pPr>
            <a:endParaRPr sz="419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Name is the loop</a:t>
            </a:r>
            <a:r>
              <a:rPr sz="2735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variable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8"/>
              </a:spcBef>
              <a:buClr>
                <a:srgbClr val="CCCC9A"/>
              </a:buClr>
              <a:buFont typeface="Wingdings"/>
              <a:buChar char=""/>
            </a:pPr>
            <a:endParaRPr sz="383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expr_1</a:t>
            </a:r>
            <a:r>
              <a:rPr sz="2735" spc="-8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is often a sequence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spcBef>
                <a:spcPts val="600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e.g.</a:t>
            </a:r>
            <a:r>
              <a:rPr sz="229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1:20</a:t>
            </a:r>
            <a:endParaRPr sz="229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6786" lvl="1" indent="-252146" defTabSz="806867">
              <a:spcBef>
                <a:spcPts val="556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e.g. </a:t>
            </a: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seq(1, 20, by =</a:t>
            </a:r>
            <a:r>
              <a:rPr sz="2294" spc="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2)</a:t>
            </a:r>
            <a:endParaRPr sz="2294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15461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2571190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</a:t>
            </a:r>
            <a:r>
              <a:rPr spc="-44" dirty="0"/>
              <a:t> </a:t>
            </a:r>
            <a:r>
              <a:rPr spc="-4" dirty="0"/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317153"/>
            <a:ext cx="6476440" cy="322098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defTabSz="806867">
              <a:spcBef>
                <a:spcPts val="84"/>
              </a:spcBef>
            </a:pPr>
            <a:r>
              <a:rPr sz="1765" spc="-4" dirty="0">
                <a:solidFill>
                  <a:srgbClr val="336565"/>
                </a:solidFill>
                <a:latin typeface="Courier New"/>
                <a:cs typeface="Courier New"/>
              </a:rPr>
              <a:t># Sample M random pairings in a set of N objects  </a:t>
            </a:r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for (i in</a:t>
            </a:r>
            <a:r>
              <a:rPr sz="1765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1:M)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/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marR="642692" defTabSz="806867">
              <a:lnSpc>
                <a:spcPts val="1703"/>
              </a:lnSpc>
              <a:spcBef>
                <a:spcPts val="401"/>
              </a:spcBef>
            </a:pPr>
            <a:r>
              <a:rPr sz="1765" spc="-4" dirty="0">
                <a:solidFill>
                  <a:srgbClr val="336565"/>
                </a:solidFill>
                <a:latin typeface="Courier New"/>
                <a:cs typeface="Courier New"/>
              </a:rPr>
              <a:t># As shown, the sample function returns a  single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marR="2155566" indent="100858" defTabSz="806867">
              <a:spcBef>
                <a:spcPts val="13"/>
              </a:spcBef>
            </a:pPr>
            <a:r>
              <a:rPr sz="1765" spc="-4" dirty="0">
                <a:solidFill>
                  <a:srgbClr val="336565"/>
                </a:solidFill>
                <a:latin typeface="Courier New"/>
                <a:cs typeface="Courier New"/>
              </a:rPr>
              <a:t># element in the interval 1:N  </a:t>
            </a:r>
            <a:r>
              <a:rPr sz="1765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p = sample(N,</a:t>
            </a:r>
            <a:r>
              <a:rPr sz="17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/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q = sample(N,</a:t>
            </a:r>
            <a:r>
              <a:rPr sz="1765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35"/>
              </a:spcBef>
            </a:pPr>
            <a:endParaRPr sz="1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0162" marR="1584036" indent="33059" defTabSz="806867"/>
            <a:r>
              <a:rPr sz="1765" spc="-4" dirty="0">
                <a:solidFill>
                  <a:srgbClr val="336565"/>
                </a:solidFill>
                <a:latin typeface="Courier New"/>
                <a:cs typeface="Courier New"/>
              </a:rPr>
              <a:t># Additional processing as needed…  </a:t>
            </a:r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ProcessPair(p, q);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/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67277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48925"/>
            <a:ext cx="2022591" cy="51606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repeat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9811"/>
            <a:ext cx="6025963" cy="294929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defTabSz="806867">
              <a:spcBef>
                <a:spcPts val="88"/>
              </a:spcBef>
            </a:pPr>
            <a:r>
              <a:rPr sz="2735" b="1" spc="-4" dirty="0">
                <a:solidFill>
                  <a:prstClr val="black"/>
                </a:solidFill>
                <a:latin typeface="Courier New"/>
                <a:cs typeface="Courier New"/>
              </a:rPr>
              <a:t>repeat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expr</a:t>
            </a:r>
            <a:endParaRPr sz="27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31"/>
              </a:spcBef>
            </a:pPr>
            <a:endParaRPr sz="414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Continually evaluate</a:t>
            </a:r>
            <a:r>
              <a:rPr sz="2735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expression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3"/>
              </a:spcBef>
              <a:buClr>
                <a:srgbClr val="CCCC9A"/>
              </a:buClr>
              <a:buFont typeface="Wingdings"/>
              <a:buChar char=""/>
            </a:pPr>
            <a:endParaRPr sz="383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Loop must be terminated with</a:t>
            </a:r>
            <a:r>
              <a:rPr sz="2735" spc="-6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break</a:t>
            </a:r>
            <a:endParaRPr sz="27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>
              <a:spcBef>
                <a:spcPts val="184"/>
              </a:spcBef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statement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67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2278062" y="1"/>
            <a:ext cx="7543800" cy="809625"/>
          </a:xfrm>
        </p:spPr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/>
              <a:t>What is it?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914401"/>
            <a:ext cx="10058400" cy="5778500"/>
          </a:xfrm>
        </p:spPr>
        <p:txBody>
          <a:bodyPr vert="horz" lIns="91440" tIns="45720" rIns="81279" bIns="45720" rtlCol="0">
            <a:normAutofit/>
          </a:bodyPr>
          <a:lstStyle/>
          <a:p>
            <a:pPr marL="131763" indent="-92075">
              <a:buFont typeface="Arial" panose="020B0604020202020204" pitchFamily="34" charset="0"/>
              <a:buChar char="•"/>
            </a:pPr>
            <a:r>
              <a:rPr lang="en-US" altLang="en-US" sz="3200" dirty="0">
                <a:hlinkClick r:id="rId3"/>
              </a:rPr>
              <a:t>www.r-project.org</a:t>
            </a:r>
            <a:r>
              <a:rPr lang="en-US" altLang="en-US" sz="3200" dirty="0"/>
              <a:t> </a:t>
            </a:r>
          </a:p>
          <a:p>
            <a:pPr marL="131763" indent="-92075">
              <a:buFont typeface="Arial" panose="020B0604020202020204" pitchFamily="34" charset="0"/>
              <a:buChar char="•"/>
            </a:pPr>
            <a:r>
              <a:rPr lang="en-US" altLang="en-US" sz="3200" dirty="0"/>
              <a:t>R is an interpreted computer language.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Most user-visible functions are written in R itself, calling upon a smaller set of internal primitives. 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It is possible to interface procedures written in C, C+, or FORTRAN languages for efficiency, and to write additional primitives.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System commands can be called from within R</a:t>
            </a:r>
          </a:p>
        </p:txBody>
      </p:sp>
    </p:spTree>
    <p:extLst>
      <p:ext uri="{BB962C8B-B14F-4D97-AF65-F5344CB8AC3E}">
        <p14:creationId xmlns:p14="http://schemas.microsoft.com/office/powerpoint/2010/main" val="276434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333094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</a:t>
            </a:r>
            <a:r>
              <a:rPr spc="-31" dirty="0"/>
              <a:t> </a:t>
            </a:r>
            <a:r>
              <a:rPr spc="-4" dirty="0"/>
              <a:t>repeat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66365"/>
            <a:ext cx="4621866" cy="365982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with replacement from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a set of N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objects 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until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the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number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615 is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sampled</a:t>
            </a:r>
            <a:r>
              <a:rPr sz="1235" spc="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twice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marR="3007818" defTabSz="806867">
              <a:lnSpc>
                <a:spcPts val="1474"/>
              </a:lnSpc>
              <a:spcBef>
                <a:spcPts val="53"/>
              </a:spcBef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M &lt;-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matches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r>
              <a:rPr sz="1235" spc="-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0  repeat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221" defTabSz="806867">
              <a:lnSpc>
                <a:spcPts val="1429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221" marR="452742" defTabSz="806867">
              <a:lnSpc>
                <a:spcPts val="1474"/>
              </a:lnSpc>
              <a:spcBef>
                <a:spcPts val="53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Keep track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of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total connections sampled 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M &lt;- M +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13"/>
              </a:spcBef>
            </a:pPr>
            <a:endParaRPr sz="12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marR="1955531" defTabSz="806867"/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a new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connection  </a:t>
            </a:r>
            <a:r>
              <a:rPr sz="1235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p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44"/>
              </a:spcBef>
            </a:pPr>
            <a:endParaRPr sz="12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358607" indent="-560" defTabSz="806867"/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Increment matches whenever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we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615 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if (p ==</a:t>
            </a:r>
            <a:r>
              <a:rPr sz="1235" spc="-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615)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74332" defTabSz="806867">
              <a:lnSpc>
                <a:spcPts val="1478"/>
              </a:lnSpc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matches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matches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23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1;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/>
            <a:endParaRPr sz="12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2489" marR="2237374" indent="20732" defTabSz="806867"/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Stop after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2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matches 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(matches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23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2)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74332" defTabSz="806867">
              <a:lnSpc>
                <a:spcPts val="1468"/>
              </a:lnSpc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break;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9111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1110503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2415"/>
            <a:ext cx="6250081" cy="338153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33535" defTabSz="806867">
              <a:spcBef>
                <a:spcPts val="88"/>
              </a:spcBef>
            </a:pPr>
            <a:r>
              <a:rPr sz="2735" b="1" spc="-4" dirty="0">
                <a:solidFill>
                  <a:prstClr val="black"/>
                </a:solidFill>
                <a:latin typeface="Courier New"/>
                <a:cs typeface="Courier New"/>
              </a:rPr>
              <a:t>while 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expr_1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2735" b="1" spc="-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expr_2</a:t>
            </a:r>
            <a:endParaRPr sz="27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9"/>
              </a:spcBef>
            </a:pPr>
            <a:endParaRPr sz="405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605710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While </a:t>
            </a: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expr_1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is false,</a:t>
            </a:r>
            <a:r>
              <a:rPr sz="2735" spc="-5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repeatedly 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evaluate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expr_2</a:t>
            </a:r>
            <a:endParaRPr sz="27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9"/>
              </a:spcBef>
              <a:buClr>
                <a:srgbClr val="CCCC9A"/>
              </a:buClr>
              <a:buFont typeface="Wingdings"/>
              <a:buChar char=""/>
            </a:pPr>
            <a:endParaRPr sz="383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lnSpc>
                <a:spcPct val="105800"/>
              </a:lnSpc>
              <a:spcBef>
                <a:spcPts val="4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  <a:tab pos="2353921" algn="l"/>
              </a:tabLst>
            </a:pP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break</a:t>
            </a:r>
            <a:r>
              <a:rPr sz="2735" spc="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and	</a:t>
            </a: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next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statements can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be  used within the</a:t>
            </a:r>
            <a:r>
              <a:rPr sz="2735" spc="-2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loop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151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310402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</a:t>
            </a:r>
            <a:r>
              <a:rPr spc="-35" dirty="0"/>
              <a:t> </a:t>
            </a:r>
            <a:r>
              <a:rPr spc="-4" dirty="0"/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66365"/>
            <a:ext cx="4621866" cy="136317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with replacement from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a set of N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objects 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until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615 and 815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are sampled consecutively 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match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false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1468"/>
              </a:lnSpc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while (match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2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false)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221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221" marR="2236813" defTabSz="806867">
              <a:lnSpc>
                <a:spcPts val="1474"/>
              </a:lnSpc>
              <a:spcBef>
                <a:spcPts val="53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a new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element  </a:t>
            </a:r>
            <a:r>
              <a:rPr sz="1235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p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-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67705" y="3605815"/>
          <a:ext cx="3622302" cy="563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23"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200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 if</a:t>
                      </a:r>
                      <a:r>
                        <a:rPr sz="1200" spc="-9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200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615, then goto</a:t>
                      </a:r>
                      <a:r>
                        <a:rPr sz="1200" spc="-2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next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200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iteration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82">
                <a:tc>
                  <a:txBody>
                    <a:bodyPr/>
                    <a:lstStyle/>
                    <a:p>
                      <a:pPr marR="45085" algn="r">
                        <a:lnSpc>
                          <a:spcPts val="149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if (p</a:t>
                      </a:r>
                      <a:r>
                        <a:rPr sz="12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!=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615)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23">
                <a:tc>
                  <a:txBody>
                    <a:bodyPr/>
                    <a:lstStyle/>
                    <a:p>
                      <a:pPr marR="45720" algn="r">
                        <a:lnSpc>
                          <a:spcPts val="149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next;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84514" y="4318702"/>
            <a:ext cx="2275915" cy="135252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another element 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q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/>
            <a:endParaRPr sz="12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206" marR="192751" defTabSz="806867"/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Check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if we are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done 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if (q !=</a:t>
            </a:r>
            <a:r>
              <a:rPr sz="1235" spc="-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815)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92489" defTabSz="806867">
              <a:lnSpc>
                <a:spcPts val="1468"/>
              </a:lnSpc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match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35" spc="-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true;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938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8880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7" y="1363084"/>
            <a:ext cx="2917451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Functions in</a:t>
            </a:r>
            <a:r>
              <a:rPr spc="-88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0398"/>
            <a:ext cx="6469716" cy="348547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Easy to create your own functions in</a:t>
            </a:r>
            <a:r>
              <a:rPr sz="2735" spc="-5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3"/>
              </a:spcBef>
              <a:buClr>
                <a:srgbClr val="CCCC9A"/>
              </a:buClr>
              <a:buFont typeface="Wingdings"/>
              <a:buChar char=""/>
            </a:pPr>
            <a:endParaRPr sz="37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lnSpc>
                <a:spcPct val="90100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As tasks become complex, it is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good 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idea to organize code into functions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that  perform defined</a:t>
            </a:r>
            <a:r>
              <a:rPr sz="273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tasks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3"/>
              </a:spcBef>
              <a:buClr>
                <a:srgbClr val="CCCC9A"/>
              </a:buClr>
              <a:buFont typeface="Wingdings"/>
              <a:buChar char=""/>
            </a:pPr>
            <a:endParaRPr sz="37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353004" indent="-302575" defTabSz="806867">
              <a:lnSpc>
                <a:spcPts val="2956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In R, it is good practice to give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default  values to function</a:t>
            </a:r>
            <a:r>
              <a:rPr sz="2735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arguments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20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049246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Function</a:t>
            </a:r>
            <a:r>
              <a:rPr spc="-88" dirty="0"/>
              <a:t> </a:t>
            </a:r>
            <a:r>
              <a:rPr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7121"/>
            <a:ext cx="6341969" cy="335594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500369" defTabSz="806867">
              <a:spcBef>
                <a:spcPts val="88"/>
              </a:spcBef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name 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&lt;- function(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arg1, arg2,</a:t>
            </a:r>
            <a:r>
              <a:rPr sz="2382" spc="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…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65163" defTabSz="806867">
              <a:spcBef>
                <a:spcPts val="49"/>
              </a:spcBef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expression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9"/>
              </a:spcBef>
            </a:pPr>
            <a:endParaRPr sz="361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Arguments can be assigned default</a:t>
            </a:r>
            <a:r>
              <a:rPr sz="2382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values: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818073" defTabSz="806867">
              <a:spcBef>
                <a:spcPts val="349"/>
              </a:spcBef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arg_name 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382" b="1" spc="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expression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49"/>
              </a:spcBef>
            </a:pPr>
            <a:endParaRPr sz="383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lnSpc>
                <a:spcPts val="2682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Return value is the last evaluated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expression 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or can be set explicitly with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return()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6556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8" y="446616"/>
            <a:ext cx="3802716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Defining</a:t>
            </a:r>
            <a:r>
              <a:rPr spc="-18" dirty="0"/>
              <a:t> </a:t>
            </a:r>
            <a:r>
              <a:rPr spc="-9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7030" y="1078085"/>
            <a:ext cx="7695211" cy="370463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6371" indent="-215164" defTabSz="806867">
              <a:spcBef>
                <a:spcPts val="88"/>
              </a:spcBef>
              <a:buFontTx/>
              <a:buChar char="&gt;"/>
              <a:tabLst>
                <a:tab pos="226931" algn="l"/>
              </a:tabLst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square &lt;- function(x = 10) x *</a:t>
            </a:r>
            <a:r>
              <a:rPr sz="2000" b="1" spc="-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371" indent="-215164" defTabSz="806867">
              <a:spcBef>
                <a:spcPts val="4"/>
              </a:spcBef>
              <a:buFontTx/>
              <a:buChar char="&gt;"/>
              <a:tabLst>
                <a:tab pos="226931" algn="l"/>
              </a:tabLst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square()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/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[1]</a:t>
            </a:r>
            <a:r>
              <a:rPr sz="2000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100</a:t>
            </a:r>
          </a:p>
          <a:p>
            <a:pPr marL="226371" indent="-215164" defTabSz="806867">
              <a:spcBef>
                <a:spcPts val="4"/>
              </a:spcBef>
              <a:buFontTx/>
              <a:buChar char="&gt;"/>
              <a:tabLst>
                <a:tab pos="226931" algn="l"/>
              </a:tabLst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square(2)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9"/>
              </a:spcBef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[1]</a:t>
            </a:r>
            <a:r>
              <a:rPr sz="2000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4</a:t>
            </a:r>
          </a:p>
          <a:p>
            <a:pPr defTabSz="806867">
              <a:spcBef>
                <a:spcPts val="26"/>
              </a:spcBef>
            </a:pP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26931" indent="-215725" defTabSz="806867">
              <a:spcBef>
                <a:spcPts val="4"/>
              </a:spcBef>
              <a:buFontTx/>
              <a:buChar char="&gt;"/>
              <a:tabLst>
                <a:tab pos="227492" algn="l"/>
              </a:tabLst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intsum </a:t>
            </a:r>
            <a:r>
              <a:rPr sz="2000" b="1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function(from=1,</a:t>
            </a:r>
            <a:r>
              <a:rPr sz="2000" b="1" spc="-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to=10)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42096" defTabSz="806867">
              <a:spcBef>
                <a:spcPts val="4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42096" defTabSz="806867"/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sum &lt;-</a:t>
            </a:r>
            <a:r>
              <a:rPr sz="2000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0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58381" marR="1405853" indent="-216845" defTabSz="806867">
              <a:spcBef>
                <a:spcPts val="4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for (i in</a:t>
            </a:r>
            <a:r>
              <a:rPr sz="2000" b="1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from:to)  sum &lt;- sum +</a:t>
            </a:r>
            <a:r>
              <a:rPr sz="2000" b="1" spc="-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42096" defTabSz="806867">
              <a:spcBef>
                <a:spcPts val="9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sum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42096" defTabSz="806867">
              <a:spcBef>
                <a:spcPts val="9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8394"/>
              </p:ext>
            </p:extLst>
          </p:nvPr>
        </p:nvGraphicFramePr>
        <p:xfrm>
          <a:off x="1971523" y="4954737"/>
          <a:ext cx="7006223" cy="1543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2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573">
                <a:tc>
                  <a:txBody>
                    <a:bodyPr/>
                    <a:lstStyle/>
                    <a:p>
                      <a:pPr marL="276225" indent="-244475">
                        <a:lnSpc>
                          <a:spcPts val="1655"/>
                        </a:lnSpc>
                        <a:buChar char="&gt;"/>
                        <a:tabLst>
                          <a:tab pos="276860" algn="l"/>
                        </a:tabLst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intsum(3)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 Evaluates</a:t>
                      </a:r>
                      <a:r>
                        <a:rPr sz="1400" b="1" spc="-9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sum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from 3 to 10</a:t>
                      </a:r>
                      <a:r>
                        <a:rPr sz="1400" b="1" spc="-8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73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52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73">
                <a:tc>
                  <a:txBody>
                    <a:bodyPr/>
                    <a:lstStyle/>
                    <a:p>
                      <a:pPr marL="275590" indent="-243840">
                        <a:lnSpc>
                          <a:spcPts val="1710"/>
                        </a:lnSpc>
                        <a:buChar char="&gt;"/>
                        <a:tabLst>
                          <a:tab pos="276225" algn="l"/>
                        </a:tabLst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intsum(to =</a:t>
                      </a:r>
                      <a:r>
                        <a:rPr sz="20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3)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10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 Evaluates</a:t>
                      </a:r>
                      <a:r>
                        <a:rPr sz="1400" b="1" spc="-9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sum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from 1 to 3</a:t>
                      </a:r>
                      <a:r>
                        <a:rPr sz="1400" b="1" spc="-7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573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27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7" y="1363084"/>
            <a:ext cx="5527301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Some notes on functions 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65692"/>
            <a:ext cx="6609229" cy="352875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lnSpc>
                <a:spcPts val="2281"/>
              </a:lnSpc>
              <a:spcBef>
                <a:spcPts val="88"/>
              </a:spcBef>
              <a:buClr>
                <a:srgbClr val="CCCC9A"/>
              </a:buClr>
              <a:buSzPct val="68181"/>
              <a:buFont typeface="Wingdings"/>
              <a:buChar char=""/>
              <a:tabLst>
                <a:tab pos="313221" algn="l"/>
                <a:tab pos="313781" algn="l"/>
                <a:tab pos="5706900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You can print the arguments for a function using	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args()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221" defTabSz="806867">
              <a:lnSpc>
                <a:spcPts val="2281"/>
              </a:lnSpc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command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defTabSz="806867"/>
            <a:endParaRPr sz="229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15045" lvl="1" indent="-296972" defTabSz="806867">
              <a:buFontTx/>
              <a:buChar char="&gt;"/>
              <a:tabLst>
                <a:tab pos="1115605" algn="l"/>
              </a:tabLst>
            </a:pP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args(intsum)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18073" defTabSz="806867">
              <a:spcBef>
                <a:spcPts val="224"/>
              </a:spcBef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function (from = 1, to = 10)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13"/>
              </a:spcBef>
            </a:pPr>
            <a:endParaRPr sz="286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113746" indent="-302575" defTabSz="806867">
              <a:lnSpc>
                <a:spcPts val="1968"/>
              </a:lnSpc>
              <a:buClr>
                <a:srgbClr val="CCCC9A"/>
              </a:buClr>
              <a:buSzPct val="68181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You can print the contents of a function by typing only</a:t>
            </a:r>
            <a:r>
              <a:rPr sz="1941" spc="-5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its  name, without the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18"/>
              </a:spcBef>
              <a:buClr>
                <a:srgbClr val="CCCC9A"/>
              </a:buClr>
              <a:buFont typeface="Wingdings"/>
              <a:buChar char=""/>
            </a:pPr>
            <a:endParaRPr sz="251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68181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You can edit a function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using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1114484" lvl="1" indent="-296411" defTabSz="806867">
              <a:spcBef>
                <a:spcPts val="79"/>
              </a:spcBef>
              <a:buFontTx/>
              <a:buChar char="&gt;"/>
              <a:tabLst>
                <a:tab pos="1115045" algn="l"/>
              </a:tabLst>
            </a:pP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my.func &lt;-</a:t>
            </a:r>
            <a:r>
              <a:rPr sz="1941" b="1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edit(my.old.func)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8769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27504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Debugging</a:t>
            </a:r>
            <a:r>
              <a:rPr spc="-79" dirty="0"/>
              <a:t> </a:t>
            </a:r>
            <a:r>
              <a:rPr spc="-4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46867"/>
            <a:ext cx="5995706" cy="34035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lnSpc>
                <a:spcPts val="2497"/>
              </a:lnSpc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Toggle debugging for a function</a:t>
            </a:r>
            <a:r>
              <a:rPr sz="2382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with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defTabSz="806867">
              <a:lnSpc>
                <a:spcPts val="2497"/>
              </a:lnSpc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debug()/undebug()</a:t>
            </a:r>
            <a:r>
              <a:rPr sz="2382" spc="-76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command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/>
            <a:endParaRPr sz="260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572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With debugging enabled, R steps</a:t>
            </a:r>
            <a:r>
              <a:rPr sz="2382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through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defTabSz="806867">
              <a:lnSpc>
                <a:spcPts val="2502"/>
              </a:lnSpc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function line by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line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2263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Use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print()</a:t>
            </a:r>
            <a:r>
              <a:rPr sz="1941" spc="-68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to inspect variables along the way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spc="-4" dirty="0">
                <a:solidFill>
                  <a:prstClr val="black"/>
                </a:solidFill>
                <a:latin typeface="Arial"/>
                <a:cs typeface="Arial"/>
              </a:rPr>
              <a:t>Press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&lt;enter&gt;</a:t>
            </a:r>
            <a:r>
              <a:rPr sz="1941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to proceed to next line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677992" indent="-364211" defTabSz="806867">
              <a:lnSpc>
                <a:spcPts val="2855"/>
              </a:lnSpc>
              <a:spcBef>
                <a:spcPts val="2810"/>
              </a:spcBef>
              <a:buFontTx/>
              <a:buChar char="&gt;"/>
              <a:tabLst>
                <a:tab pos="678552" algn="l"/>
              </a:tabLst>
            </a:pP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debug(intsum)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77992" indent="-364211" defTabSz="806867">
              <a:lnSpc>
                <a:spcPts val="2855"/>
              </a:lnSpc>
              <a:buFontTx/>
              <a:buChar char="&gt;"/>
              <a:tabLst>
                <a:tab pos="678552" algn="l"/>
              </a:tabLst>
            </a:pP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intsum(10)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325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7" y="1363084"/>
            <a:ext cx="1707216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So far</a:t>
            </a:r>
            <a:r>
              <a:rPr spc="-71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46867"/>
            <a:ext cx="4981015" cy="3327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lnSpc>
                <a:spcPts val="2849"/>
              </a:lnSpc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Different types of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variables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2321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Numbers, Vectors, Data Frames,</a:t>
            </a:r>
            <a:r>
              <a:rPr sz="1941" spc="-4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Lists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lnSpc>
                <a:spcPts val="2793"/>
              </a:lnSpc>
              <a:spcBef>
                <a:spcPts val="286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Control program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execution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2263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Grouping expressions with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spc="-4" dirty="0">
                <a:solidFill>
                  <a:prstClr val="black"/>
                </a:solidFill>
                <a:latin typeface="Courier New"/>
                <a:cs typeface="Courier New"/>
              </a:rPr>
              <a:t>{}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6786" lvl="1" indent="-252146" defTabSz="806867">
              <a:spcBef>
                <a:spcPts val="119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Controlling loop</a:t>
            </a:r>
            <a:r>
              <a:rPr sz="194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execution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lnSpc>
                <a:spcPts val="2849"/>
              </a:lnSpc>
              <a:spcBef>
                <a:spcPts val="286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Create functions and edit</a:t>
            </a:r>
            <a:r>
              <a:rPr sz="2382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functions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2321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Set argument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names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spc="-4" dirty="0">
                <a:solidFill>
                  <a:prstClr val="black"/>
                </a:solidFill>
                <a:latin typeface="Arial"/>
                <a:cs typeface="Arial"/>
              </a:rPr>
              <a:t>Set default argument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spc="-4" dirty="0">
                <a:solidFill>
                  <a:prstClr val="black"/>
                </a:solidFill>
                <a:latin typeface="Arial"/>
                <a:cs typeface="Arial"/>
              </a:rPr>
              <a:t>values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8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3842497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Useful R</a:t>
            </a:r>
            <a:r>
              <a:rPr spc="-44" dirty="0"/>
              <a:t> </a:t>
            </a:r>
            <a:r>
              <a:rPr spc="-9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520472"/>
            <a:ext cx="3455334" cy="2560241"/>
          </a:xfrm>
          <a:prstGeom prst="rect">
            <a:avLst/>
          </a:prstGeom>
        </p:spPr>
        <p:txBody>
          <a:bodyPr vert="horz" wrap="square" lIns="0" tIns="95810" rIns="0" bIns="0" rtlCol="0">
            <a:spAutoFit/>
          </a:bodyPr>
          <a:lstStyle/>
          <a:p>
            <a:pPr marL="313781" indent="-302575" defTabSz="806867">
              <a:spcBef>
                <a:spcPts val="754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Online</a:t>
            </a:r>
            <a:r>
              <a:rPr sz="2735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Help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666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Random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Generation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666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Input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/</a:t>
            </a:r>
            <a:r>
              <a:rPr sz="273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Output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666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sz="2735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Summaries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662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Exiting</a:t>
            </a:r>
            <a:r>
              <a:rPr sz="273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02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2278062" y="1"/>
            <a:ext cx="7543800" cy="809625"/>
          </a:xfrm>
        </p:spPr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/>
              <a:t>What is it?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914401"/>
            <a:ext cx="10058400" cy="5778500"/>
          </a:xfrm>
        </p:spPr>
        <p:txBody>
          <a:bodyPr vert="horz" lIns="91440" tIns="45720" rIns="81279" bIns="45720" rtlCol="0">
            <a:normAutofit/>
          </a:bodyPr>
          <a:lstStyle/>
          <a:p>
            <a:pPr marL="131763" indent="-92075">
              <a:buFont typeface="Arial" panose="020B0604020202020204" pitchFamily="34" charset="0"/>
              <a:buChar char="•"/>
            </a:pPr>
            <a:r>
              <a:rPr lang="en-US" altLang="en-US" sz="3200" dirty="0"/>
              <a:t>R is used for data manipulation, statistics, and graphics. It is made up of: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operators (+  -  &lt;-  *  %*%  …) for calculations on arrays &amp; matrices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large, coherent, integrated collection of functions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facilities for making unlimited types of publication quality graphics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user written functions &amp; sets of functions (packages); 800+ contributed packages so far &amp; growing</a:t>
            </a:r>
          </a:p>
        </p:txBody>
      </p:sp>
    </p:spTree>
    <p:extLst>
      <p:ext uri="{BB962C8B-B14F-4D97-AF65-F5344CB8AC3E}">
        <p14:creationId xmlns:p14="http://schemas.microsoft.com/office/powerpoint/2010/main" val="302193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93114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Random Generation in</a:t>
            </a:r>
            <a:r>
              <a:rPr spc="-79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4433"/>
            <a:ext cx="6289861" cy="3398166"/>
          </a:xfrm>
          <a:prstGeom prst="rect">
            <a:avLst/>
          </a:prstGeom>
        </p:spPr>
        <p:txBody>
          <a:bodyPr vert="horz" wrap="square" lIns="0" tIns="54348" rIns="0" bIns="0" rtlCol="0">
            <a:spAutoFit/>
          </a:bodyPr>
          <a:lstStyle/>
          <a:p>
            <a:pPr marL="313781" marR="210682" indent="-302575" defTabSz="806867">
              <a:lnSpc>
                <a:spcPts val="2665"/>
              </a:lnSpc>
              <a:spcBef>
                <a:spcPts val="427"/>
              </a:spcBef>
              <a:buClr>
                <a:srgbClr val="CCCC9A"/>
              </a:buClr>
              <a:buSzPct val="71428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471" dirty="0">
                <a:solidFill>
                  <a:prstClr val="black"/>
                </a:solidFill>
                <a:latin typeface="Arial"/>
                <a:cs typeface="Arial"/>
              </a:rPr>
              <a:t>In contrast to many C implementations,</a:t>
            </a:r>
            <a:r>
              <a:rPr sz="2471" spc="-9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prstClr val="black"/>
                </a:solidFill>
                <a:latin typeface="Arial"/>
                <a:cs typeface="Arial"/>
              </a:rPr>
              <a:t>R  generates pretty good random</a:t>
            </a:r>
            <a:r>
              <a:rPr sz="2471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prstClr val="black"/>
                </a:solidFill>
                <a:latin typeface="Arial"/>
                <a:cs typeface="Arial"/>
              </a:rPr>
              <a:t>numbers</a:t>
            </a:r>
            <a:endParaRPr sz="2471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6"/>
              </a:spcBef>
              <a:buFontTx/>
              <a:buChar char=""/>
            </a:pPr>
            <a:endParaRPr sz="313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marR="186587" indent="-302015" defTabSz="806867">
              <a:lnSpc>
                <a:spcPts val="2797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set.seed(seed)</a:t>
            </a:r>
            <a:r>
              <a:rPr sz="2471" dirty="0">
                <a:solidFill>
                  <a:prstClr val="black"/>
                </a:solidFill>
                <a:latin typeface="Arial"/>
                <a:cs typeface="Arial"/>
              </a:rPr>
              <a:t>can be used to select a  specific sequence of random</a:t>
            </a:r>
            <a:r>
              <a:rPr sz="2471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prstClr val="black"/>
                </a:solidFill>
                <a:latin typeface="Arial"/>
                <a:cs typeface="Arial"/>
              </a:rPr>
              <a:t>numbers</a:t>
            </a:r>
            <a:endParaRPr sz="2471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1"/>
              </a:spcBef>
              <a:buFontTx/>
              <a:buChar char=""/>
            </a:pPr>
            <a:endParaRPr sz="27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735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sample(x, size, replace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382" spc="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FALSE)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>
              <a:lnSpc>
                <a:spcPts val="2735"/>
              </a:lnSpc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generates a sample of size elements from</a:t>
            </a:r>
            <a:r>
              <a:rPr sz="2382" spc="-6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2382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spcBef>
                <a:spcPts val="256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941" spc="-6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is a single number, sample is from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1:x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0579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02739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Random</a:t>
            </a:r>
            <a:r>
              <a:rPr spc="-79" dirty="0"/>
              <a:t> </a:t>
            </a:r>
            <a:r>
              <a:rPr spc="-4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24005"/>
            <a:ext cx="5061697" cy="373618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runif(n, min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lang="en-US" sz="2382" dirty="0">
                <a:solidFill>
                  <a:prstClr val="black"/>
                </a:solidFill>
                <a:latin typeface="Courier New"/>
                <a:cs typeface="Courier New"/>
              </a:rPr>
              <a:t>0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, max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382" spc="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</a:p>
          <a:p>
            <a:pPr marL="666786" lvl="1" indent="-252146" defTabSz="806867">
              <a:lnSpc>
                <a:spcPts val="2246"/>
              </a:lnSpc>
              <a:spcBef>
                <a:spcPts val="159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Samples from Uniform</a:t>
            </a:r>
            <a:r>
              <a:rPr sz="194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distribution</a:t>
            </a:r>
          </a:p>
          <a:p>
            <a:pPr marL="313781" indent="-302575" defTabSz="806867">
              <a:lnSpc>
                <a:spcPts val="2775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rbinom(n, size,</a:t>
            </a:r>
            <a:r>
              <a:rPr sz="2382" spc="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prob)</a:t>
            </a:r>
          </a:p>
          <a:p>
            <a:pPr marL="666786" lvl="1" indent="-252146" defTabSz="806867">
              <a:lnSpc>
                <a:spcPts val="2246"/>
              </a:lnSpc>
              <a:spcBef>
                <a:spcPts val="163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Samples from Binomial</a:t>
            </a:r>
            <a:r>
              <a:rPr sz="1941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distribution</a:t>
            </a:r>
          </a:p>
          <a:p>
            <a:pPr marL="313781" indent="-302575" defTabSz="806867">
              <a:lnSpc>
                <a:spcPts val="2775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rnorm(n, mean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0, sd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382" spc="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</a:p>
          <a:p>
            <a:pPr marL="666786" lvl="1" indent="-252146" defTabSz="806867">
              <a:lnSpc>
                <a:spcPts val="2246"/>
              </a:lnSpc>
              <a:spcBef>
                <a:spcPts val="163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Samples from Normal</a:t>
            </a:r>
            <a:r>
              <a:rPr sz="194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distribution</a:t>
            </a:r>
          </a:p>
          <a:p>
            <a:pPr marL="313781" indent="-302575" defTabSz="806867">
              <a:lnSpc>
                <a:spcPts val="2775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rexp(n, rate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382" spc="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</a:p>
          <a:p>
            <a:pPr marL="666786" lvl="1" indent="-252146" defTabSz="806867">
              <a:lnSpc>
                <a:spcPts val="2246"/>
              </a:lnSpc>
              <a:spcBef>
                <a:spcPts val="168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Samples from Exponential</a:t>
            </a:r>
            <a:r>
              <a:rPr sz="1941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distribution</a:t>
            </a:r>
          </a:p>
          <a:p>
            <a:pPr marL="313781" indent="-302575" defTabSz="806867">
              <a:lnSpc>
                <a:spcPts val="2775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rt(n,</a:t>
            </a:r>
            <a:r>
              <a:rPr sz="2382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df)</a:t>
            </a:r>
          </a:p>
          <a:p>
            <a:pPr marL="666786" lvl="1" indent="-252146" defTabSz="806867">
              <a:spcBef>
                <a:spcPts val="163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Samples from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T-distribution</a:t>
            </a:r>
          </a:p>
          <a:p>
            <a:pPr marL="313781" indent="-302575" defTabSz="806867">
              <a:spcBef>
                <a:spcPts val="13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others!</a:t>
            </a:r>
            <a:endParaRPr sz="2382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077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297908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R Help</a:t>
            </a:r>
            <a:r>
              <a:rPr spc="-106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46867"/>
            <a:ext cx="6631081" cy="3473537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313781" marR="1083106" indent="-302575" defTabSz="806867">
              <a:lnSpc>
                <a:spcPct val="79800"/>
              </a:lnSpc>
              <a:spcBef>
                <a:spcPts val="666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 has a built-in help system with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useful 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information and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examples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8"/>
              </a:spcBef>
              <a:buClr>
                <a:srgbClr val="CCCC9A"/>
              </a:buClr>
              <a:buFont typeface="Wingdings"/>
              <a:buChar char=""/>
            </a:pPr>
            <a:endParaRPr sz="233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help()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provides general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help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lnSpc>
                <a:spcPts val="2855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help(plot)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will explain the plot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function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marR="4483" indent="-302575" defTabSz="806867">
              <a:lnSpc>
                <a:spcPts val="2427"/>
              </a:lnSpc>
              <a:spcBef>
                <a:spcPts val="437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help.search(“histogram”)</a:t>
            </a:r>
            <a:r>
              <a:rPr sz="2382" spc="-7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will search for  topics that include the word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histogram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27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2024" indent="-302575" defTabSz="806867">
              <a:lnSpc>
                <a:spcPts val="2427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example(plot)</a:t>
            </a:r>
            <a:r>
              <a:rPr sz="2382" spc="-7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will provide examples for the  plot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function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651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5" y="1244264"/>
            <a:ext cx="5162399" cy="51606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Input /</a:t>
            </a:r>
            <a:r>
              <a:rPr spc="-62" dirty="0"/>
              <a:t> </a:t>
            </a:r>
            <a:r>
              <a:rPr spc="-9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06793"/>
            <a:ext cx="7049621" cy="3603694"/>
          </a:xfrm>
          <a:prstGeom prst="rect">
            <a:avLst/>
          </a:prstGeom>
        </p:spPr>
        <p:txBody>
          <a:bodyPr vert="horz" wrap="square" lIns="0" tIns="53228" rIns="0" bIns="0" rtlCol="0">
            <a:spAutoFit/>
          </a:bodyPr>
          <a:lstStyle/>
          <a:p>
            <a:pPr marL="313781" indent="-302575" defTabSz="806867">
              <a:spcBef>
                <a:spcPts val="419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Use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sink(file)</a:t>
            </a:r>
            <a:r>
              <a:rPr sz="2735" spc="-9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to redirect output to a file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335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Use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sink()</a:t>
            </a:r>
            <a:r>
              <a:rPr sz="2735" spc="-8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to restore screen output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1"/>
              </a:spcBef>
              <a:buClr>
                <a:srgbClr val="CCCC9A"/>
              </a:buClr>
              <a:buFont typeface="Wingdings"/>
              <a:buChar char=""/>
            </a:pPr>
            <a:endParaRPr sz="361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86850" indent="-302575" defTabSz="806867">
              <a:lnSpc>
                <a:spcPts val="3124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Use</a:t>
            </a:r>
            <a:r>
              <a:rPr sz="2735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print()</a:t>
            </a:r>
            <a:r>
              <a:rPr sz="2735" spc="-8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273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cat()</a:t>
            </a:r>
            <a:r>
              <a:rPr sz="2735" spc="-89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73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generate</a:t>
            </a:r>
            <a:r>
              <a:rPr sz="273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output  inside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functions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5"/>
              </a:spcBef>
              <a:buClr>
                <a:srgbClr val="CCCC9A"/>
              </a:buClr>
              <a:buFont typeface="Wingdings"/>
              <a:buChar char=""/>
            </a:pPr>
            <a:endParaRPr sz="339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397270" indent="-302575" defTabSz="806867">
              <a:lnSpc>
                <a:spcPts val="3124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Use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source(file)</a:t>
            </a:r>
            <a:r>
              <a:rPr sz="2735" spc="-9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to read input from a 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file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730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620185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Basic Utility</a:t>
            </a:r>
            <a:r>
              <a:rPr spc="-84" dirty="0"/>
              <a:t> </a:t>
            </a:r>
            <a:r>
              <a:rPr spc="-4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19972"/>
            <a:ext cx="6860801" cy="35759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3781" indent="-302575" defTabSz="806867">
              <a:spcBef>
                <a:spcPts val="375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length()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returns the number of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elements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2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mean()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returns the sample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mean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2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median()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returns the sample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mean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7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range()</a:t>
            </a:r>
            <a:r>
              <a:rPr sz="2382" spc="-7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returns the largest and smallest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values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7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unique()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removes duplicate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elements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2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summary()</a:t>
            </a:r>
            <a:r>
              <a:rPr sz="2382" spc="-7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calculates descriptive statistics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marR="320505" indent="-302575" defTabSz="806867">
              <a:lnSpc>
                <a:spcPts val="2727"/>
              </a:lnSpc>
              <a:spcBef>
                <a:spcPts val="485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diff()</a:t>
            </a:r>
            <a:r>
              <a:rPr sz="2382" spc="-7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takes difference between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consecutive  elements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62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rev()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reverses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elements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594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56079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Managing</a:t>
            </a:r>
            <a:r>
              <a:rPr spc="-84" dirty="0"/>
              <a:t> </a:t>
            </a:r>
            <a:r>
              <a:rPr spc="-4" dirty="0"/>
              <a:t>Workspaces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105362"/>
            <a:ext cx="6623797" cy="327855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16810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As you generate functions and variables,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these 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are added to your current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workspace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3"/>
              </a:spcBef>
              <a:buClr>
                <a:srgbClr val="CCCC9A"/>
              </a:buClr>
              <a:buFont typeface="Wingdings"/>
              <a:buChar char=""/>
            </a:pPr>
            <a:endParaRPr sz="33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Use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ls()</a:t>
            </a:r>
            <a:r>
              <a:rPr sz="2382" spc="-7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to list workspace contents and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rm()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>
              <a:spcBef>
                <a:spcPts val="172"/>
              </a:spcBef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to delete variables or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functions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9"/>
              </a:spcBef>
            </a:pPr>
            <a:endParaRPr sz="317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159132" indent="-302575" defTabSz="806867">
              <a:lnSpc>
                <a:spcPct val="105900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When you quit, with the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q()</a:t>
            </a:r>
            <a:r>
              <a:rPr sz="2382" spc="-7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function, you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can 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save the current workspace for later</a:t>
            </a:r>
            <a:r>
              <a:rPr sz="2382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use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553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918659"/>
            <a:ext cx="5382185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pc="-4" dirty="0"/>
              <a:t>Introduction </a:t>
            </a:r>
            <a:r>
              <a:rPr dirty="0"/>
              <a:t>to R</a:t>
            </a:r>
            <a:r>
              <a:rPr spc="-106" dirty="0"/>
              <a:t> </a:t>
            </a:r>
            <a:r>
              <a:rPr spc="-4" dirty="0"/>
              <a:t>Graphics</a:t>
            </a:r>
          </a:p>
        </p:txBody>
      </p:sp>
      <p:sp>
        <p:nvSpPr>
          <p:cNvPr id="3" name="object 3"/>
          <p:cNvSpPr/>
          <p:nvPr/>
        </p:nvSpPr>
        <p:spPr>
          <a:xfrm>
            <a:off x="6998054" y="2202689"/>
            <a:ext cx="1454238" cy="1316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8383" y="3533449"/>
            <a:ext cx="57149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-3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8824" y="3533449"/>
            <a:ext cx="57149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-2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282" y="3533449"/>
            <a:ext cx="262778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  <a:tabLst>
                <a:tab pos="228052" algn="l"/>
              </a:tabLst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0899" y="3533449"/>
            <a:ext cx="45384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1336" y="3533449"/>
            <a:ext cx="45384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6870" y="3350153"/>
            <a:ext cx="47577" cy="57149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spc="-9" dirty="0">
                <a:solidFill>
                  <a:prstClr val="black"/>
                </a:solidFill>
                <a:latin typeface="Arial"/>
                <a:cs typeface="Arial"/>
              </a:rPr>
              <a:t>-4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6870" y="3092441"/>
            <a:ext cx="47577" cy="58831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6870" y="2845693"/>
            <a:ext cx="47577" cy="45384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6870" y="2591548"/>
            <a:ext cx="47577" cy="45384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6870" y="2335387"/>
            <a:ext cx="47577" cy="45384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16351" y="3625562"/>
            <a:ext cx="43143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2068" y="2828482"/>
            <a:ext cx="47577" cy="43143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9112" y="2072807"/>
            <a:ext cx="365312" cy="6958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 defTabSz="806867">
              <a:spcBef>
                <a:spcPts val="119"/>
              </a:spcBef>
            </a:pPr>
            <a:r>
              <a:rPr sz="353" b="1" spc="18" dirty="0">
                <a:solidFill>
                  <a:prstClr val="black"/>
                </a:solidFill>
                <a:latin typeface="Arial"/>
                <a:cs typeface="Arial"/>
              </a:rPr>
              <a:t>Histogram of</a:t>
            </a:r>
            <a:r>
              <a:rPr sz="353" b="1"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53" b="1" spc="1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sz="35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1822" y="3625562"/>
            <a:ext cx="43143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7539" y="2741100"/>
            <a:ext cx="47577" cy="217954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Frequency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80173" y="3495563"/>
            <a:ext cx="1322854" cy="0"/>
          </a:xfrm>
          <a:custGeom>
            <a:avLst/>
            <a:gdLst/>
            <a:ahLst/>
            <a:cxnLst/>
            <a:rect l="l" t="t" r="r" b="b"/>
            <a:pathLst>
              <a:path w="1499235">
                <a:moveTo>
                  <a:pt x="0" y="0"/>
                </a:moveTo>
                <a:lnTo>
                  <a:pt x="14988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80172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9776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57362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46966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36570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26173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13087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02691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50814" y="3533449"/>
            <a:ext cx="57149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-4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40409" y="3533449"/>
            <a:ext cx="57149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-3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27986" y="3533449"/>
            <a:ext cx="57149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-2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17580" y="3533449"/>
            <a:ext cx="242047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  <a:tabLst>
                <a:tab pos="207320" algn="l"/>
              </a:tabLst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03491" y="3533449"/>
            <a:ext cx="45384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90396" y="3533449"/>
            <a:ext cx="45384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79991" y="3533449"/>
            <a:ext cx="45384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26384" y="2240279"/>
            <a:ext cx="0" cy="1206874"/>
          </a:xfrm>
          <a:custGeom>
            <a:avLst/>
            <a:gdLst/>
            <a:ahLst/>
            <a:cxnLst/>
            <a:rect l="l" t="t" r="r" b="b"/>
            <a:pathLst>
              <a:path h="1367789">
                <a:moveTo>
                  <a:pt x="0" y="13677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03524" y="3447153"/>
            <a:ext cx="2297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03524" y="3144594"/>
            <a:ext cx="2297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03524" y="2844725"/>
            <a:ext cx="2297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03524" y="2542166"/>
            <a:ext cx="2297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03524" y="2240279"/>
            <a:ext cx="2297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32341" y="3424581"/>
            <a:ext cx="47577" cy="45384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32341" y="3110605"/>
            <a:ext cx="47577" cy="68356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50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32341" y="2799266"/>
            <a:ext cx="47577" cy="91887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32341" y="2496784"/>
            <a:ext cx="47577" cy="91887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5</a:t>
            </a: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32341" y="2194245"/>
            <a:ext cx="47577" cy="91887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80172" y="3444464"/>
            <a:ext cx="952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442" y="0"/>
                </a:lnTo>
              </a:path>
            </a:pathLst>
          </a:custGeom>
          <a:ln w="6095">
            <a:solidFill>
              <a:srgbClr val="ADD8E6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78890" y="3444464"/>
            <a:ext cx="97490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1035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74975" y="3434379"/>
            <a:ext cx="95250" cy="12886"/>
          </a:xfrm>
          <a:custGeom>
            <a:avLst/>
            <a:gdLst/>
            <a:ahLst/>
            <a:cxnLst/>
            <a:rect l="l" t="t" r="r" b="b"/>
            <a:pathLst>
              <a:path w="107950" h="14604">
                <a:moveTo>
                  <a:pt x="0" y="14477"/>
                </a:moveTo>
                <a:lnTo>
                  <a:pt x="107442" y="14477"/>
                </a:lnTo>
                <a:lnTo>
                  <a:pt x="107442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73692" y="3433095"/>
            <a:ext cx="97490" cy="15688"/>
          </a:xfrm>
          <a:custGeom>
            <a:avLst/>
            <a:gdLst/>
            <a:ahLst/>
            <a:cxnLst/>
            <a:rect l="l" t="t" r="r" b="b"/>
            <a:pathLst>
              <a:path w="110489" h="17779">
                <a:moveTo>
                  <a:pt x="0" y="17386"/>
                </a:moveTo>
                <a:lnTo>
                  <a:pt x="110350" y="17386"/>
                </a:lnTo>
                <a:lnTo>
                  <a:pt x="110350" y="0"/>
                </a:lnTo>
                <a:lnTo>
                  <a:pt x="0" y="0"/>
                </a:lnTo>
                <a:lnTo>
                  <a:pt x="0" y="17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969776" y="3431689"/>
            <a:ext cx="952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442" y="0"/>
                </a:lnTo>
              </a:path>
            </a:pathLst>
          </a:custGeom>
          <a:ln w="35051">
            <a:solidFill>
              <a:srgbClr val="ADD8E6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969776" y="3416225"/>
            <a:ext cx="95250" cy="31376"/>
          </a:xfrm>
          <a:custGeom>
            <a:avLst/>
            <a:gdLst/>
            <a:ahLst/>
            <a:cxnLst/>
            <a:rect l="l" t="t" r="r" b="b"/>
            <a:pathLst>
              <a:path w="107950" h="35560">
                <a:moveTo>
                  <a:pt x="0" y="0"/>
                </a:moveTo>
                <a:lnTo>
                  <a:pt x="107442" y="0"/>
                </a:lnTo>
                <a:lnTo>
                  <a:pt x="107442" y="35051"/>
                </a:lnTo>
                <a:lnTo>
                  <a:pt x="0" y="35051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064578" y="3303269"/>
            <a:ext cx="93009" cy="143996"/>
          </a:xfrm>
          <a:custGeom>
            <a:avLst/>
            <a:gdLst/>
            <a:ahLst/>
            <a:cxnLst/>
            <a:rect l="l" t="t" r="r" b="b"/>
            <a:pathLst>
              <a:path w="105410" h="163195">
                <a:moveTo>
                  <a:pt x="0" y="0"/>
                </a:moveTo>
                <a:lnTo>
                  <a:pt x="0" y="163067"/>
                </a:lnTo>
                <a:lnTo>
                  <a:pt x="105156" y="163067"/>
                </a:lnTo>
                <a:lnTo>
                  <a:pt x="105156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64578" y="3303269"/>
            <a:ext cx="93009" cy="143996"/>
          </a:xfrm>
          <a:custGeom>
            <a:avLst/>
            <a:gdLst/>
            <a:ahLst/>
            <a:cxnLst/>
            <a:rect l="l" t="t" r="r" b="b"/>
            <a:pathLst>
              <a:path w="105410" h="163195">
                <a:moveTo>
                  <a:pt x="0" y="0"/>
                </a:moveTo>
                <a:lnTo>
                  <a:pt x="105155" y="0"/>
                </a:lnTo>
                <a:lnTo>
                  <a:pt x="105155" y="163068"/>
                </a:lnTo>
                <a:lnTo>
                  <a:pt x="0" y="16306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57362" y="3236706"/>
            <a:ext cx="95250" cy="210671"/>
          </a:xfrm>
          <a:custGeom>
            <a:avLst/>
            <a:gdLst/>
            <a:ahLst/>
            <a:cxnLst/>
            <a:rect l="l" t="t" r="r" b="b"/>
            <a:pathLst>
              <a:path w="107950" h="238760">
                <a:moveTo>
                  <a:pt x="0" y="0"/>
                </a:moveTo>
                <a:lnTo>
                  <a:pt x="0" y="238506"/>
                </a:lnTo>
                <a:lnTo>
                  <a:pt x="107442" y="238506"/>
                </a:lnTo>
                <a:lnTo>
                  <a:pt x="107442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57362" y="3236706"/>
            <a:ext cx="95250" cy="210671"/>
          </a:xfrm>
          <a:custGeom>
            <a:avLst/>
            <a:gdLst/>
            <a:ahLst/>
            <a:cxnLst/>
            <a:rect l="l" t="t" r="r" b="b"/>
            <a:pathLst>
              <a:path w="107950" h="238760">
                <a:moveTo>
                  <a:pt x="0" y="0"/>
                </a:moveTo>
                <a:lnTo>
                  <a:pt x="107442" y="0"/>
                </a:lnTo>
                <a:lnTo>
                  <a:pt x="107442" y="238506"/>
                </a:lnTo>
                <a:lnTo>
                  <a:pt x="0" y="23850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52165" y="2862878"/>
            <a:ext cx="95250" cy="584387"/>
          </a:xfrm>
          <a:custGeom>
            <a:avLst/>
            <a:gdLst/>
            <a:ahLst/>
            <a:cxnLst/>
            <a:rect l="l" t="t" r="r" b="b"/>
            <a:pathLst>
              <a:path w="107950" h="662304">
                <a:moveTo>
                  <a:pt x="0" y="0"/>
                </a:moveTo>
                <a:lnTo>
                  <a:pt x="0" y="662178"/>
                </a:lnTo>
                <a:lnTo>
                  <a:pt x="107442" y="662178"/>
                </a:lnTo>
                <a:lnTo>
                  <a:pt x="107442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252165" y="2862878"/>
            <a:ext cx="95250" cy="584387"/>
          </a:xfrm>
          <a:custGeom>
            <a:avLst/>
            <a:gdLst/>
            <a:ahLst/>
            <a:cxnLst/>
            <a:rect l="l" t="t" r="r" b="b"/>
            <a:pathLst>
              <a:path w="107950" h="662304">
                <a:moveTo>
                  <a:pt x="0" y="0"/>
                </a:moveTo>
                <a:lnTo>
                  <a:pt x="107442" y="0"/>
                </a:lnTo>
                <a:lnTo>
                  <a:pt x="107442" y="662178"/>
                </a:lnTo>
                <a:lnTo>
                  <a:pt x="0" y="66217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346966" y="2542167"/>
            <a:ext cx="95250" cy="905435"/>
          </a:xfrm>
          <a:custGeom>
            <a:avLst/>
            <a:gdLst/>
            <a:ahLst/>
            <a:cxnLst/>
            <a:rect l="l" t="t" r="r" b="b"/>
            <a:pathLst>
              <a:path w="107950" h="1026160">
                <a:moveTo>
                  <a:pt x="0" y="0"/>
                </a:moveTo>
                <a:lnTo>
                  <a:pt x="0" y="1025651"/>
                </a:lnTo>
                <a:lnTo>
                  <a:pt x="107442" y="1025651"/>
                </a:lnTo>
                <a:lnTo>
                  <a:pt x="107442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346966" y="2542167"/>
            <a:ext cx="95250" cy="905435"/>
          </a:xfrm>
          <a:custGeom>
            <a:avLst/>
            <a:gdLst/>
            <a:ahLst/>
            <a:cxnLst/>
            <a:rect l="l" t="t" r="r" b="b"/>
            <a:pathLst>
              <a:path w="107950" h="1026160">
                <a:moveTo>
                  <a:pt x="0" y="0"/>
                </a:moveTo>
                <a:lnTo>
                  <a:pt x="107442" y="0"/>
                </a:lnTo>
                <a:lnTo>
                  <a:pt x="107442" y="1025651"/>
                </a:lnTo>
                <a:lnTo>
                  <a:pt x="0" y="1025651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441768" y="2275915"/>
            <a:ext cx="95250" cy="1171575"/>
          </a:xfrm>
          <a:custGeom>
            <a:avLst/>
            <a:gdLst/>
            <a:ahLst/>
            <a:cxnLst/>
            <a:rect l="l" t="t" r="r" b="b"/>
            <a:pathLst>
              <a:path w="107950" h="1327785">
                <a:moveTo>
                  <a:pt x="0" y="0"/>
                </a:moveTo>
                <a:lnTo>
                  <a:pt x="0" y="1327404"/>
                </a:lnTo>
                <a:lnTo>
                  <a:pt x="107442" y="1327404"/>
                </a:lnTo>
                <a:lnTo>
                  <a:pt x="107442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441768" y="2275915"/>
            <a:ext cx="95250" cy="1171575"/>
          </a:xfrm>
          <a:custGeom>
            <a:avLst/>
            <a:gdLst/>
            <a:ahLst/>
            <a:cxnLst/>
            <a:rect l="l" t="t" r="r" b="b"/>
            <a:pathLst>
              <a:path w="107950" h="1327785">
                <a:moveTo>
                  <a:pt x="0" y="0"/>
                </a:moveTo>
                <a:lnTo>
                  <a:pt x="107442" y="0"/>
                </a:lnTo>
                <a:lnTo>
                  <a:pt x="107442" y="1327404"/>
                </a:lnTo>
                <a:lnTo>
                  <a:pt x="0" y="132740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536570" y="2253054"/>
            <a:ext cx="95250" cy="1194547"/>
          </a:xfrm>
          <a:custGeom>
            <a:avLst/>
            <a:gdLst/>
            <a:ahLst/>
            <a:cxnLst/>
            <a:rect l="l" t="t" r="r" b="b"/>
            <a:pathLst>
              <a:path w="107950" h="1353820">
                <a:moveTo>
                  <a:pt x="0" y="0"/>
                </a:moveTo>
                <a:lnTo>
                  <a:pt x="0" y="1353312"/>
                </a:lnTo>
                <a:lnTo>
                  <a:pt x="107441" y="1353312"/>
                </a:lnTo>
                <a:lnTo>
                  <a:pt x="107441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536570" y="2253054"/>
            <a:ext cx="95250" cy="1194547"/>
          </a:xfrm>
          <a:custGeom>
            <a:avLst/>
            <a:gdLst/>
            <a:ahLst/>
            <a:cxnLst/>
            <a:rect l="l" t="t" r="r" b="b"/>
            <a:pathLst>
              <a:path w="107950" h="1353820">
                <a:moveTo>
                  <a:pt x="0" y="0"/>
                </a:moveTo>
                <a:lnTo>
                  <a:pt x="107441" y="0"/>
                </a:lnTo>
                <a:lnTo>
                  <a:pt x="107441" y="1353312"/>
                </a:lnTo>
                <a:lnTo>
                  <a:pt x="0" y="135331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631372" y="2565699"/>
            <a:ext cx="95250" cy="881903"/>
          </a:xfrm>
          <a:custGeom>
            <a:avLst/>
            <a:gdLst/>
            <a:ahLst/>
            <a:cxnLst/>
            <a:rect l="l" t="t" r="r" b="b"/>
            <a:pathLst>
              <a:path w="107950" h="999489">
                <a:moveTo>
                  <a:pt x="0" y="0"/>
                </a:moveTo>
                <a:lnTo>
                  <a:pt x="0" y="998982"/>
                </a:lnTo>
                <a:lnTo>
                  <a:pt x="107441" y="998982"/>
                </a:lnTo>
                <a:lnTo>
                  <a:pt x="107441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631372" y="2565699"/>
            <a:ext cx="95250" cy="881903"/>
          </a:xfrm>
          <a:custGeom>
            <a:avLst/>
            <a:gdLst/>
            <a:ahLst/>
            <a:cxnLst/>
            <a:rect l="l" t="t" r="r" b="b"/>
            <a:pathLst>
              <a:path w="107950" h="999489">
                <a:moveTo>
                  <a:pt x="0" y="0"/>
                </a:moveTo>
                <a:lnTo>
                  <a:pt x="107441" y="0"/>
                </a:lnTo>
                <a:lnTo>
                  <a:pt x="107441" y="998982"/>
                </a:lnTo>
                <a:lnTo>
                  <a:pt x="0" y="99898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726173" y="2916666"/>
            <a:ext cx="92449" cy="530599"/>
          </a:xfrm>
          <a:custGeom>
            <a:avLst/>
            <a:gdLst/>
            <a:ahLst/>
            <a:cxnLst/>
            <a:rect l="l" t="t" r="r" b="b"/>
            <a:pathLst>
              <a:path w="104775" h="601345">
                <a:moveTo>
                  <a:pt x="0" y="0"/>
                </a:moveTo>
                <a:lnTo>
                  <a:pt x="0" y="601218"/>
                </a:lnTo>
                <a:lnTo>
                  <a:pt x="104394" y="601218"/>
                </a:lnTo>
                <a:lnTo>
                  <a:pt x="104394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754744" y="2923029"/>
            <a:ext cx="92449" cy="530599"/>
          </a:xfrm>
          <a:custGeom>
            <a:avLst/>
            <a:gdLst/>
            <a:ahLst/>
            <a:cxnLst/>
            <a:rect l="l" t="t" r="r" b="b"/>
            <a:pathLst>
              <a:path w="104775" h="601345">
                <a:moveTo>
                  <a:pt x="0" y="0"/>
                </a:moveTo>
                <a:lnTo>
                  <a:pt x="104394" y="0"/>
                </a:lnTo>
                <a:lnTo>
                  <a:pt x="104394" y="601218"/>
                </a:lnTo>
                <a:lnTo>
                  <a:pt x="0" y="60121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818285" y="3175523"/>
            <a:ext cx="95250" cy="271743"/>
          </a:xfrm>
          <a:custGeom>
            <a:avLst/>
            <a:gdLst/>
            <a:ahLst/>
            <a:cxnLst/>
            <a:rect l="l" t="t" r="r" b="b"/>
            <a:pathLst>
              <a:path w="107950" h="307975">
                <a:moveTo>
                  <a:pt x="0" y="0"/>
                </a:moveTo>
                <a:lnTo>
                  <a:pt x="0" y="307848"/>
                </a:lnTo>
                <a:lnTo>
                  <a:pt x="107441" y="307848"/>
                </a:lnTo>
                <a:lnTo>
                  <a:pt x="107441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818285" y="3175523"/>
            <a:ext cx="95250" cy="271743"/>
          </a:xfrm>
          <a:custGeom>
            <a:avLst/>
            <a:gdLst/>
            <a:ahLst/>
            <a:cxnLst/>
            <a:rect l="l" t="t" r="r" b="b"/>
            <a:pathLst>
              <a:path w="107950" h="307975">
                <a:moveTo>
                  <a:pt x="0" y="0"/>
                </a:moveTo>
                <a:lnTo>
                  <a:pt x="107441" y="0"/>
                </a:lnTo>
                <a:lnTo>
                  <a:pt x="107441" y="307848"/>
                </a:lnTo>
                <a:lnTo>
                  <a:pt x="0" y="30784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913087" y="3367816"/>
            <a:ext cx="95250" cy="79562"/>
          </a:xfrm>
          <a:custGeom>
            <a:avLst/>
            <a:gdLst/>
            <a:ahLst/>
            <a:cxnLst/>
            <a:rect l="l" t="t" r="r" b="b"/>
            <a:pathLst>
              <a:path w="107950" h="90170">
                <a:moveTo>
                  <a:pt x="0" y="0"/>
                </a:moveTo>
                <a:lnTo>
                  <a:pt x="0" y="89915"/>
                </a:lnTo>
                <a:lnTo>
                  <a:pt x="107441" y="89915"/>
                </a:lnTo>
                <a:lnTo>
                  <a:pt x="107441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913087" y="3367816"/>
            <a:ext cx="95250" cy="79562"/>
          </a:xfrm>
          <a:custGeom>
            <a:avLst/>
            <a:gdLst/>
            <a:ahLst/>
            <a:cxnLst/>
            <a:rect l="l" t="t" r="r" b="b"/>
            <a:pathLst>
              <a:path w="107950" h="90170">
                <a:moveTo>
                  <a:pt x="0" y="0"/>
                </a:moveTo>
                <a:lnTo>
                  <a:pt x="107442" y="0"/>
                </a:lnTo>
                <a:lnTo>
                  <a:pt x="107442" y="89915"/>
                </a:lnTo>
                <a:lnTo>
                  <a:pt x="0" y="8991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07890" y="3434379"/>
            <a:ext cx="95250" cy="12886"/>
          </a:xfrm>
          <a:custGeom>
            <a:avLst/>
            <a:gdLst/>
            <a:ahLst/>
            <a:cxnLst/>
            <a:rect l="l" t="t" r="r" b="b"/>
            <a:pathLst>
              <a:path w="107950" h="14604">
                <a:moveTo>
                  <a:pt x="0" y="14477"/>
                </a:moveTo>
                <a:lnTo>
                  <a:pt x="107441" y="14477"/>
                </a:lnTo>
                <a:lnTo>
                  <a:pt x="10744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06606" y="3433095"/>
            <a:ext cx="97490" cy="15688"/>
          </a:xfrm>
          <a:custGeom>
            <a:avLst/>
            <a:gdLst/>
            <a:ahLst/>
            <a:cxnLst/>
            <a:rect l="l" t="t" r="r" b="b"/>
            <a:pathLst>
              <a:path w="110489" h="17779">
                <a:moveTo>
                  <a:pt x="0" y="17386"/>
                </a:moveTo>
                <a:lnTo>
                  <a:pt x="110350" y="17386"/>
                </a:lnTo>
                <a:lnTo>
                  <a:pt x="110350" y="0"/>
                </a:lnTo>
                <a:lnTo>
                  <a:pt x="0" y="0"/>
                </a:lnTo>
                <a:lnTo>
                  <a:pt x="0" y="17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45826" y="2518464"/>
            <a:ext cx="2395818" cy="66322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6371" indent="-215164" defTabSz="806867">
              <a:spcBef>
                <a:spcPts val="88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 &lt;-</a:t>
            </a:r>
            <a:r>
              <a:rPr sz="1412" b="1" spc="-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rnorm(1000)</a:t>
            </a:r>
            <a:endParaRPr sz="1412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371" indent="-215164" defTabSz="806867">
              <a:spcBef>
                <a:spcPts val="4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y &lt;- rnorm(1000) +</a:t>
            </a:r>
            <a:r>
              <a:rPr sz="1412" b="1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endParaRPr sz="1412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371" indent="-215164" defTabSz="806867"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summary(y)</a:t>
            </a:r>
            <a:endParaRPr sz="1412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10300"/>
              </p:ext>
            </p:extLst>
          </p:nvPr>
        </p:nvGraphicFramePr>
        <p:xfrm>
          <a:off x="1653853" y="3785200"/>
          <a:ext cx="7947346" cy="1800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323">
                <a:tc>
                  <a:txBody>
                    <a:bodyPr/>
                    <a:lstStyle/>
                    <a:p>
                      <a:pPr marL="520065">
                        <a:lnSpc>
                          <a:spcPts val="1905"/>
                        </a:lnSpc>
                        <a:tabLst>
                          <a:tab pos="1253490" algn="l"/>
                          <a:tab pos="2475865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Min.	1st Qu.	Median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90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Mean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90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3rd</a:t>
                      </a:r>
                      <a:r>
                        <a:rPr sz="14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Qu.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Max.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-4.54800 -1.11000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-0.06909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7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-0.09652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7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0.86200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7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4.83200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marL="275590" indent="-243840">
                        <a:lnSpc>
                          <a:spcPts val="1710"/>
                        </a:lnSpc>
                        <a:buChar char="&gt;"/>
                        <a:tabLst>
                          <a:tab pos="276225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var(y)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2.079305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marL="275590" indent="-243840">
                        <a:lnSpc>
                          <a:spcPts val="1710"/>
                        </a:lnSpc>
                        <a:buChar char="&gt;"/>
                        <a:tabLst>
                          <a:tab pos="276225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hist(x,</a:t>
                      </a:r>
                      <a:r>
                        <a:rPr sz="14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col="lightblue")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marL="275590" indent="-243840">
                        <a:lnSpc>
                          <a:spcPts val="1705"/>
                        </a:lnSpc>
                        <a:buChar char="&gt;"/>
                        <a:tabLst>
                          <a:tab pos="276225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plot(x,y)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999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6063503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 Quick Find</a:t>
            </a:r>
            <a:r>
              <a:rPr spc="13" dirty="0"/>
              <a:t> </a:t>
            </a:r>
            <a:r>
              <a:rPr spc="-4" dirty="0"/>
              <a:t>Function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988" y="2119739"/>
          <a:ext cx="5762624" cy="2346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688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QuickFind &lt;-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function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( N</a:t>
                      </a:r>
                      <a:r>
                        <a:rPr sz="1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65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100,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5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 =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100)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49">
                <a:tc>
                  <a:txBody>
                    <a:bodyPr/>
                    <a:lstStyle/>
                    <a:p>
                      <a:pPr marL="274955">
                        <a:lnSpc>
                          <a:spcPts val="18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a &lt;- seq(1,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N)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810"/>
                        </a:lnSpc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810"/>
                        </a:lnSpc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initialize</a:t>
                      </a:r>
                      <a:r>
                        <a:rPr sz="1400" spc="-1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49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(dummy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4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seq(1,M))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6456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6456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for each</a:t>
                      </a:r>
                      <a:r>
                        <a:rPr sz="1400" spc="-4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connection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6456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10">
                <a:tc>
                  <a:txBody>
                    <a:bodyPr/>
                    <a:lstStyle/>
                    <a:p>
                      <a:pPr marL="642620">
                        <a:lnSpc>
                          <a:spcPts val="18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426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p &lt;- sample(N,</a:t>
                      </a:r>
                      <a:r>
                        <a:rPr sz="1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1)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16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sample random</a:t>
                      </a:r>
                      <a:r>
                        <a:rPr sz="1400" spc="-7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objects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163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49">
                <a:tc>
                  <a:txBody>
                    <a:bodyPr/>
                    <a:lstStyle/>
                    <a:p>
                      <a:pPr marL="642620">
                        <a:lnSpc>
                          <a:spcPts val="18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q &lt;- sample(N,</a:t>
                      </a:r>
                      <a:r>
                        <a:rPr sz="1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1)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026"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(a[p] ==</a:t>
                      </a:r>
                      <a:r>
                        <a:rPr sz="1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a[q])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6456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6456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check if</a:t>
                      </a:r>
                      <a:r>
                        <a:rPr sz="1400" spc="-3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connected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6456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65417" y="4459884"/>
            <a:ext cx="454959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next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0086" y="4935912"/>
            <a:ext cx="2934260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dirty="0">
                <a:solidFill>
                  <a:srgbClr val="336565"/>
                </a:solidFill>
                <a:latin typeface="Courier New"/>
                <a:cs typeface="Courier New"/>
              </a:rPr>
              <a:t># update connectivity</a:t>
            </a:r>
            <a:r>
              <a:rPr sz="1412" spc="-66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srgbClr val="336565"/>
                </a:solidFill>
                <a:latin typeface="Courier New"/>
                <a:cs typeface="Courier New"/>
              </a:rPr>
              <a:t>array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2015" y="4913329"/>
            <a:ext cx="2181785" cy="494201"/>
          </a:xfrm>
          <a:prstGeom prst="rect">
            <a:avLst/>
          </a:prstGeom>
        </p:spPr>
        <p:txBody>
          <a:bodyPr vert="horz" wrap="square" lIns="0" tIns="33618" rIns="0" bIns="0" rtlCol="0">
            <a:spAutoFit/>
          </a:bodyPr>
          <a:lstStyle/>
          <a:p>
            <a:pPr marL="11206" defTabSz="806867">
              <a:spcBef>
                <a:spcPts val="265"/>
              </a:spcBef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a[a </a:t>
            </a:r>
            <a:r>
              <a:rPr sz="1412" spc="-4" dirty="0">
                <a:solidFill>
                  <a:prstClr val="black"/>
                </a:solidFill>
                <a:latin typeface="Courier New"/>
                <a:cs typeface="Courier New"/>
              </a:rPr>
              <a:t>==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a[p]] &lt;-</a:t>
            </a:r>
            <a:r>
              <a:rPr sz="1412" spc="-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a[q]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180"/>
              </a:spcBef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7948" y="5411922"/>
            <a:ext cx="130549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6212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637110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 Quick Union</a:t>
            </a:r>
            <a:r>
              <a:rPr spc="18" dirty="0"/>
              <a:t> </a:t>
            </a:r>
            <a:r>
              <a:rPr spc="-4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66365"/>
            <a:ext cx="5033682" cy="58552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QuickUnion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( N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100,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M =</a:t>
            </a:r>
            <a:r>
              <a:rPr sz="1235" spc="-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100)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9475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9475" defTabSz="806867">
              <a:lnSpc>
                <a:spcPts val="1478"/>
              </a:lnSpc>
              <a:tabLst>
                <a:tab pos="3332247" algn="l"/>
              </a:tabLst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a &lt;-</a:t>
            </a:r>
            <a:r>
              <a:rPr sz="12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seq(1,</a:t>
            </a:r>
            <a:r>
              <a:rPr sz="1235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N)	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initialize</a:t>
            </a:r>
            <a:r>
              <a:rPr sz="1235" spc="-4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array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217" y="2817368"/>
            <a:ext cx="1992966" cy="2008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for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each</a:t>
            </a:r>
            <a:r>
              <a:rPr sz="1235" spc="-53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connection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4216" y="3192533"/>
            <a:ext cx="2181785" cy="2008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random</a:t>
            </a:r>
            <a:r>
              <a:rPr sz="1235" spc="-31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objects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1067" y="2817368"/>
            <a:ext cx="2180665" cy="78019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lnSpc>
                <a:spcPts val="1478"/>
              </a:lnSpc>
              <a:spcBef>
                <a:spcPts val="84"/>
              </a:spcBef>
            </a:pP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for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(dummy </a:t>
            </a: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235" b="1" spc="-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seq(1,M))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92489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92489" marR="286326" defTabSz="806867">
              <a:lnSpc>
                <a:spcPts val="1482"/>
              </a:lnSpc>
              <a:spcBef>
                <a:spcPts val="49"/>
              </a:spcBef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p &lt;-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1)  </a:t>
            </a:r>
            <a:r>
              <a:rPr sz="12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q &lt;-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2771" y="3755955"/>
            <a:ext cx="3494554" cy="116940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lnSpc>
                <a:spcPts val="1478"/>
              </a:lnSpc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check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if</a:t>
            </a:r>
            <a:r>
              <a:rPr sz="1235" spc="-22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connected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i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a[p]; </a:t>
            </a:r>
            <a:r>
              <a:rPr sz="1235" b="1" spc="-9" dirty="0">
                <a:solidFill>
                  <a:prstClr val="black"/>
                </a:solidFill>
                <a:latin typeface="Courier New"/>
                <a:cs typeface="Courier New"/>
              </a:rPr>
              <a:t>while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(a[i]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!= i) i &lt;-</a:t>
            </a:r>
            <a:r>
              <a:rPr sz="1235" spc="-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a[i]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j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a[q]; </a:t>
            </a:r>
            <a:r>
              <a:rPr sz="1235" b="1" spc="-9" dirty="0">
                <a:solidFill>
                  <a:prstClr val="black"/>
                </a:solidFill>
                <a:latin typeface="Courier New"/>
                <a:cs typeface="Courier New"/>
              </a:rPr>
              <a:t>while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(a[j]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!= j) j &lt;-</a:t>
            </a:r>
            <a:r>
              <a:rPr sz="1235" spc="-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a[j]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4"/>
              </a:spcBef>
            </a:pPr>
            <a:endParaRPr sz="12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206" defTabSz="806867">
              <a:lnSpc>
                <a:spcPts val="1478"/>
              </a:lnSpc>
              <a:spcBef>
                <a:spcPts val="4"/>
              </a:spcBef>
            </a:pP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(i ==</a:t>
            </a:r>
            <a:r>
              <a:rPr sz="1235" spc="-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j)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R="2527061" algn="ctr" defTabSz="806867">
              <a:lnSpc>
                <a:spcPts val="1478"/>
              </a:lnSpc>
            </a:pPr>
            <a:r>
              <a:rPr sz="1235" b="1" spc="-9" dirty="0">
                <a:solidFill>
                  <a:prstClr val="black"/>
                </a:solidFill>
                <a:latin typeface="Courier New"/>
                <a:cs typeface="Courier New"/>
              </a:rPr>
              <a:t>next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4216" y="5069706"/>
            <a:ext cx="2557182" cy="2008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update connectivity</a:t>
            </a:r>
            <a:r>
              <a:rPr sz="1235" spc="-18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array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2770" y="5069706"/>
            <a:ext cx="773766" cy="39547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lnSpc>
                <a:spcPts val="1478"/>
              </a:lnSpc>
              <a:spcBef>
                <a:spcPts val="84"/>
              </a:spcBef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a[i]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35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1052" y="5444871"/>
            <a:ext cx="116541" cy="2008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221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6494368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 Weighted Quick</a:t>
            </a:r>
            <a:r>
              <a:rPr spc="18" dirty="0"/>
              <a:t> </a:t>
            </a:r>
            <a:r>
              <a:rPr spc="-4" dirty="0"/>
              <a:t>Union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71743"/>
            <a:ext cx="4277285" cy="3643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WeightedQuickUnion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b="1" spc="-9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(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N =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100,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M =</a:t>
            </a:r>
            <a:r>
              <a:rPr sz="1147" spc="-9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100)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4907" defTabSz="806867"/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7496" y="2433470"/>
            <a:ext cx="15649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059" spc="-4" dirty="0">
                <a:solidFill>
                  <a:srgbClr val="336565"/>
                </a:solidFill>
                <a:latin typeface="Courier New"/>
                <a:cs typeface="Courier New"/>
              </a:rPr>
              <a:t># initialize</a:t>
            </a:r>
            <a:r>
              <a:rPr sz="1059" spc="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059" spc="-4" dirty="0">
                <a:solidFill>
                  <a:srgbClr val="336565"/>
                </a:solidFill>
                <a:latin typeface="Courier New"/>
                <a:cs typeface="Courier New"/>
              </a:rPr>
              <a:t>arrays</a:t>
            </a:r>
            <a:endParaRPr sz="105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936" y="2422050"/>
            <a:ext cx="1671917" cy="3643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 defTabSz="806867">
              <a:spcBef>
                <a:spcPts val="88"/>
              </a:spcBef>
            </a:pP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a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seq(1, N)  weight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rep(1,</a:t>
            </a:r>
            <a:r>
              <a:rPr sz="1147" spc="-8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N)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7496" y="2958576"/>
            <a:ext cx="172794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059" spc="-4" dirty="0">
                <a:solidFill>
                  <a:srgbClr val="336565"/>
                </a:solidFill>
                <a:latin typeface="Courier New"/>
                <a:cs typeface="Courier New"/>
              </a:rPr>
              <a:t># for each</a:t>
            </a:r>
            <a:r>
              <a:rPr sz="1059" spc="22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059" spc="-4" dirty="0">
                <a:solidFill>
                  <a:srgbClr val="336565"/>
                </a:solidFill>
                <a:latin typeface="Courier New"/>
                <a:cs typeface="Courier New"/>
              </a:rPr>
              <a:t>connection</a:t>
            </a:r>
            <a:endParaRPr sz="105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7495" y="3308872"/>
            <a:ext cx="18904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059" spc="-4" dirty="0">
                <a:solidFill>
                  <a:srgbClr val="336565"/>
                </a:solidFill>
                <a:latin typeface="Courier New"/>
                <a:cs typeface="Courier New"/>
              </a:rPr>
              <a:t># sample random</a:t>
            </a:r>
            <a:r>
              <a:rPr sz="1059" spc="31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059" spc="-4" dirty="0">
                <a:solidFill>
                  <a:srgbClr val="336565"/>
                </a:solidFill>
                <a:latin typeface="Courier New"/>
                <a:cs typeface="Courier New"/>
              </a:rPr>
              <a:t>objects</a:t>
            </a:r>
            <a:endParaRPr sz="105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6936" y="2947144"/>
            <a:ext cx="2019300" cy="71740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147" b="1" spc="-9" dirty="0">
                <a:solidFill>
                  <a:prstClr val="black"/>
                </a:solidFill>
                <a:latin typeface="Courier New"/>
                <a:cs typeface="Courier New"/>
              </a:rPr>
              <a:t>for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(dummy </a:t>
            </a:r>
            <a:r>
              <a:rPr sz="1147" b="1" spc="-4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147" b="1" spc="-6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seq(1,M))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71197" defTabSz="806867"/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71197" marR="265033" defTabSz="806867">
              <a:spcBef>
                <a:spcPts val="4"/>
              </a:spcBef>
            </a:pP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p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147" spc="-9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1) 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 q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147" spc="-9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6912" y="3822547"/>
            <a:ext cx="543485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147" dirty="0">
                <a:solidFill>
                  <a:srgbClr val="336565"/>
                </a:solidFill>
                <a:latin typeface="Courier New"/>
                <a:cs typeface="Courier New"/>
              </a:rPr>
              <a:t>#</a:t>
            </a:r>
            <a:r>
              <a:rPr sz="1147" spc="-8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srgbClr val="336565"/>
                </a:solidFill>
                <a:latin typeface="Courier New"/>
                <a:cs typeface="Courier New"/>
              </a:rPr>
              <a:t>FIND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7136" y="3822547"/>
            <a:ext cx="3234577" cy="3643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i =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a[p]; </a:t>
            </a:r>
            <a:r>
              <a:rPr sz="1147" b="1" spc="-9" dirty="0">
                <a:solidFill>
                  <a:prstClr val="black"/>
                </a:solidFill>
                <a:latin typeface="Courier New"/>
                <a:cs typeface="Courier New"/>
              </a:rPr>
              <a:t>while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(a[i]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!= i)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i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r>
              <a:rPr sz="1147" spc="-1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a[i]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/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j =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a[q]; </a:t>
            </a:r>
            <a:r>
              <a:rPr sz="1147" b="1" spc="-9" dirty="0">
                <a:solidFill>
                  <a:prstClr val="black"/>
                </a:solidFill>
                <a:latin typeface="Courier New"/>
                <a:cs typeface="Courier New"/>
              </a:rPr>
              <a:t>while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(a[j]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!= j)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j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r>
              <a:rPr sz="1147" spc="-1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a[j]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6923" y="4347659"/>
            <a:ext cx="4798919" cy="143023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71197" defTabSz="806867">
              <a:spcBef>
                <a:spcPts val="88"/>
              </a:spcBef>
            </a:pPr>
            <a:r>
              <a:rPr sz="1147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(i == j)</a:t>
            </a:r>
            <a:r>
              <a:rPr sz="1147" spc="-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b="1" spc="-9" dirty="0">
                <a:solidFill>
                  <a:prstClr val="black"/>
                </a:solidFill>
                <a:latin typeface="Courier New"/>
                <a:cs typeface="Courier New"/>
              </a:rPr>
              <a:t>next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13"/>
              </a:spcBef>
            </a:pPr>
            <a:endParaRPr sz="119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71197" defTabSz="806867">
              <a:tabLst>
                <a:tab pos="3871279" algn="l"/>
              </a:tabLst>
            </a:pPr>
            <a:r>
              <a:rPr sz="1147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(weight[i]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weight[j])	</a:t>
            </a:r>
            <a:r>
              <a:rPr sz="1147" dirty="0">
                <a:solidFill>
                  <a:srgbClr val="336565"/>
                </a:solidFill>
                <a:latin typeface="Courier New"/>
                <a:cs typeface="Courier New"/>
              </a:rPr>
              <a:t>#</a:t>
            </a:r>
            <a:r>
              <a:rPr sz="1147" spc="-26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srgbClr val="336565"/>
                </a:solidFill>
                <a:latin typeface="Courier New"/>
                <a:cs typeface="Courier New"/>
              </a:rPr>
              <a:t>UNION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31187" defTabSz="806867"/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a[i]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j;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weight[j]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weight[j]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+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weight[i];</a:t>
            </a:r>
            <a:r>
              <a:rPr sz="1147" spc="-10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71197" defTabSz="806867">
              <a:spcBef>
                <a:spcPts val="4"/>
              </a:spcBef>
            </a:pPr>
            <a:r>
              <a:rPr sz="1147" b="1" spc="-9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31187" defTabSz="806867"/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a[j]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i;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weight[i]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weight[i]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+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weight[j];</a:t>
            </a:r>
            <a:r>
              <a:rPr sz="1147" spc="-10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71197" defTabSz="806867">
              <a:spcBef>
                <a:spcPts val="4"/>
              </a:spcBef>
            </a:pP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/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2314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r>
              <a:rPr lang="en-US"/>
              <a:t>Integer</a:t>
            </a:r>
            <a:endParaRPr lang="en-US" dirty="0"/>
          </a:p>
          <a:p>
            <a:r>
              <a:rPr lang="en-US" dirty="0"/>
              <a:t>Character 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Logical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Types</a:t>
            </a:r>
          </a:p>
        </p:txBody>
      </p:sp>
    </p:spTree>
    <p:extLst>
      <p:ext uri="{BB962C8B-B14F-4D97-AF65-F5344CB8AC3E}">
        <p14:creationId xmlns:p14="http://schemas.microsoft.com/office/powerpoint/2010/main" val="14235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5096996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Benchmarking a</a:t>
            </a:r>
            <a:r>
              <a:rPr spc="-93" dirty="0"/>
              <a:t> </a:t>
            </a:r>
            <a:r>
              <a:rPr spc="-4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103343"/>
            <a:ext cx="6410324" cy="352048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To conduct empirical studies of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  functions performance, we don’t</a:t>
            </a:r>
            <a:r>
              <a:rPr sz="2735" spc="-6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always  need a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stopwatch.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9"/>
              </a:spcBef>
              <a:buClr>
                <a:srgbClr val="CCCC9A"/>
              </a:buClr>
              <a:buFont typeface="Wingdings"/>
              <a:buChar char=""/>
            </a:pPr>
            <a:endParaRPr sz="401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915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Relevant functions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677432" lvl="1" indent="-262792" defTabSz="806867">
              <a:lnSpc>
                <a:spcPts val="3353"/>
              </a:lnSpc>
              <a:buClr>
                <a:srgbClr val="97CDCC"/>
              </a:buClr>
              <a:buSzPct val="146153"/>
              <a:buFontTx/>
              <a:buChar char="•"/>
              <a:tabLst>
                <a:tab pos="677432" algn="l"/>
              </a:tabLst>
            </a:pP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Sys.time()</a:t>
            </a:r>
            <a:r>
              <a:rPr sz="2294" spc="-7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gives current time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  <a:p>
            <a:pPr marL="677432" lvl="1" indent="-262792" defTabSz="806867">
              <a:lnSpc>
                <a:spcPts val="3688"/>
              </a:lnSpc>
              <a:buClr>
                <a:srgbClr val="97CDCC"/>
              </a:buClr>
              <a:buSzPct val="146153"/>
              <a:buFontTx/>
              <a:buChar char="•"/>
              <a:tabLst>
                <a:tab pos="677432" algn="l"/>
              </a:tabLst>
            </a:pP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difftime(stop, start)</a:t>
            </a:r>
            <a:r>
              <a:rPr sz="2294" spc="-7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difference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  <a:p>
            <a:pPr marL="666225" defTabSz="806867">
              <a:lnSpc>
                <a:spcPts val="2722"/>
              </a:lnSpc>
            </a:pP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between two</a:t>
            </a: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times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9630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6062942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 Slower Quick</a:t>
            </a:r>
            <a:r>
              <a:rPr spc="9" dirty="0"/>
              <a:t> </a:t>
            </a:r>
            <a:r>
              <a:rPr spc="-4" dirty="0"/>
              <a:t>Find…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66365"/>
            <a:ext cx="5408519" cy="21265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QuickFind2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( N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100,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M =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 100)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9475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9475" defTabSz="806867">
              <a:lnSpc>
                <a:spcPts val="1478"/>
              </a:lnSpc>
              <a:tabLst>
                <a:tab pos="2431246" algn="l"/>
              </a:tabLst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a &lt;-</a:t>
            </a:r>
            <a:r>
              <a:rPr sz="12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seq(1,</a:t>
            </a:r>
            <a:r>
              <a:rPr sz="1235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N)	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initialize array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/>
            <a:endParaRPr sz="12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9475" defTabSz="806867">
              <a:lnSpc>
                <a:spcPts val="1478"/>
              </a:lnSpc>
            </a:pP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for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(dummy </a:t>
            </a: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in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seq(1,M))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for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each</a:t>
            </a:r>
            <a:r>
              <a:rPr sz="1235" spc="-141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connection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80758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80758" marR="4483" defTabSz="806867">
              <a:lnSpc>
                <a:spcPts val="1482"/>
              </a:lnSpc>
              <a:spcBef>
                <a:spcPts val="49"/>
              </a:spcBef>
              <a:tabLst>
                <a:tab pos="3238112" algn="l"/>
              </a:tabLst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p &lt;-</a:t>
            </a:r>
            <a:r>
              <a:rPr sz="1235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1)	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random objects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q &lt;-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-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/>
            <a:endParaRPr sz="12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80758" defTabSz="806867">
              <a:lnSpc>
                <a:spcPts val="1478"/>
              </a:lnSpc>
              <a:tabLst>
                <a:tab pos="3238112" algn="l"/>
              </a:tabLst>
            </a:pP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(a[p]</a:t>
            </a:r>
            <a:r>
              <a:rPr sz="1235" spc="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2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a[q])	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check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if</a:t>
            </a:r>
            <a:r>
              <a:rPr sz="1235" spc="-13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connected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62041" defTabSz="806867">
              <a:lnSpc>
                <a:spcPts val="1478"/>
              </a:lnSpc>
            </a:pPr>
            <a:r>
              <a:rPr sz="1235" b="1" spc="-9" dirty="0">
                <a:solidFill>
                  <a:prstClr val="black"/>
                </a:solidFill>
                <a:latin typeface="Courier New"/>
                <a:cs typeface="Courier New"/>
              </a:rPr>
              <a:t>next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0112" y="4318702"/>
            <a:ext cx="2557182" cy="2008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update connectivity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array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2786" y="4318702"/>
            <a:ext cx="1805828" cy="97024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set &lt;-</a:t>
            </a:r>
            <a:r>
              <a:rPr sz="123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a[p]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1478"/>
              </a:lnSpc>
            </a:pP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for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(i in</a:t>
            </a:r>
            <a:r>
              <a:rPr sz="1235" spc="-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1:N)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91929" defTabSz="806867">
              <a:lnSpc>
                <a:spcPts val="1478"/>
              </a:lnSpc>
            </a:pP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(a[i]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235" spc="-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set)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7906" defTabSz="806867">
              <a:lnSpc>
                <a:spcPts val="1478"/>
              </a:lnSpc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a[i]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35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a[q]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1067" y="5257289"/>
            <a:ext cx="116541" cy="2008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1950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5" y="580886"/>
            <a:ext cx="6062942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 Slower Quick</a:t>
            </a:r>
            <a:r>
              <a:rPr spc="9" dirty="0"/>
              <a:t> </a:t>
            </a:r>
            <a:r>
              <a:rPr spc="-4" dirty="0"/>
              <a:t>Find…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1" y="1277957"/>
            <a:ext cx="7689772" cy="4708046"/>
          </a:xfrm>
          <a:prstGeom prst="rect">
            <a:avLst/>
          </a:prstGeom>
        </p:spPr>
        <p:txBody>
          <a:bodyPr vert="horz" wrap="square" lIns="0" tIns="33618" rIns="0" bIns="0" rtlCol="0">
            <a:spAutoFit/>
          </a:bodyPr>
          <a:lstStyle/>
          <a:p>
            <a:pPr marL="226371" indent="-215164" defTabSz="806867">
              <a:spcBef>
                <a:spcPts val="265"/>
              </a:spcBef>
              <a:buFontTx/>
              <a:buChar char="&gt;"/>
              <a:tabLst>
                <a:tab pos="226931" algn="l"/>
              </a:tabLst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bench &lt;-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(f, N = 100, M =</a:t>
            </a:r>
            <a:r>
              <a:rPr sz="2000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100)</a:t>
            </a:r>
          </a:p>
          <a:p>
            <a:pPr marL="334513" defTabSz="806867">
              <a:spcBef>
                <a:spcPts val="180"/>
              </a:spcBef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</a:p>
          <a:p>
            <a:pPr marL="334513" defTabSz="806867">
              <a:spcBef>
                <a:spcPts val="180"/>
              </a:spcBef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cat(" N = ", N, ", M = ", M,</a:t>
            </a:r>
            <a:r>
              <a:rPr sz="2000" spc="-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"\n")</a:t>
            </a:r>
          </a:p>
          <a:p>
            <a:pPr defTabSz="806867"/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4513" marR="1947126" defTabSz="806867">
              <a:lnSpc>
                <a:spcPct val="110600"/>
              </a:lnSpc>
              <a:spcBef>
                <a:spcPts val="4"/>
              </a:spcBef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start &lt;-</a:t>
            </a:r>
            <a:r>
              <a:rPr sz="2000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Sys.time()  f(N,</a:t>
            </a:r>
            <a:r>
              <a:rPr sz="200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M)</a:t>
            </a:r>
          </a:p>
          <a:p>
            <a:pPr marL="334513" marR="1730281" defTabSz="806867">
              <a:lnSpc>
                <a:spcPct val="110600"/>
              </a:lnSpc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stop &lt;- Sys.time()  difftime(stop,</a:t>
            </a:r>
            <a:r>
              <a:rPr sz="2000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start)</a:t>
            </a:r>
          </a:p>
          <a:p>
            <a:pPr marL="334513" defTabSz="806867">
              <a:spcBef>
                <a:spcPts val="176"/>
              </a:spcBef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</a:p>
          <a:p>
            <a:pPr marL="118789" marR="1083667" indent="-107582" defTabSz="806867">
              <a:lnSpc>
                <a:spcPct val="110600"/>
              </a:lnSpc>
              <a:spcBef>
                <a:spcPts val="9"/>
              </a:spcBef>
              <a:buFontTx/>
              <a:buChar char="&gt;"/>
              <a:tabLst>
                <a:tab pos="226931" algn="l"/>
                <a:tab pos="658381" algn="l"/>
                <a:tab pos="1953289" algn="l"/>
              </a:tabLst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bench(QuickFind, 4000,</a:t>
            </a:r>
            <a:r>
              <a:rPr sz="2000" spc="-6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4000)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  N</a:t>
            </a:r>
            <a:r>
              <a:rPr sz="2000" spc="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=	4000 ,</a:t>
            </a:r>
            <a:r>
              <a:rPr sz="2000" spc="13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M</a:t>
            </a:r>
            <a:r>
              <a:rPr sz="2000" spc="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=	4000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180"/>
              </a:spcBef>
            </a:pP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Time difference of 2</a:t>
            </a:r>
            <a:r>
              <a:rPr sz="2000" spc="-18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secs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8789" marR="976645" indent="-107582" defTabSz="806867">
              <a:lnSpc>
                <a:spcPct val="110600"/>
              </a:lnSpc>
              <a:buFontTx/>
              <a:buChar char="&gt;"/>
              <a:tabLst>
                <a:tab pos="226931" algn="l"/>
                <a:tab pos="658381" algn="l"/>
                <a:tab pos="1953289" algn="l"/>
              </a:tabLst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bench(QuickFind2, 4000,</a:t>
            </a:r>
            <a:r>
              <a:rPr sz="2000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4000)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  N</a:t>
            </a:r>
            <a:r>
              <a:rPr sz="2000" spc="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=	4000 ,</a:t>
            </a:r>
            <a:r>
              <a:rPr sz="2000" spc="13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M</a:t>
            </a:r>
            <a:r>
              <a:rPr sz="2000" spc="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=	4000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176"/>
              </a:spcBef>
            </a:pP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Time difference of 1.066667</a:t>
            </a:r>
            <a:r>
              <a:rPr sz="2000" spc="-22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mins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471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1B9AF-D321-4C44-9262-203279EE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FAD2-7EEC-44A1-80D4-D12D173F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Unless there is a need you need not use loops</a:t>
            </a:r>
          </a:p>
          <a:p>
            <a:r>
              <a:rPr lang="en-US" dirty="0"/>
              <a:t>In your Assignment, use direct methods as much </a:t>
            </a:r>
            <a:r>
              <a:rPr lang="en-US"/>
              <a:t>as possible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75019-69B8-493F-AB0B-CB7D2FC4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18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Vector (</a:t>
            </a:r>
            <a:r>
              <a:rPr lang="en-US" dirty="0"/>
              <a:t>Collection of elements all of the same type</a:t>
            </a:r>
            <a:r>
              <a:rPr lang="en-US" b="1" dirty="0"/>
              <a:t>)</a:t>
            </a:r>
          </a:p>
          <a:p>
            <a:r>
              <a:rPr lang="en-US" b="1" dirty="0"/>
              <a:t>Factor </a:t>
            </a:r>
            <a:r>
              <a:rPr lang="en-US" dirty="0"/>
              <a:t>(Vector used with character)</a:t>
            </a:r>
          </a:p>
          <a:p>
            <a:r>
              <a:rPr lang="en-US" b="1" dirty="0"/>
              <a:t>Data Frame </a:t>
            </a:r>
            <a:r>
              <a:rPr lang="en-US" dirty="0"/>
              <a:t>(It consists of columns that have exactly same length; however each column could be of </a:t>
            </a:r>
            <a:r>
              <a:rPr lang="en-US" b="1" dirty="0"/>
              <a:t>different data types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data frame has rows and columns – we can say each row is an observation and each column is a variable.</a:t>
            </a:r>
          </a:p>
          <a:p>
            <a:r>
              <a:rPr lang="en-US" b="1" dirty="0"/>
              <a:t>Matrix</a:t>
            </a:r>
            <a:r>
              <a:rPr lang="en-US" dirty="0"/>
              <a:t> – a data frame where all elements are of same data type</a:t>
            </a:r>
          </a:p>
          <a:p>
            <a:r>
              <a:rPr lang="en-US" b="1" dirty="0"/>
              <a:t>Arrays – </a:t>
            </a:r>
            <a:r>
              <a:rPr lang="en-US" dirty="0"/>
              <a:t>A</a:t>
            </a:r>
            <a:r>
              <a:rPr lang="en-US" b="1" dirty="0"/>
              <a:t> multidimensional </a:t>
            </a:r>
            <a:r>
              <a:rPr lang="en-US" dirty="0"/>
              <a:t>vector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67989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836613" y="683149"/>
            <a:ext cx="10515600" cy="61645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0753" y="5429200"/>
            <a:ext cx="32175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b="1" dirty="0">
                <a:solidFill>
                  <a:prstClr val="black"/>
                </a:solidFill>
                <a:latin typeface="Calibri"/>
                <a:cs typeface="Calibri"/>
              </a:rPr>
              <a:t>console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where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 can</a:t>
            </a: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type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2700"/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commands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see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output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4989" y="194337"/>
            <a:ext cx="5006617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RStudio</a:t>
            </a:r>
            <a:r>
              <a:rPr spc="-40" dirty="0"/>
              <a:t> </a:t>
            </a:r>
            <a:r>
              <a:rPr spc="-10" dirty="0"/>
              <a:t>screen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55040" y="2536062"/>
            <a:ext cx="325945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prstClr val="black"/>
                </a:solidFill>
                <a:latin typeface="Calibri"/>
                <a:cs typeface="Calibri"/>
              </a:rPr>
              <a:t>workspace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tab shows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all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active 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objects (see next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slide). The </a:t>
            </a:r>
            <a:r>
              <a:rPr sz="1600" b="1" spc="-10" dirty="0">
                <a:solidFill>
                  <a:prstClr val="black"/>
                </a:solidFill>
                <a:latin typeface="Calibri"/>
                <a:cs typeface="Calibri"/>
              </a:rPr>
              <a:t>history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tab  shows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a list of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commands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used so</a:t>
            </a:r>
            <a:r>
              <a:rPr sz="16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prstClr val="black"/>
                </a:solidFill>
                <a:latin typeface="Calibri"/>
                <a:cs typeface="Calibri"/>
              </a:rPr>
              <a:t>far.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4340" y="4289297"/>
            <a:ext cx="360045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prstClr val="black"/>
                </a:solidFill>
                <a:latin typeface="Calibri"/>
                <a:cs typeface="Calibri"/>
              </a:rPr>
              <a:t>files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tab shows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all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files and </a:t>
            </a:r>
            <a:r>
              <a:rPr sz="1600" spc="-15" dirty="0">
                <a:solidFill>
                  <a:prstClr val="black"/>
                </a:solidFill>
                <a:latin typeface="Calibri"/>
                <a:cs typeface="Calibri"/>
              </a:rPr>
              <a:t>folders 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1600" spc="-15" dirty="0">
                <a:solidFill>
                  <a:prstClr val="black"/>
                </a:solidFill>
                <a:latin typeface="Calibri"/>
                <a:cs typeface="Calibri"/>
              </a:rPr>
              <a:t>your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default workspace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as if </a:t>
            </a:r>
            <a:r>
              <a:rPr sz="1600" spc="-15" dirty="0">
                <a:solidFill>
                  <a:prstClr val="black"/>
                </a:solidFill>
                <a:latin typeface="Calibri"/>
                <a:cs typeface="Calibri"/>
              </a:rPr>
              <a:t>you were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on 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a PC/Mac </a:t>
            </a:r>
            <a:r>
              <a:rPr sz="1600" spc="-20" dirty="0">
                <a:solidFill>
                  <a:prstClr val="black"/>
                </a:solidFill>
                <a:latin typeface="Calibri"/>
                <a:cs typeface="Calibri"/>
              </a:rPr>
              <a:t>window.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prstClr val="black"/>
                </a:solidFill>
                <a:latin typeface="Calibri"/>
                <a:cs typeface="Calibri"/>
              </a:rPr>
              <a:t>plots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tab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will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show 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all </a:t>
            </a:r>
            <a:r>
              <a:rPr sz="1600" spc="-15" dirty="0">
                <a:solidFill>
                  <a:prstClr val="black"/>
                </a:solidFill>
                <a:latin typeface="Calibri"/>
                <a:cs typeface="Calibri"/>
              </a:rPr>
              <a:t>your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graphs.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prstClr val="black"/>
                </a:solidFill>
                <a:latin typeface="Calibri"/>
                <a:cs typeface="Calibri"/>
              </a:rPr>
              <a:t>packages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tab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will list a  series of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packages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or add-ons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needed to  run certain processes. </a:t>
            </a:r>
            <a:r>
              <a:rPr sz="1600" spc="-15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additional </a:t>
            </a:r>
            <a:r>
              <a:rPr sz="1600" spc="-15" dirty="0">
                <a:solidFill>
                  <a:prstClr val="black"/>
                </a:solidFill>
                <a:latin typeface="Calibri"/>
                <a:cs typeface="Calibri"/>
              </a:rPr>
              <a:t>info 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see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prstClr val="black"/>
                </a:solidFill>
                <a:latin typeface="Calibri"/>
                <a:cs typeface="Calibri"/>
              </a:rPr>
              <a:t>help</a:t>
            </a:r>
            <a:r>
              <a:rPr sz="1600" b="1"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tab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263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4812" y="4419601"/>
            <a:ext cx="8839200" cy="217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2057" y="349642"/>
            <a:ext cx="6512186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Workspace </a:t>
            </a:r>
            <a:r>
              <a:rPr spc="-15" dirty="0"/>
              <a:t>tab</a:t>
            </a:r>
            <a:r>
              <a:rPr spc="-45"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7379272" y="2124076"/>
            <a:ext cx="2906395" cy="3209925"/>
          </a:xfrm>
          <a:custGeom>
            <a:avLst/>
            <a:gdLst/>
            <a:ahLst/>
            <a:cxnLst/>
            <a:rect l="l" t="t" r="r" b="b"/>
            <a:pathLst>
              <a:path w="2906395" h="3209925">
                <a:moveTo>
                  <a:pt x="2789300" y="3142869"/>
                </a:moveTo>
                <a:lnTo>
                  <a:pt x="2781299" y="3147060"/>
                </a:lnTo>
                <a:lnTo>
                  <a:pt x="2778887" y="3154553"/>
                </a:lnTo>
                <a:lnTo>
                  <a:pt x="2776600" y="3162173"/>
                </a:lnTo>
                <a:lnTo>
                  <a:pt x="2780665" y="3170174"/>
                </a:lnTo>
                <a:lnTo>
                  <a:pt x="2906141" y="3209925"/>
                </a:lnTo>
                <a:lnTo>
                  <a:pt x="2903768" y="3198622"/>
                </a:lnTo>
                <a:lnTo>
                  <a:pt x="2876549" y="3198622"/>
                </a:lnTo>
                <a:lnTo>
                  <a:pt x="2840978" y="3159302"/>
                </a:lnTo>
                <a:lnTo>
                  <a:pt x="2789300" y="3142869"/>
                </a:lnTo>
                <a:close/>
              </a:path>
              <a:path w="2906395" h="3209925">
                <a:moveTo>
                  <a:pt x="2840978" y="3159302"/>
                </a:moveTo>
                <a:lnTo>
                  <a:pt x="2876549" y="3198622"/>
                </a:lnTo>
                <a:lnTo>
                  <a:pt x="2883994" y="3191891"/>
                </a:lnTo>
                <a:lnTo>
                  <a:pt x="2873120" y="3191891"/>
                </a:lnTo>
                <a:lnTo>
                  <a:pt x="2868109" y="3167931"/>
                </a:lnTo>
                <a:lnTo>
                  <a:pt x="2840978" y="3159302"/>
                </a:lnTo>
                <a:close/>
              </a:path>
              <a:path w="2906395" h="3209925">
                <a:moveTo>
                  <a:pt x="2871469" y="3076194"/>
                </a:moveTo>
                <a:lnTo>
                  <a:pt x="2856102" y="3079496"/>
                </a:lnTo>
                <a:lnTo>
                  <a:pt x="2851149" y="3086989"/>
                </a:lnTo>
                <a:lnTo>
                  <a:pt x="2852800" y="3094736"/>
                </a:lnTo>
                <a:lnTo>
                  <a:pt x="2862327" y="3140284"/>
                </a:lnTo>
                <a:lnTo>
                  <a:pt x="2897759" y="3179445"/>
                </a:lnTo>
                <a:lnTo>
                  <a:pt x="2876549" y="3198622"/>
                </a:lnTo>
                <a:lnTo>
                  <a:pt x="2903768" y="3198622"/>
                </a:lnTo>
                <a:lnTo>
                  <a:pt x="2880741" y="3088894"/>
                </a:lnTo>
                <a:lnTo>
                  <a:pt x="2879090" y="3081147"/>
                </a:lnTo>
                <a:lnTo>
                  <a:pt x="2871469" y="3076194"/>
                </a:lnTo>
                <a:close/>
              </a:path>
              <a:path w="2906395" h="3209925">
                <a:moveTo>
                  <a:pt x="2868109" y="3167931"/>
                </a:moveTo>
                <a:lnTo>
                  <a:pt x="2873120" y="3191891"/>
                </a:lnTo>
                <a:lnTo>
                  <a:pt x="2891536" y="3175381"/>
                </a:lnTo>
                <a:lnTo>
                  <a:pt x="2868109" y="3167931"/>
                </a:lnTo>
                <a:close/>
              </a:path>
              <a:path w="2906395" h="3209925">
                <a:moveTo>
                  <a:pt x="2862327" y="3140284"/>
                </a:moveTo>
                <a:lnTo>
                  <a:pt x="2868109" y="3167931"/>
                </a:lnTo>
                <a:lnTo>
                  <a:pt x="2891536" y="3175381"/>
                </a:lnTo>
                <a:lnTo>
                  <a:pt x="2873120" y="3191891"/>
                </a:lnTo>
                <a:lnTo>
                  <a:pt x="2883994" y="3191891"/>
                </a:lnTo>
                <a:lnTo>
                  <a:pt x="2897759" y="3179445"/>
                </a:lnTo>
                <a:lnTo>
                  <a:pt x="2862327" y="3140284"/>
                </a:lnTo>
                <a:close/>
              </a:path>
              <a:path w="2906395" h="3209925">
                <a:moveTo>
                  <a:pt x="21081" y="0"/>
                </a:moveTo>
                <a:lnTo>
                  <a:pt x="0" y="19050"/>
                </a:lnTo>
                <a:lnTo>
                  <a:pt x="2840978" y="3159302"/>
                </a:lnTo>
                <a:lnTo>
                  <a:pt x="2868109" y="3167931"/>
                </a:lnTo>
                <a:lnTo>
                  <a:pt x="2862327" y="3140284"/>
                </a:lnTo>
                <a:lnTo>
                  <a:pt x="210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50672" y="2123949"/>
            <a:ext cx="3134995" cy="3383279"/>
          </a:xfrm>
          <a:custGeom>
            <a:avLst/>
            <a:gdLst/>
            <a:ahLst/>
            <a:cxnLst/>
            <a:rect l="l" t="t" r="r" b="b"/>
            <a:pathLst>
              <a:path w="3134995" h="3383279">
                <a:moveTo>
                  <a:pt x="3017139" y="3317493"/>
                </a:moveTo>
                <a:lnTo>
                  <a:pt x="3009265" y="3321685"/>
                </a:lnTo>
                <a:lnTo>
                  <a:pt x="3006851" y="3329304"/>
                </a:lnTo>
                <a:lnTo>
                  <a:pt x="3004566" y="3336798"/>
                </a:lnTo>
                <a:lnTo>
                  <a:pt x="3008884" y="3344799"/>
                </a:lnTo>
                <a:lnTo>
                  <a:pt x="3134741" y="3383153"/>
                </a:lnTo>
                <a:lnTo>
                  <a:pt x="3132289" y="3372104"/>
                </a:lnTo>
                <a:lnTo>
                  <a:pt x="3105022" y="3372104"/>
                </a:lnTo>
                <a:lnTo>
                  <a:pt x="3069022" y="3333230"/>
                </a:lnTo>
                <a:lnTo>
                  <a:pt x="3017139" y="3317493"/>
                </a:lnTo>
                <a:close/>
              </a:path>
              <a:path w="3134995" h="3383279">
                <a:moveTo>
                  <a:pt x="3069022" y="3333230"/>
                </a:moveTo>
                <a:lnTo>
                  <a:pt x="3105022" y="3372104"/>
                </a:lnTo>
                <a:lnTo>
                  <a:pt x="3112281" y="3365373"/>
                </a:lnTo>
                <a:lnTo>
                  <a:pt x="3101593" y="3365373"/>
                </a:lnTo>
                <a:lnTo>
                  <a:pt x="3096270" y="3341511"/>
                </a:lnTo>
                <a:lnTo>
                  <a:pt x="3069022" y="3333230"/>
                </a:lnTo>
                <a:close/>
              </a:path>
              <a:path w="3134995" h="3383279">
                <a:moveTo>
                  <a:pt x="3098545" y="3249803"/>
                </a:moveTo>
                <a:lnTo>
                  <a:pt x="3090798" y="3251454"/>
                </a:lnTo>
                <a:lnTo>
                  <a:pt x="3083179" y="3253231"/>
                </a:lnTo>
                <a:lnTo>
                  <a:pt x="3078352" y="3260852"/>
                </a:lnTo>
                <a:lnTo>
                  <a:pt x="3080004" y="3268599"/>
                </a:lnTo>
                <a:lnTo>
                  <a:pt x="3090123" y="3313956"/>
                </a:lnTo>
                <a:lnTo>
                  <a:pt x="3125977" y="3352673"/>
                </a:lnTo>
                <a:lnTo>
                  <a:pt x="3105022" y="3372104"/>
                </a:lnTo>
                <a:lnTo>
                  <a:pt x="3132289" y="3372104"/>
                </a:lnTo>
                <a:lnTo>
                  <a:pt x="3107943" y="3262376"/>
                </a:lnTo>
                <a:lnTo>
                  <a:pt x="3106166" y="3254629"/>
                </a:lnTo>
                <a:lnTo>
                  <a:pt x="3098545" y="3249803"/>
                </a:lnTo>
                <a:close/>
              </a:path>
              <a:path w="3134995" h="3383279">
                <a:moveTo>
                  <a:pt x="3096270" y="3341511"/>
                </a:moveTo>
                <a:lnTo>
                  <a:pt x="3101593" y="3365373"/>
                </a:lnTo>
                <a:lnTo>
                  <a:pt x="3119627" y="3348608"/>
                </a:lnTo>
                <a:lnTo>
                  <a:pt x="3096270" y="3341511"/>
                </a:lnTo>
                <a:close/>
              </a:path>
              <a:path w="3134995" h="3383279">
                <a:moveTo>
                  <a:pt x="3090123" y="3313956"/>
                </a:moveTo>
                <a:lnTo>
                  <a:pt x="3096270" y="3341511"/>
                </a:lnTo>
                <a:lnTo>
                  <a:pt x="3119627" y="3348608"/>
                </a:lnTo>
                <a:lnTo>
                  <a:pt x="3101593" y="3365373"/>
                </a:lnTo>
                <a:lnTo>
                  <a:pt x="3112281" y="3365373"/>
                </a:lnTo>
                <a:lnTo>
                  <a:pt x="3125977" y="3352673"/>
                </a:lnTo>
                <a:lnTo>
                  <a:pt x="3090123" y="3313956"/>
                </a:lnTo>
                <a:close/>
              </a:path>
              <a:path w="3134995" h="3383279">
                <a:moveTo>
                  <a:pt x="21081" y="0"/>
                </a:moveTo>
                <a:lnTo>
                  <a:pt x="0" y="19303"/>
                </a:lnTo>
                <a:lnTo>
                  <a:pt x="3069022" y="3333230"/>
                </a:lnTo>
                <a:lnTo>
                  <a:pt x="3096270" y="3341511"/>
                </a:lnTo>
                <a:lnTo>
                  <a:pt x="3090123" y="3313956"/>
                </a:lnTo>
                <a:lnTo>
                  <a:pt x="210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687" y="1048702"/>
            <a:ext cx="4323889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workspace tab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stores any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object, value, function or anything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create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during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your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R 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session.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example </a:t>
            </a:r>
            <a:r>
              <a:rPr sz="2400" spc="-30" dirty="0">
                <a:solidFill>
                  <a:prstClr val="black"/>
                </a:solidFill>
                <a:latin typeface="Calibri"/>
                <a:cs typeface="Calibri"/>
              </a:rPr>
              <a:t>below,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you click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dotted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squares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can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see the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 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screen to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left.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4412" y="2143431"/>
            <a:ext cx="3733800" cy="1700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51493" y="4014723"/>
            <a:ext cx="132715" cy="938530"/>
          </a:xfrm>
          <a:custGeom>
            <a:avLst/>
            <a:gdLst/>
            <a:ahLst/>
            <a:cxnLst/>
            <a:rect l="l" t="t" r="r" b="b"/>
            <a:pathLst>
              <a:path w="132715" h="938529">
                <a:moveTo>
                  <a:pt x="66325" y="56675"/>
                </a:moveTo>
                <a:lnTo>
                  <a:pt x="52088" y="81092"/>
                </a:lnTo>
                <a:lnTo>
                  <a:pt x="51968" y="938276"/>
                </a:lnTo>
                <a:lnTo>
                  <a:pt x="80543" y="938276"/>
                </a:lnTo>
                <a:lnTo>
                  <a:pt x="80577" y="81092"/>
                </a:lnTo>
                <a:lnTo>
                  <a:pt x="66325" y="56675"/>
                </a:lnTo>
                <a:close/>
              </a:path>
              <a:path w="132715" h="938529">
                <a:moveTo>
                  <a:pt x="66319" y="0"/>
                </a:moveTo>
                <a:lnTo>
                  <a:pt x="3975" y="106933"/>
                </a:lnTo>
                <a:lnTo>
                  <a:pt x="0" y="113664"/>
                </a:lnTo>
                <a:lnTo>
                  <a:pt x="2298" y="122427"/>
                </a:lnTo>
                <a:lnTo>
                  <a:pt x="9118" y="126364"/>
                </a:lnTo>
                <a:lnTo>
                  <a:pt x="15925" y="130428"/>
                </a:lnTo>
                <a:lnTo>
                  <a:pt x="24676" y="128143"/>
                </a:lnTo>
                <a:lnTo>
                  <a:pt x="28651" y="121284"/>
                </a:lnTo>
                <a:lnTo>
                  <a:pt x="52002" y="81238"/>
                </a:lnTo>
                <a:lnTo>
                  <a:pt x="52095" y="28320"/>
                </a:lnTo>
                <a:lnTo>
                  <a:pt x="82834" y="28320"/>
                </a:lnTo>
                <a:lnTo>
                  <a:pt x="66319" y="0"/>
                </a:lnTo>
                <a:close/>
              </a:path>
              <a:path w="132715" h="938529">
                <a:moveTo>
                  <a:pt x="82834" y="28320"/>
                </a:moveTo>
                <a:lnTo>
                  <a:pt x="80670" y="28320"/>
                </a:lnTo>
                <a:lnTo>
                  <a:pt x="80663" y="81238"/>
                </a:lnTo>
                <a:lnTo>
                  <a:pt x="104038" y="121284"/>
                </a:lnTo>
                <a:lnTo>
                  <a:pt x="107975" y="128143"/>
                </a:lnTo>
                <a:lnTo>
                  <a:pt x="116738" y="130428"/>
                </a:lnTo>
                <a:lnTo>
                  <a:pt x="123469" y="126364"/>
                </a:lnTo>
                <a:lnTo>
                  <a:pt x="130327" y="122427"/>
                </a:lnTo>
                <a:lnTo>
                  <a:pt x="132613" y="113664"/>
                </a:lnTo>
                <a:lnTo>
                  <a:pt x="82834" y="28320"/>
                </a:lnTo>
                <a:close/>
              </a:path>
              <a:path w="132715" h="938529">
                <a:moveTo>
                  <a:pt x="80669" y="35559"/>
                </a:moveTo>
                <a:lnTo>
                  <a:pt x="78638" y="35559"/>
                </a:lnTo>
                <a:lnTo>
                  <a:pt x="66325" y="56675"/>
                </a:lnTo>
                <a:lnTo>
                  <a:pt x="80663" y="81238"/>
                </a:lnTo>
                <a:lnTo>
                  <a:pt x="80669" y="35559"/>
                </a:lnTo>
                <a:close/>
              </a:path>
              <a:path w="132715" h="938529">
                <a:moveTo>
                  <a:pt x="80670" y="28320"/>
                </a:moveTo>
                <a:lnTo>
                  <a:pt x="52095" y="28320"/>
                </a:lnTo>
                <a:lnTo>
                  <a:pt x="52088" y="81092"/>
                </a:lnTo>
                <a:lnTo>
                  <a:pt x="66325" y="56675"/>
                </a:lnTo>
                <a:lnTo>
                  <a:pt x="54000" y="35559"/>
                </a:lnTo>
                <a:lnTo>
                  <a:pt x="80669" y="35559"/>
                </a:lnTo>
                <a:lnTo>
                  <a:pt x="80670" y="28320"/>
                </a:lnTo>
                <a:close/>
              </a:path>
              <a:path w="132715" h="938529">
                <a:moveTo>
                  <a:pt x="78638" y="35559"/>
                </a:moveTo>
                <a:lnTo>
                  <a:pt x="54000" y="35559"/>
                </a:lnTo>
                <a:lnTo>
                  <a:pt x="66325" y="56675"/>
                </a:lnTo>
                <a:lnTo>
                  <a:pt x="78638" y="355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4886" y="5496306"/>
            <a:ext cx="3201035" cy="132715"/>
          </a:xfrm>
          <a:custGeom>
            <a:avLst/>
            <a:gdLst/>
            <a:ahLst/>
            <a:cxnLst/>
            <a:rect l="l" t="t" r="r" b="b"/>
            <a:pathLst>
              <a:path w="3201035" h="132714">
                <a:moveTo>
                  <a:pt x="113791" y="0"/>
                </a:moveTo>
                <a:lnTo>
                  <a:pt x="0" y="66294"/>
                </a:lnTo>
                <a:lnTo>
                  <a:pt x="113791" y="132613"/>
                </a:lnTo>
                <a:lnTo>
                  <a:pt x="122554" y="130314"/>
                </a:lnTo>
                <a:lnTo>
                  <a:pt x="130428" y="116687"/>
                </a:lnTo>
                <a:lnTo>
                  <a:pt x="128143" y="107937"/>
                </a:lnTo>
                <a:lnTo>
                  <a:pt x="81079" y="80518"/>
                </a:lnTo>
                <a:lnTo>
                  <a:pt x="28447" y="80518"/>
                </a:lnTo>
                <a:lnTo>
                  <a:pt x="28447" y="51943"/>
                </a:lnTo>
                <a:lnTo>
                  <a:pt x="81250" y="51943"/>
                </a:lnTo>
                <a:lnTo>
                  <a:pt x="128143" y="24638"/>
                </a:lnTo>
                <a:lnTo>
                  <a:pt x="130428" y="15875"/>
                </a:lnTo>
                <a:lnTo>
                  <a:pt x="126491" y="9144"/>
                </a:lnTo>
                <a:lnTo>
                  <a:pt x="122554" y="2286"/>
                </a:lnTo>
                <a:lnTo>
                  <a:pt x="113791" y="0"/>
                </a:lnTo>
                <a:close/>
              </a:path>
              <a:path w="3201035" h="132714">
                <a:moveTo>
                  <a:pt x="81250" y="51943"/>
                </a:moveTo>
                <a:lnTo>
                  <a:pt x="28447" y="51943"/>
                </a:lnTo>
                <a:lnTo>
                  <a:pt x="28447" y="80518"/>
                </a:lnTo>
                <a:lnTo>
                  <a:pt x="81079" y="80518"/>
                </a:lnTo>
                <a:lnTo>
                  <a:pt x="77812" y="78613"/>
                </a:lnTo>
                <a:lnTo>
                  <a:pt x="35559" y="78613"/>
                </a:lnTo>
                <a:lnTo>
                  <a:pt x="35559" y="53975"/>
                </a:lnTo>
                <a:lnTo>
                  <a:pt x="77769" y="53975"/>
                </a:lnTo>
                <a:lnTo>
                  <a:pt x="81250" y="51943"/>
                </a:lnTo>
                <a:close/>
              </a:path>
              <a:path w="3201035" h="132714">
                <a:moveTo>
                  <a:pt x="3200527" y="51943"/>
                </a:moveTo>
                <a:lnTo>
                  <a:pt x="81250" y="51943"/>
                </a:lnTo>
                <a:lnTo>
                  <a:pt x="56675" y="66287"/>
                </a:lnTo>
                <a:lnTo>
                  <a:pt x="81079" y="80518"/>
                </a:lnTo>
                <a:lnTo>
                  <a:pt x="3200527" y="80518"/>
                </a:lnTo>
                <a:lnTo>
                  <a:pt x="3200527" y="51943"/>
                </a:lnTo>
                <a:close/>
              </a:path>
              <a:path w="3201035" h="132714">
                <a:moveTo>
                  <a:pt x="35559" y="53975"/>
                </a:moveTo>
                <a:lnTo>
                  <a:pt x="35559" y="78613"/>
                </a:lnTo>
                <a:lnTo>
                  <a:pt x="56675" y="66287"/>
                </a:lnTo>
                <a:lnTo>
                  <a:pt x="35559" y="53975"/>
                </a:lnTo>
                <a:close/>
              </a:path>
              <a:path w="3201035" h="132714">
                <a:moveTo>
                  <a:pt x="56675" y="66287"/>
                </a:moveTo>
                <a:lnTo>
                  <a:pt x="35559" y="78613"/>
                </a:lnTo>
                <a:lnTo>
                  <a:pt x="77812" y="78613"/>
                </a:lnTo>
                <a:lnTo>
                  <a:pt x="56675" y="66287"/>
                </a:lnTo>
                <a:close/>
              </a:path>
              <a:path w="3201035" h="132714">
                <a:moveTo>
                  <a:pt x="77769" y="53975"/>
                </a:moveTo>
                <a:lnTo>
                  <a:pt x="35559" y="53975"/>
                </a:lnTo>
                <a:lnTo>
                  <a:pt x="56675" y="66287"/>
                </a:lnTo>
                <a:lnTo>
                  <a:pt x="77769" y="539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2056" y="5810503"/>
            <a:ext cx="3456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Showing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here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matrix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B. </a:t>
            </a:r>
            <a:r>
              <a:rPr spc="-8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see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matrix 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click 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respective</a:t>
            </a:r>
            <a:r>
              <a:rPr spc="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tab.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722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lbright DADM 5e_PPT Sample">
  <a:themeElements>
    <a:clrScheme name="Custom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4617B"/>
      </a:accent1>
      <a:accent2>
        <a:srgbClr val="0F6FC6"/>
      </a:accent2>
      <a:accent3>
        <a:srgbClr val="009DD9"/>
      </a:accent3>
      <a:accent4>
        <a:srgbClr val="0BD0D9"/>
      </a:accent4>
      <a:accent5>
        <a:srgbClr val="10CF9B"/>
      </a:accent5>
      <a:accent6>
        <a:srgbClr val="7CCA62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4125</Words>
  <Application>Microsoft Office PowerPoint</Application>
  <PresentationFormat>Custom</PresentationFormat>
  <Paragraphs>741</Paragraphs>
  <Slides>63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7" baseType="lpstr">
      <vt:lpstr>Arial</vt:lpstr>
      <vt:lpstr>Arial Black</vt:lpstr>
      <vt:lpstr>Calibri</vt:lpstr>
      <vt:lpstr>Calibri Light</vt:lpstr>
      <vt:lpstr>Courier New</vt:lpstr>
      <vt:lpstr>Helvetica</vt:lpstr>
      <vt:lpstr>Lucida Grande</vt:lpstr>
      <vt:lpstr>Palatino Linotype</vt:lpstr>
      <vt:lpstr>Times New Roman</vt:lpstr>
      <vt:lpstr>Tw Cen MT</vt:lpstr>
      <vt:lpstr>Wingdings</vt:lpstr>
      <vt:lpstr>Wingdings 2</vt:lpstr>
      <vt:lpstr>Office Theme</vt:lpstr>
      <vt:lpstr>1_Albright DADM 5e_PPT Sample</vt:lpstr>
      <vt:lpstr>Introduction to R</vt:lpstr>
      <vt:lpstr>History of R</vt:lpstr>
      <vt:lpstr>“Open source”... that just means I don’t have to pay for it, right?</vt:lpstr>
      <vt:lpstr>What is it?</vt:lpstr>
      <vt:lpstr>What is it?</vt:lpstr>
      <vt:lpstr>R Data Types</vt:lpstr>
      <vt:lpstr>R Data Structure</vt:lpstr>
      <vt:lpstr>RStudio screen</vt:lpstr>
      <vt:lpstr>Workspace tab (1)</vt:lpstr>
      <vt:lpstr>Workspace tab (2)</vt:lpstr>
      <vt:lpstr>History tab</vt:lpstr>
      <vt:lpstr>Changing the working directory</vt:lpstr>
      <vt:lpstr>Setting a default working directory</vt:lpstr>
      <vt:lpstr>R script (1)</vt:lpstr>
      <vt:lpstr>R script (2)</vt:lpstr>
      <vt:lpstr>Packages tab</vt:lpstr>
      <vt:lpstr>Interactive R</vt:lpstr>
      <vt:lpstr>R as a Calculator</vt:lpstr>
      <vt:lpstr>Variables in R</vt:lpstr>
      <vt:lpstr>R as a Smart Calculator</vt:lpstr>
      <vt:lpstr>R does a lot more!</vt:lpstr>
      <vt:lpstr>R Vectors</vt:lpstr>
      <vt:lpstr>Defining Vectors</vt:lpstr>
      <vt:lpstr>Accessing Vector Elements</vt:lpstr>
      <vt:lpstr>Accessing Vector Elements</vt:lpstr>
      <vt:lpstr>Data Frames</vt:lpstr>
      <vt:lpstr>Setting Up Data Sets</vt:lpstr>
      <vt:lpstr>Blood Pressure Data Set</vt:lpstr>
      <vt:lpstr>Accessing Data Frames</vt:lpstr>
      <vt:lpstr>Lists</vt:lpstr>
      <vt:lpstr>So Far … Common Forms of Data in R</vt:lpstr>
      <vt:lpstr>Next …</vt:lpstr>
      <vt:lpstr>Programming Constructs</vt:lpstr>
      <vt:lpstr>Grouped Expressions</vt:lpstr>
      <vt:lpstr>if … else …</vt:lpstr>
      <vt:lpstr>Example: if … else …</vt:lpstr>
      <vt:lpstr>PowerPoint Presentation</vt:lpstr>
      <vt:lpstr>Example: for</vt:lpstr>
      <vt:lpstr>repeat</vt:lpstr>
      <vt:lpstr>Example: repeat</vt:lpstr>
      <vt:lpstr>while</vt:lpstr>
      <vt:lpstr>Example: while</vt:lpstr>
      <vt:lpstr>Functions in R</vt:lpstr>
      <vt:lpstr>Function definitions</vt:lpstr>
      <vt:lpstr>Defining Functions</vt:lpstr>
      <vt:lpstr>Some notes on functions …</vt:lpstr>
      <vt:lpstr>Debugging Functions</vt:lpstr>
      <vt:lpstr>So far …</vt:lpstr>
      <vt:lpstr>Useful R Functions</vt:lpstr>
      <vt:lpstr>Random Generation in R</vt:lpstr>
      <vt:lpstr>Random Generation</vt:lpstr>
      <vt:lpstr>R Help System</vt:lpstr>
      <vt:lpstr>Input / Output</vt:lpstr>
      <vt:lpstr>Basic Utility Functions</vt:lpstr>
      <vt:lpstr>Managing Workspaces</vt:lpstr>
      <vt:lpstr>Introduction to R Graphics</vt:lpstr>
      <vt:lpstr>Example: Quick Find Function</vt:lpstr>
      <vt:lpstr>Example: Quick Union Function</vt:lpstr>
      <vt:lpstr>Example: Weighted Quick Union</vt:lpstr>
      <vt:lpstr>Benchmarking a function</vt:lpstr>
      <vt:lpstr>Example: Slower Quick Find…</vt:lpstr>
      <vt:lpstr>Example: Slower Quick Find…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2021-09-07T15:11:43Z</dcterms:modified>
</cp:coreProperties>
</file>