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0"/>
  </p:notesMasterIdLst>
  <p:handoutMasterIdLst>
    <p:handoutMasterId r:id="rId21"/>
  </p:handoutMasterIdLst>
  <p:sldIdLst>
    <p:sldId id="1149" r:id="rId2"/>
    <p:sldId id="722" r:id="rId3"/>
    <p:sldId id="1151" r:id="rId4"/>
    <p:sldId id="797" r:id="rId5"/>
    <p:sldId id="723" r:id="rId6"/>
    <p:sldId id="724" r:id="rId7"/>
    <p:sldId id="1153" r:id="rId8"/>
    <p:sldId id="1154" r:id="rId9"/>
    <p:sldId id="1155" r:id="rId10"/>
    <p:sldId id="1156" r:id="rId11"/>
    <p:sldId id="1157" r:id="rId12"/>
    <p:sldId id="1166" r:id="rId13"/>
    <p:sldId id="1164" r:id="rId14"/>
    <p:sldId id="1160" r:id="rId15"/>
    <p:sldId id="1167" r:id="rId16"/>
    <p:sldId id="1161" r:id="rId17"/>
    <p:sldId id="1165" r:id="rId18"/>
    <p:sldId id="1163" r:id="rId19"/>
  </p:sldIdLst>
  <p:sldSz cx="12192000" cy="6858000"/>
  <p:notesSz cx="70104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E6EA"/>
    <a:srgbClr val="FAE2F6"/>
    <a:srgbClr val="170981"/>
    <a:srgbClr val="121328"/>
    <a:srgbClr val="D7FDF9"/>
    <a:srgbClr val="003366"/>
    <a:srgbClr val="FF7C8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>
      <p:cViewPr varScale="1">
        <p:scale>
          <a:sx n="96" d="100"/>
          <a:sy n="96" d="100"/>
        </p:scale>
        <p:origin x="86" y="13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942"/>
    </p:cViewPr>
  </p:sorterViewPr>
  <p:notesViewPr>
    <p:cSldViewPr>
      <p:cViewPr varScale="1">
        <p:scale>
          <a:sx n="38" d="100"/>
          <a:sy n="38" d="100"/>
        </p:scale>
        <p:origin x="-1530" y="-72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fld id="{3BC08922-BDBD-4AF9-A084-237397FCF7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7038" y="692150"/>
            <a:ext cx="61563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387850"/>
            <a:ext cx="5140325" cy="415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fld id="{3D409F52-525F-4C48-BD85-E3A418CBBE0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C626E84-6776-4A62-B652-86CD851A1020}" type="slidenum">
              <a:rPr lang="en-US" altLang="en-US" sz="1200">
                <a:latin typeface="Times New Roman" panose="02020603050405020304" pitchFamily="18" charset="0"/>
              </a:rPr>
              <a:pPr/>
              <a:t>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4C310BB-5C04-40BD-8334-2B79CBDECEE1}" type="slidenum">
              <a:rPr lang="en-US" altLang="en-US" sz="1200">
                <a:latin typeface="Times New Roman" panose="02020603050405020304" pitchFamily="18" charset="0"/>
              </a:rPr>
              <a:pPr/>
              <a:t>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8F55968-084C-4A95-9ABF-60981F0FCF4D}" type="slidenum">
              <a:rPr lang="en-US" altLang="en-US" sz="1200">
                <a:latin typeface="Times New Roman" panose="02020603050405020304" pitchFamily="18" charset="0"/>
              </a:rPr>
              <a:pPr/>
              <a:t>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EAB4C98-9E8B-4C9C-BCFE-A3AA67854724}" type="slidenum">
              <a:rPr lang="en-US" altLang="en-US" sz="1200">
                <a:latin typeface="Times New Roman" panose="02020603050405020304" pitchFamily="18" charset="0"/>
              </a:rPr>
              <a:pPr/>
              <a:t>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20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8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96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47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93700" y="692150"/>
            <a:ext cx="6070600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5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240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240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240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240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240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240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2400"/>
            </a:p>
          </p:txBody>
        </p:sp>
      </p:grpSp>
      <p:sp>
        <p:nvSpPr>
          <p:cNvPr id="9298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828800"/>
            <a:ext cx="10363200" cy="1143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298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fld id="{868EEAE7-CF7E-450D-9579-08C4BA37EA97}" type="datetime1">
              <a:rPr lang="en-US" altLang="en-US" smtClean="0"/>
              <a:t>9/28/2022</a:t>
            </a:fld>
            <a:endParaRPr lang="en-US" alt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fld id="{7BB64ACA-95C1-4555-982B-5CFDD559D5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2177650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66DB39-9BAD-47E5-A9F8-29FDA9407939}" type="datetime1">
              <a:rPr lang="en-US" altLang="en-US" smtClean="0"/>
              <a:t>9/28/2022</a:t>
            </a:fld>
            <a:endParaRPr lang="en-US" altLang="en-US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513945"/>
            <a:ext cx="38608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D94199-3B79-40AE-A5CF-F6CA9E557D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3942614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66200" y="304800"/>
            <a:ext cx="29210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3200" y="304800"/>
            <a:ext cx="85598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3A2236-A48C-4DB5-8904-C49AF0DD307A}" type="datetime1">
              <a:rPr lang="en-US" altLang="en-US" smtClean="0"/>
              <a:t>9/28/2022</a:t>
            </a:fld>
            <a:endParaRPr lang="en-US" altLang="en-US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513945"/>
            <a:ext cx="38608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D14446-4DC4-4068-9320-7B06FC0081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8595591"/>
      </p:ext>
    </p:extLst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304800"/>
            <a:ext cx="11684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295400"/>
            <a:ext cx="54864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0" y="1295400"/>
            <a:ext cx="54864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0" y="3962400"/>
            <a:ext cx="54864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753ABB-6021-42B7-955B-DFDFD909DEB4}" type="datetime1">
              <a:rPr lang="en-US" altLang="en-US" smtClean="0"/>
              <a:t>9/28/2022</a:t>
            </a:fld>
            <a:endParaRPr lang="en-US" altLang="en-US"/>
          </a:p>
        </p:txBody>
      </p:sp>
      <p:sp>
        <p:nvSpPr>
          <p:cNvPr id="7" name="Rectangle 2060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513945"/>
            <a:ext cx="38608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8BB375-69DA-4A5B-89E3-0F198346EC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3657716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304800"/>
            <a:ext cx="11684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295400"/>
            <a:ext cx="54864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295400"/>
            <a:ext cx="54864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418406-DBCB-4102-BF13-76F8B234BADD}" type="datetime1">
              <a:rPr lang="en-US" altLang="en-US" smtClean="0"/>
              <a:t>9/28/2022</a:t>
            </a:fld>
            <a:endParaRPr lang="en-US" alt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513945"/>
            <a:ext cx="38608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029606-D39C-464D-A05D-6DA590AB41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3773660"/>
      </p:ext>
    </p:extLst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390"/>
            <a:ext cx="10363200" cy="8143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916517" y="1104900"/>
            <a:ext cx="10363200" cy="46434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73499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95D3B50-65AF-4B01-BE7F-315F3822CD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3756356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4D810B-D279-4008-8788-CE8110A6CD4B}" type="datetime1">
              <a:rPr lang="en-US" altLang="en-US" smtClean="0"/>
              <a:t>9/28/2022</a:t>
            </a:fld>
            <a:endParaRPr lang="en-US" altLang="en-US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513945"/>
            <a:ext cx="38608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E2A3FA-C6C2-4504-8917-A04878893C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5990774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295400"/>
            <a:ext cx="54864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295400"/>
            <a:ext cx="54864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15921C-6B87-4F25-89C9-9FD464C6C6E9}" type="datetime1">
              <a:rPr lang="en-US" altLang="en-US" smtClean="0"/>
              <a:t>9/28/2022</a:t>
            </a:fld>
            <a:endParaRPr lang="en-US" alt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513945"/>
            <a:ext cx="38608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2C595B-E763-4E4D-8C5E-123EF3B13D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099279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865EF-ABA6-432A-9DF0-1E4E385342D6}" type="datetime1">
              <a:rPr lang="en-US" altLang="en-US" smtClean="0"/>
              <a:t>9/28/2022</a:t>
            </a:fld>
            <a:endParaRPr lang="en-US" altLang="en-US"/>
          </a:p>
        </p:txBody>
      </p:sp>
      <p:sp>
        <p:nvSpPr>
          <p:cNvPr id="8" name="Rectangle 2060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513945"/>
            <a:ext cx="38608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482B98-26C9-43F3-841E-A943EFE466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5066393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B205FB-64AB-4128-9F75-D0BA70890608}" type="datetime1">
              <a:rPr lang="en-US" altLang="en-US" smtClean="0"/>
              <a:t>9/28/2022</a:t>
            </a:fld>
            <a:endParaRPr lang="en-US" altLang="en-US"/>
          </a:p>
        </p:txBody>
      </p:sp>
      <p:sp>
        <p:nvSpPr>
          <p:cNvPr id="4" name="Rectangle 2060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513945"/>
            <a:ext cx="38608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2EA404-2958-4EF6-AE30-4EB158881E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262713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3022730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C7FCEA-15E0-4CA6-926D-38D5E17D5702}" type="datetime1">
              <a:rPr lang="en-US" altLang="en-US" smtClean="0"/>
              <a:t>9/28/2022</a:t>
            </a:fld>
            <a:endParaRPr lang="en-US" alt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513945"/>
            <a:ext cx="38608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8AD44F-1052-4BD7-B92C-4769D3E979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9026111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5F94-28B9-43DA-BBE3-1F03FD03BE1D}" type="datetime1">
              <a:rPr lang="en-US" altLang="en-US" smtClean="0"/>
              <a:t>9/28/2022</a:t>
            </a:fld>
            <a:endParaRPr lang="en-US" alt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513945"/>
            <a:ext cx="38608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3220B8-0533-40C0-8F9C-37B8A3D28D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7496961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057"/>
          <p:cNvSpPr>
            <a:spLocks noGrp="1" noChangeArrowheads="1"/>
          </p:cNvSpPr>
          <p:nvPr>
            <p:ph type="title"/>
          </p:nvPr>
        </p:nvSpPr>
        <p:spPr bwMode="auto">
          <a:xfrm>
            <a:off x="203200" y="304800"/>
            <a:ext cx="1168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205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295400"/>
            <a:ext cx="11176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28779" name="Rectangle 205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03200" y="6477000"/>
            <a:ext cx="2540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12A43DDB-90E7-49DC-9EA7-2A2992F7F07E}" type="datetime1">
              <a:rPr lang="en-US" altLang="en-US" smtClean="0"/>
              <a:t>9/28/2022</a:t>
            </a:fld>
            <a:endParaRPr lang="en-US" altLang="en-US"/>
          </a:p>
        </p:txBody>
      </p:sp>
      <p:sp>
        <p:nvSpPr>
          <p:cNvPr id="928781" name="Rectangle 206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52000" y="6477000"/>
            <a:ext cx="2540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2D1CC47-8B0D-4E01-84FC-77FE860F814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789" r:id="rId3"/>
    <p:sldLayoutId id="2147483790" r:id="rId4"/>
    <p:sldLayoutId id="2147483791" r:id="rId5"/>
    <p:sldLayoutId id="2147483792" r:id="rId6"/>
    <p:sldLayoutId id="2147483801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815" r:id="rId14"/>
  </p:sldLayoutIdLst>
  <p:transition>
    <p:zoom/>
  </p:transition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  <a:ea typeface="MS PGothic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9.e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6.emf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8.emf"/><Relationship Id="rId5" Type="http://schemas.openxmlformats.org/officeDocument/2006/relationships/image" Target="../media/image13.png"/><Relationship Id="rId10" Type="http://schemas.openxmlformats.org/officeDocument/2006/relationships/oleObject" Target="../embeddings/oleObject8.bin"/><Relationship Id="rId9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4.e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1.emf"/><Relationship Id="rId12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3.emf"/><Relationship Id="rId5" Type="http://schemas.openxmlformats.org/officeDocument/2006/relationships/image" Target="../media/image10.emf"/><Relationship Id="rId15" Type="http://schemas.openxmlformats.org/officeDocument/2006/relationships/image" Target="../media/image19.png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6.emf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8.x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20.png"/><Relationship Id="rId9" Type="http://schemas.openxmlformats.org/officeDocument/2006/relationships/image" Target="../media/image17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3.wmf"/><Relationship Id="rId5" Type="http://schemas.openxmlformats.org/officeDocument/2006/relationships/image" Target="../media/image1.emf"/><Relationship Id="rId10" Type="http://schemas.openxmlformats.org/officeDocument/2006/relationships/oleObject" Target="../embeddings/oleObject3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.emf"/><Relationship Id="rId10" Type="http://schemas.openxmlformats.org/officeDocument/2006/relationships/image" Target="../media/image8.png"/><Relationship Id="rId4" Type="http://schemas.openxmlformats.org/officeDocument/2006/relationships/oleObject" Target="../embeddings/oleObject4.bin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0D63CC-21A0-4FE5-9BA5-7900B743F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D3AD-82CF-4A29-97A9-6F6760E3B261}" type="datetime1">
              <a:rPr lang="en-US" altLang="en-US" smtClean="0"/>
              <a:t>9/28/2022</a:t>
            </a:fld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2E9098-2F33-4255-853B-64912A35C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64ACA-95C1-4555-982B-5CFDD559D513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5131824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32131" name="Text Box 3"/>
              <p:cNvSpPr txBox="1">
                <a:spLocks noChangeArrowheads="1"/>
              </p:cNvSpPr>
              <p:nvPr/>
            </p:nvSpPr>
            <p:spPr bwMode="auto">
              <a:xfrm>
                <a:off x="2747964" y="808259"/>
                <a:ext cx="7126951" cy="70788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4000" b="1" dirty="0">
                    <a:latin typeface="Book Antiqua" pitchFamily="18" charset="0"/>
                    <a:ea typeface="+mn-ea"/>
                  </a:rPr>
                  <a:t>Sampling Distribution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4000" b="1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accPr>
                      <m:e>
                        <m:r>
                          <a:rPr lang="en-US" sz="4000" b="1" i="1">
                            <a:latin typeface="Cambria Math" panose="02040503050406030204" pitchFamily="18" charset="0"/>
                            <a:ea typeface="+mn-ea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4000" b="1" dirty="0">
                    <a:latin typeface="Book Antiqua" pitchFamily="18" charset="0"/>
                    <a:ea typeface="+mn-ea"/>
                  </a:rPr>
                  <a:t>    </a:t>
                </a:r>
              </a:p>
            </p:txBody>
          </p:sp>
        </mc:Choice>
        <mc:Fallback xmlns="">
          <p:sp>
            <p:nvSpPr>
              <p:cNvPr id="432131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47964" y="808259"/>
                <a:ext cx="7126951" cy="707886"/>
              </a:xfrm>
              <a:prstGeom prst="rect">
                <a:avLst/>
              </a:prstGeom>
              <a:blipFill>
                <a:blip r:embed="rId5"/>
                <a:stretch>
                  <a:fillRect l="-3080" t="-15517" r="-2053" b="-36207"/>
                </a:stretch>
              </a:blip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2138" name="Group 10"/>
          <p:cNvGrpSpPr>
            <a:grpSpLocks/>
          </p:cNvGrpSpPr>
          <p:nvPr/>
        </p:nvGrpSpPr>
        <p:grpSpPr bwMode="auto">
          <a:xfrm>
            <a:off x="3470673" y="2103837"/>
            <a:ext cx="5972175" cy="748903"/>
            <a:chOff x="451" y="687"/>
            <a:chExt cx="5016" cy="629"/>
          </a:xfrm>
        </p:grpSpPr>
        <p:sp>
          <p:nvSpPr>
            <p:cNvPr id="432133" name="Rectangle 5"/>
            <p:cNvSpPr>
              <a:spLocks noChangeArrowheads="1"/>
            </p:cNvSpPr>
            <p:nvPr/>
          </p:nvSpPr>
          <p:spPr bwMode="auto">
            <a:xfrm>
              <a:off x="451" y="687"/>
              <a:ext cx="5016" cy="6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67866" tIns="33338" rIns="67866" bIns="33338"/>
            <a:lstStyle/>
            <a:p>
              <a:pPr marL="257175" indent="-257175" defTabSz="685800" fontAlgn="auto">
                <a:spcBef>
                  <a:spcPct val="20000"/>
                </a:spcBef>
                <a:spcAft>
                  <a:spcPts val="0"/>
                </a:spcAft>
                <a:buClr>
                  <a:srgbClr val="66FFFF"/>
                </a:buClr>
                <a:buSzPct val="75000"/>
              </a:pPr>
              <a:r>
                <a:rPr lang="en-US" sz="1800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  <a:ea typeface="+mn-ea"/>
                </a:rPr>
                <a:t>     We will use the following notation to define the</a:t>
              </a:r>
            </a:p>
            <a:p>
              <a:pPr marL="257175" indent="-257175" defTabSz="685800" fontAlgn="auto">
                <a:spcBef>
                  <a:spcPct val="20000"/>
                </a:spcBef>
                <a:spcAft>
                  <a:spcPts val="0"/>
                </a:spcAft>
                <a:buClr>
                  <a:srgbClr val="66FFFF"/>
                </a:buClr>
                <a:buSzPct val="75000"/>
              </a:pPr>
              <a:r>
                <a:rPr lang="en-US" sz="1800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  <a:ea typeface="+mn-ea"/>
                </a:rPr>
                <a:t>standard deviation of the sampling distribution of    .</a:t>
              </a:r>
            </a:p>
          </p:txBody>
        </p:sp>
        <p:graphicFrame>
          <p:nvGraphicFramePr>
            <p:cNvPr id="432134" name="Object 6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4840" y="1046"/>
            <a:ext cx="132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63440" imgH="163440" progId="Equation.2">
                    <p:embed/>
                  </p:oleObj>
                </mc:Choice>
                <mc:Fallback>
                  <p:oleObj name="Equation" r:id="rId6" imgW="163440" imgH="163440" progId="Equation.2">
                    <p:embed/>
                    <p:pic>
                      <p:nvPicPr>
                        <p:cNvPr id="432134" name="Object 6">
                          <a:hlinkClick r:id="" action="ppaction://ole?verb=0"/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0" y="1046"/>
                          <a:ext cx="132" cy="1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2143" name="Group 15"/>
          <p:cNvGrpSpPr>
            <a:grpSpLocks/>
          </p:cNvGrpSpPr>
          <p:nvPr/>
        </p:nvGrpSpPr>
        <p:grpSpPr bwMode="auto">
          <a:xfrm>
            <a:off x="3776665" y="2946798"/>
            <a:ext cx="3331369" cy="371475"/>
            <a:chOff x="734" y="1339"/>
            <a:chExt cx="2798" cy="312"/>
          </a:xfrm>
        </p:grpSpPr>
        <p:sp>
          <p:nvSpPr>
            <p:cNvPr id="432136" name="Text Box 8"/>
            <p:cNvSpPr txBox="1">
              <a:spLocks noChangeArrowheads="1"/>
            </p:cNvSpPr>
            <p:nvPr/>
          </p:nvSpPr>
          <p:spPr bwMode="auto">
            <a:xfrm>
              <a:off x="734" y="1339"/>
              <a:ext cx="2797" cy="3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i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itchFamily="18" charset="2"/>
                  <a:ea typeface="+mn-ea"/>
                </a:rPr>
                <a:t>s</a:t>
              </a:r>
              <a:r>
                <a:rPr lang="en-US" sz="1800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  <a:ea typeface="+mn-ea"/>
                </a:rPr>
                <a:t>   = the standard deviation of </a:t>
              </a:r>
            </a:p>
          </p:txBody>
        </p:sp>
        <p:graphicFrame>
          <p:nvGraphicFramePr>
            <p:cNvPr id="432137" name="Object 9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887" y="1537"/>
            <a:ext cx="122" cy="1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63440" imgH="163440" progId="Equation.2">
                    <p:embed/>
                  </p:oleObj>
                </mc:Choice>
                <mc:Fallback>
                  <p:oleObj name="Equation" r:id="rId8" imgW="163440" imgH="163440" progId="Equation.2">
                    <p:embed/>
                    <p:pic>
                      <p:nvPicPr>
                        <p:cNvPr id="432137" name="Object 9">
                          <a:hlinkClick r:id="" action="ppaction://ole?verb=0"/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7" y="1537"/>
                          <a:ext cx="122" cy="1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2139" name="Object 11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400" y="1433"/>
            <a:ext cx="132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63440" imgH="163440" progId="Equation.2">
                    <p:embed/>
                  </p:oleObj>
                </mc:Choice>
                <mc:Fallback>
                  <p:oleObj name="Equation" r:id="rId10" imgW="163440" imgH="163440" progId="Equation.2">
                    <p:embed/>
                    <p:pic>
                      <p:nvPicPr>
                        <p:cNvPr id="432139" name="Object 11">
                          <a:hlinkClick r:id="" action="ppaction://ole?verb=0"/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0" y="1433"/>
                          <a:ext cx="132" cy="1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2140" name="Text Box 12"/>
          <p:cNvSpPr txBox="1">
            <a:spLocks noChangeArrowheads="1"/>
          </p:cNvSpPr>
          <p:nvPr/>
        </p:nvSpPr>
        <p:spPr bwMode="auto">
          <a:xfrm>
            <a:off x="3827861" y="3339705"/>
            <a:ext cx="4786888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257175" indent="-257175" defTabSz="685800" fontAlgn="auto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s"/>
            </a:pPr>
            <a:r>
              <a:rPr lang="en-US" sz="1800" dirty="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ea typeface="+mn-ea"/>
              </a:rPr>
              <a:t>= the standard deviation of the population</a:t>
            </a:r>
          </a:p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ea typeface="+mn-ea"/>
              </a:rPr>
              <a:t>s = the standard deviation of the sample</a:t>
            </a:r>
          </a:p>
        </p:txBody>
      </p:sp>
      <p:sp>
        <p:nvSpPr>
          <p:cNvPr id="432141" name="Text Box 13"/>
          <p:cNvSpPr txBox="1">
            <a:spLocks noChangeArrowheads="1"/>
          </p:cNvSpPr>
          <p:nvPr/>
        </p:nvSpPr>
        <p:spPr bwMode="auto">
          <a:xfrm>
            <a:off x="3875487" y="4182346"/>
            <a:ext cx="212910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800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ea typeface="+mn-ea"/>
              </a:rPr>
              <a:t>n</a:t>
            </a:r>
            <a:r>
              <a:rPr lang="en-US" sz="1800" dirty="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ea typeface="+mn-ea"/>
              </a:rPr>
              <a:t> = the sample size</a:t>
            </a:r>
          </a:p>
        </p:txBody>
      </p:sp>
      <p:sp>
        <p:nvSpPr>
          <p:cNvPr id="432142" name="Text Box 14"/>
          <p:cNvSpPr txBox="1">
            <a:spLocks noChangeArrowheads="1"/>
          </p:cNvSpPr>
          <p:nvPr/>
        </p:nvSpPr>
        <p:spPr bwMode="auto">
          <a:xfrm>
            <a:off x="3875485" y="4649391"/>
            <a:ext cx="263565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800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ea typeface="+mn-ea"/>
              </a:rPr>
              <a:t>N</a:t>
            </a:r>
            <a:r>
              <a:rPr lang="en-US" sz="1800" dirty="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ea typeface="+mn-ea"/>
              </a:rPr>
              <a:t> = the population size </a:t>
            </a:r>
          </a:p>
        </p:txBody>
      </p:sp>
      <p:sp>
        <p:nvSpPr>
          <p:cNvPr id="432148" name="AutoShape 20"/>
          <p:cNvSpPr>
            <a:spLocks noChangeArrowheads="1"/>
          </p:cNvSpPr>
          <p:nvPr/>
        </p:nvSpPr>
        <p:spPr bwMode="auto">
          <a:xfrm rot="5400000">
            <a:off x="3264695" y="1770462"/>
            <a:ext cx="183356" cy="116681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black"/>
              </a:solidFill>
              <a:latin typeface="Gill Sans MT" panose="020B0502020104020203"/>
              <a:ea typeface="+mn-ea"/>
            </a:endParaRPr>
          </a:p>
        </p:txBody>
      </p:sp>
      <p:grpSp>
        <p:nvGrpSpPr>
          <p:cNvPr id="432149" name="Group 21"/>
          <p:cNvGrpSpPr>
            <a:grpSpLocks/>
          </p:cNvGrpSpPr>
          <p:nvPr/>
        </p:nvGrpSpPr>
        <p:grpSpPr bwMode="auto">
          <a:xfrm>
            <a:off x="3438525" y="1668066"/>
            <a:ext cx="2719388" cy="369094"/>
            <a:chOff x="648" y="681"/>
            <a:chExt cx="2284" cy="310"/>
          </a:xfrm>
        </p:grpSpPr>
        <p:graphicFrame>
          <p:nvGraphicFramePr>
            <p:cNvPr id="432150" name="Object 22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2794" y="768"/>
            <a:ext cx="138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63440" imgH="163440" progId="Equation.2">
                    <p:embed/>
                  </p:oleObj>
                </mc:Choice>
                <mc:Fallback>
                  <p:oleObj name="Equation" r:id="rId12" imgW="163440" imgH="163440" progId="Equation.2">
                    <p:embed/>
                    <p:pic>
                      <p:nvPicPr>
                        <p:cNvPr id="432150" name="Object 22">
                          <a:hlinkClick r:id="" action="ppaction://ole?verb=0"/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4" y="768"/>
                          <a:ext cx="138" cy="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2151" name="Text Box 23"/>
            <p:cNvSpPr txBox="1">
              <a:spLocks noChangeArrowheads="1"/>
            </p:cNvSpPr>
            <p:nvPr/>
          </p:nvSpPr>
          <p:spPr bwMode="auto">
            <a:xfrm>
              <a:off x="648" y="681"/>
              <a:ext cx="2219" cy="3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buFontTx/>
                <a:buChar char="•"/>
              </a:pPr>
              <a:r>
                <a:rPr lang="en-US" sz="1800" dirty="0">
                  <a:solidFill>
                    <a:srgbClr val="66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  <a:ea typeface="+mn-ea"/>
                </a:rPr>
                <a:t> Standard Deviation of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60800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321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2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32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32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32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32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32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40" grpId="0" autoUpdateAnimBg="0"/>
      <p:bldP spid="432141" grpId="0" autoUpdateAnimBg="0"/>
      <p:bldP spid="432142" grpId="0" autoUpdateAnimBg="0"/>
      <p:bldP spid="43214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21" name="Rectangle 5"/>
          <p:cNvSpPr>
            <a:spLocks noChangeArrowheads="1"/>
          </p:cNvSpPr>
          <p:nvPr/>
        </p:nvSpPr>
        <p:spPr bwMode="auto">
          <a:xfrm>
            <a:off x="6382941" y="2425303"/>
            <a:ext cx="2080022" cy="909638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black"/>
              </a:solidFill>
              <a:latin typeface="Gill Sans MT" panose="020B0502020104020203"/>
              <a:ea typeface="+mn-ea"/>
            </a:endParaRPr>
          </a:p>
        </p:txBody>
      </p:sp>
      <p:sp>
        <p:nvSpPr>
          <p:cNvPr id="239622" name="Rectangle 6"/>
          <p:cNvSpPr>
            <a:spLocks noChangeArrowheads="1"/>
          </p:cNvSpPr>
          <p:nvPr/>
        </p:nvSpPr>
        <p:spPr bwMode="auto">
          <a:xfrm>
            <a:off x="3921919" y="2434830"/>
            <a:ext cx="2166938" cy="894159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black"/>
              </a:solidFill>
              <a:latin typeface="Gill Sans MT" panose="020B0502020104020203"/>
              <a:ea typeface="+mn-ea"/>
            </a:endParaRPr>
          </a:p>
        </p:txBody>
      </p:sp>
      <p:sp>
        <p:nvSpPr>
          <p:cNvPr id="239628" name="AutoShape 12"/>
          <p:cNvSpPr>
            <a:spLocks noChangeArrowheads="1"/>
          </p:cNvSpPr>
          <p:nvPr/>
        </p:nvSpPr>
        <p:spPr bwMode="auto">
          <a:xfrm rot="5400000">
            <a:off x="3259933" y="1766890"/>
            <a:ext cx="183356" cy="116681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black"/>
              </a:solidFill>
              <a:latin typeface="Gill Sans MT" panose="020B0502020104020203"/>
              <a:ea typeface="+mn-ea"/>
            </a:endParaRPr>
          </a:p>
        </p:txBody>
      </p:sp>
      <p:sp>
        <p:nvSpPr>
          <p:cNvPr id="239629" name="AutoShape 13"/>
          <p:cNvSpPr>
            <a:spLocks noChangeArrowheads="1"/>
          </p:cNvSpPr>
          <p:nvPr/>
        </p:nvSpPr>
        <p:spPr bwMode="auto">
          <a:xfrm rot="16200000" flipH="1">
            <a:off x="8489158" y="2166940"/>
            <a:ext cx="183356" cy="116681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black"/>
              </a:solidFill>
              <a:latin typeface="Gill Sans MT" panose="020B0502020104020203"/>
              <a:ea typeface="+mn-ea"/>
            </a:endParaRPr>
          </a:p>
        </p:txBody>
      </p:sp>
      <p:sp>
        <p:nvSpPr>
          <p:cNvPr id="239630" name="Text Box 14"/>
          <p:cNvSpPr txBox="1">
            <a:spLocks noChangeArrowheads="1"/>
          </p:cNvSpPr>
          <p:nvPr/>
        </p:nvSpPr>
        <p:spPr bwMode="auto">
          <a:xfrm>
            <a:off x="4035031" y="2053829"/>
            <a:ext cx="195758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ea typeface="+mn-ea"/>
              </a:rPr>
              <a:t>Finite Population</a:t>
            </a:r>
          </a:p>
        </p:txBody>
      </p:sp>
      <p:sp>
        <p:nvSpPr>
          <p:cNvPr id="239631" name="Text Box 15"/>
          <p:cNvSpPr txBox="1">
            <a:spLocks noChangeArrowheads="1"/>
          </p:cNvSpPr>
          <p:nvPr/>
        </p:nvSpPr>
        <p:spPr bwMode="auto">
          <a:xfrm>
            <a:off x="6384133" y="2053829"/>
            <a:ext cx="211949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ea typeface="+mn-ea"/>
              </a:rPr>
              <a:t>Infinite Population</a:t>
            </a:r>
          </a:p>
        </p:txBody>
      </p:sp>
      <p:graphicFrame>
        <p:nvGraphicFramePr>
          <p:cNvPr id="239634" name="Object 18">
            <a:hlinkClick r:id="" action="ppaction://ole?verb=0"/>
          </p:cNvPr>
          <p:cNvGraphicFramePr>
            <a:graphicFrameLocks/>
          </p:cNvGraphicFramePr>
          <p:nvPr/>
        </p:nvGraphicFramePr>
        <p:xfrm>
          <a:off x="4048125" y="2486026"/>
          <a:ext cx="1905000" cy="809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68200" imgH="457200" progId="Equation.3">
                  <p:embed/>
                </p:oleObj>
              </mc:Choice>
              <mc:Fallback>
                <p:oleObj name="Equation" r:id="rId4" imgW="1168200" imgH="457200" progId="Equation.3">
                  <p:embed/>
                  <p:pic>
                    <p:nvPicPr>
                      <p:cNvPr id="239634" name="Object 18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125" y="2486026"/>
                        <a:ext cx="1905000" cy="8096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35" name="Object 19">
            <a:hlinkClick r:id="" action="ppaction://ole?verb=0"/>
          </p:cNvPr>
          <p:cNvGraphicFramePr>
            <a:graphicFrameLocks/>
          </p:cNvGraphicFramePr>
          <p:nvPr/>
        </p:nvGraphicFramePr>
        <p:xfrm>
          <a:off x="6962775" y="2552701"/>
          <a:ext cx="971550" cy="646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64880" imgH="709560" progId="Equation">
                  <p:embed/>
                </p:oleObj>
              </mc:Choice>
              <mc:Fallback>
                <p:oleObj name="Equation" r:id="rId6" imgW="1064880" imgH="709560" progId="Equation">
                  <p:embed/>
                  <p:pic>
                    <p:nvPicPr>
                      <p:cNvPr id="239635" name="Object 19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2775" y="2552701"/>
                        <a:ext cx="971550" cy="6465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9645" name="Group 29"/>
          <p:cNvGrpSpPr>
            <a:grpSpLocks/>
          </p:cNvGrpSpPr>
          <p:nvPr/>
        </p:nvGrpSpPr>
        <p:grpSpPr bwMode="auto">
          <a:xfrm>
            <a:off x="3855245" y="4739291"/>
            <a:ext cx="4887515" cy="922736"/>
            <a:chOff x="1010" y="3021"/>
            <a:chExt cx="4105" cy="775"/>
          </a:xfrm>
        </p:grpSpPr>
        <p:sp>
          <p:nvSpPr>
            <p:cNvPr id="239626" name="Text Box 10"/>
            <p:cNvSpPr txBox="1">
              <a:spLocks noChangeArrowheads="1"/>
            </p:cNvSpPr>
            <p:nvPr/>
          </p:nvSpPr>
          <p:spPr bwMode="auto">
            <a:xfrm>
              <a:off x="1010" y="3021"/>
              <a:ext cx="4105" cy="7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buFontTx/>
                <a:buChar char="•"/>
              </a:pPr>
              <a:r>
                <a:rPr lang="en-US" sz="1800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  <a:ea typeface="+mn-ea"/>
                </a:rPr>
                <a:t>         is referred to as the </a:t>
              </a:r>
              <a:r>
                <a:rPr lang="en-US" sz="1800" u="sng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  <a:ea typeface="+mn-ea"/>
                </a:rPr>
                <a:t>standard error of the</a:t>
              </a:r>
            </a:p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  <a:ea typeface="+mn-ea"/>
                </a:rPr>
                <a:t>      </a:t>
              </a:r>
              <a:r>
                <a:rPr lang="en-US" sz="1800" u="sng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  <a:ea typeface="+mn-ea"/>
                </a:rPr>
                <a:t>mean.</a:t>
              </a:r>
            </a:p>
          </p:txBody>
        </p:sp>
        <p:graphicFrame>
          <p:nvGraphicFramePr>
            <p:cNvPr id="239636" name="Object 20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332" y="3064"/>
            <a:ext cx="220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41280" imgH="341280" progId="Equation">
                    <p:embed/>
                  </p:oleObj>
                </mc:Choice>
                <mc:Fallback>
                  <p:oleObj name="Equation" r:id="rId8" imgW="341280" imgH="341280" progId="Equation">
                    <p:embed/>
                    <p:pic>
                      <p:nvPicPr>
                        <p:cNvPr id="239636" name="Object 20">
                          <a:hlinkClick r:id="" action="ppaction://ole?verb=0"/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2" y="3064"/>
                          <a:ext cx="220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9638" name="Text Box 22"/>
          <p:cNvSpPr txBox="1">
            <a:spLocks noChangeArrowheads="1"/>
          </p:cNvSpPr>
          <p:nvPr/>
        </p:nvSpPr>
        <p:spPr bwMode="auto">
          <a:xfrm>
            <a:off x="3855245" y="3382568"/>
            <a:ext cx="4354077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buFontTx/>
              <a:buChar char="•"/>
            </a:pPr>
            <a:r>
              <a:rPr lang="en-US" sz="180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ea typeface="+mn-ea"/>
              </a:rPr>
              <a:t>   A finite population is treated as being</a:t>
            </a:r>
          </a:p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ea typeface="+mn-ea"/>
              </a:rPr>
              <a:t>      infinite if </a:t>
            </a:r>
            <a:r>
              <a:rPr lang="en-US" sz="1800" i="1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ea typeface="+mn-ea"/>
              </a:rPr>
              <a:t>n</a:t>
            </a:r>
            <a:r>
              <a:rPr lang="en-US" sz="180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ea typeface="+mn-ea"/>
              </a:rPr>
              <a:t>/</a:t>
            </a:r>
            <a:r>
              <a:rPr lang="en-US" sz="1800" i="1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ea typeface="+mn-ea"/>
              </a:rPr>
              <a:t>N</a:t>
            </a:r>
            <a:r>
              <a:rPr lang="en-US" sz="180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ea typeface="+mn-ea"/>
              </a:rPr>
              <a:t> </a:t>
            </a:r>
            <a:r>
              <a:rPr lang="en-US" sz="1800" u="sng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ea typeface="+mn-ea"/>
              </a:rPr>
              <a:t>&lt;</a:t>
            </a:r>
            <a:r>
              <a:rPr lang="en-US" sz="180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ea typeface="+mn-ea"/>
              </a:rPr>
              <a:t> .05.</a:t>
            </a:r>
          </a:p>
        </p:txBody>
      </p:sp>
      <p:grpSp>
        <p:nvGrpSpPr>
          <p:cNvPr id="239647" name="Group 31"/>
          <p:cNvGrpSpPr>
            <a:grpSpLocks/>
          </p:cNvGrpSpPr>
          <p:nvPr/>
        </p:nvGrpSpPr>
        <p:grpSpPr bwMode="auto">
          <a:xfrm>
            <a:off x="3865960" y="3996932"/>
            <a:ext cx="4320778" cy="646510"/>
            <a:chOff x="1007" y="2685"/>
            <a:chExt cx="3629" cy="543"/>
          </a:xfrm>
        </p:grpSpPr>
        <p:sp>
          <p:nvSpPr>
            <p:cNvPr id="239639" name="Text Box 23"/>
            <p:cNvSpPr txBox="1">
              <a:spLocks noChangeArrowheads="1"/>
            </p:cNvSpPr>
            <p:nvPr/>
          </p:nvSpPr>
          <p:spPr bwMode="auto">
            <a:xfrm>
              <a:off x="1007" y="2685"/>
              <a:ext cx="3629" cy="5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buFontTx/>
                <a:buChar char="•"/>
              </a:pPr>
              <a:r>
                <a:rPr lang="en-US" sz="1800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  <a:ea typeface="+mn-ea"/>
                </a:rPr>
                <a:t>                             is the </a:t>
              </a:r>
              <a:r>
                <a:rPr lang="en-US" sz="1800" u="sng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  <a:ea typeface="+mn-ea"/>
                </a:rPr>
                <a:t>finite population</a:t>
              </a:r>
            </a:p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  <a:ea typeface="+mn-ea"/>
                </a:rPr>
                <a:t>      </a:t>
              </a:r>
              <a:r>
                <a:rPr lang="en-US" sz="1800" u="sng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  <a:ea typeface="+mn-ea"/>
                </a:rPr>
                <a:t>correction factor</a:t>
              </a:r>
              <a:r>
                <a:rPr lang="en-US" sz="1800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  <a:ea typeface="+mn-ea"/>
                </a:rPr>
                <a:t>.</a:t>
              </a:r>
            </a:p>
          </p:txBody>
        </p:sp>
        <p:graphicFrame>
          <p:nvGraphicFramePr>
            <p:cNvPr id="239640" name="Object 24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337" y="2745"/>
            <a:ext cx="1169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865160" imgH="315720" progId="Equation">
                    <p:embed/>
                  </p:oleObj>
                </mc:Choice>
                <mc:Fallback>
                  <p:oleObj name="Equation" r:id="rId10" imgW="1865160" imgH="315720" progId="Equation">
                    <p:embed/>
                    <p:pic>
                      <p:nvPicPr>
                        <p:cNvPr id="239640" name="Object 24">
                          <a:hlinkClick r:id="" action="ppaction://ole?verb=0"/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7" y="2745"/>
                          <a:ext cx="1169" cy="1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9648" name="Group 32"/>
          <p:cNvGrpSpPr>
            <a:grpSpLocks/>
          </p:cNvGrpSpPr>
          <p:nvPr/>
        </p:nvGrpSpPr>
        <p:grpSpPr bwMode="auto">
          <a:xfrm>
            <a:off x="3438525" y="1668066"/>
            <a:ext cx="2719388" cy="369094"/>
            <a:chOff x="648" y="681"/>
            <a:chExt cx="2284" cy="310"/>
          </a:xfrm>
        </p:grpSpPr>
        <p:graphicFrame>
          <p:nvGraphicFramePr>
            <p:cNvPr id="239633" name="Object 17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2794" y="768"/>
            <a:ext cx="138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63440" imgH="163440" progId="Equation.2">
                    <p:embed/>
                  </p:oleObj>
                </mc:Choice>
                <mc:Fallback>
                  <p:oleObj name="Equation" r:id="rId12" imgW="163440" imgH="163440" progId="Equation.2">
                    <p:embed/>
                    <p:pic>
                      <p:nvPicPr>
                        <p:cNvPr id="239633" name="Object 17">
                          <a:hlinkClick r:id="" action="ppaction://ole?verb=0"/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4" y="768"/>
                          <a:ext cx="138" cy="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9643" name="Text Box 27"/>
            <p:cNvSpPr txBox="1">
              <a:spLocks noChangeArrowheads="1"/>
            </p:cNvSpPr>
            <p:nvPr/>
          </p:nvSpPr>
          <p:spPr bwMode="auto">
            <a:xfrm>
              <a:off x="648" y="681"/>
              <a:ext cx="2219" cy="3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buFontTx/>
                <a:buChar char="•"/>
              </a:pPr>
              <a:r>
                <a:rPr lang="en-US" sz="1800" dirty="0">
                  <a:solidFill>
                    <a:srgbClr val="66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  <a:ea typeface="+mn-ea"/>
                </a:rPr>
                <a:t> Standard Deviation of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Box 3">
                <a:extLst>
                  <a:ext uri="{FF2B5EF4-FFF2-40B4-BE49-F238E27FC236}">
                    <a16:creationId xmlns:a16="http://schemas.microsoft.com/office/drawing/2014/main" id="{C1ECC8FC-BEC2-4879-9E8C-659F157032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47964" y="808259"/>
                <a:ext cx="7126951" cy="70788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4000" b="1" dirty="0">
                    <a:latin typeface="Book Antiqua" pitchFamily="18" charset="0"/>
                    <a:ea typeface="+mn-ea"/>
                  </a:rPr>
                  <a:t>Sampling Distribution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4000" b="1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accPr>
                      <m:e>
                        <m:r>
                          <a:rPr lang="en-US" sz="4000" b="1" i="1">
                            <a:latin typeface="Cambria Math" panose="02040503050406030204" pitchFamily="18" charset="0"/>
                            <a:ea typeface="+mn-ea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4000" b="1" dirty="0">
                    <a:latin typeface="Book Antiqua" pitchFamily="18" charset="0"/>
                    <a:ea typeface="+mn-ea"/>
                  </a:rPr>
                  <a:t>    </a:t>
                </a:r>
              </a:p>
            </p:txBody>
          </p:sp>
        </mc:Choice>
        <mc:Fallback xmlns="">
          <p:sp>
            <p:nvSpPr>
              <p:cNvPr id="23" name="Text Box 3">
                <a:extLst>
                  <a:ext uri="{FF2B5EF4-FFF2-40B4-BE49-F238E27FC236}">
                    <a16:creationId xmlns:a16="http://schemas.microsoft.com/office/drawing/2014/main" id="{C1ECC8FC-BEC2-4879-9E8C-659F15703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47964" y="808259"/>
                <a:ext cx="7126951" cy="707886"/>
              </a:xfrm>
              <a:prstGeom prst="rect">
                <a:avLst/>
              </a:prstGeom>
              <a:blipFill>
                <a:blip r:embed="rId15"/>
                <a:stretch>
                  <a:fillRect l="-3080" t="-15517" b="-36207"/>
                </a:stretch>
              </a:blip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74809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396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9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9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239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39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96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96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2396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9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4" dur="500"/>
                                        <p:tgtEl>
                                          <p:spTgt spid="239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39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96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96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500"/>
                                        <p:tgtEl>
                                          <p:spTgt spid="23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12" presetClass="entr" presetSubtype="1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1" dur="500"/>
                                        <p:tgtEl>
                                          <p:spTgt spid="239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500"/>
                            </p:stCondLst>
                            <p:childTnLst>
                              <p:par>
                                <p:cTn id="53" presetID="12" presetClass="entr" presetSubtype="1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5" dur="500"/>
                                        <p:tgtEl>
                                          <p:spTgt spid="239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21" grpId="0" animBg="1"/>
      <p:bldP spid="239622" grpId="0" animBg="1"/>
      <p:bldP spid="239628" grpId="0" animBg="1"/>
      <p:bldP spid="239629" grpId="0" animBg="1"/>
      <p:bldP spid="239630" grpId="0" autoUpdateAnimBg="0"/>
      <p:bldP spid="239631" grpId="0" autoUpdateAnimBg="0"/>
      <p:bldP spid="239638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50EC8-1A1C-4CDE-B5CF-2518357E5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8A270-4B6E-4534-8CEE-29E5D1AE5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 us that you had chosen a sample size of 100. You calculated mean 10.3 and standard deviation 2.5.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Using the assumption that the point estimator follows normal distribution with mean 10.3 and standard error 2.5/10, we can deduce that 95% of the time the actual mean will be between 10.3+1.96*.25 and 10.3 – 1.96*.25. So, it will be between 10.79 </a:t>
            </a:r>
            <a:r>
              <a:rPr lang="en-US"/>
              <a:t>&amp; 9.81.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63840-C71B-4ACD-B745-BDBFADB412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D3B50-65AF-4B01-BE7F-315F3822CD4D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6359308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30EB248-63AB-467E-A1AE-172647AFFA7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  <a:latin typeface="Book Antiqua" pitchFamily="18" charset="0"/>
                  </a:rPr>
                  <a:t>Sampling Distribution of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Book Antiqua" pitchFamily="18" charset="0"/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30EB248-63AB-467E-A1AE-172647AFFA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9000" b="-3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F6C5EF-3A60-4368-BE7A-6F84066609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solidFill>
                      <a:prstClr val="black"/>
                    </a:solidFill>
                    <a:latin typeface="Book Antiqua" pitchFamily="18" charset="0"/>
                  </a:rPr>
                  <a:t>The sampling distribution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Book Antiqua" pitchFamily="18" charset="0"/>
                  </a:rPr>
                  <a:t> can be used to provide probability information about how close the sample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Book Antiqua" pitchFamily="18" charset="0"/>
                  </a:rPr>
                  <a:t> is to the population mean </a:t>
                </a:r>
                <a:r>
                  <a:rPr lang="en-US" i="1" dirty="0">
                    <a:solidFill>
                      <a:prstClr val="black"/>
                    </a:solidFill>
                    <a:latin typeface="Symbol" pitchFamily="18" charset="2"/>
                  </a:rPr>
                  <a:t>m</a:t>
                </a:r>
                <a:r>
                  <a:rPr lang="en-US" sz="1100" i="1" dirty="0">
                    <a:solidFill>
                      <a:prstClr val="black"/>
                    </a:solidFill>
                    <a:latin typeface="Book Antiqua" pitchFamily="18" charset="0"/>
                  </a:rPr>
                  <a:t> </a:t>
                </a:r>
                <a:r>
                  <a:rPr lang="en-US" dirty="0">
                    <a:solidFill>
                      <a:prstClr val="black"/>
                    </a:solidFill>
                    <a:latin typeface="Book Antiqua" pitchFamily="18" charset="0"/>
                  </a:rPr>
                  <a:t>.</a:t>
                </a:r>
              </a:p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solidFill>
                      <a:prstClr val="black"/>
                    </a:solidFill>
                    <a:latin typeface="Book Antiqua" pitchFamily="18" charset="0"/>
                  </a:rPr>
                  <a:t>In cases where the population is highly skewed or outliers are present, samples of size 50 may be needed.</a:t>
                </a:r>
              </a:p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solidFill>
                      <a:prstClr val="black"/>
                    </a:solidFill>
                    <a:latin typeface="Book Antiqua" pitchFamily="18" charset="0"/>
                  </a:rPr>
                  <a:t>When the population has a normal distribution, the sampling distribution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Book Antiqua" pitchFamily="18" charset="0"/>
                  </a:rPr>
                  <a:t>  is normally distributed for any sample size.</a:t>
                </a:r>
              </a:p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dirty="0">
                  <a:solidFill>
                    <a:prstClr val="black"/>
                  </a:solidFill>
                  <a:latin typeface="Book Antiqua" pitchFamily="18" charset="0"/>
                </a:endParaRPr>
              </a:p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dirty="0">
                  <a:solidFill>
                    <a:prstClr val="black"/>
                  </a:solidFill>
                  <a:latin typeface="Book Antiqua" pitchFamily="18" charset="0"/>
                </a:endParaRPr>
              </a:p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dirty="0">
                  <a:solidFill>
                    <a:prstClr val="black"/>
                  </a:solidFill>
                  <a:latin typeface="Book Antiqua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F6C5EF-3A60-4368-BE7A-6F84066609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73" t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AFD5E-37FB-45B0-92CB-C023FDAE3D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D3B50-65AF-4B01-BE7F-315F3822CD4D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8605523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Central Limit Theorem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6FC78F5-F678-4A6A-8436-3483D2BA2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sample average (which is a random variable) has a </a:t>
            </a:r>
            <a:r>
              <a:rPr lang="en-US" b="1" dirty="0"/>
              <a:t>CDF</a:t>
            </a:r>
            <a:r>
              <a:rPr lang="en-US" dirty="0"/>
              <a:t> converging to the </a:t>
            </a:r>
            <a:r>
              <a:rPr lang="en-US" b="1" dirty="0"/>
              <a:t>CDF</a:t>
            </a:r>
            <a:r>
              <a:rPr lang="en-US" dirty="0"/>
              <a:t> of a Gaussian. </a:t>
            </a:r>
          </a:p>
          <a:p>
            <a:r>
              <a:rPr lang="en-US" dirty="0"/>
              <a:t>Therefore, if we want to evaluate probabilities associated with the sample average, we can </a:t>
            </a:r>
            <a:r>
              <a:rPr lang="en-US" b="1" dirty="0"/>
              <a:t>approximate</a:t>
            </a:r>
            <a:r>
              <a:rPr lang="en-US" dirty="0"/>
              <a:t> the probability by the probability of a Gaussian.</a:t>
            </a:r>
          </a:p>
          <a:p>
            <a:r>
              <a:rPr lang="en-US" dirty="0"/>
              <a:t>In many scenarios, people make a mistake that PDF of sample average is same as pdf of a Normal distribution – </a:t>
            </a:r>
            <a:r>
              <a:rPr lang="en-US" b="1" dirty="0"/>
              <a:t>it is not so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E37C98-989C-4B48-9775-8FFE34B0A2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A404-2958-4EF6-AE30-4EB158881ED6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A3E8D9-75D6-4C22-8261-50A1803059F7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477000"/>
            <a:ext cx="2540000" cy="381000"/>
          </a:xfrm>
        </p:spPr>
        <p:txBody>
          <a:bodyPr/>
          <a:lstStyle/>
          <a:p>
            <a:fld id="{00A83FDA-EC37-44F3-9AFF-57BD3CCEBF29}" type="datetime1">
              <a:rPr lang="en-US" altLang="en-US" smtClean="0"/>
              <a:t>9/28/2022</a:t>
            </a:fld>
            <a:endParaRPr lang="en-US" altLang="en-US"/>
          </a:p>
        </p:txBody>
      </p:sp>
      <p:graphicFrame>
        <p:nvGraphicFramePr>
          <p:cNvPr id="477188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7789881" y="6111480"/>
          <a:ext cx="164942" cy="15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3440" imgH="163440" progId="Equation">
                  <p:embed/>
                </p:oleObj>
              </mc:Choice>
              <mc:Fallback>
                <p:oleObj name="Equation" r:id="rId3" imgW="163440" imgH="163440" progId="Equation">
                  <p:embed/>
                  <p:pic>
                    <p:nvPicPr>
                      <p:cNvPr id="477188" name="Object 4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9881" y="6111480"/>
                        <a:ext cx="164942" cy="157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0000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8888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7224515-B9DB-46D0-941C-050650B71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Limit Theorem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1364E81-17F4-4C62-ACE4-50887EFBC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population from which we are selecting a random sample does not have a normal distribution, the central limit theorem is helpful in identifying the shape of the sampling distribution of </a:t>
            </a:r>
          </a:p>
          <a:p>
            <a:endParaRPr lang="en-US" dirty="0"/>
          </a:p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Book Antiqua" pitchFamily="18" charset="0"/>
              </a:rPr>
              <a:t>In selecting random samples of size </a:t>
            </a:r>
            <a:r>
              <a:rPr lang="en-US" i="1" dirty="0">
                <a:solidFill>
                  <a:prstClr val="black"/>
                </a:solidFill>
                <a:latin typeface="Book Antiqua" pitchFamily="18" charset="0"/>
              </a:rPr>
              <a:t>n</a:t>
            </a:r>
            <a:r>
              <a:rPr lang="en-US" dirty="0">
                <a:solidFill>
                  <a:prstClr val="black"/>
                </a:solidFill>
                <a:latin typeface="Book Antiqua" pitchFamily="18" charset="0"/>
              </a:rPr>
              <a:t> from a population, the sampling distribution of the sample mean  can be approximated by a normal distribution as the sample size becomes large.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CE8098-8D2B-499C-ABF1-D218979CCA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A404-2958-4EF6-AE30-4EB158881ED6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F2B664-9EF9-49F0-A134-5680A7676C6E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477000"/>
            <a:ext cx="2540000" cy="381000"/>
          </a:xfrm>
        </p:spPr>
        <p:txBody>
          <a:bodyPr/>
          <a:lstStyle/>
          <a:p>
            <a:fld id="{E34F21ED-F639-4E92-AA80-5FD5931F0CD2}" type="datetime1">
              <a:rPr lang="en-US" altLang="en-US" smtClean="0"/>
              <a:t>9/28/2022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8730966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>
              <a:lnSpc>
                <a:spcPct val="90000"/>
              </a:lnSpc>
            </a:pPr>
            <a:br>
              <a:rPr lang="en-US" sz="4500" dirty="0">
                <a:latin typeface="Impact" panose="020B0806030902050204" pitchFamily="34" charset="0"/>
              </a:rPr>
            </a:br>
            <a:br>
              <a:rPr lang="en-US" sz="4500" dirty="0">
                <a:latin typeface="Impact" panose="020B0806030902050204" pitchFamily="34" charset="0"/>
              </a:rPr>
            </a:br>
            <a:r>
              <a:rPr lang="en-US" sz="4500" dirty="0">
                <a:latin typeface="Impact" panose="020B0806030902050204" pitchFamily="34" charset="0"/>
              </a:rPr>
              <a:t>Sample Distribution of proportion 𝑝 ̅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When we are polling </a:t>
                </a:r>
                <a:r>
                  <a:rPr lang="en-US" dirty="0"/>
                  <a:t>for election, we are looking at proportion of support among different candidates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The sampling distribution of </a:t>
                </a:r>
                <a:r>
                  <a:rPr lang="en-US" dirty="0">
                    <a:solidFill>
                      <a:schemeClr val="tx1"/>
                    </a:solidFill>
                    <a:latin typeface="Impact" panose="020B080603090205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the probability distribution of all possible values of the sample proportion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endParaRPr lang="en-US" dirty="0">
                  <a:solidFill>
                    <a:schemeClr val="tx1"/>
                  </a:solidFill>
                  <a:latin typeface="Impact" panose="020B0806030902050204" pitchFamily="34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We assume that Expected Value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marL="685800" lvl="2" indent="0">
                  <a:buNone/>
                </a:pPr>
                <a:r>
                  <a:rPr lang="en-US" b="1" dirty="0">
                    <a:solidFill>
                      <a:schemeClr val="tx1"/>
                    </a:solidFill>
                  </a:rPr>
                  <a:t>E(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acc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) = p, </a:t>
                </a:r>
                <a:r>
                  <a:rPr lang="en-US" dirty="0">
                    <a:solidFill>
                      <a:schemeClr val="tx1"/>
                    </a:solidFill>
                  </a:rPr>
                  <a:t>where p is the actual proportion of the population</a:t>
                </a:r>
              </a:p>
              <a:p>
                <a:endParaRPr lang="en-US" dirty="0"/>
              </a:p>
              <a:p>
                <a:r>
                  <a:rPr lang="en-US" dirty="0"/>
                  <a:t>In order to calculate </a:t>
                </a:r>
                <a:r>
                  <a:rPr lang="en-US" b="1" dirty="0"/>
                  <a:t>margin of error </a:t>
                </a:r>
                <a:r>
                  <a:rPr lang="en-US" dirty="0"/>
                  <a:t>we need to calculate SD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dirty="0">
                    <a:latin typeface="Impact" panose="020B0806030902050204" pitchFamily="34" charset="0"/>
                  </a:rPr>
                </a:br>
                <a:br>
                  <a:rPr lang="en-US" dirty="0">
                    <a:latin typeface="Impact" panose="020B0806030902050204" pitchFamily="34" charset="0"/>
                  </a:rPr>
                </a:br>
                <a:r>
                  <a:rPr lang="en-US" dirty="0"/>
                  <a:t> .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73" t="-1294" b="-12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294AD9-0F87-46BA-BD87-88573C8263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D3B50-65AF-4B01-BE7F-315F3822CD4D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00467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9EB9D67-9E0B-4287-9949-4B81764F322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524000" y="273306"/>
                <a:ext cx="8915400" cy="641094"/>
              </a:xfrm>
            </p:spPr>
            <p:txBody>
              <a:bodyPr/>
              <a:lstStyle/>
              <a:p>
                <a:r>
                  <a:rPr lang="en-US" dirty="0">
                    <a:latin typeface="Impact" panose="020B0806030902050204" pitchFamily="34" charset="0"/>
                  </a:rPr>
                  <a:t>Sample Distribution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/>
                  <a:t> and Margin of Error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9EB9D67-9E0B-4287-9949-4B81764F32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24000" y="273306"/>
                <a:ext cx="8915400" cy="641094"/>
              </a:xfrm>
              <a:blipFill>
                <a:blip r:embed="rId2"/>
                <a:stretch>
                  <a:fillRect l="-1709" t="-14286" r="-1709" b="-36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86285-15DB-4CE1-8E5B-47159C5995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D3B50-65AF-4B01-BE7F-315F3822CD4D}" type="slidenum">
              <a:rPr lang="en-US" altLang="en-US" smtClean="0"/>
              <a:pPr/>
              <a:t>17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4">
                <a:hlinkClick r:id="" action="ppaction://ole?verb=0"/>
                <a:extLst>
                  <a:ext uri="{FF2B5EF4-FFF2-40B4-BE49-F238E27FC236}">
                    <a16:creationId xmlns:a16="http://schemas.microsoft.com/office/drawing/2014/main" id="{1EC33A9D-C4EC-43D7-9A0A-A5AF7099F2E4}"/>
                  </a:ext>
                </a:extLst>
              </p:cNvPr>
              <p:cNvSpPr txBox="1"/>
              <p:nvPr/>
            </p:nvSpPr>
            <p:spPr bwMode="auto">
              <a:xfrm>
                <a:off x="3200400" y="2640390"/>
                <a:ext cx="2667000" cy="990600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rgbClr val="000000"/>
                </a:outerShdw>
              </a:effectLst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rad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bject 4">
                <a:hlinkClick r:id="" action="ppaction://ole?verb=0"/>
                <a:extLst>
                  <a:ext uri="{FF2B5EF4-FFF2-40B4-BE49-F238E27FC236}">
                    <a16:creationId xmlns:a16="http://schemas.microsoft.com/office/drawing/2014/main" id="{1EC33A9D-C4EC-43D7-9A0A-A5AF7099F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00400" y="2640390"/>
                <a:ext cx="2667000" cy="990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dist="17961" dir="2700000" algn="ctr" rotWithShape="0">
                  <a:srgbClr val="000000"/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4">
                <a:hlinkClick r:id="" action="ppaction://ole?verb=0"/>
                <a:extLst>
                  <a:ext uri="{FF2B5EF4-FFF2-40B4-BE49-F238E27FC236}">
                    <a16:creationId xmlns:a16="http://schemas.microsoft.com/office/drawing/2014/main" id="{7CF8CFA2-3A4C-406B-910E-D0A4E6F362DD}"/>
                  </a:ext>
                </a:extLst>
              </p:cNvPr>
              <p:cNvSpPr txBox="1"/>
              <p:nvPr/>
            </p:nvSpPr>
            <p:spPr bwMode="auto">
              <a:xfrm>
                <a:off x="6810420" y="2518794"/>
                <a:ext cx="2667000" cy="990600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rgbClr val="000000"/>
                </a:outerShdw>
              </a:effectLst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bject 4">
                <a:hlinkClick r:id="" action="ppaction://ole?verb=0"/>
                <a:extLst>
                  <a:ext uri="{FF2B5EF4-FFF2-40B4-BE49-F238E27FC236}">
                    <a16:creationId xmlns:a16="http://schemas.microsoft.com/office/drawing/2014/main" id="{7CF8CFA2-3A4C-406B-910E-D0A4E6F36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10420" y="2518794"/>
                <a:ext cx="2667000" cy="9906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>
                <a:outerShdw dist="17961" dir="2700000" algn="ctr" rotWithShape="0">
                  <a:srgbClr val="000000"/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 Box 15">
            <a:extLst>
              <a:ext uri="{FF2B5EF4-FFF2-40B4-BE49-F238E27FC236}">
                <a16:creationId xmlns:a16="http://schemas.microsoft.com/office/drawing/2014/main" id="{61EEF86C-7368-46BA-85CC-6192FB94C5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5126" y="1948161"/>
            <a:ext cx="2762295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ea typeface="+mn-ea"/>
              </a:rPr>
              <a:t>Infinite Population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1C3D40-2C4E-4176-9D79-348C902CE06C}"/>
              </a:ext>
            </a:extLst>
          </p:cNvPr>
          <p:cNvSpPr/>
          <p:nvPr/>
        </p:nvSpPr>
        <p:spPr>
          <a:xfrm>
            <a:off x="3276600" y="1897025"/>
            <a:ext cx="2667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Finite Population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2A06C15-9D24-419C-9461-E25B640B0BBE}"/>
                  </a:ext>
                </a:extLst>
              </p:cNvPr>
              <p:cNvSpPr txBox="1"/>
              <p:nvPr/>
            </p:nvSpPr>
            <p:spPr>
              <a:xfrm>
                <a:off x="2133600" y="4084679"/>
                <a:ext cx="7924800" cy="1241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buFontTx/>
                  <a:buChar char="•"/>
                </a:pPr>
                <a:r>
                  <a:rPr lang="en-US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Book Antiqua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̄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Book Antiqua" pitchFamily="18" charset="0"/>
                  </a:rPr>
                  <a:t>is referred to as the </a:t>
                </a:r>
                <a:r>
                  <a:rPr lang="en-US" u="sng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Book Antiqua" pitchFamily="18" charset="0"/>
                  </a:rPr>
                  <a:t>standard error of</a:t>
                </a:r>
                <a:r>
                  <a:rPr lang="en-US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Book Antiqua" pitchFamily="18" charset="0"/>
                  </a:rPr>
                  <a:t> </a:t>
                </a:r>
                <a:r>
                  <a:rPr lang="en-US" u="sng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Book Antiqua" pitchFamily="18" charset="0"/>
                  </a:rPr>
                  <a:t>the proportion</a:t>
                </a:r>
                <a:r>
                  <a:rPr lang="en-US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Book Antiqua" pitchFamily="18" charset="0"/>
                  </a:rPr>
                  <a:t>.</a:t>
                </a:r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rad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is the finite population correction factor.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2A06C15-9D24-419C-9461-E25B640B0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4084679"/>
                <a:ext cx="7924800" cy="1241750"/>
              </a:xfrm>
              <a:prstGeom prst="rect">
                <a:avLst/>
              </a:prstGeom>
              <a:blipFill>
                <a:blip r:embed="rId5"/>
                <a:stretch>
                  <a:fillRect l="-1308" t="-4902" r="-2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65DE278-A1B0-4410-B920-DB534F514B05}"/>
                  </a:ext>
                </a:extLst>
              </p:cNvPr>
              <p:cNvSpPr txBox="1"/>
              <p:nvPr/>
            </p:nvSpPr>
            <p:spPr>
              <a:xfrm>
                <a:off x="3429001" y="5528968"/>
                <a:ext cx="3523209" cy="6097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Margin of Error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̄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65DE278-A1B0-4410-B920-DB534F514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1" y="5528968"/>
                <a:ext cx="3523209" cy="609782"/>
              </a:xfrm>
              <a:prstGeom prst="rect">
                <a:avLst/>
              </a:prstGeom>
              <a:blipFill>
                <a:blip r:embed="rId6"/>
                <a:stretch>
                  <a:fillRect l="-2773" t="-10000" r="-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332428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0594" name="Rectangle 18"/>
              <p:cNvSpPr>
                <a:spLocks noChangeArrowheads="1"/>
              </p:cNvSpPr>
              <p:nvPr/>
            </p:nvSpPr>
            <p:spPr bwMode="auto">
              <a:xfrm>
                <a:off x="2865813" y="340716"/>
                <a:ext cx="5829300" cy="6107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67866" tIns="33338" rIns="67866" bIns="33338" anchor="ctr"/>
              <a:lstStyle/>
              <a:p>
                <a:pPr algn="ctr" defTabSz="6858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100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Book Antiqua" pitchFamily="18" charset="0"/>
                    <a:ea typeface="+mn-ea"/>
                  </a:rPr>
                  <a:t>Form of the Sampling Distribution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accPr>
                      <m:e>
                        <m:r>
                          <a:rPr lang="en-US" sz="2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𝑝</m:t>
                        </m:r>
                      </m:e>
                    </m:acc>
                  </m:oMath>
                </a14:m>
                <a:endParaRPr lang="en-US" sz="2100" dirty="0">
                  <a:solidFill>
                    <a:srgbClr val="66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80594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65813" y="340716"/>
                <a:ext cx="5829300" cy="610790"/>
              </a:xfrm>
              <a:prstGeom prst="rect">
                <a:avLst/>
              </a:prstGeom>
              <a:blipFill>
                <a:blip r:embed="rId5"/>
                <a:stretch>
                  <a:fillRect b="-8000"/>
                </a:stretch>
              </a:blip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2971800" y="2743200"/>
            <a:ext cx="6668690" cy="3033713"/>
            <a:chOff x="876300" y="1200150"/>
            <a:chExt cx="8891587" cy="4044950"/>
          </a:xfrm>
        </p:grpSpPr>
        <p:sp>
          <p:nvSpPr>
            <p:cNvPr id="280579" name="Rectangle 3"/>
            <p:cNvSpPr>
              <a:spLocks noChangeArrowheads="1"/>
            </p:cNvSpPr>
            <p:nvPr/>
          </p:nvSpPr>
          <p:spPr bwMode="auto">
            <a:xfrm>
              <a:off x="876300" y="1200150"/>
              <a:ext cx="7810500" cy="4044950"/>
            </a:xfrm>
            <a:prstGeom prst="rect">
              <a:avLst/>
            </a:prstGeom>
            <a:gradFill flip="none" rotWithShape="1">
              <a:gsLst>
                <a:gs pos="0">
                  <a:srgbClr val="72AF2F">
                    <a:shade val="30000"/>
                    <a:satMod val="115000"/>
                  </a:srgbClr>
                </a:gs>
                <a:gs pos="50000">
                  <a:srgbClr val="72AF2F">
                    <a:shade val="67500"/>
                    <a:satMod val="115000"/>
                  </a:srgbClr>
                </a:gs>
                <a:gs pos="100000">
                  <a:srgbClr val="72AF2F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1270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n-US" sz="1350">
                <a:solidFill>
                  <a:prstClr val="black"/>
                </a:solidFill>
                <a:latin typeface="Gill Sans MT" panose="020B0502020104020203"/>
                <a:ea typeface="+mn-ea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876300" y="1200150"/>
              <a:ext cx="8891587" cy="3600985"/>
              <a:chOff x="876300" y="1200150"/>
              <a:chExt cx="8891587" cy="3600985"/>
            </a:xfrm>
          </p:grpSpPr>
          <p:sp>
            <p:nvSpPr>
              <p:cNvPr id="280581" name="Text Box 5"/>
              <p:cNvSpPr txBox="1">
                <a:spLocks noChangeArrowheads="1"/>
              </p:cNvSpPr>
              <p:nvPr/>
            </p:nvSpPr>
            <p:spPr bwMode="auto">
              <a:xfrm>
                <a:off x="876300" y="1200150"/>
                <a:ext cx="8891587" cy="360098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000000"/>
                </a:outerShdw>
              </a:effectLst>
            </p:spPr>
            <p:txBody>
              <a:bodyPr wrap="square">
                <a:spAutoFit/>
              </a:bodyPr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>
                    <a:solidFill>
                      <a:prstClr val="black"/>
                    </a:solidFill>
                    <a:latin typeface="Book Antiqua" pitchFamily="18" charset="0"/>
                    <a:ea typeface="+mn-ea"/>
                  </a:rPr>
                  <a:t> The sampling distribution of     can be approximated </a:t>
                </a:r>
              </a:p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>
                    <a:solidFill>
                      <a:prstClr val="black"/>
                    </a:solidFill>
                    <a:latin typeface="Book Antiqua" pitchFamily="18" charset="0"/>
                    <a:ea typeface="+mn-ea"/>
                  </a:rPr>
                  <a:t> by a normal distribution whenever the sample size </a:t>
                </a:r>
              </a:p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>
                    <a:solidFill>
                      <a:prstClr val="black"/>
                    </a:solidFill>
                    <a:latin typeface="Book Antiqua" pitchFamily="18" charset="0"/>
                    <a:ea typeface="+mn-ea"/>
                  </a:rPr>
                  <a:t> is large enough to satisfy the two conditions:</a:t>
                </a:r>
              </a:p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dirty="0">
                  <a:solidFill>
                    <a:prstClr val="black"/>
                  </a:solidFill>
                  <a:latin typeface="Book Antiqua" pitchFamily="18" charset="0"/>
                  <a:ea typeface="+mn-ea"/>
                </a:endParaRPr>
              </a:p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dirty="0">
                  <a:solidFill>
                    <a:prstClr val="black"/>
                  </a:solidFill>
                  <a:latin typeface="Book Antiqua" pitchFamily="18" charset="0"/>
                  <a:ea typeface="+mn-ea"/>
                </a:endParaRPr>
              </a:p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750" dirty="0">
                  <a:solidFill>
                    <a:prstClr val="black"/>
                  </a:solidFill>
                  <a:latin typeface="Book Antiqua" pitchFamily="18" charset="0"/>
                  <a:ea typeface="+mn-ea"/>
                </a:endParaRPr>
              </a:p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>
                    <a:solidFill>
                      <a:prstClr val="black"/>
                    </a:solidFill>
                    <a:latin typeface="Book Antiqua" pitchFamily="18" charset="0"/>
                    <a:ea typeface="+mn-ea"/>
                  </a:rPr>
                  <a:t> . . . because  when these conditions are satisfied, the</a:t>
                </a:r>
              </a:p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>
                    <a:solidFill>
                      <a:prstClr val="black"/>
                    </a:solidFill>
                    <a:latin typeface="Book Antiqua" pitchFamily="18" charset="0"/>
                    <a:ea typeface="+mn-ea"/>
                  </a:rPr>
                  <a:t> probability distribution of </a:t>
                </a:r>
                <a:r>
                  <a:rPr lang="en-US" sz="1800" i="1" dirty="0">
                    <a:solidFill>
                      <a:prstClr val="black"/>
                    </a:solidFill>
                    <a:latin typeface="Book Antiqua" pitchFamily="18" charset="0"/>
                    <a:ea typeface="+mn-ea"/>
                  </a:rPr>
                  <a:t>x</a:t>
                </a:r>
                <a:r>
                  <a:rPr lang="en-US" sz="1800" dirty="0">
                    <a:solidFill>
                      <a:prstClr val="black"/>
                    </a:solidFill>
                    <a:latin typeface="Book Antiqua" pitchFamily="18" charset="0"/>
                    <a:ea typeface="+mn-ea"/>
                  </a:rPr>
                  <a:t> in the sample proportion,</a:t>
                </a:r>
              </a:p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>
                    <a:solidFill>
                      <a:prstClr val="black"/>
                    </a:solidFill>
                    <a:latin typeface="Book Antiqua" pitchFamily="18" charset="0"/>
                    <a:ea typeface="+mn-ea"/>
                  </a:rPr>
                  <a:t>     = </a:t>
                </a:r>
                <a:r>
                  <a:rPr lang="en-US" sz="1800" i="1" dirty="0">
                    <a:solidFill>
                      <a:prstClr val="black"/>
                    </a:solidFill>
                    <a:latin typeface="Book Antiqua" pitchFamily="18" charset="0"/>
                    <a:ea typeface="+mn-ea"/>
                  </a:rPr>
                  <a:t>x</a:t>
                </a:r>
                <a:r>
                  <a:rPr lang="en-US" sz="1800" dirty="0">
                    <a:solidFill>
                      <a:prstClr val="black"/>
                    </a:solidFill>
                    <a:latin typeface="Book Antiqua" pitchFamily="18" charset="0"/>
                    <a:ea typeface="+mn-ea"/>
                  </a:rPr>
                  <a:t>/</a:t>
                </a:r>
                <a:r>
                  <a:rPr lang="en-US" sz="1800" i="1" dirty="0">
                    <a:solidFill>
                      <a:prstClr val="black"/>
                    </a:solidFill>
                    <a:latin typeface="Book Antiqua" pitchFamily="18" charset="0"/>
                    <a:ea typeface="+mn-ea"/>
                  </a:rPr>
                  <a:t>n</a:t>
                </a:r>
                <a:r>
                  <a:rPr lang="en-US" sz="1800" dirty="0">
                    <a:solidFill>
                      <a:prstClr val="black"/>
                    </a:solidFill>
                    <a:latin typeface="Book Antiqua" pitchFamily="18" charset="0"/>
                    <a:ea typeface="+mn-ea"/>
                  </a:rPr>
                  <a:t>,  can be approximated by normal distribution</a:t>
                </a:r>
              </a:p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>
                    <a:solidFill>
                      <a:prstClr val="black"/>
                    </a:solidFill>
                    <a:latin typeface="Book Antiqua" pitchFamily="18" charset="0"/>
                    <a:ea typeface="+mn-ea"/>
                  </a:rPr>
                  <a:t> (and because </a:t>
                </a:r>
                <a:r>
                  <a:rPr lang="en-US" sz="1800" i="1" dirty="0">
                    <a:solidFill>
                      <a:prstClr val="black"/>
                    </a:solidFill>
                    <a:latin typeface="Book Antiqua" pitchFamily="18" charset="0"/>
                    <a:ea typeface="+mn-ea"/>
                  </a:rPr>
                  <a:t>n</a:t>
                </a:r>
                <a:r>
                  <a:rPr lang="en-US" sz="1800" dirty="0">
                    <a:solidFill>
                      <a:prstClr val="black"/>
                    </a:solidFill>
                    <a:latin typeface="Book Antiqua" pitchFamily="18" charset="0"/>
                    <a:ea typeface="+mn-ea"/>
                  </a:rPr>
                  <a:t> is a constant).</a:t>
                </a:r>
              </a:p>
            </p:txBody>
          </p:sp>
          <p:graphicFrame>
            <p:nvGraphicFramePr>
              <p:cNvPr id="280582" name="Object 6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5092701" y="1462088"/>
              <a:ext cx="215900" cy="2825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176040" imgH="228600" progId="Equation.2">
                      <p:embed/>
                    </p:oleObj>
                  </mc:Choice>
                  <mc:Fallback>
                    <p:oleObj name="Equation" r:id="rId6" imgW="176040" imgH="228600" progId="Equation.2">
                      <p:embed/>
                      <p:pic>
                        <p:nvPicPr>
                          <p:cNvPr id="280582" name="Object 6">
                            <a:hlinkClick r:id="" action="ppaction://ole?verb=0"/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92701" y="1462088"/>
                            <a:ext cx="215900" cy="2825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algn="ctr" rotWithShape="0">
                              <a:srgbClr val="000000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80587" name="Rectangle 11"/>
            <p:cNvSpPr>
              <a:spLocks noChangeArrowheads="1"/>
            </p:cNvSpPr>
            <p:nvPr/>
          </p:nvSpPr>
          <p:spPr bwMode="auto">
            <a:xfrm>
              <a:off x="2362200" y="2590800"/>
              <a:ext cx="1790700" cy="647700"/>
            </a:xfrm>
            <a:prstGeom prst="rect">
              <a:avLst/>
            </a:prstGeom>
            <a:gradFill rotWithShape="0">
              <a:gsLst>
                <a:gs pos="0">
                  <a:srgbClr val="006699">
                    <a:gamma/>
                    <a:shade val="46275"/>
                    <a:invGamma/>
                  </a:srgbClr>
                </a:gs>
                <a:gs pos="50000">
                  <a:srgbClr val="006699"/>
                </a:gs>
                <a:gs pos="100000">
                  <a:srgbClr val="0066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ea typeface="+mn-ea"/>
              </a:endParaRPr>
            </a:p>
          </p:txBody>
        </p:sp>
        <p:sp>
          <p:nvSpPr>
            <p:cNvPr id="280588" name="Text Box 12"/>
            <p:cNvSpPr txBox="1">
              <a:spLocks noChangeArrowheads="1"/>
            </p:cNvSpPr>
            <p:nvPr/>
          </p:nvSpPr>
          <p:spPr bwMode="auto">
            <a:xfrm>
              <a:off x="2798763" y="2681288"/>
              <a:ext cx="1064823" cy="4924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i="1"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  <a:ea typeface="+mn-ea"/>
                </a:rPr>
                <a:t>np</a:t>
              </a:r>
              <a:r>
                <a:rPr lang="en-US" sz="1800"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  <a:ea typeface="+mn-ea"/>
                </a:rPr>
                <a:t> </a:t>
              </a:r>
              <a:r>
                <a:rPr lang="en-US" sz="1800" u="sng"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  <a:ea typeface="+mn-ea"/>
                </a:rPr>
                <a:t>&gt;</a:t>
              </a:r>
              <a:r>
                <a:rPr lang="en-US" sz="1800"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  <a:ea typeface="+mn-ea"/>
                </a:rPr>
                <a:t> 5</a:t>
              </a:r>
            </a:p>
          </p:txBody>
        </p:sp>
        <p:sp>
          <p:nvSpPr>
            <p:cNvPr id="280589" name="Rectangle 13"/>
            <p:cNvSpPr>
              <a:spLocks noChangeArrowheads="1"/>
            </p:cNvSpPr>
            <p:nvPr/>
          </p:nvSpPr>
          <p:spPr bwMode="auto">
            <a:xfrm>
              <a:off x="5124450" y="2590800"/>
              <a:ext cx="1790700" cy="647700"/>
            </a:xfrm>
            <a:prstGeom prst="rect">
              <a:avLst/>
            </a:prstGeom>
            <a:gradFill rotWithShape="0">
              <a:gsLst>
                <a:gs pos="0">
                  <a:srgbClr val="006699">
                    <a:gamma/>
                    <a:shade val="46275"/>
                    <a:invGamma/>
                  </a:srgbClr>
                </a:gs>
                <a:gs pos="50000">
                  <a:srgbClr val="006699"/>
                </a:gs>
                <a:gs pos="100000">
                  <a:srgbClr val="0066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ea typeface="+mn-ea"/>
              </a:endParaRPr>
            </a:p>
          </p:txBody>
        </p:sp>
        <p:sp>
          <p:nvSpPr>
            <p:cNvPr id="280590" name="Text Box 14"/>
            <p:cNvSpPr txBox="1">
              <a:spLocks noChangeArrowheads="1"/>
            </p:cNvSpPr>
            <p:nvPr/>
          </p:nvSpPr>
          <p:spPr bwMode="auto">
            <a:xfrm>
              <a:off x="5192713" y="2681288"/>
              <a:ext cx="1731671" cy="4924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i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  <a:ea typeface="+mn-ea"/>
                </a:rPr>
                <a:t>n</a:t>
              </a:r>
              <a:r>
                <a:rPr lang="en-US" sz="1800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  <a:ea typeface="+mn-ea"/>
                </a:rPr>
                <a:t>(1 – </a:t>
              </a:r>
              <a:r>
                <a:rPr lang="en-US" sz="1800" i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  <a:ea typeface="+mn-ea"/>
                </a:rPr>
                <a:t>p</a:t>
              </a:r>
              <a:r>
                <a:rPr lang="en-US" sz="1800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  <a:ea typeface="+mn-ea"/>
                </a:rPr>
                <a:t>) </a:t>
              </a:r>
              <a:r>
                <a:rPr lang="en-US" sz="1800" u="sng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  <a:ea typeface="+mn-ea"/>
                </a:rPr>
                <a:t>&gt;</a:t>
              </a:r>
              <a:r>
                <a:rPr lang="en-US" sz="1800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  <a:ea typeface="+mn-ea"/>
                </a:rPr>
                <a:t> 5</a:t>
              </a:r>
            </a:p>
          </p:txBody>
        </p:sp>
        <p:sp>
          <p:nvSpPr>
            <p:cNvPr id="280591" name="Text Box 15"/>
            <p:cNvSpPr txBox="1">
              <a:spLocks noChangeArrowheads="1"/>
            </p:cNvSpPr>
            <p:nvPr/>
          </p:nvSpPr>
          <p:spPr bwMode="auto">
            <a:xfrm>
              <a:off x="4260851" y="2700338"/>
              <a:ext cx="767732" cy="4924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  <a:ea typeface="+mn-ea"/>
                </a:rPr>
                <a:t>and</a:t>
              </a:r>
            </a:p>
          </p:txBody>
        </p:sp>
        <p:graphicFrame>
          <p:nvGraphicFramePr>
            <p:cNvPr id="280596" name="Object 20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155700" y="4179888"/>
            <a:ext cx="215900" cy="282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76040" imgH="228600" progId="Equation.2">
                    <p:embed/>
                  </p:oleObj>
                </mc:Choice>
                <mc:Fallback>
                  <p:oleObj name="Equation" r:id="rId8" imgW="176040" imgH="228600" progId="Equation.2">
                    <p:embed/>
                    <p:pic>
                      <p:nvPicPr>
                        <p:cNvPr id="280596" name="Object 20">
                          <a:hlinkClick r:id="" action="ppaction://ole?verb=0"/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5700" y="4179888"/>
                          <a:ext cx="215900" cy="282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891173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061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33FBA53-C922-4AE1-9ADC-1DC9C2BA9E48}" type="slidenum">
              <a:rPr lang="en-US" altLang="en-US" sz="1200"/>
              <a:pPr eaLnBrk="1" hangingPunct="1"/>
              <a:t>2</a:t>
            </a:fld>
            <a:endParaRPr lang="en-US" altLang="en-US" sz="1200"/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9525000" cy="7620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170981"/>
                </a:solidFill>
              </a:rPr>
              <a:t>Sampling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914400"/>
            <a:ext cx="8458200" cy="5181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Sampling: obtaining a small sample (subset of the population) </a:t>
            </a:r>
            <a:r>
              <a:rPr lang="en-US" altLang="en-US" sz="2400" i="1" dirty="0"/>
              <a:t>s</a:t>
            </a:r>
            <a:r>
              <a:rPr lang="en-US" altLang="en-US" sz="2400" dirty="0"/>
              <a:t> to represent the whole data set (also known as </a:t>
            </a:r>
            <a:r>
              <a:rPr lang="en-US" altLang="en-US" sz="2400" b="1" dirty="0"/>
              <a:t>population</a:t>
            </a:r>
            <a:r>
              <a:rPr lang="en-US" altLang="en-US" sz="2400" dirty="0"/>
              <a:t>) </a:t>
            </a:r>
            <a:r>
              <a:rPr lang="en-US" altLang="en-US" sz="2400" i="1" dirty="0"/>
              <a:t>N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Allow a mining algorithm to run in complexity that is potentially sub-linear to the size of the data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Key principle: Choose a </a:t>
            </a:r>
            <a:r>
              <a:rPr lang="en-US" altLang="en-US" sz="2400" dirty="0">
                <a:solidFill>
                  <a:schemeClr val="hlink"/>
                </a:solidFill>
              </a:rPr>
              <a:t>representative</a:t>
            </a:r>
            <a:r>
              <a:rPr lang="en-US" altLang="en-US" sz="2400" dirty="0"/>
              <a:t> subset of the data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dirty="0"/>
              <a:t>Simple random sampling may have very poor performance in the presence of skew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dirty="0"/>
              <a:t>Develop adaptive sampling methods, e.g., stratified sampling: </a:t>
            </a:r>
          </a:p>
        </p:txBody>
      </p:sp>
    </p:spTree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Sampling?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not possible to study the whole population</a:t>
            </a:r>
          </a:p>
          <a:p>
            <a:r>
              <a:rPr lang="en-US" dirty="0"/>
              <a:t>Proper sampling methods provide good estimates</a:t>
            </a:r>
          </a:p>
          <a:p>
            <a:r>
              <a:rPr lang="en-US" dirty="0"/>
              <a:t>Sampling could be either from a </a:t>
            </a:r>
            <a:r>
              <a:rPr lang="en-US" b="1" dirty="0"/>
              <a:t>finite population </a:t>
            </a:r>
            <a:r>
              <a:rPr lang="en-US" dirty="0"/>
              <a:t>or an </a:t>
            </a:r>
            <a:r>
              <a:rPr lang="en-US" b="1" dirty="0"/>
              <a:t>infinite population</a:t>
            </a:r>
          </a:p>
          <a:p>
            <a:r>
              <a:rPr lang="en-US" dirty="0"/>
              <a:t>However, if possible studying whole population will always give you the best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2AF06D-E328-4BB4-B422-EBC7BE05F7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D3B50-65AF-4B01-BE7F-315F3822CD4D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0408363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061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EB400162-8089-4A98-B6F0-2A1A045490AA}" type="slidenum">
              <a:rPr lang="en-US" altLang="en-US" sz="1200"/>
              <a:pPr eaLnBrk="1" hangingPunct="1"/>
              <a:t>4</a:t>
            </a:fld>
            <a:endParaRPr lang="en-US" altLang="en-US" sz="1200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9525000" cy="762000"/>
          </a:xfrm>
        </p:spPr>
        <p:txBody>
          <a:bodyPr/>
          <a:lstStyle/>
          <a:p>
            <a:pPr eaLnBrk="1" hangingPunct="1"/>
            <a:r>
              <a:rPr lang="en-US" altLang="en-US"/>
              <a:t>Types of Sampling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371600"/>
            <a:ext cx="91440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b="1" dirty="0"/>
              <a:t>Simple random sampling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There is an equal probability of selecting any particular item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/>
              <a:t>Sampling without replacement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Once an object is selected, it is removed from the population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/>
              <a:t>Sampling with replacement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A selected object is not removed from the population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/>
              <a:t>Stratified sampling: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Partition the data set, and draw samples from each partition (proportionally, i.e., approximately the same percentage of the data)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Used in conjunction with skewed data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000" dirty="0"/>
          </a:p>
        </p:txBody>
      </p:sp>
    </p:spTree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2061"/>
          <p:cNvSpPr>
            <a:spLocks noGrp="1" noChangeArrowheads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F671CF9-82FF-41C8-8A66-73CB32E4DD39}" type="slidenum">
              <a:rPr lang="en-US" altLang="en-US" sz="1200"/>
              <a:pPr eaLnBrk="1" hangingPunct="1"/>
              <a:t>5</a:t>
            </a:fld>
            <a:endParaRPr lang="en-US" altLang="en-US" sz="1200"/>
          </a:p>
        </p:txBody>
      </p:sp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1676400" y="381000"/>
            <a:ext cx="8610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3200" b="1">
                <a:solidFill>
                  <a:schemeClr val="tx2"/>
                </a:solidFill>
              </a:rPr>
              <a:t>Sampling: With or without Replacement</a:t>
            </a: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 rot="-1013563">
            <a:off x="5247676" y="2810858"/>
            <a:ext cx="222528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SRSWOR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(simple random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 sample without 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replacement)</a:t>
            </a:r>
          </a:p>
        </p:txBody>
      </p:sp>
      <p:grpSp>
        <p:nvGrpSpPr>
          <p:cNvPr id="104452" name="Group 4"/>
          <p:cNvGrpSpPr>
            <a:grpSpLocks/>
          </p:cNvGrpSpPr>
          <p:nvPr/>
        </p:nvGrpSpPr>
        <p:grpSpPr bwMode="auto">
          <a:xfrm>
            <a:off x="7219950" y="1771650"/>
            <a:ext cx="2438400" cy="1676400"/>
            <a:chOff x="3588" y="1116"/>
            <a:chExt cx="1536" cy="1056"/>
          </a:xfrm>
        </p:grpSpPr>
        <p:sp>
          <p:nvSpPr>
            <p:cNvPr id="104473" name="AutoShape 5"/>
            <p:cNvSpPr>
              <a:spLocks noChangeArrowheads="1"/>
            </p:cNvSpPr>
            <p:nvPr/>
          </p:nvSpPr>
          <p:spPr bwMode="auto">
            <a:xfrm>
              <a:off x="3588" y="1116"/>
              <a:ext cx="1536" cy="1056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474" name="Oval 6"/>
            <p:cNvSpPr>
              <a:spLocks noChangeArrowheads="1"/>
            </p:cNvSpPr>
            <p:nvPr/>
          </p:nvSpPr>
          <p:spPr bwMode="auto">
            <a:xfrm>
              <a:off x="4092" y="1788"/>
              <a:ext cx="540" cy="36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475" name="Oval 7"/>
            <p:cNvSpPr>
              <a:spLocks noChangeArrowheads="1"/>
            </p:cNvSpPr>
            <p:nvPr/>
          </p:nvSpPr>
          <p:spPr bwMode="auto">
            <a:xfrm>
              <a:off x="4632" y="1632"/>
              <a:ext cx="492" cy="3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476" name="Oval 8"/>
            <p:cNvSpPr>
              <a:spLocks noChangeArrowheads="1"/>
            </p:cNvSpPr>
            <p:nvPr/>
          </p:nvSpPr>
          <p:spPr bwMode="auto">
            <a:xfrm>
              <a:off x="3588" y="1668"/>
              <a:ext cx="540" cy="36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04453" name="Text Box 9"/>
          <p:cNvSpPr txBox="1">
            <a:spLocks noChangeArrowheads="1"/>
          </p:cNvSpPr>
          <p:nvPr/>
        </p:nvSpPr>
        <p:spPr bwMode="auto">
          <a:xfrm rot="848056">
            <a:off x="5486401" y="5105400"/>
            <a:ext cx="1217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SRSWR</a:t>
            </a:r>
          </a:p>
        </p:txBody>
      </p:sp>
      <p:grpSp>
        <p:nvGrpSpPr>
          <p:cNvPr id="104454" name="Group 10"/>
          <p:cNvGrpSpPr>
            <a:grpSpLocks/>
          </p:cNvGrpSpPr>
          <p:nvPr/>
        </p:nvGrpSpPr>
        <p:grpSpPr bwMode="auto">
          <a:xfrm>
            <a:off x="7296150" y="4457700"/>
            <a:ext cx="2438400" cy="1676400"/>
            <a:chOff x="3636" y="2808"/>
            <a:chExt cx="1536" cy="1056"/>
          </a:xfrm>
        </p:grpSpPr>
        <p:sp>
          <p:nvSpPr>
            <p:cNvPr id="104469" name="AutoShape 11"/>
            <p:cNvSpPr>
              <a:spLocks noChangeArrowheads="1"/>
            </p:cNvSpPr>
            <p:nvPr/>
          </p:nvSpPr>
          <p:spPr bwMode="auto">
            <a:xfrm>
              <a:off x="3636" y="2808"/>
              <a:ext cx="1536" cy="1056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470" name="Oval 12"/>
            <p:cNvSpPr>
              <a:spLocks noChangeArrowheads="1"/>
            </p:cNvSpPr>
            <p:nvPr/>
          </p:nvSpPr>
          <p:spPr bwMode="auto">
            <a:xfrm>
              <a:off x="3648" y="3372"/>
              <a:ext cx="540" cy="36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471" name="Oval 13"/>
            <p:cNvSpPr>
              <a:spLocks noChangeArrowheads="1"/>
            </p:cNvSpPr>
            <p:nvPr/>
          </p:nvSpPr>
          <p:spPr bwMode="auto">
            <a:xfrm>
              <a:off x="4188" y="3480"/>
              <a:ext cx="540" cy="36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472" name="Oval 14"/>
            <p:cNvSpPr>
              <a:spLocks noChangeArrowheads="1"/>
            </p:cNvSpPr>
            <p:nvPr/>
          </p:nvSpPr>
          <p:spPr bwMode="auto">
            <a:xfrm>
              <a:off x="4656" y="3288"/>
              <a:ext cx="516" cy="396"/>
            </a:xfrm>
            <a:prstGeom prst="ellipse">
              <a:avLst/>
            </a:prstGeom>
            <a:solidFill>
              <a:srgbClr val="FAE2F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04455" name="Group 15"/>
          <p:cNvGrpSpPr>
            <a:grpSpLocks/>
          </p:cNvGrpSpPr>
          <p:nvPr/>
        </p:nvGrpSpPr>
        <p:grpSpPr bwMode="auto">
          <a:xfrm>
            <a:off x="2400300" y="1905001"/>
            <a:ext cx="2724150" cy="4556125"/>
            <a:chOff x="564" y="1284"/>
            <a:chExt cx="1716" cy="2870"/>
          </a:xfrm>
        </p:grpSpPr>
        <p:sp>
          <p:nvSpPr>
            <p:cNvPr id="104458" name="AutoShape 16"/>
            <p:cNvSpPr>
              <a:spLocks noChangeArrowheads="1"/>
            </p:cNvSpPr>
            <p:nvPr/>
          </p:nvSpPr>
          <p:spPr bwMode="auto">
            <a:xfrm>
              <a:off x="564" y="1284"/>
              <a:ext cx="1716" cy="2616"/>
            </a:xfrm>
            <a:prstGeom prst="can">
              <a:avLst>
                <a:gd name="adj" fmla="val 38112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459" name="Oval 17"/>
            <p:cNvSpPr>
              <a:spLocks noChangeArrowheads="1"/>
            </p:cNvSpPr>
            <p:nvPr/>
          </p:nvSpPr>
          <p:spPr bwMode="auto">
            <a:xfrm>
              <a:off x="672" y="3336"/>
              <a:ext cx="516" cy="396"/>
            </a:xfrm>
            <a:prstGeom prst="ellipse">
              <a:avLst/>
            </a:prstGeom>
            <a:solidFill>
              <a:srgbClr val="FAE2F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460" name="Oval 18"/>
            <p:cNvSpPr>
              <a:spLocks noChangeArrowheads="1"/>
            </p:cNvSpPr>
            <p:nvPr/>
          </p:nvSpPr>
          <p:spPr bwMode="auto">
            <a:xfrm>
              <a:off x="660" y="2916"/>
              <a:ext cx="540" cy="360"/>
            </a:xfrm>
            <a:prstGeom prst="ellipse">
              <a:avLst/>
            </a:prstGeom>
            <a:solidFill>
              <a:srgbClr val="006666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461" name="Oval 19"/>
            <p:cNvSpPr>
              <a:spLocks noChangeArrowheads="1"/>
            </p:cNvSpPr>
            <p:nvPr/>
          </p:nvSpPr>
          <p:spPr bwMode="auto">
            <a:xfrm>
              <a:off x="1236" y="3468"/>
              <a:ext cx="564" cy="396"/>
            </a:xfrm>
            <a:prstGeom prst="ellipse">
              <a:avLst/>
            </a:prstGeom>
            <a:solidFill>
              <a:srgbClr val="12132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462" name="Oval 20"/>
            <p:cNvSpPr>
              <a:spLocks noChangeArrowheads="1"/>
            </p:cNvSpPr>
            <p:nvPr/>
          </p:nvSpPr>
          <p:spPr bwMode="auto">
            <a:xfrm>
              <a:off x="1764" y="3240"/>
              <a:ext cx="492" cy="3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463" name="Oval 21"/>
            <p:cNvSpPr>
              <a:spLocks noChangeArrowheads="1"/>
            </p:cNvSpPr>
            <p:nvPr/>
          </p:nvSpPr>
          <p:spPr bwMode="auto">
            <a:xfrm>
              <a:off x="1236" y="3084"/>
              <a:ext cx="468" cy="372"/>
            </a:xfrm>
            <a:prstGeom prst="ellipse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464" name="Oval 22"/>
            <p:cNvSpPr>
              <a:spLocks noChangeArrowheads="1"/>
            </p:cNvSpPr>
            <p:nvPr/>
          </p:nvSpPr>
          <p:spPr bwMode="auto">
            <a:xfrm>
              <a:off x="1680" y="2808"/>
              <a:ext cx="540" cy="36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465" name="Oval 23"/>
            <p:cNvSpPr>
              <a:spLocks noChangeArrowheads="1"/>
            </p:cNvSpPr>
            <p:nvPr/>
          </p:nvSpPr>
          <p:spPr bwMode="auto">
            <a:xfrm>
              <a:off x="1092" y="2664"/>
              <a:ext cx="540" cy="36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466" name="Oval 24"/>
            <p:cNvSpPr>
              <a:spLocks noChangeArrowheads="1"/>
            </p:cNvSpPr>
            <p:nvPr/>
          </p:nvSpPr>
          <p:spPr bwMode="auto">
            <a:xfrm>
              <a:off x="564" y="2556"/>
              <a:ext cx="540" cy="36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467" name="Oval 25"/>
            <p:cNvSpPr>
              <a:spLocks noChangeArrowheads="1"/>
            </p:cNvSpPr>
            <p:nvPr/>
          </p:nvSpPr>
          <p:spPr bwMode="auto">
            <a:xfrm>
              <a:off x="1620" y="2424"/>
              <a:ext cx="540" cy="360"/>
            </a:xfrm>
            <a:prstGeom prst="ellipse">
              <a:avLst/>
            </a:prstGeom>
            <a:solidFill>
              <a:srgbClr val="423E7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468" name="Text Box 26"/>
            <p:cNvSpPr txBox="1">
              <a:spLocks noChangeArrowheads="1"/>
            </p:cNvSpPr>
            <p:nvPr/>
          </p:nvSpPr>
          <p:spPr bwMode="auto">
            <a:xfrm>
              <a:off x="974" y="3866"/>
              <a:ext cx="87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>
                  <a:latin typeface="Times New Roman" panose="02020603050405020304" pitchFamily="18" charset="0"/>
                </a:rPr>
                <a:t>Raw Data</a:t>
              </a:r>
            </a:p>
          </p:txBody>
        </p:sp>
      </p:grpSp>
      <p:sp>
        <p:nvSpPr>
          <p:cNvPr id="104456" name="Line 27"/>
          <p:cNvSpPr>
            <a:spLocks noChangeShapeType="1"/>
          </p:cNvSpPr>
          <p:nvPr/>
        </p:nvSpPr>
        <p:spPr bwMode="auto">
          <a:xfrm flipV="1">
            <a:off x="5334000" y="2971800"/>
            <a:ext cx="165735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57" name="Line 28"/>
          <p:cNvSpPr>
            <a:spLocks noChangeShapeType="1"/>
          </p:cNvSpPr>
          <p:nvPr/>
        </p:nvSpPr>
        <p:spPr bwMode="auto">
          <a:xfrm>
            <a:off x="5353050" y="4895850"/>
            <a:ext cx="179070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206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749DAD4-36BD-4CC9-8CF3-59E1CD8C8D33}" type="slidenum">
              <a:rPr lang="en-US" altLang="en-US" sz="1200"/>
              <a:pPr eaLnBrk="1" hangingPunct="1"/>
              <a:t>6</a:t>
            </a:fld>
            <a:endParaRPr lang="en-US" altLang="en-US" sz="1200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304800"/>
            <a:ext cx="8686800" cy="838200"/>
          </a:xfrm>
        </p:spPr>
        <p:txBody>
          <a:bodyPr/>
          <a:lstStyle/>
          <a:p>
            <a:pPr eaLnBrk="1" hangingPunct="1"/>
            <a:r>
              <a:rPr lang="en-US" altLang="en-US"/>
              <a:t>Sampling: Cluster or Stratified Sampling</a:t>
            </a:r>
          </a:p>
        </p:txBody>
      </p:sp>
      <p:grpSp>
        <p:nvGrpSpPr>
          <p:cNvPr id="106499" name="Group 3"/>
          <p:cNvGrpSpPr>
            <a:grpSpLocks/>
          </p:cNvGrpSpPr>
          <p:nvPr/>
        </p:nvGrpSpPr>
        <p:grpSpPr bwMode="auto">
          <a:xfrm>
            <a:off x="2044701" y="2698750"/>
            <a:ext cx="3751263" cy="3348038"/>
            <a:chOff x="274" y="1418"/>
            <a:chExt cx="2363" cy="2109"/>
          </a:xfrm>
        </p:grpSpPr>
        <p:sp>
          <p:nvSpPr>
            <p:cNvPr id="106520" name="Rectangle 4"/>
            <p:cNvSpPr>
              <a:spLocks noChangeArrowheads="1"/>
            </p:cNvSpPr>
            <p:nvPr/>
          </p:nvSpPr>
          <p:spPr bwMode="auto">
            <a:xfrm>
              <a:off x="274" y="1418"/>
              <a:ext cx="2363" cy="21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6521" name="AutoShape 5"/>
            <p:cNvSpPr>
              <a:spLocks noChangeArrowheads="1"/>
            </p:cNvSpPr>
            <p:nvPr/>
          </p:nvSpPr>
          <p:spPr bwMode="auto">
            <a:xfrm>
              <a:off x="1609" y="1993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6522" name="AutoShape 6"/>
            <p:cNvSpPr>
              <a:spLocks noChangeArrowheads="1"/>
            </p:cNvSpPr>
            <p:nvPr/>
          </p:nvSpPr>
          <p:spPr bwMode="auto">
            <a:xfrm>
              <a:off x="1566" y="2316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6523" name="AutoShape 7"/>
            <p:cNvSpPr>
              <a:spLocks noChangeArrowheads="1"/>
            </p:cNvSpPr>
            <p:nvPr/>
          </p:nvSpPr>
          <p:spPr bwMode="auto">
            <a:xfrm>
              <a:off x="1711" y="2134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6524" name="AutoShape 8"/>
            <p:cNvSpPr>
              <a:spLocks noChangeArrowheads="1"/>
            </p:cNvSpPr>
            <p:nvPr/>
          </p:nvSpPr>
          <p:spPr bwMode="auto">
            <a:xfrm>
              <a:off x="1510" y="2168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6525" name="AutoShape 9"/>
            <p:cNvSpPr>
              <a:spLocks noChangeArrowheads="1"/>
            </p:cNvSpPr>
            <p:nvPr/>
          </p:nvSpPr>
          <p:spPr bwMode="auto">
            <a:xfrm>
              <a:off x="1944" y="2195"/>
              <a:ext cx="56" cy="7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6526" name="AutoShape 10"/>
            <p:cNvSpPr>
              <a:spLocks noChangeArrowheads="1"/>
            </p:cNvSpPr>
            <p:nvPr/>
          </p:nvSpPr>
          <p:spPr bwMode="auto">
            <a:xfrm>
              <a:off x="1874" y="2354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6527" name="AutoShape 11"/>
            <p:cNvSpPr>
              <a:spLocks noChangeArrowheads="1"/>
            </p:cNvSpPr>
            <p:nvPr/>
          </p:nvSpPr>
          <p:spPr bwMode="auto">
            <a:xfrm>
              <a:off x="1740" y="2393"/>
              <a:ext cx="57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6528" name="AutoShape 12"/>
            <p:cNvSpPr>
              <a:spLocks noChangeArrowheads="1"/>
            </p:cNvSpPr>
            <p:nvPr/>
          </p:nvSpPr>
          <p:spPr bwMode="auto">
            <a:xfrm>
              <a:off x="1433" y="1845"/>
              <a:ext cx="56" cy="7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6529" name="Freeform 13"/>
            <p:cNvSpPr>
              <a:spLocks/>
            </p:cNvSpPr>
            <p:nvPr/>
          </p:nvSpPr>
          <p:spPr bwMode="auto">
            <a:xfrm>
              <a:off x="1376" y="1763"/>
              <a:ext cx="686" cy="877"/>
            </a:xfrm>
            <a:custGeom>
              <a:avLst/>
              <a:gdLst>
                <a:gd name="T0" fmla="*/ 24 w 1101"/>
                <a:gd name="T1" fmla="*/ 57 h 1077"/>
                <a:gd name="T2" fmla="*/ 24 w 1101"/>
                <a:gd name="T3" fmla="*/ 94 h 1077"/>
                <a:gd name="T4" fmla="*/ 23 w 1101"/>
                <a:gd name="T5" fmla="*/ 180 h 1077"/>
                <a:gd name="T6" fmla="*/ 21 w 1101"/>
                <a:gd name="T7" fmla="*/ 202 h 1077"/>
                <a:gd name="T8" fmla="*/ 19 w 1101"/>
                <a:gd name="T9" fmla="*/ 208 h 1077"/>
                <a:gd name="T10" fmla="*/ 14 w 1101"/>
                <a:gd name="T11" fmla="*/ 202 h 1077"/>
                <a:gd name="T12" fmla="*/ 11 w 1101"/>
                <a:gd name="T13" fmla="*/ 192 h 1077"/>
                <a:gd name="T14" fmla="*/ 11 w 1101"/>
                <a:gd name="T15" fmla="*/ 191 h 1077"/>
                <a:gd name="T16" fmla="*/ 7 w 1101"/>
                <a:gd name="T17" fmla="*/ 169 h 1077"/>
                <a:gd name="T18" fmla="*/ 6 w 1101"/>
                <a:gd name="T19" fmla="*/ 156 h 1077"/>
                <a:gd name="T20" fmla="*/ 2 w 1101"/>
                <a:gd name="T21" fmla="*/ 133 h 1077"/>
                <a:gd name="T22" fmla="*/ 1 w 1101"/>
                <a:gd name="T23" fmla="*/ 87 h 1077"/>
                <a:gd name="T24" fmla="*/ 1 w 1101"/>
                <a:gd name="T25" fmla="*/ 24 h 1077"/>
                <a:gd name="T26" fmla="*/ 4 w 1101"/>
                <a:gd name="T27" fmla="*/ 4 h 1077"/>
                <a:gd name="T28" fmla="*/ 5 w 1101"/>
                <a:gd name="T29" fmla="*/ 2 h 1077"/>
                <a:gd name="T30" fmla="*/ 10 w 1101"/>
                <a:gd name="T31" fmla="*/ 6 h 1077"/>
                <a:gd name="T32" fmla="*/ 13 w 1101"/>
                <a:gd name="T33" fmla="*/ 20 h 1077"/>
                <a:gd name="T34" fmla="*/ 16 w 1101"/>
                <a:gd name="T35" fmla="*/ 34 h 1077"/>
                <a:gd name="T36" fmla="*/ 17 w 1101"/>
                <a:gd name="T37" fmla="*/ 39 h 1077"/>
                <a:gd name="T38" fmla="*/ 24 w 1101"/>
                <a:gd name="T39" fmla="*/ 57 h 107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101"/>
                <a:gd name="T61" fmla="*/ 0 h 1077"/>
                <a:gd name="T62" fmla="*/ 1101 w 1101"/>
                <a:gd name="T63" fmla="*/ 1077 h 107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101" h="1077">
                  <a:moveTo>
                    <a:pt x="1041" y="294"/>
                  </a:moveTo>
                  <a:cubicBezTo>
                    <a:pt x="1062" y="357"/>
                    <a:pt x="1070" y="419"/>
                    <a:pt x="1077" y="485"/>
                  </a:cubicBezTo>
                  <a:cubicBezTo>
                    <a:pt x="1072" y="641"/>
                    <a:pt x="1101" y="797"/>
                    <a:pt x="1013" y="930"/>
                  </a:cubicBezTo>
                  <a:cubicBezTo>
                    <a:pt x="1001" y="966"/>
                    <a:pt x="984" y="1017"/>
                    <a:pt x="950" y="1040"/>
                  </a:cubicBezTo>
                  <a:cubicBezTo>
                    <a:pt x="920" y="1060"/>
                    <a:pt x="884" y="1065"/>
                    <a:pt x="850" y="1076"/>
                  </a:cubicBezTo>
                  <a:cubicBezTo>
                    <a:pt x="677" y="1068"/>
                    <a:pt x="701" y="1077"/>
                    <a:pt x="595" y="1040"/>
                  </a:cubicBezTo>
                  <a:cubicBezTo>
                    <a:pt x="556" y="1026"/>
                    <a:pt x="527" y="1007"/>
                    <a:pt x="486" y="994"/>
                  </a:cubicBezTo>
                  <a:cubicBezTo>
                    <a:pt x="477" y="991"/>
                    <a:pt x="459" y="985"/>
                    <a:pt x="459" y="985"/>
                  </a:cubicBezTo>
                  <a:cubicBezTo>
                    <a:pt x="417" y="943"/>
                    <a:pt x="369" y="911"/>
                    <a:pt x="322" y="876"/>
                  </a:cubicBezTo>
                  <a:cubicBezTo>
                    <a:pt x="287" y="850"/>
                    <a:pt x="271" y="816"/>
                    <a:pt x="232" y="803"/>
                  </a:cubicBezTo>
                  <a:cubicBezTo>
                    <a:pt x="196" y="768"/>
                    <a:pt x="131" y="726"/>
                    <a:pt x="104" y="685"/>
                  </a:cubicBezTo>
                  <a:cubicBezTo>
                    <a:pt x="56" y="611"/>
                    <a:pt x="21" y="536"/>
                    <a:pt x="4" y="449"/>
                  </a:cubicBezTo>
                  <a:cubicBezTo>
                    <a:pt x="7" y="343"/>
                    <a:pt x="0" y="236"/>
                    <a:pt x="13" y="130"/>
                  </a:cubicBezTo>
                  <a:cubicBezTo>
                    <a:pt x="22" y="60"/>
                    <a:pt x="139" y="33"/>
                    <a:pt x="186" y="21"/>
                  </a:cubicBezTo>
                  <a:cubicBezTo>
                    <a:pt x="198" y="18"/>
                    <a:pt x="222" y="12"/>
                    <a:pt x="222" y="12"/>
                  </a:cubicBezTo>
                  <a:cubicBezTo>
                    <a:pt x="289" y="15"/>
                    <a:pt x="362" y="0"/>
                    <a:pt x="422" y="30"/>
                  </a:cubicBezTo>
                  <a:cubicBezTo>
                    <a:pt x="473" y="56"/>
                    <a:pt x="525" y="77"/>
                    <a:pt x="577" y="103"/>
                  </a:cubicBezTo>
                  <a:cubicBezTo>
                    <a:pt x="619" y="124"/>
                    <a:pt x="655" y="153"/>
                    <a:pt x="695" y="176"/>
                  </a:cubicBezTo>
                  <a:cubicBezTo>
                    <a:pt x="718" y="189"/>
                    <a:pt x="745" y="192"/>
                    <a:pt x="768" y="203"/>
                  </a:cubicBezTo>
                  <a:cubicBezTo>
                    <a:pt x="844" y="240"/>
                    <a:pt x="955" y="294"/>
                    <a:pt x="1041" y="294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30" name="AutoShape 14"/>
            <p:cNvSpPr>
              <a:spLocks noChangeArrowheads="1"/>
            </p:cNvSpPr>
            <p:nvPr/>
          </p:nvSpPr>
          <p:spPr bwMode="auto">
            <a:xfrm>
              <a:off x="1104" y="2584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6531" name="AutoShape 15"/>
            <p:cNvSpPr>
              <a:spLocks noChangeArrowheads="1"/>
            </p:cNvSpPr>
            <p:nvPr/>
          </p:nvSpPr>
          <p:spPr bwMode="auto">
            <a:xfrm>
              <a:off x="1391" y="2647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6532" name="AutoShape 16"/>
            <p:cNvSpPr>
              <a:spLocks noChangeArrowheads="1"/>
            </p:cNvSpPr>
            <p:nvPr/>
          </p:nvSpPr>
          <p:spPr bwMode="auto">
            <a:xfrm>
              <a:off x="1286" y="2903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6533" name="AutoShape 17"/>
            <p:cNvSpPr>
              <a:spLocks noChangeArrowheads="1"/>
            </p:cNvSpPr>
            <p:nvPr/>
          </p:nvSpPr>
          <p:spPr bwMode="auto">
            <a:xfrm>
              <a:off x="1345" y="2795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6534" name="AutoShape 18"/>
            <p:cNvSpPr>
              <a:spLocks noChangeArrowheads="1"/>
            </p:cNvSpPr>
            <p:nvPr/>
          </p:nvSpPr>
          <p:spPr bwMode="auto">
            <a:xfrm>
              <a:off x="1171" y="2752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6535" name="AutoShape 19"/>
            <p:cNvSpPr>
              <a:spLocks noChangeArrowheads="1"/>
            </p:cNvSpPr>
            <p:nvPr/>
          </p:nvSpPr>
          <p:spPr bwMode="auto">
            <a:xfrm>
              <a:off x="1168" y="2875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6536" name="AutoShape 20"/>
            <p:cNvSpPr>
              <a:spLocks noChangeArrowheads="1"/>
            </p:cNvSpPr>
            <p:nvPr/>
          </p:nvSpPr>
          <p:spPr bwMode="auto">
            <a:xfrm>
              <a:off x="1224" y="2504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6537" name="AutoShape 21"/>
            <p:cNvSpPr>
              <a:spLocks noChangeArrowheads="1"/>
            </p:cNvSpPr>
            <p:nvPr/>
          </p:nvSpPr>
          <p:spPr bwMode="auto">
            <a:xfrm>
              <a:off x="1289" y="2628"/>
              <a:ext cx="56" cy="74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6538" name="AutoShape 22"/>
            <p:cNvSpPr>
              <a:spLocks noChangeArrowheads="1"/>
            </p:cNvSpPr>
            <p:nvPr/>
          </p:nvSpPr>
          <p:spPr bwMode="auto">
            <a:xfrm>
              <a:off x="1429" y="2882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6539" name="Freeform 23"/>
            <p:cNvSpPr>
              <a:spLocks/>
            </p:cNvSpPr>
            <p:nvPr/>
          </p:nvSpPr>
          <p:spPr bwMode="auto">
            <a:xfrm>
              <a:off x="1061" y="2373"/>
              <a:ext cx="573" cy="785"/>
            </a:xfrm>
            <a:custGeom>
              <a:avLst/>
              <a:gdLst>
                <a:gd name="T0" fmla="*/ 6 w 918"/>
                <a:gd name="T1" fmla="*/ 157 h 965"/>
                <a:gd name="T2" fmla="*/ 4 w 918"/>
                <a:gd name="T3" fmla="*/ 150 h 965"/>
                <a:gd name="T4" fmla="*/ 2 w 918"/>
                <a:gd name="T5" fmla="*/ 142 h 965"/>
                <a:gd name="T6" fmla="*/ 1 w 918"/>
                <a:gd name="T7" fmla="*/ 134 h 965"/>
                <a:gd name="T8" fmla="*/ 1 w 918"/>
                <a:gd name="T9" fmla="*/ 124 h 965"/>
                <a:gd name="T10" fmla="*/ 0 w 918"/>
                <a:gd name="T11" fmla="*/ 89 h 965"/>
                <a:gd name="T12" fmla="*/ 1 w 918"/>
                <a:gd name="T13" fmla="*/ 39 h 965"/>
                <a:gd name="T14" fmla="*/ 1 w 918"/>
                <a:gd name="T15" fmla="*/ 26 h 965"/>
                <a:gd name="T16" fmla="*/ 7 w 918"/>
                <a:gd name="T17" fmla="*/ 0 h 965"/>
                <a:gd name="T18" fmla="*/ 9 w 918"/>
                <a:gd name="T19" fmla="*/ 4 h 965"/>
                <a:gd name="T20" fmla="*/ 11 w 918"/>
                <a:gd name="T21" fmla="*/ 11 h 965"/>
                <a:gd name="T22" fmla="*/ 16 w 918"/>
                <a:gd name="T23" fmla="*/ 32 h 965"/>
                <a:gd name="T24" fmla="*/ 16 w 918"/>
                <a:gd name="T25" fmla="*/ 41 h 965"/>
                <a:gd name="T26" fmla="*/ 17 w 918"/>
                <a:gd name="T27" fmla="*/ 48 h 965"/>
                <a:gd name="T28" fmla="*/ 19 w 918"/>
                <a:gd name="T29" fmla="*/ 66 h 965"/>
                <a:gd name="T30" fmla="*/ 19 w 918"/>
                <a:gd name="T31" fmla="*/ 81 h 965"/>
                <a:gd name="T32" fmla="*/ 20 w 918"/>
                <a:gd name="T33" fmla="*/ 99 h 965"/>
                <a:gd name="T34" fmla="*/ 20 w 918"/>
                <a:gd name="T35" fmla="*/ 117 h 965"/>
                <a:gd name="T36" fmla="*/ 21 w 918"/>
                <a:gd name="T37" fmla="*/ 148 h 965"/>
                <a:gd name="T38" fmla="*/ 19 w 918"/>
                <a:gd name="T39" fmla="*/ 177 h 965"/>
                <a:gd name="T40" fmla="*/ 17 w 918"/>
                <a:gd name="T41" fmla="*/ 181 h 965"/>
                <a:gd name="T42" fmla="*/ 16 w 918"/>
                <a:gd name="T43" fmla="*/ 183 h 965"/>
                <a:gd name="T44" fmla="*/ 8 w 918"/>
                <a:gd name="T45" fmla="*/ 180 h 965"/>
                <a:gd name="T46" fmla="*/ 6 w 918"/>
                <a:gd name="T47" fmla="*/ 165 h 965"/>
                <a:gd name="T48" fmla="*/ 6 w 918"/>
                <a:gd name="T49" fmla="*/ 157 h 96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918"/>
                <a:gd name="T76" fmla="*/ 0 h 965"/>
                <a:gd name="T77" fmla="*/ 918 w 918"/>
                <a:gd name="T78" fmla="*/ 965 h 96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918" h="965">
                  <a:moveTo>
                    <a:pt x="227" y="818"/>
                  </a:moveTo>
                  <a:cubicBezTo>
                    <a:pt x="178" y="802"/>
                    <a:pt x="216" y="822"/>
                    <a:pt x="191" y="782"/>
                  </a:cubicBezTo>
                  <a:cubicBezTo>
                    <a:pt x="176" y="757"/>
                    <a:pt x="144" y="746"/>
                    <a:pt x="118" y="737"/>
                  </a:cubicBezTo>
                  <a:cubicBezTo>
                    <a:pt x="106" y="724"/>
                    <a:pt x="92" y="714"/>
                    <a:pt x="81" y="700"/>
                  </a:cubicBezTo>
                  <a:cubicBezTo>
                    <a:pt x="68" y="683"/>
                    <a:pt x="45" y="646"/>
                    <a:pt x="45" y="646"/>
                  </a:cubicBezTo>
                  <a:cubicBezTo>
                    <a:pt x="30" y="585"/>
                    <a:pt x="10" y="526"/>
                    <a:pt x="0" y="464"/>
                  </a:cubicBezTo>
                  <a:cubicBezTo>
                    <a:pt x="3" y="376"/>
                    <a:pt x="1" y="288"/>
                    <a:pt x="9" y="200"/>
                  </a:cubicBezTo>
                  <a:cubicBezTo>
                    <a:pt x="11" y="175"/>
                    <a:pt x="74" y="139"/>
                    <a:pt x="81" y="136"/>
                  </a:cubicBezTo>
                  <a:cubicBezTo>
                    <a:pt x="153" y="101"/>
                    <a:pt x="222" y="22"/>
                    <a:pt x="291" y="0"/>
                  </a:cubicBezTo>
                  <a:cubicBezTo>
                    <a:pt x="314" y="3"/>
                    <a:pt x="364" y="5"/>
                    <a:pt x="391" y="18"/>
                  </a:cubicBezTo>
                  <a:cubicBezTo>
                    <a:pt x="430" y="37"/>
                    <a:pt x="446" y="46"/>
                    <a:pt x="491" y="55"/>
                  </a:cubicBezTo>
                  <a:cubicBezTo>
                    <a:pt x="555" y="98"/>
                    <a:pt x="638" y="100"/>
                    <a:pt x="691" y="164"/>
                  </a:cubicBezTo>
                  <a:cubicBezTo>
                    <a:pt x="760" y="248"/>
                    <a:pt x="665" y="138"/>
                    <a:pt x="718" y="218"/>
                  </a:cubicBezTo>
                  <a:cubicBezTo>
                    <a:pt x="725" y="229"/>
                    <a:pt x="737" y="236"/>
                    <a:pt x="745" y="246"/>
                  </a:cubicBezTo>
                  <a:cubicBezTo>
                    <a:pt x="770" y="278"/>
                    <a:pt x="782" y="319"/>
                    <a:pt x="809" y="346"/>
                  </a:cubicBezTo>
                  <a:cubicBezTo>
                    <a:pt x="830" y="410"/>
                    <a:pt x="816" y="384"/>
                    <a:pt x="845" y="427"/>
                  </a:cubicBezTo>
                  <a:cubicBezTo>
                    <a:pt x="851" y="457"/>
                    <a:pt x="856" y="488"/>
                    <a:pt x="863" y="518"/>
                  </a:cubicBezTo>
                  <a:cubicBezTo>
                    <a:pt x="871" y="549"/>
                    <a:pt x="884" y="578"/>
                    <a:pt x="890" y="609"/>
                  </a:cubicBezTo>
                  <a:cubicBezTo>
                    <a:pt x="902" y="666"/>
                    <a:pt x="900" y="718"/>
                    <a:pt x="918" y="773"/>
                  </a:cubicBezTo>
                  <a:cubicBezTo>
                    <a:pt x="910" y="845"/>
                    <a:pt x="904" y="901"/>
                    <a:pt x="827" y="927"/>
                  </a:cubicBezTo>
                  <a:cubicBezTo>
                    <a:pt x="803" y="935"/>
                    <a:pt x="778" y="940"/>
                    <a:pt x="754" y="946"/>
                  </a:cubicBezTo>
                  <a:cubicBezTo>
                    <a:pt x="742" y="949"/>
                    <a:pt x="718" y="955"/>
                    <a:pt x="718" y="955"/>
                  </a:cubicBezTo>
                  <a:cubicBezTo>
                    <a:pt x="668" y="954"/>
                    <a:pt x="462" y="965"/>
                    <a:pt x="354" y="937"/>
                  </a:cubicBezTo>
                  <a:cubicBezTo>
                    <a:pt x="316" y="927"/>
                    <a:pt x="272" y="891"/>
                    <a:pt x="245" y="864"/>
                  </a:cubicBezTo>
                  <a:cubicBezTo>
                    <a:pt x="231" y="850"/>
                    <a:pt x="192" y="818"/>
                    <a:pt x="227" y="818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6540" name="Group 24"/>
            <p:cNvGrpSpPr>
              <a:grpSpLocks/>
            </p:cNvGrpSpPr>
            <p:nvPr/>
          </p:nvGrpSpPr>
          <p:grpSpPr bwMode="auto">
            <a:xfrm>
              <a:off x="551" y="1796"/>
              <a:ext cx="542" cy="954"/>
              <a:chOff x="551" y="1796"/>
              <a:chExt cx="542" cy="954"/>
            </a:xfrm>
          </p:grpSpPr>
          <p:sp>
            <p:nvSpPr>
              <p:cNvPr id="106541" name="AutoShape 25"/>
              <p:cNvSpPr>
                <a:spLocks noChangeArrowheads="1"/>
              </p:cNvSpPr>
              <p:nvPr/>
            </p:nvSpPr>
            <p:spPr bwMode="auto">
              <a:xfrm>
                <a:off x="727" y="2492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6542" name="AutoShape 26"/>
              <p:cNvSpPr>
                <a:spLocks noChangeArrowheads="1"/>
              </p:cNvSpPr>
              <p:nvPr/>
            </p:nvSpPr>
            <p:spPr bwMode="auto">
              <a:xfrm>
                <a:off x="651" y="2392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6543" name="AutoShape 27"/>
              <p:cNvSpPr>
                <a:spLocks noChangeArrowheads="1"/>
              </p:cNvSpPr>
              <p:nvPr/>
            </p:nvSpPr>
            <p:spPr bwMode="auto">
              <a:xfrm>
                <a:off x="848" y="2405"/>
                <a:ext cx="56" cy="74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6544" name="AutoShape 28"/>
              <p:cNvSpPr>
                <a:spLocks noChangeArrowheads="1"/>
              </p:cNvSpPr>
              <p:nvPr/>
            </p:nvSpPr>
            <p:spPr bwMode="auto">
              <a:xfrm>
                <a:off x="753" y="2230"/>
                <a:ext cx="57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6545" name="AutoShape 29"/>
              <p:cNvSpPr>
                <a:spLocks noChangeArrowheads="1"/>
              </p:cNvSpPr>
              <p:nvPr/>
            </p:nvSpPr>
            <p:spPr bwMode="auto">
              <a:xfrm>
                <a:off x="615" y="2508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6546" name="AutoShape 30"/>
              <p:cNvSpPr>
                <a:spLocks noChangeArrowheads="1"/>
              </p:cNvSpPr>
              <p:nvPr/>
            </p:nvSpPr>
            <p:spPr bwMode="auto">
              <a:xfrm>
                <a:off x="669" y="2268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6547" name="AutoShape 31"/>
              <p:cNvSpPr>
                <a:spLocks noChangeArrowheads="1"/>
              </p:cNvSpPr>
              <p:nvPr/>
            </p:nvSpPr>
            <p:spPr bwMode="auto">
              <a:xfrm>
                <a:off x="857" y="2566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6548" name="AutoShape 32"/>
              <p:cNvSpPr>
                <a:spLocks noChangeArrowheads="1"/>
              </p:cNvSpPr>
              <p:nvPr/>
            </p:nvSpPr>
            <p:spPr bwMode="auto">
              <a:xfrm>
                <a:off x="924" y="2260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6549" name="AutoShape 33"/>
              <p:cNvSpPr>
                <a:spLocks noChangeArrowheads="1"/>
              </p:cNvSpPr>
              <p:nvPr/>
            </p:nvSpPr>
            <p:spPr bwMode="auto">
              <a:xfrm>
                <a:off x="931" y="2092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6550" name="AutoShape 34"/>
              <p:cNvSpPr>
                <a:spLocks noChangeArrowheads="1"/>
              </p:cNvSpPr>
              <p:nvPr/>
            </p:nvSpPr>
            <p:spPr bwMode="auto">
              <a:xfrm>
                <a:off x="881" y="1945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6551" name="Freeform 35"/>
              <p:cNvSpPr>
                <a:spLocks/>
              </p:cNvSpPr>
              <p:nvPr/>
            </p:nvSpPr>
            <p:spPr bwMode="auto">
              <a:xfrm>
                <a:off x="551" y="1796"/>
                <a:ext cx="542" cy="954"/>
              </a:xfrm>
              <a:custGeom>
                <a:avLst/>
                <a:gdLst>
                  <a:gd name="T0" fmla="*/ 17 w 869"/>
                  <a:gd name="T1" fmla="*/ 151 h 1173"/>
                  <a:gd name="T2" fmla="*/ 16 w 869"/>
                  <a:gd name="T3" fmla="*/ 181 h 1173"/>
                  <a:gd name="T4" fmla="*/ 15 w 869"/>
                  <a:gd name="T5" fmla="*/ 207 h 1173"/>
                  <a:gd name="T6" fmla="*/ 14 w 869"/>
                  <a:gd name="T7" fmla="*/ 218 h 1173"/>
                  <a:gd name="T8" fmla="*/ 14 w 869"/>
                  <a:gd name="T9" fmla="*/ 221 h 1173"/>
                  <a:gd name="T10" fmla="*/ 13 w 869"/>
                  <a:gd name="T11" fmla="*/ 224 h 1173"/>
                  <a:gd name="T12" fmla="*/ 7 w 869"/>
                  <a:gd name="T13" fmla="*/ 219 h 1173"/>
                  <a:gd name="T14" fmla="*/ 2 w 869"/>
                  <a:gd name="T15" fmla="*/ 205 h 1173"/>
                  <a:gd name="T16" fmla="*/ 1 w 869"/>
                  <a:gd name="T17" fmla="*/ 193 h 1173"/>
                  <a:gd name="T18" fmla="*/ 0 w 869"/>
                  <a:gd name="T19" fmla="*/ 183 h 1173"/>
                  <a:gd name="T20" fmla="*/ 1 w 869"/>
                  <a:gd name="T21" fmla="*/ 96 h 1173"/>
                  <a:gd name="T22" fmla="*/ 2 w 869"/>
                  <a:gd name="T23" fmla="*/ 45 h 1173"/>
                  <a:gd name="T24" fmla="*/ 4 w 869"/>
                  <a:gd name="T25" fmla="*/ 32 h 1173"/>
                  <a:gd name="T26" fmla="*/ 4 w 869"/>
                  <a:gd name="T27" fmla="*/ 26 h 1173"/>
                  <a:gd name="T28" fmla="*/ 7 w 869"/>
                  <a:gd name="T29" fmla="*/ 14 h 1173"/>
                  <a:gd name="T30" fmla="*/ 8 w 869"/>
                  <a:gd name="T31" fmla="*/ 9 h 1173"/>
                  <a:gd name="T32" fmla="*/ 10 w 869"/>
                  <a:gd name="T33" fmla="*/ 0 h 1173"/>
                  <a:gd name="T34" fmla="*/ 16 w 869"/>
                  <a:gd name="T35" fmla="*/ 16 h 1173"/>
                  <a:gd name="T36" fmla="*/ 18 w 869"/>
                  <a:gd name="T37" fmla="*/ 39 h 1173"/>
                  <a:gd name="T38" fmla="*/ 19 w 869"/>
                  <a:gd name="T39" fmla="*/ 48 h 1173"/>
                  <a:gd name="T40" fmla="*/ 20 w 869"/>
                  <a:gd name="T41" fmla="*/ 59 h 1173"/>
                  <a:gd name="T42" fmla="*/ 18 w 869"/>
                  <a:gd name="T43" fmla="*/ 136 h 1173"/>
                  <a:gd name="T44" fmla="*/ 17 w 869"/>
                  <a:gd name="T45" fmla="*/ 151 h 117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869"/>
                  <a:gd name="T70" fmla="*/ 0 h 1173"/>
                  <a:gd name="T71" fmla="*/ 869 w 869"/>
                  <a:gd name="T72" fmla="*/ 1173 h 1173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869" h="1173">
                    <a:moveTo>
                      <a:pt x="754" y="791"/>
                    </a:moveTo>
                    <a:cubicBezTo>
                      <a:pt x="743" y="846"/>
                      <a:pt x="731" y="899"/>
                      <a:pt x="699" y="945"/>
                    </a:cubicBezTo>
                    <a:cubicBezTo>
                      <a:pt x="684" y="991"/>
                      <a:pt x="669" y="1036"/>
                      <a:pt x="654" y="1082"/>
                    </a:cubicBezTo>
                    <a:cubicBezTo>
                      <a:pt x="648" y="1100"/>
                      <a:pt x="649" y="1122"/>
                      <a:pt x="636" y="1136"/>
                    </a:cubicBezTo>
                    <a:cubicBezTo>
                      <a:pt x="630" y="1142"/>
                      <a:pt x="626" y="1151"/>
                      <a:pt x="618" y="1155"/>
                    </a:cubicBezTo>
                    <a:cubicBezTo>
                      <a:pt x="601" y="1164"/>
                      <a:pt x="563" y="1173"/>
                      <a:pt x="563" y="1173"/>
                    </a:cubicBezTo>
                    <a:cubicBezTo>
                      <a:pt x="471" y="1168"/>
                      <a:pt x="379" y="1170"/>
                      <a:pt x="290" y="1145"/>
                    </a:cubicBezTo>
                    <a:cubicBezTo>
                      <a:pt x="231" y="1129"/>
                      <a:pt x="182" y="1097"/>
                      <a:pt x="127" y="1073"/>
                    </a:cubicBezTo>
                    <a:cubicBezTo>
                      <a:pt x="93" y="1058"/>
                      <a:pt x="60" y="1039"/>
                      <a:pt x="36" y="1009"/>
                    </a:cubicBezTo>
                    <a:cubicBezTo>
                      <a:pt x="23" y="992"/>
                      <a:pt x="0" y="955"/>
                      <a:pt x="0" y="955"/>
                    </a:cubicBezTo>
                    <a:cubicBezTo>
                      <a:pt x="11" y="805"/>
                      <a:pt x="33" y="644"/>
                      <a:pt x="81" y="500"/>
                    </a:cubicBezTo>
                    <a:cubicBezTo>
                      <a:pt x="92" y="412"/>
                      <a:pt x="99" y="324"/>
                      <a:pt x="109" y="236"/>
                    </a:cubicBezTo>
                    <a:cubicBezTo>
                      <a:pt x="113" y="197"/>
                      <a:pt x="118" y="176"/>
                      <a:pt x="154" y="164"/>
                    </a:cubicBezTo>
                    <a:cubicBezTo>
                      <a:pt x="193" y="123"/>
                      <a:pt x="147" y="165"/>
                      <a:pt x="200" y="136"/>
                    </a:cubicBezTo>
                    <a:cubicBezTo>
                      <a:pt x="241" y="114"/>
                      <a:pt x="266" y="87"/>
                      <a:pt x="309" y="73"/>
                    </a:cubicBezTo>
                    <a:cubicBezTo>
                      <a:pt x="343" y="37"/>
                      <a:pt x="308" y="68"/>
                      <a:pt x="354" y="45"/>
                    </a:cubicBezTo>
                    <a:cubicBezTo>
                      <a:pt x="383" y="30"/>
                      <a:pt x="395" y="11"/>
                      <a:pt x="427" y="0"/>
                    </a:cubicBezTo>
                    <a:cubicBezTo>
                      <a:pt x="520" y="23"/>
                      <a:pt x="626" y="29"/>
                      <a:pt x="709" y="82"/>
                    </a:cubicBezTo>
                    <a:cubicBezTo>
                      <a:pt x="738" y="125"/>
                      <a:pt x="765" y="172"/>
                      <a:pt x="809" y="200"/>
                    </a:cubicBezTo>
                    <a:cubicBezTo>
                      <a:pt x="821" y="218"/>
                      <a:pt x="838" y="234"/>
                      <a:pt x="845" y="255"/>
                    </a:cubicBezTo>
                    <a:cubicBezTo>
                      <a:pt x="851" y="273"/>
                      <a:pt x="863" y="309"/>
                      <a:pt x="863" y="309"/>
                    </a:cubicBezTo>
                    <a:cubicBezTo>
                      <a:pt x="858" y="436"/>
                      <a:pt x="869" y="596"/>
                      <a:pt x="790" y="709"/>
                    </a:cubicBezTo>
                    <a:cubicBezTo>
                      <a:pt x="787" y="717"/>
                      <a:pt x="776" y="791"/>
                      <a:pt x="754" y="791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6500" name="Rectangle 36"/>
          <p:cNvSpPr>
            <a:spLocks noChangeArrowheads="1"/>
          </p:cNvSpPr>
          <p:nvPr/>
        </p:nvSpPr>
        <p:spPr bwMode="auto">
          <a:xfrm>
            <a:off x="6326188" y="2678114"/>
            <a:ext cx="3751262" cy="3348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106501" name="Group 37"/>
          <p:cNvGrpSpPr>
            <a:grpSpLocks/>
          </p:cNvGrpSpPr>
          <p:nvPr/>
        </p:nvGrpSpPr>
        <p:grpSpPr bwMode="auto">
          <a:xfrm>
            <a:off x="6765926" y="3225801"/>
            <a:ext cx="2398713" cy="2214563"/>
            <a:chOff x="3302" y="2032"/>
            <a:chExt cx="1511" cy="1395"/>
          </a:xfrm>
        </p:grpSpPr>
        <p:sp>
          <p:nvSpPr>
            <p:cNvPr id="106504" name="AutoShape 38"/>
            <p:cNvSpPr>
              <a:spLocks noChangeArrowheads="1"/>
            </p:cNvSpPr>
            <p:nvPr/>
          </p:nvSpPr>
          <p:spPr bwMode="auto">
            <a:xfrm>
              <a:off x="3366" y="2777"/>
              <a:ext cx="56" cy="75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6505" name="AutoShape 39"/>
            <p:cNvSpPr>
              <a:spLocks noChangeArrowheads="1"/>
            </p:cNvSpPr>
            <p:nvPr/>
          </p:nvSpPr>
          <p:spPr bwMode="auto">
            <a:xfrm>
              <a:off x="3420" y="2537"/>
              <a:ext cx="56" cy="75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6506" name="AutoShape 40"/>
            <p:cNvSpPr>
              <a:spLocks noChangeArrowheads="1"/>
            </p:cNvSpPr>
            <p:nvPr/>
          </p:nvSpPr>
          <p:spPr bwMode="auto">
            <a:xfrm>
              <a:off x="4360" y="2262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6507" name="AutoShape 41"/>
            <p:cNvSpPr>
              <a:spLocks noChangeArrowheads="1"/>
            </p:cNvSpPr>
            <p:nvPr/>
          </p:nvSpPr>
          <p:spPr bwMode="auto">
            <a:xfrm>
              <a:off x="4317" y="2585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6508" name="AutoShape 42"/>
            <p:cNvSpPr>
              <a:spLocks noChangeArrowheads="1"/>
            </p:cNvSpPr>
            <p:nvPr/>
          </p:nvSpPr>
          <p:spPr bwMode="auto">
            <a:xfrm>
              <a:off x="4695" y="2464"/>
              <a:ext cx="56" cy="7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6509" name="AutoShape 43"/>
            <p:cNvSpPr>
              <a:spLocks noChangeArrowheads="1"/>
            </p:cNvSpPr>
            <p:nvPr/>
          </p:nvSpPr>
          <p:spPr bwMode="auto">
            <a:xfrm>
              <a:off x="3608" y="2835"/>
              <a:ext cx="56" cy="75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6510" name="AutoShape 44"/>
            <p:cNvSpPr>
              <a:spLocks noChangeArrowheads="1"/>
            </p:cNvSpPr>
            <p:nvPr/>
          </p:nvSpPr>
          <p:spPr bwMode="auto">
            <a:xfrm>
              <a:off x="4037" y="3172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6511" name="AutoShape 45"/>
            <p:cNvSpPr>
              <a:spLocks noChangeArrowheads="1"/>
            </p:cNvSpPr>
            <p:nvPr/>
          </p:nvSpPr>
          <p:spPr bwMode="auto">
            <a:xfrm>
              <a:off x="4096" y="3064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6512" name="AutoShape 46"/>
            <p:cNvSpPr>
              <a:spLocks noChangeArrowheads="1"/>
            </p:cNvSpPr>
            <p:nvPr/>
          </p:nvSpPr>
          <p:spPr bwMode="auto">
            <a:xfrm>
              <a:off x="3675" y="2529"/>
              <a:ext cx="56" cy="75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6513" name="AutoShape 47"/>
            <p:cNvSpPr>
              <a:spLocks noChangeArrowheads="1"/>
            </p:cNvSpPr>
            <p:nvPr/>
          </p:nvSpPr>
          <p:spPr bwMode="auto">
            <a:xfrm>
              <a:off x="3922" y="3021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6514" name="AutoShape 48"/>
            <p:cNvSpPr>
              <a:spLocks noChangeArrowheads="1"/>
            </p:cNvSpPr>
            <p:nvPr/>
          </p:nvSpPr>
          <p:spPr bwMode="auto">
            <a:xfrm>
              <a:off x="3682" y="2361"/>
              <a:ext cx="56" cy="75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6515" name="AutoShape 49"/>
            <p:cNvSpPr>
              <a:spLocks noChangeArrowheads="1"/>
            </p:cNvSpPr>
            <p:nvPr/>
          </p:nvSpPr>
          <p:spPr bwMode="auto">
            <a:xfrm>
              <a:off x="4184" y="2114"/>
              <a:ext cx="56" cy="7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6516" name="AutoShape 50"/>
            <p:cNvSpPr>
              <a:spLocks noChangeArrowheads="1"/>
            </p:cNvSpPr>
            <p:nvPr/>
          </p:nvSpPr>
          <p:spPr bwMode="auto">
            <a:xfrm>
              <a:off x="3975" y="2773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6517" name="Freeform 51"/>
            <p:cNvSpPr>
              <a:spLocks/>
            </p:cNvSpPr>
            <p:nvPr/>
          </p:nvSpPr>
          <p:spPr bwMode="auto">
            <a:xfrm>
              <a:off x="4127" y="2032"/>
              <a:ext cx="686" cy="877"/>
            </a:xfrm>
            <a:custGeom>
              <a:avLst/>
              <a:gdLst>
                <a:gd name="T0" fmla="*/ 24 w 1101"/>
                <a:gd name="T1" fmla="*/ 57 h 1077"/>
                <a:gd name="T2" fmla="*/ 24 w 1101"/>
                <a:gd name="T3" fmla="*/ 94 h 1077"/>
                <a:gd name="T4" fmla="*/ 23 w 1101"/>
                <a:gd name="T5" fmla="*/ 180 h 1077"/>
                <a:gd name="T6" fmla="*/ 21 w 1101"/>
                <a:gd name="T7" fmla="*/ 202 h 1077"/>
                <a:gd name="T8" fmla="*/ 19 w 1101"/>
                <a:gd name="T9" fmla="*/ 208 h 1077"/>
                <a:gd name="T10" fmla="*/ 14 w 1101"/>
                <a:gd name="T11" fmla="*/ 202 h 1077"/>
                <a:gd name="T12" fmla="*/ 11 w 1101"/>
                <a:gd name="T13" fmla="*/ 192 h 1077"/>
                <a:gd name="T14" fmla="*/ 11 w 1101"/>
                <a:gd name="T15" fmla="*/ 191 h 1077"/>
                <a:gd name="T16" fmla="*/ 7 w 1101"/>
                <a:gd name="T17" fmla="*/ 169 h 1077"/>
                <a:gd name="T18" fmla="*/ 6 w 1101"/>
                <a:gd name="T19" fmla="*/ 156 h 1077"/>
                <a:gd name="T20" fmla="*/ 2 w 1101"/>
                <a:gd name="T21" fmla="*/ 133 h 1077"/>
                <a:gd name="T22" fmla="*/ 1 w 1101"/>
                <a:gd name="T23" fmla="*/ 87 h 1077"/>
                <a:gd name="T24" fmla="*/ 1 w 1101"/>
                <a:gd name="T25" fmla="*/ 24 h 1077"/>
                <a:gd name="T26" fmla="*/ 4 w 1101"/>
                <a:gd name="T27" fmla="*/ 4 h 1077"/>
                <a:gd name="T28" fmla="*/ 5 w 1101"/>
                <a:gd name="T29" fmla="*/ 2 h 1077"/>
                <a:gd name="T30" fmla="*/ 10 w 1101"/>
                <a:gd name="T31" fmla="*/ 6 h 1077"/>
                <a:gd name="T32" fmla="*/ 13 w 1101"/>
                <a:gd name="T33" fmla="*/ 20 h 1077"/>
                <a:gd name="T34" fmla="*/ 16 w 1101"/>
                <a:gd name="T35" fmla="*/ 34 h 1077"/>
                <a:gd name="T36" fmla="*/ 17 w 1101"/>
                <a:gd name="T37" fmla="*/ 39 h 1077"/>
                <a:gd name="T38" fmla="*/ 24 w 1101"/>
                <a:gd name="T39" fmla="*/ 57 h 107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101"/>
                <a:gd name="T61" fmla="*/ 0 h 1077"/>
                <a:gd name="T62" fmla="*/ 1101 w 1101"/>
                <a:gd name="T63" fmla="*/ 1077 h 107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101" h="1077">
                  <a:moveTo>
                    <a:pt x="1041" y="294"/>
                  </a:moveTo>
                  <a:cubicBezTo>
                    <a:pt x="1062" y="357"/>
                    <a:pt x="1070" y="419"/>
                    <a:pt x="1077" y="485"/>
                  </a:cubicBezTo>
                  <a:cubicBezTo>
                    <a:pt x="1072" y="641"/>
                    <a:pt x="1101" y="797"/>
                    <a:pt x="1013" y="930"/>
                  </a:cubicBezTo>
                  <a:cubicBezTo>
                    <a:pt x="1001" y="966"/>
                    <a:pt x="984" y="1017"/>
                    <a:pt x="950" y="1040"/>
                  </a:cubicBezTo>
                  <a:cubicBezTo>
                    <a:pt x="920" y="1060"/>
                    <a:pt x="884" y="1065"/>
                    <a:pt x="850" y="1076"/>
                  </a:cubicBezTo>
                  <a:cubicBezTo>
                    <a:pt x="677" y="1068"/>
                    <a:pt x="701" y="1077"/>
                    <a:pt x="595" y="1040"/>
                  </a:cubicBezTo>
                  <a:cubicBezTo>
                    <a:pt x="556" y="1026"/>
                    <a:pt x="527" y="1007"/>
                    <a:pt x="486" y="994"/>
                  </a:cubicBezTo>
                  <a:cubicBezTo>
                    <a:pt x="477" y="991"/>
                    <a:pt x="459" y="985"/>
                    <a:pt x="459" y="985"/>
                  </a:cubicBezTo>
                  <a:cubicBezTo>
                    <a:pt x="417" y="943"/>
                    <a:pt x="369" y="911"/>
                    <a:pt x="322" y="876"/>
                  </a:cubicBezTo>
                  <a:cubicBezTo>
                    <a:pt x="287" y="850"/>
                    <a:pt x="271" y="816"/>
                    <a:pt x="232" y="803"/>
                  </a:cubicBezTo>
                  <a:cubicBezTo>
                    <a:pt x="196" y="768"/>
                    <a:pt x="131" y="726"/>
                    <a:pt x="104" y="685"/>
                  </a:cubicBezTo>
                  <a:cubicBezTo>
                    <a:pt x="56" y="611"/>
                    <a:pt x="21" y="536"/>
                    <a:pt x="4" y="449"/>
                  </a:cubicBezTo>
                  <a:cubicBezTo>
                    <a:pt x="7" y="343"/>
                    <a:pt x="0" y="236"/>
                    <a:pt x="13" y="130"/>
                  </a:cubicBezTo>
                  <a:cubicBezTo>
                    <a:pt x="22" y="60"/>
                    <a:pt x="139" y="33"/>
                    <a:pt x="186" y="21"/>
                  </a:cubicBezTo>
                  <a:cubicBezTo>
                    <a:pt x="198" y="18"/>
                    <a:pt x="222" y="12"/>
                    <a:pt x="222" y="12"/>
                  </a:cubicBezTo>
                  <a:cubicBezTo>
                    <a:pt x="289" y="15"/>
                    <a:pt x="362" y="0"/>
                    <a:pt x="422" y="30"/>
                  </a:cubicBezTo>
                  <a:cubicBezTo>
                    <a:pt x="473" y="56"/>
                    <a:pt x="525" y="77"/>
                    <a:pt x="577" y="103"/>
                  </a:cubicBezTo>
                  <a:cubicBezTo>
                    <a:pt x="619" y="124"/>
                    <a:pt x="655" y="153"/>
                    <a:pt x="695" y="176"/>
                  </a:cubicBezTo>
                  <a:cubicBezTo>
                    <a:pt x="718" y="189"/>
                    <a:pt x="745" y="192"/>
                    <a:pt x="768" y="203"/>
                  </a:cubicBezTo>
                  <a:cubicBezTo>
                    <a:pt x="844" y="240"/>
                    <a:pt x="955" y="294"/>
                    <a:pt x="1041" y="294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18" name="Freeform 52"/>
            <p:cNvSpPr>
              <a:spLocks/>
            </p:cNvSpPr>
            <p:nvPr/>
          </p:nvSpPr>
          <p:spPr bwMode="auto">
            <a:xfrm>
              <a:off x="3812" y="2642"/>
              <a:ext cx="573" cy="785"/>
            </a:xfrm>
            <a:custGeom>
              <a:avLst/>
              <a:gdLst>
                <a:gd name="T0" fmla="*/ 6 w 918"/>
                <a:gd name="T1" fmla="*/ 157 h 965"/>
                <a:gd name="T2" fmla="*/ 4 w 918"/>
                <a:gd name="T3" fmla="*/ 150 h 965"/>
                <a:gd name="T4" fmla="*/ 2 w 918"/>
                <a:gd name="T5" fmla="*/ 142 h 965"/>
                <a:gd name="T6" fmla="*/ 1 w 918"/>
                <a:gd name="T7" fmla="*/ 134 h 965"/>
                <a:gd name="T8" fmla="*/ 1 w 918"/>
                <a:gd name="T9" fmla="*/ 124 h 965"/>
                <a:gd name="T10" fmla="*/ 0 w 918"/>
                <a:gd name="T11" fmla="*/ 89 h 965"/>
                <a:gd name="T12" fmla="*/ 1 w 918"/>
                <a:gd name="T13" fmla="*/ 39 h 965"/>
                <a:gd name="T14" fmla="*/ 1 w 918"/>
                <a:gd name="T15" fmla="*/ 26 h 965"/>
                <a:gd name="T16" fmla="*/ 7 w 918"/>
                <a:gd name="T17" fmla="*/ 0 h 965"/>
                <a:gd name="T18" fmla="*/ 9 w 918"/>
                <a:gd name="T19" fmla="*/ 4 h 965"/>
                <a:gd name="T20" fmla="*/ 11 w 918"/>
                <a:gd name="T21" fmla="*/ 11 h 965"/>
                <a:gd name="T22" fmla="*/ 16 w 918"/>
                <a:gd name="T23" fmla="*/ 32 h 965"/>
                <a:gd name="T24" fmla="*/ 16 w 918"/>
                <a:gd name="T25" fmla="*/ 41 h 965"/>
                <a:gd name="T26" fmla="*/ 17 w 918"/>
                <a:gd name="T27" fmla="*/ 48 h 965"/>
                <a:gd name="T28" fmla="*/ 19 w 918"/>
                <a:gd name="T29" fmla="*/ 66 h 965"/>
                <a:gd name="T30" fmla="*/ 19 w 918"/>
                <a:gd name="T31" fmla="*/ 81 h 965"/>
                <a:gd name="T32" fmla="*/ 20 w 918"/>
                <a:gd name="T33" fmla="*/ 99 h 965"/>
                <a:gd name="T34" fmla="*/ 20 w 918"/>
                <a:gd name="T35" fmla="*/ 117 h 965"/>
                <a:gd name="T36" fmla="*/ 21 w 918"/>
                <a:gd name="T37" fmla="*/ 148 h 965"/>
                <a:gd name="T38" fmla="*/ 19 w 918"/>
                <a:gd name="T39" fmla="*/ 177 h 965"/>
                <a:gd name="T40" fmla="*/ 17 w 918"/>
                <a:gd name="T41" fmla="*/ 181 h 965"/>
                <a:gd name="T42" fmla="*/ 16 w 918"/>
                <a:gd name="T43" fmla="*/ 183 h 965"/>
                <a:gd name="T44" fmla="*/ 8 w 918"/>
                <a:gd name="T45" fmla="*/ 180 h 965"/>
                <a:gd name="T46" fmla="*/ 6 w 918"/>
                <a:gd name="T47" fmla="*/ 165 h 965"/>
                <a:gd name="T48" fmla="*/ 6 w 918"/>
                <a:gd name="T49" fmla="*/ 157 h 96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918"/>
                <a:gd name="T76" fmla="*/ 0 h 965"/>
                <a:gd name="T77" fmla="*/ 918 w 918"/>
                <a:gd name="T78" fmla="*/ 965 h 96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918" h="965">
                  <a:moveTo>
                    <a:pt x="227" y="818"/>
                  </a:moveTo>
                  <a:cubicBezTo>
                    <a:pt x="178" y="802"/>
                    <a:pt x="216" y="822"/>
                    <a:pt x="191" y="782"/>
                  </a:cubicBezTo>
                  <a:cubicBezTo>
                    <a:pt x="176" y="757"/>
                    <a:pt x="144" y="746"/>
                    <a:pt x="118" y="737"/>
                  </a:cubicBezTo>
                  <a:cubicBezTo>
                    <a:pt x="106" y="724"/>
                    <a:pt x="92" y="714"/>
                    <a:pt x="81" y="700"/>
                  </a:cubicBezTo>
                  <a:cubicBezTo>
                    <a:pt x="68" y="683"/>
                    <a:pt x="45" y="646"/>
                    <a:pt x="45" y="646"/>
                  </a:cubicBezTo>
                  <a:cubicBezTo>
                    <a:pt x="30" y="585"/>
                    <a:pt x="10" y="526"/>
                    <a:pt x="0" y="464"/>
                  </a:cubicBezTo>
                  <a:cubicBezTo>
                    <a:pt x="3" y="376"/>
                    <a:pt x="1" y="288"/>
                    <a:pt x="9" y="200"/>
                  </a:cubicBezTo>
                  <a:cubicBezTo>
                    <a:pt x="11" y="175"/>
                    <a:pt x="74" y="139"/>
                    <a:pt x="81" y="136"/>
                  </a:cubicBezTo>
                  <a:cubicBezTo>
                    <a:pt x="153" y="101"/>
                    <a:pt x="222" y="22"/>
                    <a:pt x="291" y="0"/>
                  </a:cubicBezTo>
                  <a:cubicBezTo>
                    <a:pt x="314" y="3"/>
                    <a:pt x="364" y="5"/>
                    <a:pt x="391" y="18"/>
                  </a:cubicBezTo>
                  <a:cubicBezTo>
                    <a:pt x="430" y="37"/>
                    <a:pt x="446" y="46"/>
                    <a:pt x="491" y="55"/>
                  </a:cubicBezTo>
                  <a:cubicBezTo>
                    <a:pt x="555" y="98"/>
                    <a:pt x="638" y="100"/>
                    <a:pt x="691" y="164"/>
                  </a:cubicBezTo>
                  <a:cubicBezTo>
                    <a:pt x="760" y="248"/>
                    <a:pt x="665" y="138"/>
                    <a:pt x="718" y="218"/>
                  </a:cubicBezTo>
                  <a:cubicBezTo>
                    <a:pt x="725" y="229"/>
                    <a:pt x="737" y="236"/>
                    <a:pt x="745" y="246"/>
                  </a:cubicBezTo>
                  <a:cubicBezTo>
                    <a:pt x="770" y="278"/>
                    <a:pt x="782" y="319"/>
                    <a:pt x="809" y="346"/>
                  </a:cubicBezTo>
                  <a:cubicBezTo>
                    <a:pt x="830" y="410"/>
                    <a:pt x="816" y="384"/>
                    <a:pt x="845" y="427"/>
                  </a:cubicBezTo>
                  <a:cubicBezTo>
                    <a:pt x="851" y="457"/>
                    <a:pt x="856" y="488"/>
                    <a:pt x="863" y="518"/>
                  </a:cubicBezTo>
                  <a:cubicBezTo>
                    <a:pt x="871" y="549"/>
                    <a:pt x="884" y="578"/>
                    <a:pt x="890" y="609"/>
                  </a:cubicBezTo>
                  <a:cubicBezTo>
                    <a:pt x="902" y="666"/>
                    <a:pt x="900" y="718"/>
                    <a:pt x="918" y="773"/>
                  </a:cubicBezTo>
                  <a:cubicBezTo>
                    <a:pt x="910" y="845"/>
                    <a:pt x="904" y="901"/>
                    <a:pt x="827" y="927"/>
                  </a:cubicBezTo>
                  <a:cubicBezTo>
                    <a:pt x="803" y="935"/>
                    <a:pt x="778" y="940"/>
                    <a:pt x="754" y="946"/>
                  </a:cubicBezTo>
                  <a:cubicBezTo>
                    <a:pt x="742" y="949"/>
                    <a:pt x="718" y="955"/>
                    <a:pt x="718" y="955"/>
                  </a:cubicBezTo>
                  <a:cubicBezTo>
                    <a:pt x="668" y="954"/>
                    <a:pt x="462" y="965"/>
                    <a:pt x="354" y="937"/>
                  </a:cubicBezTo>
                  <a:cubicBezTo>
                    <a:pt x="316" y="927"/>
                    <a:pt x="272" y="891"/>
                    <a:pt x="245" y="864"/>
                  </a:cubicBezTo>
                  <a:cubicBezTo>
                    <a:pt x="231" y="850"/>
                    <a:pt x="192" y="818"/>
                    <a:pt x="227" y="818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19" name="Freeform 53"/>
            <p:cNvSpPr>
              <a:spLocks/>
            </p:cNvSpPr>
            <p:nvPr/>
          </p:nvSpPr>
          <p:spPr bwMode="auto">
            <a:xfrm>
              <a:off x="3302" y="2065"/>
              <a:ext cx="542" cy="954"/>
            </a:xfrm>
            <a:custGeom>
              <a:avLst/>
              <a:gdLst>
                <a:gd name="T0" fmla="*/ 17 w 869"/>
                <a:gd name="T1" fmla="*/ 151 h 1173"/>
                <a:gd name="T2" fmla="*/ 16 w 869"/>
                <a:gd name="T3" fmla="*/ 181 h 1173"/>
                <a:gd name="T4" fmla="*/ 15 w 869"/>
                <a:gd name="T5" fmla="*/ 207 h 1173"/>
                <a:gd name="T6" fmla="*/ 14 w 869"/>
                <a:gd name="T7" fmla="*/ 218 h 1173"/>
                <a:gd name="T8" fmla="*/ 14 w 869"/>
                <a:gd name="T9" fmla="*/ 221 h 1173"/>
                <a:gd name="T10" fmla="*/ 13 w 869"/>
                <a:gd name="T11" fmla="*/ 224 h 1173"/>
                <a:gd name="T12" fmla="*/ 7 w 869"/>
                <a:gd name="T13" fmla="*/ 219 h 1173"/>
                <a:gd name="T14" fmla="*/ 2 w 869"/>
                <a:gd name="T15" fmla="*/ 205 h 1173"/>
                <a:gd name="T16" fmla="*/ 1 w 869"/>
                <a:gd name="T17" fmla="*/ 193 h 1173"/>
                <a:gd name="T18" fmla="*/ 0 w 869"/>
                <a:gd name="T19" fmla="*/ 183 h 1173"/>
                <a:gd name="T20" fmla="*/ 1 w 869"/>
                <a:gd name="T21" fmla="*/ 96 h 1173"/>
                <a:gd name="T22" fmla="*/ 2 w 869"/>
                <a:gd name="T23" fmla="*/ 45 h 1173"/>
                <a:gd name="T24" fmla="*/ 4 w 869"/>
                <a:gd name="T25" fmla="*/ 32 h 1173"/>
                <a:gd name="T26" fmla="*/ 4 w 869"/>
                <a:gd name="T27" fmla="*/ 26 h 1173"/>
                <a:gd name="T28" fmla="*/ 7 w 869"/>
                <a:gd name="T29" fmla="*/ 14 h 1173"/>
                <a:gd name="T30" fmla="*/ 8 w 869"/>
                <a:gd name="T31" fmla="*/ 9 h 1173"/>
                <a:gd name="T32" fmla="*/ 10 w 869"/>
                <a:gd name="T33" fmla="*/ 0 h 1173"/>
                <a:gd name="T34" fmla="*/ 16 w 869"/>
                <a:gd name="T35" fmla="*/ 16 h 1173"/>
                <a:gd name="T36" fmla="*/ 18 w 869"/>
                <a:gd name="T37" fmla="*/ 39 h 1173"/>
                <a:gd name="T38" fmla="*/ 19 w 869"/>
                <a:gd name="T39" fmla="*/ 48 h 1173"/>
                <a:gd name="T40" fmla="*/ 20 w 869"/>
                <a:gd name="T41" fmla="*/ 59 h 1173"/>
                <a:gd name="T42" fmla="*/ 18 w 869"/>
                <a:gd name="T43" fmla="*/ 136 h 1173"/>
                <a:gd name="T44" fmla="*/ 17 w 869"/>
                <a:gd name="T45" fmla="*/ 151 h 117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869"/>
                <a:gd name="T70" fmla="*/ 0 h 1173"/>
                <a:gd name="T71" fmla="*/ 869 w 869"/>
                <a:gd name="T72" fmla="*/ 1173 h 117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869" h="1173">
                  <a:moveTo>
                    <a:pt x="754" y="791"/>
                  </a:moveTo>
                  <a:cubicBezTo>
                    <a:pt x="743" y="846"/>
                    <a:pt x="731" y="899"/>
                    <a:pt x="699" y="945"/>
                  </a:cubicBezTo>
                  <a:cubicBezTo>
                    <a:pt x="684" y="991"/>
                    <a:pt x="669" y="1036"/>
                    <a:pt x="654" y="1082"/>
                  </a:cubicBezTo>
                  <a:cubicBezTo>
                    <a:pt x="648" y="1100"/>
                    <a:pt x="649" y="1122"/>
                    <a:pt x="636" y="1136"/>
                  </a:cubicBezTo>
                  <a:cubicBezTo>
                    <a:pt x="630" y="1142"/>
                    <a:pt x="626" y="1151"/>
                    <a:pt x="618" y="1155"/>
                  </a:cubicBezTo>
                  <a:cubicBezTo>
                    <a:pt x="601" y="1164"/>
                    <a:pt x="563" y="1173"/>
                    <a:pt x="563" y="1173"/>
                  </a:cubicBezTo>
                  <a:cubicBezTo>
                    <a:pt x="471" y="1168"/>
                    <a:pt x="379" y="1170"/>
                    <a:pt x="290" y="1145"/>
                  </a:cubicBezTo>
                  <a:cubicBezTo>
                    <a:pt x="231" y="1129"/>
                    <a:pt x="182" y="1097"/>
                    <a:pt x="127" y="1073"/>
                  </a:cubicBezTo>
                  <a:cubicBezTo>
                    <a:pt x="93" y="1058"/>
                    <a:pt x="60" y="1039"/>
                    <a:pt x="36" y="1009"/>
                  </a:cubicBezTo>
                  <a:cubicBezTo>
                    <a:pt x="23" y="992"/>
                    <a:pt x="0" y="955"/>
                    <a:pt x="0" y="955"/>
                  </a:cubicBezTo>
                  <a:cubicBezTo>
                    <a:pt x="11" y="805"/>
                    <a:pt x="33" y="644"/>
                    <a:pt x="81" y="500"/>
                  </a:cubicBezTo>
                  <a:cubicBezTo>
                    <a:pt x="92" y="412"/>
                    <a:pt x="99" y="324"/>
                    <a:pt x="109" y="236"/>
                  </a:cubicBezTo>
                  <a:cubicBezTo>
                    <a:pt x="113" y="197"/>
                    <a:pt x="118" y="176"/>
                    <a:pt x="154" y="164"/>
                  </a:cubicBezTo>
                  <a:cubicBezTo>
                    <a:pt x="193" y="123"/>
                    <a:pt x="147" y="165"/>
                    <a:pt x="200" y="136"/>
                  </a:cubicBezTo>
                  <a:cubicBezTo>
                    <a:pt x="241" y="114"/>
                    <a:pt x="266" y="87"/>
                    <a:pt x="309" y="73"/>
                  </a:cubicBezTo>
                  <a:cubicBezTo>
                    <a:pt x="343" y="37"/>
                    <a:pt x="308" y="68"/>
                    <a:pt x="354" y="45"/>
                  </a:cubicBezTo>
                  <a:cubicBezTo>
                    <a:pt x="383" y="30"/>
                    <a:pt x="395" y="11"/>
                    <a:pt x="427" y="0"/>
                  </a:cubicBezTo>
                  <a:cubicBezTo>
                    <a:pt x="520" y="23"/>
                    <a:pt x="626" y="29"/>
                    <a:pt x="709" y="82"/>
                  </a:cubicBezTo>
                  <a:cubicBezTo>
                    <a:pt x="738" y="125"/>
                    <a:pt x="765" y="172"/>
                    <a:pt x="809" y="200"/>
                  </a:cubicBezTo>
                  <a:cubicBezTo>
                    <a:pt x="821" y="218"/>
                    <a:pt x="838" y="234"/>
                    <a:pt x="845" y="255"/>
                  </a:cubicBezTo>
                  <a:cubicBezTo>
                    <a:pt x="851" y="273"/>
                    <a:pt x="863" y="309"/>
                    <a:pt x="863" y="309"/>
                  </a:cubicBezTo>
                  <a:cubicBezTo>
                    <a:pt x="858" y="436"/>
                    <a:pt x="869" y="596"/>
                    <a:pt x="790" y="709"/>
                  </a:cubicBezTo>
                  <a:cubicBezTo>
                    <a:pt x="787" y="717"/>
                    <a:pt x="776" y="791"/>
                    <a:pt x="754" y="791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6502" name="Text Box 54"/>
          <p:cNvSpPr txBox="1">
            <a:spLocks noChangeArrowheads="1"/>
          </p:cNvSpPr>
          <p:nvPr/>
        </p:nvSpPr>
        <p:spPr bwMode="auto">
          <a:xfrm>
            <a:off x="2987676" y="1897063"/>
            <a:ext cx="1470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Raw Data </a:t>
            </a:r>
          </a:p>
        </p:txBody>
      </p:sp>
      <p:sp>
        <p:nvSpPr>
          <p:cNvPr id="106503" name="Text Box 55"/>
          <p:cNvSpPr txBox="1">
            <a:spLocks noChangeArrowheads="1"/>
          </p:cNvSpPr>
          <p:nvPr/>
        </p:nvSpPr>
        <p:spPr bwMode="auto">
          <a:xfrm>
            <a:off x="6567488" y="1839913"/>
            <a:ext cx="3268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Cluster/Stratified Sample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896359-040F-4192-B3A8-2C517AE1D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AC83-DEB3-4B43-B64A-CBA449A30F50}" type="datetime1">
              <a:rPr lang="en-US" altLang="en-US" smtClean="0"/>
              <a:t>9/28/2022</a:t>
            </a:fld>
            <a:endParaRPr lang="en-US" altLang="en-US"/>
          </a:p>
        </p:txBody>
      </p:sp>
    </p:spTree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Point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When calculations are made using sample it is called point estimation</a:t>
                </a:r>
              </a:p>
              <a:p>
                <a:r>
                  <a:rPr lang="en-US" dirty="0"/>
                  <a:t>We could be interested in different parameters in the sample</a:t>
                </a:r>
              </a:p>
              <a:p>
                <a:pPr lvl="1"/>
                <a:r>
                  <a:rPr lang="en-US" dirty="0"/>
                  <a:t>Sample Mean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Sample SD (s)</a:t>
                </a:r>
              </a:p>
              <a:p>
                <a:pPr lvl="1"/>
                <a:r>
                  <a:rPr lang="en-US" dirty="0"/>
                  <a:t>Sample proportion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[it is especially important for the polls]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91" t="-1294" r="-1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EBDBF-8256-4019-B685-FB50F84AC3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D3B50-65AF-4B01-BE7F-315F3822CD4D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4457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5" name="Rectangle 7"/>
          <p:cNvSpPr>
            <a:spLocks noChangeArrowheads="1"/>
          </p:cNvSpPr>
          <p:nvPr/>
        </p:nvSpPr>
        <p:spPr bwMode="auto">
          <a:xfrm>
            <a:off x="3307558" y="3723087"/>
            <a:ext cx="2717006" cy="1058465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marL="342900" indent="-342900" defTabSz="685800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  <a:ea typeface="+mn-ea"/>
            </a:endParaRP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>
          <a:xfrm>
            <a:off x="3182541" y="1682355"/>
            <a:ext cx="5829300" cy="45600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Process of Statistical Inference</a:t>
            </a:r>
          </a:p>
        </p:txBody>
      </p:sp>
      <p:sp>
        <p:nvSpPr>
          <p:cNvPr id="94212" name="Oval 4"/>
          <p:cNvSpPr>
            <a:spLocks noChangeArrowheads="1"/>
          </p:cNvSpPr>
          <p:nvPr/>
        </p:nvSpPr>
        <p:spPr bwMode="auto">
          <a:xfrm>
            <a:off x="3688557" y="2128839"/>
            <a:ext cx="1768079" cy="1092994"/>
          </a:xfrm>
          <a:prstGeom prst="ellipse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marL="342900" indent="-342900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35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ea typeface="+mn-ea"/>
              </a:rPr>
              <a:t>  </a:t>
            </a:r>
            <a:endParaRPr lang="en-US" sz="1800">
              <a:solidFill>
                <a:prstClr val="black"/>
              </a:solidFill>
              <a:latin typeface="Book Antiqua" pitchFamily="18" charset="0"/>
              <a:ea typeface="+mn-ea"/>
            </a:endParaRPr>
          </a:p>
        </p:txBody>
      </p:sp>
      <p:sp>
        <p:nvSpPr>
          <p:cNvPr id="94213" name="Rectangle 5"/>
          <p:cNvSpPr>
            <a:spLocks noChangeArrowheads="1"/>
          </p:cNvSpPr>
          <p:nvPr/>
        </p:nvSpPr>
        <p:spPr bwMode="auto">
          <a:xfrm>
            <a:off x="6093620" y="2182416"/>
            <a:ext cx="2777729" cy="998934"/>
          </a:xfrm>
          <a:prstGeom prst="rect">
            <a:avLst/>
          </a:prstGeom>
          <a:gradFill rotWithShape="0">
            <a:gsLst>
              <a:gs pos="0">
                <a:srgbClr val="808080">
                  <a:gamma/>
                  <a:shade val="46275"/>
                  <a:invGamma/>
                </a:srgbClr>
              </a:gs>
              <a:gs pos="50000">
                <a:srgbClr val="808080"/>
              </a:gs>
              <a:gs pos="100000">
                <a:srgbClr val="808080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marL="342900" indent="-342900" defTabSz="685800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  <a:ea typeface="+mn-ea"/>
            </a:endParaRPr>
          </a:p>
        </p:txBody>
      </p:sp>
      <p:sp>
        <p:nvSpPr>
          <p:cNvPr id="94216" name="Line 8"/>
          <p:cNvSpPr>
            <a:spLocks noChangeShapeType="1"/>
          </p:cNvSpPr>
          <p:nvPr/>
        </p:nvSpPr>
        <p:spPr bwMode="auto">
          <a:xfrm>
            <a:off x="5462590" y="2681288"/>
            <a:ext cx="62626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black"/>
              </a:solidFill>
              <a:latin typeface="Gill Sans MT" panose="020B0502020104020203"/>
              <a:ea typeface="+mn-ea"/>
            </a:endParaRPr>
          </a:p>
        </p:txBody>
      </p:sp>
      <p:sp>
        <p:nvSpPr>
          <p:cNvPr id="94217" name="Line 9"/>
          <p:cNvSpPr>
            <a:spLocks noChangeShapeType="1"/>
          </p:cNvSpPr>
          <p:nvPr/>
        </p:nvSpPr>
        <p:spPr bwMode="auto">
          <a:xfrm>
            <a:off x="7771210" y="3178969"/>
            <a:ext cx="0" cy="5476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black"/>
              </a:solidFill>
              <a:latin typeface="Gill Sans MT" panose="020B0502020104020203"/>
              <a:ea typeface="+mn-ea"/>
            </a:endParaRPr>
          </a:p>
        </p:txBody>
      </p:sp>
      <p:sp>
        <p:nvSpPr>
          <p:cNvPr id="94218" name="Line 10"/>
          <p:cNvSpPr>
            <a:spLocks noChangeShapeType="1"/>
          </p:cNvSpPr>
          <p:nvPr/>
        </p:nvSpPr>
        <p:spPr bwMode="auto">
          <a:xfrm flipH="1">
            <a:off x="6028136" y="4251722"/>
            <a:ext cx="59174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black"/>
              </a:solidFill>
              <a:latin typeface="Gill Sans MT" panose="020B0502020104020203"/>
              <a:ea typeface="+mn-ea"/>
            </a:endParaRPr>
          </a:p>
        </p:txBody>
      </p:sp>
      <p:sp>
        <p:nvSpPr>
          <p:cNvPr id="94219" name="Line 11"/>
          <p:cNvSpPr>
            <a:spLocks noChangeShapeType="1"/>
          </p:cNvSpPr>
          <p:nvPr/>
        </p:nvSpPr>
        <p:spPr bwMode="auto">
          <a:xfrm flipV="1">
            <a:off x="4567238" y="3224214"/>
            <a:ext cx="0" cy="50720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black"/>
              </a:solidFill>
              <a:latin typeface="Gill Sans MT" panose="020B0502020104020203"/>
              <a:ea typeface="+mn-ea"/>
            </a:endParaRPr>
          </a:p>
        </p:txBody>
      </p:sp>
      <p:sp>
        <p:nvSpPr>
          <p:cNvPr id="94214" name="Rectangle 6"/>
          <p:cNvSpPr>
            <a:spLocks noChangeArrowheads="1"/>
          </p:cNvSpPr>
          <p:nvPr/>
        </p:nvSpPr>
        <p:spPr bwMode="auto">
          <a:xfrm>
            <a:off x="6632973" y="3730230"/>
            <a:ext cx="2235994" cy="1048940"/>
          </a:xfrm>
          <a:prstGeom prst="rect">
            <a:avLst/>
          </a:prstGeom>
          <a:gradFill rotWithShape="0">
            <a:gsLst>
              <a:gs pos="0">
                <a:srgbClr val="666699">
                  <a:gamma/>
                  <a:shade val="46275"/>
                  <a:invGamma/>
                </a:srgbClr>
              </a:gs>
              <a:gs pos="50000">
                <a:srgbClr val="666699"/>
              </a:gs>
              <a:gs pos="100000">
                <a:srgbClr val="66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marL="342900" indent="-342900" defTabSz="6858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blac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  <a:ea typeface="+mn-ea"/>
            </a:endParaRPr>
          </a:p>
        </p:txBody>
      </p:sp>
      <p:grpSp>
        <p:nvGrpSpPr>
          <p:cNvPr id="94236" name="Group 28"/>
          <p:cNvGrpSpPr>
            <a:grpSpLocks/>
          </p:cNvGrpSpPr>
          <p:nvPr/>
        </p:nvGrpSpPr>
        <p:grpSpPr bwMode="auto">
          <a:xfrm>
            <a:off x="3339705" y="3804050"/>
            <a:ext cx="2712245" cy="922735"/>
            <a:chOff x="565" y="2571"/>
            <a:chExt cx="2278" cy="775"/>
          </a:xfrm>
        </p:grpSpPr>
        <p:sp>
          <p:nvSpPr>
            <p:cNvPr id="94228" name="Text Box 20"/>
            <p:cNvSpPr txBox="1">
              <a:spLocks noChangeArrowheads="1"/>
            </p:cNvSpPr>
            <p:nvPr/>
          </p:nvSpPr>
          <p:spPr bwMode="auto">
            <a:xfrm>
              <a:off x="565" y="2571"/>
              <a:ext cx="2278" cy="7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  <a:ea typeface="+mn-ea"/>
                </a:rPr>
                <a:t>The value of     is used to</a:t>
              </a:r>
            </a:p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  <a:ea typeface="+mn-ea"/>
                </a:rPr>
                <a:t>make inferences about</a:t>
              </a:r>
            </a:p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  <a:ea typeface="+mn-ea"/>
                </a:rPr>
                <a:t>the value of </a:t>
              </a:r>
              <a:r>
                <a:rPr lang="en-US" sz="1800" i="1"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itchFamily="18" charset="2"/>
                  <a:ea typeface="+mn-ea"/>
                </a:rPr>
                <a:t>m</a:t>
              </a:r>
              <a:r>
                <a:rPr lang="en-US" sz="1800"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  <a:ea typeface="+mn-ea"/>
                </a:rPr>
                <a:t>.</a:t>
              </a:r>
            </a:p>
          </p:txBody>
        </p:sp>
        <p:graphicFrame>
          <p:nvGraphicFramePr>
            <p:cNvPr id="94223" name="Object 15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735" y="2662"/>
            <a:ext cx="137" cy="1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63440" imgH="163440" progId="Equation.DSMT4">
                    <p:embed/>
                  </p:oleObj>
                </mc:Choice>
                <mc:Fallback>
                  <p:oleObj name="Equation" r:id="rId4" imgW="163440" imgH="163440" progId="Equation.DSMT4">
                    <p:embed/>
                    <p:pic>
                      <p:nvPicPr>
                        <p:cNvPr id="94223" name="Object 15">
                          <a:hlinkClick r:id="" action="ppaction://ole?verb=0"/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5" y="2662"/>
                          <a:ext cx="137" cy="1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993366">
                                      <a:gamma/>
                                      <a:shade val="46275"/>
                                      <a:invGamma/>
                                    </a:srgbClr>
                                  </a:gs>
                                  <a:gs pos="50000">
                                    <a:srgbClr val="993366"/>
                                  </a:gs>
                                  <a:gs pos="100000">
                                    <a:srgbClr val="993366">
                                      <a:gamma/>
                                      <a:shade val="46275"/>
                                      <a:invGamma/>
                                    </a:srgbClr>
                                  </a:gs>
                                </a:gsLst>
                                <a:lin ang="54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4232" name="Group 24"/>
          <p:cNvGrpSpPr>
            <a:grpSpLocks/>
          </p:cNvGrpSpPr>
          <p:nvPr/>
        </p:nvGrpSpPr>
        <p:grpSpPr bwMode="auto">
          <a:xfrm>
            <a:off x="6690122" y="3796905"/>
            <a:ext cx="2137172" cy="923925"/>
            <a:chOff x="3379" y="2577"/>
            <a:chExt cx="1795" cy="776"/>
          </a:xfrm>
        </p:grpSpPr>
        <p:sp>
          <p:nvSpPr>
            <p:cNvPr id="94230" name="Text Box 22"/>
            <p:cNvSpPr txBox="1">
              <a:spLocks noChangeArrowheads="1"/>
            </p:cNvSpPr>
            <p:nvPr/>
          </p:nvSpPr>
          <p:spPr bwMode="auto">
            <a:xfrm>
              <a:off x="3379" y="2577"/>
              <a:ext cx="1795" cy="7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  <a:ea typeface="+mn-ea"/>
                </a:rPr>
                <a:t>The sample data </a:t>
              </a:r>
            </a:p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  <a:ea typeface="+mn-ea"/>
                </a:rPr>
                <a:t>provide a value for</a:t>
              </a:r>
            </a:p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  <a:ea typeface="+mn-ea"/>
                </a:rPr>
                <a:t>the sample mean</a:t>
              </a:r>
              <a:r>
                <a:rPr lang="en-US" sz="1350"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  <a:ea typeface="+mn-ea"/>
                </a:rPr>
                <a:t>    .</a:t>
              </a:r>
            </a:p>
          </p:txBody>
        </p:sp>
        <p:graphicFrame>
          <p:nvGraphicFramePr>
            <p:cNvPr id="94231" name="Object 23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4933" y="3124"/>
            <a:ext cx="137" cy="1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63440" imgH="163440" progId="Equation.2">
                    <p:embed/>
                  </p:oleObj>
                </mc:Choice>
                <mc:Fallback>
                  <p:oleObj name="Equation" r:id="rId6" imgW="163440" imgH="163440" progId="Equation.2">
                    <p:embed/>
                    <p:pic>
                      <p:nvPicPr>
                        <p:cNvPr id="94231" name="Object 23">
                          <a:hlinkClick r:id="" action="ppaction://ole?verb=0"/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3" y="3124"/>
                          <a:ext cx="137" cy="1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993366">
                                      <a:gamma/>
                                      <a:shade val="46275"/>
                                      <a:invGamma/>
                                    </a:srgbClr>
                                  </a:gs>
                                  <a:gs pos="50000">
                                    <a:srgbClr val="993366"/>
                                  </a:gs>
                                  <a:gs pos="100000">
                                    <a:srgbClr val="993366">
                                      <a:gamma/>
                                      <a:shade val="46275"/>
                                      <a:invGamma/>
                                    </a:srgbClr>
                                  </a:gs>
                                </a:gsLst>
                                <a:lin ang="54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4233" name="Text Box 25"/>
          <p:cNvSpPr txBox="1">
            <a:spLocks noChangeArrowheads="1"/>
          </p:cNvSpPr>
          <p:nvPr/>
        </p:nvSpPr>
        <p:spPr bwMode="auto">
          <a:xfrm>
            <a:off x="6141244" y="2225279"/>
            <a:ext cx="2770310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ea typeface="+mn-ea"/>
              </a:rPr>
              <a:t>A simple random sample</a:t>
            </a:r>
          </a:p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ea typeface="+mn-ea"/>
              </a:rPr>
              <a:t>of </a:t>
            </a:r>
            <a:r>
              <a:rPr lang="en-US" sz="1800" i="1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ea typeface="+mn-ea"/>
              </a:rPr>
              <a:t>n</a:t>
            </a:r>
            <a:r>
              <a:rPr lang="en-US" sz="180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ea typeface="+mn-ea"/>
              </a:rPr>
              <a:t> elements is selected</a:t>
            </a:r>
          </a:p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ea typeface="+mn-ea"/>
              </a:rPr>
              <a:t>from the population.</a:t>
            </a:r>
            <a:endParaRPr lang="en-US" sz="1350">
              <a:solidFill>
                <a:prstClr val="blac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  <a:ea typeface="+mn-ea"/>
            </a:endParaRPr>
          </a:p>
        </p:txBody>
      </p:sp>
      <p:sp>
        <p:nvSpPr>
          <p:cNvPr id="94234" name="Text Box 26"/>
          <p:cNvSpPr txBox="1">
            <a:spLocks noChangeArrowheads="1"/>
          </p:cNvSpPr>
          <p:nvPr/>
        </p:nvSpPr>
        <p:spPr bwMode="auto">
          <a:xfrm>
            <a:off x="3945732" y="2246710"/>
            <a:ext cx="1374094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ea typeface="+mn-ea"/>
              </a:rPr>
              <a:t>Population </a:t>
            </a:r>
          </a:p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ea typeface="+mn-ea"/>
              </a:rPr>
              <a:t>with mean</a:t>
            </a:r>
          </a:p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800" i="1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  <a:ea typeface="+mn-ea"/>
              </a:rPr>
              <a:t>m</a:t>
            </a:r>
            <a:r>
              <a:rPr lang="en-US" sz="180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ea typeface="+mn-ea"/>
              </a:rPr>
              <a:t> = ?</a:t>
            </a:r>
            <a:endParaRPr lang="en-US" sz="1350">
              <a:solidFill>
                <a:prstClr val="blac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  <a:ea typeface="+mn-ea"/>
            </a:endParaRPr>
          </a:p>
        </p:txBody>
      </p:sp>
      <p:sp>
        <p:nvSpPr>
          <p:cNvPr id="94235" name="AutoShape 27"/>
          <p:cNvSpPr>
            <a:spLocks noChangeArrowheads="1"/>
          </p:cNvSpPr>
          <p:nvPr/>
        </p:nvSpPr>
        <p:spPr bwMode="auto">
          <a:xfrm rot="5400000">
            <a:off x="3474245" y="2652715"/>
            <a:ext cx="183356" cy="116681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black"/>
              </a:solidFill>
              <a:latin typeface="Gill Sans MT" panose="020B0502020104020203"/>
              <a:ea typeface="+mn-ea"/>
            </a:endParaRPr>
          </a:p>
        </p:txBody>
      </p:sp>
      <p:sp>
        <p:nvSpPr>
          <p:cNvPr id="94238" name="AutoShape 30"/>
          <p:cNvSpPr>
            <a:spLocks noChangeArrowheads="1"/>
          </p:cNvSpPr>
          <p:nvPr/>
        </p:nvSpPr>
        <p:spPr bwMode="auto">
          <a:xfrm rot="16200000" flipH="1">
            <a:off x="8889208" y="2638427"/>
            <a:ext cx="183356" cy="116681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black"/>
              </a:solidFill>
              <a:latin typeface="Gill Sans MT" panose="020B0502020104020203"/>
              <a:ea typeface="+mn-ea"/>
            </a:endParaRPr>
          </a:p>
        </p:txBody>
      </p:sp>
      <p:sp>
        <p:nvSpPr>
          <p:cNvPr id="94239" name="AutoShape 31"/>
          <p:cNvSpPr>
            <a:spLocks noChangeArrowheads="1"/>
          </p:cNvSpPr>
          <p:nvPr/>
        </p:nvSpPr>
        <p:spPr bwMode="auto">
          <a:xfrm rot="16200000" flipH="1">
            <a:off x="8889208" y="4195765"/>
            <a:ext cx="183356" cy="116681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black"/>
              </a:solidFill>
              <a:latin typeface="Gill Sans MT" panose="020B0502020104020203"/>
              <a:ea typeface="+mn-ea"/>
            </a:endParaRPr>
          </a:p>
        </p:txBody>
      </p:sp>
      <p:sp>
        <p:nvSpPr>
          <p:cNvPr id="94240" name="AutoShape 32"/>
          <p:cNvSpPr>
            <a:spLocks noChangeArrowheads="1"/>
          </p:cNvSpPr>
          <p:nvPr/>
        </p:nvSpPr>
        <p:spPr bwMode="auto">
          <a:xfrm rot="5400000">
            <a:off x="3117058" y="4210052"/>
            <a:ext cx="183356" cy="116681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black"/>
              </a:solidFill>
              <a:latin typeface="Gill Sans MT" panose="020B0502020104020203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Box 36"/>
              <p:cNvSpPr txBox="1">
                <a:spLocks noChangeArrowheads="1"/>
              </p:cNvSpPr>
              <p:nvPr/>
            </p:nvSpPr>
            <p:spPr bwMode="auto">
              <a:xfrm>
                <a:off x="3026571" y="707937"/>
                <a:ext cx="5714999" cy="56765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 defTabSz="6858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700" b="1" dirty="0">
                    <a:solidFill>
                      <a:prstClr val="black"/>
                    </a:solidFill>
                    <a:latin typeface="Book Antiqua" pitchFamily="18" charset="0"/>
                    <a:ea typeface="+mn-ea"/>
                  </a:rPr>
                  <a:t>Sampling Distribution of Mean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7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barPr>
                      <m:e>
                        <m:r>
                          <a:rPr lang="en-US" sz="27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𝑿</m:t>
                        </m:r>
                        <m:r>
                          <a:rPr lang="en-US" sz="27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 </m:t>
                        </m:r>
                      </m:e>
                    </m:bar>
                  </m:oMath>
                </a14:m>
                <a:r>
                  <a:rPr lang="en-US" sz="2700" b="1" dirty="0">
                    <a:solidFill>
                      <a:prstClr val="black"/>
                    </a:solidFill>
                    <a:latin typeface="Book Antiqua" pitchFamily="18" charset="0"/>
                    <a:ea typeface="+mn-ea"/>
                  </a:rPr>
                  <a:t>    </a:t>
                </a:r>
              </a:p>
            </p:txBody>
          </p:sp>
        </mc:Choice>
        <mc:Fallback xmlns="">
          <p:sp>
            <p:nvSpPr>
              <p:cNvPr id="28" name="Text 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26571" y="707937"/>
                <a:ext cx="5714999" cy="567656"/>
              </a:xfrm>
              <a:prstGeom prst="rect">
                <a:avLst/>
              </a:prstGeom>
              <a:blipFill>
                <a:blip r:embed="rId9"/>
                <a:stretch>
                  <a:fillRect l="-1279" t="-2151" b="-25806"/>
                </a:stretch>
              </a:blip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043614" y="3365898"/>
          <a:ext cx="104775" cy="12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9680" imgH="164880" progId="Equation.3">
                  <p:embed/>
                </p:oleObj>
              </mc:Choice>
              <mc:Fallback>
                <p:oleObj name="Equation" r:id="rId10" imgW="139680" imgH="16488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043614" y="3365898"/>
                        <a:ext cx="104775" cy="123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258F1A-F43C-4976-84DC-3C8E10219C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D3B50-65AF-4B01-BE7F-315F3822CD4D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96665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942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4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4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942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9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4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4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942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4" dur="500"/>
                                        <p:tgtEl>
                                          <p:spTgt spid="9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9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4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4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7" dur="500"/>
                                        <p:tgtEl>
                                          <p:spTgt spid="942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2" dur="500"/>
                                        <p:tgtEl>
                                          <p:spTgt spid="94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9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4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4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00"/>
                            </p:stCondLst>
                            <p:childTnLst>
                              <p:par>
                                <p:cTn id="7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5" dur="500"/>
                                        <p:tgtEl>
                                          <p:spTgt spid="94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5" grpId="0" animBg="1" autoUpdateAnimBg="0"/>
      <p:bldP spid="94212" grpId="0" animBg="1" autoUpdateAnimBg="0"/>
      <p:bldP spid="94213" grpId="0" animBg="1" autoUpdateAnimBg="0"/>
      <p:bldP spid="94216" grpId="0" animBg="1"/>
      <p:bldP spid="94217" grpId="0" animBg="1"/>
      <p:bldP spid="94218" grpId="0" animBg="1"/>
      <p:bldP spid="94219" grpId="0" animBg="1"/>
      <p:bldP spid="94214" grpId="0" animBg="1" autoUpdateAnimBg="0"/>
      <p:bldP spid="94233" grpId="0" autoUpdateAnimBg="0"/>
      <p:bldP spid="94234" grpId="0" autoUpdateAnimBg="0"/>
      <p:bldP spid="94235" grpId="0" animBg="1"/>
      <p:bldP spid="94238" grpId="0" animBg="1"/>
      <p:bldP spid="94239" grpId="0" animBg="1"/>
      <p:bldP spid="942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5381626" y="3159919"/>
            <a:ext cx="1394222" cy="539354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black"/>
              </a:solidFill>
              <a:latin typeface="Gill Sans MT" panose="020B0502020104020203"/>
              <a:ea typeface="+mn-ea"/>
            </a:endParaRPr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3550440" y="484586"/>
            <a:ext cx="184078" cy="4153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lang="en-US" sz="2100" dirty="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  <a:ea typeface="+mn-ea"/>
            </a:endParaRPr>
          </a:p>
        </p:txBody>
      </p:sp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4337447" y="3812381"/>
            <a:ext cx="3632726" cy="3416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6858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66FFFF"/>
              </a:buClr>
              <a:buSzPct val="75000"/>
            </a:pPr>
            <a:r>
              <a:rPr lang="en-US" sz="1800" dirty="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ea typeface="+mn-ea"/>
              </a:rPr>
              <a:t>where:   </a:t>
            </a:r>
            <a:r>
              <a:rPr lang="en-US" sz="1800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  <a:ea typeface="+mn-ea"/>
              </a:rPr>
              <a:t></a:t>
            </a:r>
            <a:r>
              <a:rPr lang="en-US" sz="1800" dirty="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ea typeface="+mn-ea"/>
              </a:rPr>
              <a:t>  = the population mean</a:t>
            </a:r>
          </a:p>
        </p:txBody>
      </p:sp>
      <p:grpSp>
        <p:nvGrpSpPr>
          <p:cNvPr id="16404" name="Group 20"/>
          <p:cNvGrpSpPr>
            <a:grpSpLocks/>
          </p:cNvGrpSpPr>
          <p:nvPr/>
        </p:nvGrpSpPr>
        <p:grpSpPr bwMode="auto">
          <a:xfrm>
            <a:off x="5617368" y="3245646"/>
            <a:ext cx="1040606" cy="369094"/>
            <a:chOff x="2418" y="2203"/>
            <a:chExt cx="874" cy="310"/>
          </a:xfrm>
        </p:grpSpPr>
        <p:sp>
          <p:nvSpPr>
            <p:cNvPr id="16403" name="Text Box 19"/>
            <p:cNvSpPr txBox="1">
              <a:spLocks noChangeArrowheads="1"/>
            </p:cNvSpPr>
            <p:nvPr/>
          </p:nvSpPr>
          <p:spPr bwMode="auto">
            <a:xfrm>
              <a:off x="2418" y="2203"/>
              <a:ext cx="874" cy="3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i="1"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  <a:ea typeface="+mn-ea"/>
                </a:rPr>
                <a:t>E</a:t>
              </a:r>
              <a:r>
                <a:rPr lang="en-US" sz="1800"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  <a:ea typeface="+mn-ea"/>
                </a:rPr>
                <a:t>(   ) = </a:t>
              </a:r>
              <a:r>
                <a:rPr lang="en-US" sz="1800" i="1"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itchFamily="18" charset="2"/>
                  <a:ea typeface="+mn-ea"/>
                </a:rPr>
                <a:t></a:t>
              </a:r>
            </a:p>
          </p:txBody>
        </p:sp>
        <p:graphicFrame>
          <p:nvGraphicFramePr>
            <p:cNvPr id="16402" name="Object 18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2670" y="2278"/>
            <a:ext cx="140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63440" imgH="163440" progId="Equation.2">
                    <p:embed/>
                  </p:oleObj>
                </mc:Choice>
                <mc:Fallback>
                  <p:oleObj name="Equation" r:id="rId4" imgW="163440" imgH="163440" progId="Equation.2">
                    <p:embed/>
                    <p:pic>
                      <p:nvPicPr>
                        <p:cNvPr id="16402" name="Object 18">
                          <a:hlinkClick r:id="" action="ppaction://ole?verb=0"/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0" y="2278"/>
                          <a:ext cx="140" cy="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405" name="AutoShape 21"/>
          <p:cNvSpPr>
            <a:spLocks noChangeArrowheads="1"/>
          </p:cNvSpPr>
          <p:nvPr/>
        </p:nvSpPr>
        <p:spPr bwMode="auto">
          <a:xfrm rot="5400000">
            <a:off x="3226595" y="2837262"/>
            <a:ext cx="183356" cy="116681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black"/>
              </a:solidFill>
              <a:latin typeface="Gill Sans MT" panose="020B0502020104020203"/>
              <a:ea typeface="+mn-ea"/>
            </a:endParaRPr>
          </a:p>
        </p:txBody>
      </p:sp>
      <p:grpSp>
        <p:nvGrpSpPr>
          <p:cNvPr id="16411" name="Group 27"/>
          <p:cNvGrpSpPr>
            <a:grpSpLocks/>
          </p:cNvGrpSpPr>
          <p:nvPr/>
        </p:nvGrpSpPr>
        <p:grpSpPr bwMode="auto">
          <a:xfrm>
            <a:off x="3424239" y="2738439"/>
            <a:ext cx="2355056" cy="369094"/>
            <a:chOff x="708" y="1580"/>
            <a:chExt cx="1978" cy="310"/>
          </a:xfrm>
        </p:grpSpPr>
        <p:graphicFrame>
          <p:nvGraphicFramePr>
            <p:cNvPr id="16391" name="Object 7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2546" y="1653"/>
            <a:ext cx="140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63440" imgH="163440" progId="Equation.2">
                    <p:embed/>
                  </p:oleObj>
                </mc:Choice>
                <mc:Fallback>
                  <p:oleObj name="Equation" r:id="rId6" imgW="163440" imgH="163440" progId="Equation.2">
                    <p:embed/>
                    <p:pic>
                      <p:nvPicPr>
                        <p:cNvPr id="16391" name="Object 7">
                          <a:hlinkClick r:id="" action="ppaction://ole?verb=0"/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6" y="1653"/>
                          <a:ext cx="140" cy="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6" name="Text Box 22"/>
            <p:cNvSpPr txBox="1">
              <a:spLocks noChangeArrowheads="1"/>
            </p:cNvSpPr>
            <p:nvPr/>
          </p:nvSpPr>
          <p:spPr bwMode="auto">
            <a:xfrm>
              <a:off x="708" y="1580"/>
              <a:ext cx="1881" cy="3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buFontTx/>
                <a:buChar char="•"/>
              </a:pPr>
              <a:r>
                <a:rPr lang="en-US" sz="1800">
                  <a:solidFill>
                    <a:srgbClr val="66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  <a:ea typeface="+mn-ea"/>
                </a:rPr>
                <a:t> Expected Value of</a:t>
              </a:r>
            </a:p>
          </p:txBody>
        </p:sp>
      </p:grp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2514601" y="4218385"/>
            <a:ext cx="7086599" cy="13480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685800" fontAlgn="auto">
              <a:spcBef>
                <a:spcPct val="20000"/>
              </a:spcBef>
              <a:spcAft>
                <a:spcPts val="0"/>
              </a:spcAft>
              <a:buClr>
                <a:srgbClr val="66FFFF"/>
              </a:buClr>
              <a:buSzPct val="75000"/>
            </a:pPr>
            <a:r>
              <a:rPr lang="en-US" dirty="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ea typeface="+mn-ea"/>
              </a:rPr>
              <a:t>When the expected value of the point estimator</a:t>
            </a:r>
          </a:p>
          <a:p>
            <a:pPr defTabSz="685800" fontAlgn="auto">
              <a:spcBef>
                <a:spcPct val="20000"/>
              </a:spcBef>
              <a:spcAft>
                <a:spcPts val="0"/>
              </a:spcAft>
              <a:buClr>
                <a:srgbClr val="66FFFF"/>
              </a:buClr>
              <a:buSzPct val="75000"/>
            </a:pPr>
            <a:r>
              <a:rPr lang="en-US" dirty="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ea typeface="+mn-ea"/>
              </a:rPr>
              <a:t>equals the population parameter, we say the point</a:t>
            </a:r>
          </a:p>
          <a:p>
            <a:pPr defTabSz="685800" fontAlgn="auto">
              <a:spcBef>
                <a:spcPct val="20000"/>
              </a:spcBef>
              <a:spcAft>
                <a:spcPts val="0"/>
              </a:spcAft>
              <a:buClr>
                <a:srgbClr val="66FFFF"/>
              </a:buClr>
              <a:buSzPct val="75000"/>
            </a:pPr>
            <a:r>
              <a:rPr lang="en-US" dirty="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ea typeface="+mn-ea"/>
              </a:rPr>
              <a:t>estimator is </a:t>
            </a:r>
            <a:r>
              <a:rPr lang="en-US" u="sng" dirty="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ea typeface="+mn-ea"/>
              </a:rPr>
              <a:t>unbiased</a:t>
            </a:r>
            <a:r>
              <a:rPr lang="en-US" dirty="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ea typeface="+mn-ea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15"/>
              <p:cNvSpPr txBox="1">
                <a:spLocks noChangeArrowheads="1"/>
              </p:cNvSpPr>
              <p:nvPr/>
            </p:nvSpPr>
            <p:spPr bwMode="auto">
              <a:xfrm>
                <a:off x="2590800" y="1604825"/>
                <a:ext cx="7367588" cy="81060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defTabSz="685800" fontAlgn="auto">
                  <a:spcBef>
                    <a:spcPct val="20000"/>
                  </a:spcBef>
                  <a:spcAft>
                    <a:spcPts val="0"/>
                  </a:spcAft>
                  <a:buClr>
                    <a:srgbClr val="66FFFF"/>
                  </a:buClr>
                  <a:buSzPct val="75000"/>
                </a:pPr>
                <a:r>
                  <a:rPr lang="en-US" sz="2100" b="1" dirty="0">
                    <a:solidFill>
                      <a:prstClr val="black"/>
                    </a:solidFill>
                    <a:latin typeface="Book Antiqua" pitchFamily="18" charset="0"/>
                    <a:ea typeface="+mn-ea"/>
                  </a:rPr>
                  <a:t> The </a:t>
                </a:r>
                <a:r>
                  <a:rPr lang="en-US" sz="2100" b="1" u="sng" dirty="0">
                    <a:solidFill>
                      <a:prstClr val="black"/>
                    </a:solidFill>
                    <a:latin typeface="Book Antiqua" pitchFamily="18" charset="0"/>
                    <a:ea typeface="+mn-ea"/>
                  </a:rPr>
                  <a:t>sampling distribution of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100" b="1" i="1" u="sng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barPr>
                      <m:e>
                        <m:r>
                          <a:rPr lang="en-US" sz="2100" b="1" u="sng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𝐗</m:t>
                        </m:r>
                      </m:e>
                    </m:bar>
                  </m:oMath>
                </a14:m>
                <a:r>
                  <a:rPr lang="en-US" sz="2100" b="1" u="sng" dirty="0">
                    <a:solidFill>
                      <a:prstClr val="black"/>
                    </a:solidFill>
                    <a:latin typeface="Book Antiqua" pitchFamily="18" charset="0"/>
                    <a:ea typeface="+mn-ea"/>
                  </a:rPr>
                  <a:t>  </a:t>
                </a:r>
                <a:r>
                  <a:rPr lang="en-US" sz="2100" b="1" dirty="0">
                    <a:solidFill>
                      <a:prstClr val="black"/>
                    </a:solidFill>
                    <a:latin typeface="Book Antiqua" pitchFamily="18" charset="0"/>
                    <a:ea typeface="+mn-ea"/>
                  </a:rPr>
                  <a:t>  is the probability distribution of all possible values of the sample mean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barPr>
                      <m:e>
                        <m:r>
                          <a:rPr lang="en-US" sz="2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𝑿</m:t>
                        </m:r>
                      </m:e>
                    </m:bar>
                  </m:oMath>
                </a14:m>
                <a:r>
                  <a:rPr lang="en-US" sz="2100" b="1" dirty="0">
                    <a:solidFill>
                      <a:prstClr val="black"/>
                    </a:solidFill>
                    <a:latin typeface="Book Antiqua" pitchFamily="18" charset="0"/>
                    <a:ea typeface="+mn-ea"/>
                  </a:rPr>
                  <a:t> . </a:t>
                </a:r>
              </a:p>
            </p:txBody>
          </p:sp>
        </mc:Choice>
        <mc:Fallback xmlns="">
          <p:sp>
            <p:nvSpPr>
              <p:cNvPr id="19" name="Text 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90800" y="1604825"/>
                <a:ext cx="7367588" cy="810607"/>
              </a:xfrm>
              <a:prstGeom prst="rect">
                <a:avLst/>
              </a:prstGeom>
              <a:blipFill>
                <a:blip r:embed="rId9"/>
                <a:stretch>
                  <a:fillRect l="-993" b="-14286"/>
                </a:stretch>
              </a:blip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3B02061-4175-4473-AA29-4622BCBEF09C}"/>
                  </a:ext>
                </a:extLst>
              </p:cNvPr>
              <p:cNvSpPr txBox="1"/>
              <p:nvPr/>
            </p:nvSpPr>
            <p:spPr>
              <a:xfrm>
                <a:off x="2968162" y="488574"/>
                <a:ext cx="6065173" cy="7080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3600" b="1" dirty="0">
                    <a:latin typeface="Book Antiqua" pitchFamily="18" charset="0"/>
                  </a:rPr>
                  <a:t>Sampling Distribution of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3600" b="1" i="1" u="sng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3600" b="1" u="sng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</m:bar>
                  </m:oMath>
                </a14:m>
                <a:r>
                  <a:rPr lang="en-US" sz="3600" b="1" dirty="0">
                    <a:latin typeface="Book Antiqua" pitchFamily="18" charset="0"/>
                  </a:rPr>
                  <a:t>  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3B02061-4175-4473-AA29-4622BCBEF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162" y="488574"/>
                <a:ext cx="6065173" cy="708079"/>
              </a:xfrm>
              <a:prstGeom prst="rect">
                <a:avLst/>
              </a:prstGeom>
              <a:blipFill>
                <a:blip r:embed="rId10"/>
                <a:stretch>
                  <a:fillRect l="-3116" t="-3448" b="-32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76077B-1DC3-4669-8B37-CB1690914E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D3B50-65AF-4B01-BE7F-315F3822CD4D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80806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64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3" grpId="0" animBg="1"/>
      <p:bldP spid="16401" grpId="0" autoUpdateAnimBg="0"/>
      <p:bldP spid="16405" grpId="0" animBg="1"/>
      <p:bldP spid="18" grpId="0"/>
    </p:bld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Berlin Sans FB Demi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lends 2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ppt/theme/themeOverride2.xml><?xml version="1.0" encoding="utf-8"?>
<a:themeOverride xmlns:a="http://schemas.openxmlformats.org/drawingml/2006/main">
  <a:clrScheme name="Blends 2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ppt/theme/themeOverride3.xml><?xml version="1.0" encoding="utf-8"?>
<a:themeOverride xmlns:a="http://schemas.openxmlformats.org/drawingml/2006/main">
  <a:clrScheme name="Blends 2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ppt/theme/themeOverride4.xml><?xml version="1.0" encoding="utf-8"?>
<a:themeOverride xmlns:a="http://schemas.openxmlformats.org/drawingml/2006/main">
  <a:clrScheme name="Blends 2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ppt/theme/themeOverride5.xml><?xml version="1.0" encoding="utf-8"?>
<a:themeOverride xmlns:a="http://schemas.openxmlformats.org/drawingml/2006/main">
  <a:clrScheme name="Blends 2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ppt/theme/themeOverride6.xml><?xml version="1.0" encoding="utf-8"?>
<a:themeOverride xmlns:a="http://schemas.openxmlformats.org/drawingml/2006/main">
  <a:clrScheme name="Blends 2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ppt/theme/themeOverride7.xml><?xml version="1.0" encoding="utf-8"?>
<a:themeOverride xmlns:a="http://schemas.openxmlformats.org/drawingml/2006/main">
  <a:clrScheme name="Blends 2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ppt/theme/themeOverride8.xml><?xml version="1.0" encoding="utf-8"?>
<a:themeOverride xmlns:a="http://schemas.openxmlformats.org/drawingml/2006/main">
  <a:clrScheme name="Blends 2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14362</TotalTime>
  <Words>1040</Words>
  <Application>Microsoft Office PowerPoint</Application>
  <PresentationFormat>Widescreen</PresentationFormat>
  <Paragraphs>150</Paragraphs>
  <Slides>18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Berlin Sans FB Demi</vt:lpstr>
      <vt:lpstr>Book Antiqua</vt:lpstr>
      <vt:lpstr>Cambria Math</vt:lpstr>
      <vt:lpstr>Gill Sans MT</vt:lpstr>
      <vt:lpstr>Impact</vt:lpstr>
      <vt:lpstr>Symbol</vt:lpstr>
      <vt:lpstr>Tahoma</vt:lpstr>
      <vt:lpstr>Times New Roman</vt:lpstr>
      <vt:lpstr>Wingdings</vt:lpstr>
      <vt:lpstr>Blends</vt:lpstr>
      <vt:lpstr>Equation</vt:lpstr>
      <vt:lpstr>Sampling</vt:lpstr>
      <vt:lpstr>Sampling</vt:lpstr>
      <vt:lpstr>Why Sampling?</vt:lpstr>
      <vt:lpstr>Types of Sampling</vt:lpstr>
      <vt:lpstr>PowerPoint Presentation</vt:lpstr>
      <vt:lpstr>Sampling: Cluster or Stratified Sampling</vt:lpstr>
      <vt:lpstr> Point Estimation</vt:lpstr>
      <vt:lpstr>PowerPoint Presentation</vt:lpstr>
      <vt:lpstr>PowerPoint Presentation</vt:lpstr>
      <vt:lpstr>PowerPoint Presentation</vt:lpstr>
      <vt:lpstr>PowerPoint Presentation</vt:lpstr>
      <vt:lpstr>An Example</vt:lpstr>
      <vt:lpstr>Sampling Distribution of  X ̅ </vt:lpstr>
      <vt:lpstr>Central Limit Theorem</vt:lpstr>
      <vt:lpstr>Central Limit Theorem</vt:lpstr>
      <vt:lpstr>  Sample Distribution of proportion 𝑝 ̅ </vt:lpstr>
      <vt:lpstr>Sample Distribution of p ̅ and Margin of Error</vt:lpstr>
      <vt:lpstr>PowerPoint Presentation</vt:lpstr>
    </vt:vector>
  </TitlesOfParts>
  <Company>S.F.U.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Jiawei Han</dc:creator>
  <cp:lastModifiedBy>Abhijit Dutt</cp:lastModifiedBy>
  <cp:revision>819</cp:revision>
  <cp:lastPrinted>1999-09-10T20:38:56Z</cp:lastPrinted>
  <dcterms:created xsi:type="dcterms:W3CDTF">1998-06-19T04:38:52Z</dcterms:created>
  <dcterms:modified xsi:type="dcterms:W3CDTF">2022-09-28T04:20:50Z</dcterms:modified>
</cp:coreProperties>
</file>