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9" r:id="rId3"/>
    <p:sldId id="270" r:id="rId4"/>
    <p:sldId id="271" r:id="rId5"/>
    <p:sldId id="272" r:id="rId6"/>
    <p:sldId id="273" r:id="rId7"/>
    <p:sldId id="274" r:id="rId8"/>
    <p:sldId id="278" r:id="rId9"/>
    <p:sldId id="275" r:id="rId10"/>
    <p:sldId id="276" r:id="rId11"/>
    <p:sldId id="280" r:id="rId12"/>
    <p:sldId id="284" r:id="rId13"/>
    <p:sldId id="285" r:id="rId14"/>
    <p:sldId id="281" r:id="rId15"/>
    <p:sldId id="282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99BD-180A-4D72-9C67-6571441B66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DD34F-52DA-4818-8C0F-524B6E50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1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0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6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2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9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6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BD38-B848-4FC9-8F7A-371F30524CC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E0B6-CAD1-40B4-BE5C-4D9BBA3F4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6CDC3-FB1A-4E3F-B33B-78E636FCE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Abhijit Dutt</a:t>
            </a:r>
          </a:p>
        </p:txBody>
      </p:sp>
    </p:spTree>
    <p:extLst>
      <p:ext uri="{BB962C8B-B14F-4D97-AF65-F5344CB8AC3E}">
        <p14:creationId xmlns:p14="http://schemas.microsoft.com/office/powerpoint/2010/main" val="199591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71C3A-0C3E-4B57-A8D9-A10D6A586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696" y="1565031"/>
                <a:ext cx="3943350" cy="50333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hypothesis test of interest in simple linear regression is: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b="1" dirty="0"/>
                  <a:t>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baseline="-25000" dirty="0"/>
                  <a:t> </a:t>
                </a:r>
                <a:r>
                  <a:rPr lang="en-US" b="1" dirty="0"/>
                  <a:t> = 0  vs. H</a:t>
                </a:r>
                <a:r>
                  <a:rPr lang="en-US" b="1" baseline="-25000" dirty="0"/>
                  <a:t>a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≠ 0</a:t>
                </a:r>
              </a:p>
              <a:p>
                <a:pPr marL="0" indent="0">
                  <a:buNone/>
                </a:pPr>
                <a:endParaRPr lang="en-US" baseline="-25000" dirty="0"/>
              </a:p>
              <a:p>
                <a:r>
                  <a:rPr lang="en-US" dirty="0"/>
                  <a:t>The associated </a:t>
                </a:r>
                <a:r>
                  <a:rPr lang="en-US" i="1" dirty="0"/>
                  <a:t>t </a:t>
                </a:r>
                <a:r>
                  <a:rPr lang="en-US" dirty="0"/>
                  <a:t>statistic and </a:t>
                </a:r>
                <a:r>
                  <a:rPr lang="en-US" i="1" dirty="0"/>
                  <a:t>p</a:t>
                </a:r>
                <a:r>
                  <a:rPr lang="en-US" dirty="0"/>
                  <a:t>-value for this hypothesis test are provided to you when you perform simple linear regression in </a:t>
                </a:r>
                <a:r>
                  <a:rPr lang="en-US" b="1" dirty="0"/>
                  <a:t>R</a:t>
                </a:r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71C3A-0C3E-4B57-A8D9-A10D6A586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696" y="1565031"/>
                <a:ext cx="3943350" cy="5033350"/>
              </a:xfrm>
              <a:blipFill>
                <a:blip r:embed="rId2"/>
                <a:stretch>
                  <a:fillRect l="-2164" t="-1697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9ECBFFF-64C3-4CD2-9796-1CF84CAC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Hypothesis Testing in Simple Linear Regression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8ED75-6DC9-47BA-933A-317A2771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1565031"/>
            <a:ext cx="7406140" cy="49579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DD4A07-42D9-4E83-AC6B-D81E1988A04D}"/>
              </a:ext>
            </a:extLst>
          </p:cNvPr>
          <p:cNvSpPr/>
          <p:nvPr/>
        </p:nvSpPr>
        <p:spPr>
          <a:xfrm>
            <a:off x="7485908" y="4706085"/>
            <a:ext cx="1645920" cy="1758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1CFE3-D0A7-4D5B-8531-AD3420856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031"/>
                <a:ext cx="10583008" cy="480939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One way to quantify the prediction accuracy of a linear regression model is to                  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the common variance of the </a:t>
                </a:r>
                <a:r>
                  <a:rPr lang="en-US" b="1" dirty="0"/>
                  <a:t>error terms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If the assumptions of the linear model are correct, then a suitable estimator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sz="300" dirty="0"/>
              </a:p>
              <a:p>
                <a:r>
                  <a:rPr lang="en-US" dirty="0"/>
                  <a:t>An estimate of the common standard deviation of the error terms is just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, many textbooks refer to this value as the </a:t>
                </a:r>
                <a:r>
                  <a:rPr lang="en-US" b="1" dirty="0"/>
                  <a:t>MSE (Mean Square Error). </a:t>
                </a:r>
                <a:r>
                  <a:rPr lang="en-US" dirty="0"/>
                  <a:t>In </a:t>
                </a:r>
                <a:r>
                  <a:rPr lang="en-US" b="1" dirty="0"/>
                  <a:t>R</a:t>
                </a:r>
                <a:r>
                  <a:rPr lang="en-US" dirty="0"/>
                  <a:t>, it is known as the </a:t>
                </a:r>
                <a:r>
                  <a:rPr lang="en-US" b="1" dirty="0"/>
                  <a:t>Residual Standard Error (RSE)</a:t>
                </a:r>
              </a:p>
              <a:p>
                <a:endParaRPr lang="en-US" sz="300" dirty="0"/>
              </a:p>
              <a:p>
                <a:r>
                  <a:rPr lang="en-US" dirty="0"/>
                  <a:t>Roughly speaking, the </a:t>
                </a:r>
                <a:r>
                  <a:rPr lang="en-US" b="1" dirty="0"/>
                  <a:t>RSE</a:t>
                </a:r>
                <a:r>
                  <a:rPr lang="en-US" dirty="0"/>
                  <a:t> represents the expected variability of the response variable about the regression 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1CFE3-D0A7-4D5B-8531-AD3420856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031"/>
                <a:ext cx="10583008" cy="4809392"/>
              </a:xfrm>
              <a:blipFill>
                <a:blip r:embed="rId2"/>
                <a:stretch>
                  <a:fillRect l="-691" t="-1648" r="-3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D0F6E97-62F9-4ECB-A401-8EAFF75E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Assessing the Quality of a Regression Model: Residual Standard Error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7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0025-F141-4DDE-8A4C-2393F33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3ED99-EA6D-486F-9417-3FDBF6BE4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031"/>
                <a:ext cx="11049000" cy="5033350"/>
              </a:xfrm>
            </p:spPr>
            <p:txBody>
              <a:bodyPr/>
              <a:lstStyle/>
              <a:p>
                <a:r>
                  <a:rPr lang="en-US" dirty="0"/>
                  <a:t>In order to know whether </a:t>
                </a:r>
                <a:r>
                  <a:rPr 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b</a:t>
                </a:r>
                <a:r>
                  <a:rPr lang="en-US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1</a:t>
                </a:r>
                <a:r>
                  <a:rPr 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(</a:t>
                </a:r>
                <a:r>
                  <a:rPr lang="en-US" dirty="0"/>
                  <a:t>the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is significantly different from 0, we first need to estimate SD of </a:t>
                </a:r>
                <a:r>
                  <a:rPr 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b</a:t>
                </a:r>
                <a:r>
                  <a:rPr lang="en-US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1</a:t>
                </a:r>
                <a:endParaRPr lang="en-US" dirty="0"/>
              </a:p>
              <a:p>
                <a:r>
                  <a:rPr lang="en-US" dirty="0"/>
                  <a:t>As the first step we estimate s, the variance of the </a:t>
                </a:r>
                <a:r>
                  <a:rPr lang="en-US" b="1" dirty="0"/>
                  <a:t>error</a:t>
                </a:r>
                <a:r>
                  <a:rPr lang="en-US" dirty="0"/>
                  <a:t> (difference between actual value and predicted value)  </a:t>
                </a:r>
              </a:p>
              <a:p>
                <a:r>
                  <a:rPr lang="en-US" i="1" dirty="0">
                    <a:effectLst/>
                    <a:latin typeface="Book Antiqua" pitchFamily="18" charset="0"/>
                  </a:rPr>
                  <a:t>s</a:t>
                </a:r>
                <a:r>
                  <a:rPr lang="en-US" sz="1000" i="1" dirty="0">
                    <a:effectLst/>
                    <a:latin typeface="Book Antiqua" pitchFamily="18" charset="0"/>
                  </a:rPr>
                  <a:t> </a:t>
                </a:r>
                <a:r>
                  <a:rPr lang="en-US" baseline="30000" dirty="0">
                    <a:effectLst/>
                    <a:latin typeface="Book Antiqua" pitchFamily="18" charset="0"/>
                  </a:rPr>
                  <a:t>2</a:t>
                </a:r>
                <a:r>
                  <a:rPr lang="en-US" dirty="0">
                    <a:effectLst/>
                    <a:latin typeface="Book Antiqua" pitchFamily="18" charset="0"/>
                  </a:rPr>
                  <a:t> = MSE = SSE/(</a:t>
                </a:r>
                <a:r>
                  <a:rPr lang="en-US" i="1" dirty="0">
                    <a:effectLst/>
                    <a:latin typeface="Book Antiqua" pitchFamily="18" charset="0"/>
                  </a:rPr>
                  <a:t>n </a:t>
                </a:r>
                <a:r>
                  <a:rPr lang="en-US" dirty="0">
                    <a:effectLst/>
                    <a:latin typeface="Symbol" pitchFamily="18" charset="2"/>
                  </a:rPr>
                  <a:t>-</a:t>
                </a:r>
                <a:r>
                  <a:rPr lang="en-US" dirty="0">
                    <a:effectLst/>
                    <a:latin typeface="Book Antiqua" pitchFamily="18" charset="0"/>
                  </a:rPr>
                  <a:t> 2)                  MSE (</a:t>
                </a:r>
                <a:r>
                  <a:rPr lang="en-US" dirty="0">
                    <a:solidFill>
                      <a:srgbClr val="FF0000"/>
                    </a:solidFill>
                    <a:effectLst/>
                    <a:latin typeface="Book Antiqua" pitchFamily="18" charset="0"/>
                  </a:rPr>
                  <a:t>RSE in R</a:t>
                </a:r>
                <a:r>
                  <a:rPr lang="en-US" dirty="0">
                    <a:effectLst/>
                    <a:latin typeface="Book Antiqua" pitchFamily="18" charset="0"/>
                  </a:rPr>
                  <a:t>) 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 −2</m:t>
                        </m:r>
                      </m:den>
                    </m:f>
                    <m:r>
                      <a:rPr lang="en-US"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 −2</m:t>
                        </m:r>
                      </m:den>
                    </m:f>
                    <m:r>
                      <a:rPr lang="en-US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ffectLst/>
                </a:endParaRPr>
              </a:p>
              <a:p>
                <a:endParaRPr lang="en-US" dirty="0">
                  <a:effectLst/>
                  <a:latin typeface="Book Antiqua" pitchFamily="18" charset="0"/>
                </a:endParaRPr>
              </a:p>
              <a:p>
                <a:endParaRPr lang="en-US" dirty="0">
                  <a:effectLst/>
                  <a:latin typeface="Book Antiqua" pitchFamily="18" charset="0"/>
                </a:endParaRPr>
              </a:p>
              <a:p>
                <a:r>
                  <a:rPr lang="en-US" dirty="0">
                    <a:effectLst/>
                    <a:latin typeface="Book Antiqua" pitchFamily="18" charset="0"/>
                  </a:rPr>
                  <a:t>From s,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effectLst/>
                    <a:latin typeface="Book Antiqua" pitchFamily="18" charset="0"/>
                  </a:rPr>
                  <a:t> standard deviation of </a:t>
                </a:r>
                <a:r>
                  <a:rPr lang="en-US" dirty="0">
                    <a:latin typeface="Book Antiqua" pitchFamily="18" charset="0"/>
                  </a:rPr>
                  <a:t>b</a:t>
                </a:r>
                <a:r>
                  <a:rPr lang="en-US" baseline="-25000" dirty="0">
                    <a:latin typeface="Book Antiqua" pitchFamily="18" charset="0"/>
                  </a:rPr>
                  <a:t>0</a:t>
                </a:r>
                <a:r>
                  <a:rPr lang="en-US" dirty="0">
                    <a:latin typeface="Book Antiqua" pitchFamily="18" charset="0"/>
                  </a:rPr>
                  <a:t> ,</a:t>
                </a:r>
                <a:r>
                  <a:rPr lang="en-US" baseline="-25000" dirty="0">
                    <a:latin typeface="Book Antiqua" pitchFamily="18" charset="0"/>
                  </a:rPr>
                  <a:t> </a:t>
                </a:r>
                <a:r>
                  <a:rPr lang="en-US" dirty="0">
                    <a:effectLst/>
                    <a:latin typeface="Book Antiqua" pitchFamily="18" charset="0"/>
                  </a:rPr>
                  <a:t>b</a:t>
                </a:r>
                <a:r>
                  <a:rPr lang="en-US" baseline="-25000" dirty="0">
                    <a:effectLst/>
                    <a:latin typeface="Book Antiqua" pitchFamily="18" charset="0"/>
                  </a:rPr>
                  <a:t>1</a:t>
                </a:r>
                <a:endParaRPr lang="en-US" dirty="0">
                  <a:effectLst/>
                  <a:latin typeface="Book Antiqua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3ED99-EA6D-486F-9417-3FDBF6BE4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031"/>
                <a:ext cx="11049000" cy="5033350"/>
              </a:xfrm>
              <a:blipFill>
                <a:blip r:embed="rId2"/>
                <a:stretch>
                  <a:fillRect l="-773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24CB9D55-F684-4A6E-A066-05E7B1B76EEE}"/>
                  </a:ext>
                </a:extLst>
              </p:cNvPr>
              <p:cNvSpPr txBox="1"/>
              <p:nvPr/>
            </p:nvSpPr>
            <p:spPr bwMode="auto">
              <a:xfrm>
                <a:off x="1130157" y="5414480"/>
                <a:ext cx="3364252" cy="1013373"/>
              </a:xfrm>
              <a:prstGeom prst="rect">
                <a:avLst/>
              </a:prstGeom>
              <a:noFill/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̄"/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24CB9D55-F684-4A6E-A066-05E7B1B76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157" y="5414480"/>
                <a:ext cx="3364252" cy="1013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8">
                <a:extLst>
                  <a:ext uri="{FF2B5EF4-FFF2-40B4-BE49-F238E27FC236}">
                    <a16:creationId xmlns:a16="http://schemas.microsoft.com/office/drawing/2014/main" id="{41A756F8-7B45-4854-AB41-995D564D9F1E}"/>
                  </a:ext>
                </a:extLst>
              </p:cNvPr>
              <p:cNvSpPr txBox="1"/>
              <p:nvPr/>
            </p:nvSpPr>
            <p:spPr bwMode="auto">
              <a:xfrm>
                <a:off x="6368017" y="5253649"/>
                <a:ext cx="2679700" cy="1093788"/>
              </a:xfrm>
              <a:prstGeom prst="rect">
                <a:avLst/>
              </a:prstGeom>
              <a:noFill/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bject 18">
                <a:extLst>
                  <a:ext uri="{FF2B5EF4-FFF2-40B4-BE49-F238E27FC236}">
                    <a16:creationId xmlns:a16="http://schemas.microsoft.com/office/drawing/2014/main" id="{41A756F8-7B45-4854-AB41-995D564D9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8017" y="5253649"/>
                <a:ext cx="2679700" cy="1093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0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4C98-3279-4A8F-91E4-5B6CCBBC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4EF82-5F67-4284-94DC-039D4B918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Next we calculate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 ( Why t? How is it different say Normal?, degree of freedom)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𝑀𝑆𝑅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b="0" dirty="0"/>
                  <a:t>where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𝑀𝑆𝑅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−2</m:t>
                        </m:r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m:rPr>
                                    <m:brk m:alnAt="23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−2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/>
                  <a:t>Prediction Interval of dependent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pred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4EF82-5F67-4284-94DC-039D4B918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07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cell phone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r="2259" b="1"/>
          <a:stretch/>
        </p:blipFill>
        <p:spPr>
          <a:xfrm>
            <a:off x="767862" y="1596552"/>
            <a:ext cx="6085119" cy="4171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7209693" y="1983887"/>
                <a:ext cx="455441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In the </a:t>
                </a:r>
                <a:r>
                  <a:rPr lang="en-US" sz="2000" b="1" dirty="0"/>
                  <a:t>R</a:t>
                </a:r>
                <a:r>
                  <a:rPr lang="en-US" sz="2000" dirty="0"/>
                  <a:t> output, we have an RSE value of 4.275</a:t>
                </a:r>
              </a:p>
              <a:p>
                <a:r>
                  <a:rPr lang="en-US" sz="2000" dirty="0"/>
                  <a:t>One way to quantify the quality of the regression fit is to take the ratio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𝑅𝑆𝐸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For this data, it was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4.275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14.0225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=0.305</m:t>
                    </m:r>
                  </m:oMath>
                </a14:m>
                <a:endParaRPr lang="en-US" sz="2000" dirty="0"/>
              </a:p>
              <a:p>
                <a:endParaRPr lang="en-US" sz="1800" dirty="0"/>
              </a:p>
              <a:p>
                <a:r>
                  <a:rPr lang="en-US" sz="2000" dirty="0"/>
                  <a:t>The RSE accounts for 31% of the average response. This means that there is high variability in the response values about the regression line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9693" y="1983887"/>
                <a:ext cx="4554414" cy="4351338"/>
              </a:xfrm>
              <a:blipFill>
                <a:blip r:embed="rId3"/>
                <a:stretch>
                  <a:fillRect l="-1205" t="-1401" r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88E4390-5659-4AFA-B9BF-60E34D0850D3}"/>
              </a:ext>
            </a:extLst>
          </p:cNvPr>
          <p:cNvSpPr/>
          <p:nvPr/>
        </p:nvSpPr>
        <p:spPr>
          <a:xfrm>
            <a:off x="759072" y="4958862"/>
            <a:ext cx="2926080" cy="2461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69004B-9E36-4C2A-866D-2910FBD2DB1F}"/>
              </a:ext>
            </a:extLst>
          </p:cNvPr>
          <p:cNvSpPr txBox="1">
            <a:spLocks/>
          </p:cNvSpPr>
          <p:nvPr/>
        </p:nvSpPr>
        <p:spPr>
          <a:xfrm>
            <a:off x="838200" y="259619"/>
            <a:ext cx="10515600" cy="1085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Assessing the Quality of a Regression Model: Residual Standard Error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7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06C6E-8361-45B5-BB69-4382AFF124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Sum of Squares Decomposition in Regression</a:t>
                </a:r>
              </a:p>
              <a:p>
                <a:pPr lvl="1"/>
                <a:r>
                  <a:rPr lang="en-US" dirty="0"/>
                  <a:t>It can be shown that the following identity is true in the regression setting</a:t>
                </a:r>
              </a:p>
              <a:p>
                <a:pPr marL="457200" lvl="1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800" dirty="0"/>
                  <a:t>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=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+    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m:rPr>
                                    <m:brk m:alnAt="23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:r>
                  <a:rPr lang="en-US" sz="1800" b="1" dirty="0"/>
                  <a:t>Total Sum of Squares (SST)         </a:t>
                </a:r>
                <a:r>
                  <a:rPr lang="en-US" sz="3200" dirty="0"/>
                  <a:t>= </a:t>
                </a:r>
                <a:r>
                  <a:rPr lang="en-US" sz="1800" dirty="0"/>
                  <a:t>      </a:t>
                </a:r>
                <a:r>
                  <a:rPr lang="en-US" sz="1800" b="1" dirty="0"/>
                  <a:t>Error Sum of Squares (SSE)       </a:t>
                </a:r>
                <a:r>
                  <a:rPr lang="en-US" sz="3200" dirty="0"/>
                  <a:t>+</a:t>
                </a:r>
                <a:r>
                  <a:rPr lang="en-US" sz="1800" dirty="0"/>
                  <a:t>       </a:t>
                </a:r>
                <a:r>
                  <a:rPr lang="en-US" sz="1800" b="1" dirty="0"/>
                  <a:t>Model Sum of Squares (SSR)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represents the proportion of variability in the response values (y values) that is explained by the predictor values (x values)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06C6E-8361-45B5-BB69-4382AFF12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5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604241A-8B19-426A-8D48-91FAC84F7753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80000"/>
                  </a:lnSpc>
                </a:pPr>
                <a:r>
                  <a:rPr lang="en-US" sz="4000" dirty="0"/>
                  <a:t>Simple Linear Regression</a:t>
                </a:r>
                <a:br>
                  <a:rPr lang="en-US" sz="3700" dirty="0"/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Assessing the Quality of a Regression Model: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7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604241A-8B19-426A-8D48-91FAC84F775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2087" t="-10674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97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7614-355B-40D8-ADA2-00BEFF78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/>
              <a:t>R </a:t>
            </a:r>
            <a:r>
              <a:rPr lang="en-US" dirty="0"/>
              <a:t>to obtain a point estimate and a 95% confidence interval for the population mean value of Y (response) given a predictor value of x.</a:t>
            </a:r>
          </a:p>
          <a:p>
            <a:endParaRPr lang="en-US" dirty="0"/>
          </a:p>
          <a:p>
            <a:r>
              <a:rPr lang="en-US" dirty="0"/>
              <a:t>In the example below, I am obtaining the estimated mean and 95% confidence interval for the mean of </a:t>
            </a:r>
            <a:r>
              <a:rPr lang="en-US" b="1" dirty="0"/>
              <a:t>Sales</a:t>
            </a:r>
            <a:r>
              <a:rPr lang="en-US" dirty="0"/>
              <a:t> given that </a:t>
            </a:r>
            <a:r>
              <a:rPr lang="en-US" b="1" dirty="0"/>
              <a:t>Radio</a:t>
            </a:r>
            <a:r>
              <a:rPr lang="en-US" dirty="0"/>
              <a:t> = 40.2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E53898-2C52-42A0-A39B-5F877A1A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Confidence Interval for the Mean Value of Y Given X = x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020B4-FD25-40FC-A226-161D2618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6" y="4257310"/>
            <a:ext cx="10190878" cy="9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4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7614-355B-40D8-ADA2-00BEFF78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/>
              <a:t>R </a:t>
            </a:r>
            <a:r>
              <a:rPr lang="en-US" dirty="0"/>
              <a:t>to obtain a point estimate and a 95% confidence interval for an individual value of Y (response) given a predictor value of x.</a:t>
            </a:r>
          </a:p>
          <a:p>
            <a:endParaRPr lang="en-US" dirty="0"/>
          </a:p>
          <a:p>
            <a:r>
              <a:rPr lang="en-US" dirty="0"/>
              <a:t>In the example below, I am obtaining the estimated mean and 95% confidence interval for an individual value of </a:t>
            </a:r>
            <a:r>
              <a:rPr lang="en-US" b="1" dirty="0"/>
              <a:t>Sales</a:t>
            </a:r>
            <a:r>
              <a:rPr lang="en-US" dirty="0"/>
              <a:t> given that </a:t>
            </a:r>
            <a:r>
              <a:rPr lang="en-US" b="1" dirty="0"/>
              <a:t>Radio</a:t>
            </a:r>
            <a:r>
              <a:rPr lang="en-US" dirty="0"/>
              <a:t> = 40.2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E53898-2C52-42A0-A39B-5F877A1A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Confidence Interval for an Individual Value of Y Given X = x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F6C55E-509B-4F08-A8CB-0917604A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05" y="4192470"/>
            <a:ext cx="10108498" cy="9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92EA-ADAE-441E-B86C-7E2605C9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225"/>
            <a:ext cx="10515600" cy="2554421"/>
          </a:xfrm>
        </p:spPr>
        <p:txBody>
          <a:bodyPr>
            <a:normAutofit/>
          </a:bodyPr>
          <a:lstStyle/>
          <a:p>
            <a:r>
              <a:rPr lang="en-US" sz="2400" dirty="0"/>
              <a:t>Statistical relationships between variables have two components</a:t>
            </a:r>
          </a:p>
          <a:p>
            <a:pPr marL="0" indent="0">
              <a:buNone/>
            </a:pPr>
            <a:endParaRPr lang="en-US" sz="800" dirty="0"/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functional</a:t>
            </a:r>
            <a:r>
              <a:rPr lang="en-US" sz="2000" dirty="0"/>
              <a:t> relationship which represents the expected value of the response variable (Y) given the predictor variable (X), usually denoted by E(Y|X = x)</a:t>
            </a:r>
          </a:p>
          <a:p>
            <a:pPr lvl="1"/>
            <a:endParaRPr lang="en-US" sz="600" dirty="0"/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random</a:t>
            </a:r>
            <a:r>
              <a:rPr lang="en-US" sz="2000" dirty="0"/>
              <a:t> component. This represents random deviations from the functional relationship</a:t>
            </a:r>
          </a:p>
          <a:p>
            <a:pPr lvl="1"/>
            <a:endParaRPr lang="en-US" sz="900" dirty="0"/>
          </a:p>
          <a:p>
            <a:r>
              <a:rPr lang="en-US" sz="2400" dirty="0"/>
              <a:t>The following graph displays a linear statistical relationship between two variables: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E60D55-D2FA-4026-B6CD-95534B79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 Relationship Between Variables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CB645-A4F3-4B47-AB6B-874E8ED7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72" y="3998259"/>
            <a:ext cx="4338394" cy="25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D92EA-ADAE-441E-B86C-7E2605C97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226"/>
                <a:ext cx="10233212" cy="170277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Simple Linear Regression, we have one predictor variable and we assume the following functional relationship for the mean of the response variable, Y,  given a value of the predictor X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D92EA-ADAE-441E-B86C-7E2605C97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226"/>
                <a:ext cx="10233212" cy="1702774"/>
              </a:xfrm>
              <a:blipFill>
                <a:blip r:embed="rId2"/>
                <a:stretch>
                  <a:fillRect l="-834" t="-5018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BE60D55-D2FA-4026-B6CD-95534B79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Functional Component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B65B90-F022-4E49-921B-4DDFEB79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3313020"/>
            <a:ext cx="4475069" cy="2914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8007EF-CDD4-4E51-BA2D-B1FBE770564A}"/>
              </a:ext>
            </a:extLst>
          </p:cNvPr>
          <p:cNvSpPr/>
          <p:nvPr/>
        </p:nvSpPr>
        <p:spPr>
          <a:xfrm>
            <a:off x="3550024" y="4993341"/>
            <a:ext cx="6268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ym typeface="Symbol" panose="05050102010706020507" pitchFamily="18" charset="2"/>
              </a:rPr>
              <a:t></a:t>
            </a:r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E2625-5462-4B47-811C-8CA4EB564628}"/>
                  </a:ext>
                </a:extLst>
              </p:cNvPr>
              <p:cNvSpPr txBox="1"/>
              <p:nvPr/>
            </p:nvSpPr>
            <p:spPr>
              <a:xfrm>
                <a:off x="2608731" y="4885619"/>
                <a:ext cx="104886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sz="1400" dirty="0"/>
                  <a:t>Expected response value when X = 0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E2625-5462-4B47-811C-8CA4EB56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31" y="4885619"/>
                <a:ext cx="1048869" cy="1231106"/>
              </a:xfrm>
              <a:prstGeom prst="rect">
                <a:avLst/>
              </a:prstGeom>
              <a:blipFill>
                <a:blip r:embed="rId4"/>
                <a:stretch>
                  <a:fillRect l="-1744" t="-2475" r="-2326"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668-2754-4CAB-8EB0-6745235F50E0}"/>
              </a:ext>
            </a:extLst>
          </p:cNvPr>
          <p:cNvCxnSpPr/>
          <p:nvPr/>
        </p:nvCxnSpPr>
        <p:spPr>
          <a:xfrm>
            <a:off x="5190561" y="4743391"/>
            <a:ext cx="1399032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B491FD-F000-42C0-9247-96CEAE88BAF7}"/>
              </a:ext>
            </a:extLst>
          </p:cNvPr>
          <p:cNvCxnSpPr>
            <a:cxnSpLocks/>
          </p:cNvCxnSpPr>
          <p:nvPr/>
        </p:nvCxnSpPr>
        <p:spPr>
          <a:xfrm>
            <a:off x="6606989" y="4115862"/>
            <a:ext cx="0" cy="6053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7BF47-F460-45E9-AC69-73A5F62A7CFF}"/>
                  </a:ext>
                </a:extLst>
              </p:cNvPr>
              <p:cNvSpPr txBox="1"/>
              <p:nvPr/>
            </p:nvSpPr>
            <p:spPr>
              <a:xfrm>
                <a:off x="6761912" y="3977678"/>
                <a:ext cx="2285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sz="1400" dirty="0"/>
                  <a:t>slope of the line represents the change in expected response for a one unit increase in X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7BF47-F460-45E9-AC69-73A5F62A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912" y="3977678"/>
                <a:ext cx="2285998" cy="1015663"/>
              </a:xfrm>
              <a:prstGeom prst="rect">
                <a:avLst/>
              </a:prstGeom>
              <a:blipFill>
                <a:blip r:embed="rId5"/>
                <a:stretch>
                  <a:fillRect l="-800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71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D92EA-ADAE-441E-B86C-7E2605C97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225"/>
                <a:ext cx="10451123" cy="18428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Simple Linear Regression assumes that each response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is a sum of the expected response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(functional component) and a random error component,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Note that in regression, the </a:t>
                </a:r>
                <a:r>
                  <a:rPr lang="en-US" sz="2400" i="1" dirty="0"/>
                  <a:t>x</a:t>
                </a:r>
                <a:r>
                  <a:rPr lang="en-US" sz="2400" dirty="0"/>
                  <a:t> values are set by the researcher and are known in advance. Therefore the </a:t>
                </a:r>
                <a:r>
                  <a:rPr lang="en-US" sz="2400" i="1" dirty="0"/>
                  <a:t>x</a:t>
                </a:r>
                <a:r>
                  <a:rPr lang="en-US" sz="2400" dirty="0"/>
                  <a:t> values are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random variables.</a:t>
                </a:r>
              </a:p>
              <a:p>
                <a:endParaRPr lang="en-US" sz="1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D92EA-ADAE-441E-B86C-7E2605C97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225"/>
                <a:ext cx="10451123" cy="1842845"/>
              </a:xfrm>
              <a:blipFill>
                <a:blip r:embed="rId2"/>
                <a:stretch>
                  <a:fillRect l="-700" t="-5629" r="-350" b="-6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BE60D55-D2FA-4026-B6CD-95534B79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Adding the Random Component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B65B90-F022-4E49-921B-4DDFEB79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63" y="3320082"/>
            <a:ext cx="4475069" cy="2914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8007EF-CDD4-4E51-BA2D-B1FBE770564A}"/>
              </a:ext>
            </a:extLst>
          </p:cNvPr>
          <p:cNvSpPr/>
          <p:nvPr/>
        </p:nvSpPr>
        <p:spPr>
          <a:xfrm>
            <a:off x="2267711" y="5000403"/>
            <a:ext cx="6268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ym typeface="Symbol" panose="05050102010706020507" pitchFamily="18" charset="2"/>
              </a:rPr>
              <a:t></a:t>
            </a:r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E2625-5462-4B47-811C-8CA4EB564628}"/>
                  </a:ext>
                </a:extLst>
              </p:cNvPr>
              <p:cNvSpPr txBox="1"/>
              <p:nvPr/>
            </p:nvSpPr>
            <p:spPr>
              <a:xfrm>
                <a:off x="1326418" y="4892681"/>
                <a:ext cx="104886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sz="1400" dirty="0"/>
                  <a:t>Expected response value when X = 0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E2625-5462-4B47-811C-8CA4EB56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18" y="4892681"/>
                <a:ext cx="1048869" cy="1231106"/>
              </a:xfrm>
              <a:prstGeom prst="rect">
                <a:avLst/>
              </a:prstGeom>
              <a:blipFill>
                <a:blip r:embed="rId4"/>
                <a:stretch>
                  <a:fillRect l="-1744" t="-2970" r="-2326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668-2754-4CAB-8EB0-6745235F50E0}"/>
              </a:ext>
            </a:extLst>
          </p:cNvPr>
          <p:cNvCxnSpPr/>
          <p:nvPr/>
        </p:nvCxnSpPr>
        <p:spPr>
          <a:xfrm>
            <a:off x="3908249" y="4750453"/>
            <a:ext cx="14343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B491FD-F000-42C0-9247-96CEAE88BAF7}"/>
              </a:ext>
            </a:extLst>
          </p:cNvPr>
          <p:cNvCxnSpPr>
            <a:cxnSpLocks/>
          </p:cNvCxnSpPr>
          <p:nvPr/>
        </p:nvCxnSpPr>
        <p:spPr>
          <a:xfrm>
            <a:off x="5324676" y="4122924"/>
            <a:ext cx="0" cy="6053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7BF47-F460-45E9-AC69-73A5F62A7CFF}"/>
                  </a:ext>
                </a:extLst>
              </p:cNvPr>
              <p:cNvSpPr txBox="1"/>
              <p:nvPr/>
            </p:nvSpPr>
            <p:spPr>
              <a:xfrm>
                <a:off x="5398914" y="3975775"/>
                <a:ext cx="188007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sz="1400" dirty="0"/>
                  <a:t>slope of the line represents the change in expected response for a one unit increase in X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7BF47-F460-45E9-AC69-73A5F62A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14" y="3975775"/>
                <a:ext cx="1880070" cy="1231106"/>
              </a:xfrm>
              <a:prstGeom prst="rect">
                <a:avLst/>
              </a:prstGeom>
              <a:blipFill>
                <a:blip r:embed="rId5"/>
                <a:stretch>
                  <a:fillRect l="-974" t="-2475"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FAE087-70D2-49D6-A3C3-D5C2DFA13B89}"/>
              </a:ext>
            </a:extLst>
          </p:cNvPr>
          <p:cNvSpPr/>
          <p:nvPr/>
        </p:nvSpPr>
        <p:spPr>
          <a:xfrm>
            <a:off x="3048607" y="4946614"/>
            <a:ext cx="125506" cy="1075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2E20689-603A-4203-A69E-9DE848922BB6}"/>
              </a:ext>
            </a:extLst>
          </p:cNvPr>
          <p:cNvSpPr/>
          <p:nvPr/>
        </p:nvSpPr>
        <p:spPr>
          <a:xfrm>
            <a:off x="3495889" y="5057775"/>
            <a:ext cx="125506" cy="1075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3B49FFA-3FD3-46D9-85A8-F67735D7CBD7}"/>
              </a:ext>
            </a:extLst>
          </p:cNvPr>
          <p:cNvSpPr/>
          <p:nvPr/>
        </p:nvSpPr>
        <p:spPr>
          <a:xfrm>
            <a:off x="3708499" y="4646458"/>
            <a:ext cx="125506" cy="1075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6E78989-DF90-44EC-9993-CF5395CD987F}"/>
              </a:ext>
            </a:extLst>
          </p:cNvPr>
          <p:cNvSpPr/>
          <p:nvPr/>
        </p:nvSpPr>
        <p:spPr>
          <a:xfrm>
            <a:off x="4525977" y="4511266"/>
            <a:ext cx="125506" cy="1075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1B08243-8789-48CA-894D-50F32ED2EE79}"/>
              </a:ext>
            </a:extLst>
          </p:cNvPr>
          <p:cNvSpPr/>
          <p:nvPr/>
        </p:nvSpPr>
        <p:spPr>
          <a:xfrm>
            <a:off x="6230123" y="3746615"/>
            <a:ext cx="125506" cy="1075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FAC76BB8-2CFE-42CC-ADE8-3BFE21D01559}"/>
              </a:ext>
            </a:extLst>
          </p:cNvPr>
          <p:cNvSpPr/>
          <p:nvPr/>
        </p:nvSpPr>
        <p:spPr>
          <a:xfrm>
            <a:off x="5811022" y="3530191"/>
            <a:ext cx="125506" cy="1075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1A7C20F-FC68-4F76-A1C6-2CCD68BCD8B5}"/>
              </a:ext>
            </a:extLst>
          </p:cNvPr>
          <p:cNvSpPr/>
          <p:nvPr/>
        </p:nvSpPr>
        <p:spPr>
          <a:xfrm>
            <a:off x="5261923" y="3907770"/>
            <a:ext cx="125506" cy="1075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EE914BE-966D-4153-B90F-8F218BB7A56F}"/>
              </a:ext>
            </a:extLst>
          </p:cNvPr>
          <p:cNvSpPr/>
          <p:nvPr/>
        </p:nvSpPr>
        <p:spPr>
          <a:xfrm>
            <a:off x="5002788" y="4300756"/>
            <a:ext cx="125506" cy="1075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1F4BC734-8E9F-46AD-8EBB-5D3F6090F388}"/>
              </a:ext>
            </a:extLst>
          </p:cNvPr>
          <p:cNvSpPr/>
          <p:nvPr/>
        </p:nvSpPr>
        <p:spPr>
          <a:xfrm>
            <a:off x="4651483" y="3873902"/>
            <a:ext cx="125506" cy="1075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B4BC046-828E-46D6-879B-54377C265012}"/>
              </a:ext>
            </a:extLst>
          </p:cNvPr>
          <p:cNvSpPr/>
          <p:nvPr/>
        </p:nvSpPr>
        <p:spPr>
          <a:xfrm>
            <a:off x="4134909" y="4858030"/>
            <a:ext cx="125506" cy="1075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7BCC76A-D3FB-46B2-B7AD-863E784A8A57}"/>
              </a:ext>
            </a:extLst>
          </p:cNvPr>
          <p:cNvSpPr/>
          <p:nvPr/>
        </p:nvSpPr>
        <p:spPr>
          <a:xfrm>
            <a:off x="4269379" y="4290730"/>
            <a:ext cx="125506" cy="1075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F3936-513F-47F0-93F8-73EF63DF3F2B}"/>
                  </a:ext>
                </a:extLst>
              </p:cNvPr>
              <p:cNvSpPr txBox="1"/>
              <p:nvPr/>
            </p:nvSpPr>
            <p:spPr>
              <a:xfrm>
                <a:off x="7671699" y="3150015"/>
                <a:ext cx="4256091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Assumptions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Expected Value is a linear function of X</a:t>
                </a:r>
              </a:p>
              <a:p>
                <a:pPr lvl="1"/>
                <a:endParaRPr lang="en-US" sz="1400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variance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independent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variables</m:t>
                    </m:r>
                  </m:oMath>
                </a14:m>
                <a:endParaRPr lang="en-US" sz="1600" dirty="0">
                  <a:latin typeface="+mj-lt"/>
                </a:endParaRPr>
              </a:p>
              <a:p>
                <a:endParaRPr lang="en-US" sz="1600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normally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distributed</m:t>
                    </m:r>
                  </m:oMath>
                </a14:m>
                <a:endParaRPr lang="en-US" sz="1600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F3936-513F-47F0-93F8-73EF63DF3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699" y="3150015"/>
                <a:ext cx="4256091" cy="3200876"/>
              </a:xfrm>
              <a:prstGeom prst="rect">
                <a:avLst/>
              </a:prstGeom>
              <a:blipFill>
                <a:blip r:embed="rId6"/>
                <a:stretch>
                  <a:fillRect l="-2146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16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80683-D016-4421-856A-9A1332E18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775" y="1590675"/>
                <a:ext cx="11243163" cy="45862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that the assumptions of the simple linear model are correct, we usually do not know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pPr lvl="1"/>
                <a:r>
                  <a:rPr lang="en-US" sz="2000" dirty="0"/>
                  <a:t>They have to be estimated from our sample data and are denoted as </a:t>
                </a:r>
                <a:r>
                  <a:rPr lang="en-US" dirty="0"/>
                  <a:t>b</a:t>
                </a:r>
                <a:r>
                  <a:rPr lang="en-US" sz="1800" baseline="-25000" dirty="0"/>
                  <a:t>0</a:t>
                </a:r>
                <a:r>
                  <a:rPr lang="en-US" dirty="0"/>
                  <a:t> and b</a:t>
                </a:r>
                <a:r>
                  <a:rPr lang="en-US" sz="1800" baseline="-25000" dirty="0"/>
                  <a:t>1</a:t>
                </a:r>
                <a:endParaRPr lang="en-US" sz="2000" dirty="0"/>
              </a:p>
              <a:p>
                <a:pPr lvl="1"/>
                <a:r>
                  <a:rPr lang="en-US" sz="2000" dirty="0"/>
                  <a:t>Once we obtain these estimates, we can use our linear model to make predictions</a:t>
                </a:r>
              </a:p>
              <a:p>
                <a:pPr lvl="1"/>
                <a:r>
                  <a:rPr lang="en-US" sz="2000" dirty="0"/>
                  <a:t>Predictions are of the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b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+ b</a:t>
                </a:r>
                <a:r>
                  <a:rPr lang="en-US" sz="1800" baseline="-25000" dirty="0"/>
                  <a:t>1</a:t>
                </a:r>
                <a:endParaRPr lang="en-US" sz="2000" dirty="0"/>
              </a:p>
              <a:p>
                <a:r>
                  <a:rPr lang="en-US" dirty="0"/>
                  <a:t>We want to figure out for which value of 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&amp; b</a:t>
                </a:r>
                <a:r>
                  <a:rPr lang="en-US" sz="2000" baseline="-25000" dirty="0"/>
                  <a:t>1</a:t>
                </a:r>
                <a:r>
                  <a:rPr lang="en-US" baseline="-25000" dirty="0"/>
                  <a:t>, </a:t>
                </a:r>
                <a:r>
                  <a:rPr lang="en-US" dirty="0"/>
                  <a:t>the data most likely happened</a:t>
                </a:r>
              </a:p>
              <a:p>
                <a:r>
                  <a:rPr lang="en-US" sz="2400" dirty="0"/>
                  <a:t>The most common way to obtain the coefficient estimates is by the </a:t>
                </a:r>
                <a:r>
                  <a:rPr lang="en-US" sz="2400" b="1" dirty="0"/>
                  <a:t>method of least squares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 We estimate </a:t>
                </a:r>
                <a:r>
                  <a:rPr lang="en-US" dirty="0"/>
                  <a:t>b</a:t>
                </a:r>
                <a:r>
                  <a:rPr lang="en-US" sz="1800" baseline="-25000" dirty="0"/>
                  <a:t>0</a:t>
                </a:r>
                <a:r>
                  <a:rPr lang="en-US" dirty="0"/>
                  <a:t> and b</a:t>
                </a:r>
                <a:r>
                  <a:rPr lang="en-US" sz="1800" baseline="-25000" dirty="0"/>
                  <a:t>1</a:t>
                </a:r>
                <a:r>
                  <a:rPr lang="en-US" dirty="0"/>
                  <a:t> </a:t>
                </a:r>
                <a:r>
                  <a:rPr lang="en-US" sz="2000" dirty="0"/>
                  <a:t>by minimizing the following equation, known as the Error Sum of Squares (SSE)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/>
                                <m:t>0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1800" baseline="-25000" dirty="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80683-D016-4421-856A-9A1332E18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590675"/>
                <a:ext cx="11243163" cy="4586288"/>
              </a:xfrm>
              <a:blipFill>
                <a:blip r:embed="rId2"/>
                <a:stretch>
                  <a:fillRect l="-759" t="-1862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B44B7A8-99F4-4608-9823-02C2F5FB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Estimating the Coefficients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7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C860B-AA40-4A26-A82C-53F0320A0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Given a set of </a:t>
                </a:r>
                <a:r>
                  <a:rPr lang="en-US" sz="2400" i="1" dirty="0"/>
                  <a:t>n</a:t>
                </a:r>
                <a:r>
                  <a:rPr lang="en-US" sz="2400" dirty="0"/>
                  <a:t> sample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we can use a system of partial derivatives to determine the values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that minimize the </a:t>
                </a:r>
                <a:r>
                  <a:rPr lang="en-US" sz="2400" b="1" dirty="0"/>
                  <a:t>Error Sum of Squares (SSE)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Note </a:t>
                </a:r>
                <a:r>
                  <a:rPr lang="en-US" sz="2400" b="1" dirty="0"/>
                  <a:t>SSE</a:t>
                </a:r>
                <a:r>
                  <a:rPr lang="en-US" sz="2400" dirty="0"/>
                  <a:t> is also known </a:t>
                </a:r>
                <a:r>
                  <a:rPr lang="en-US" sz="2400" b="1" dirty="0"/>
                  <a:t>residual sum of squares </a:t>
                </a:r>
                <a:r>
                  <a:rPr lang="en-US" sz="2400" dirty="0"/>
                  <a:t>(</a:t>
                </a:r>
                <a:r>
                  <a:rPr lang="en-US" sz="2400" b="1" dirty="0"/>
                  <a:t>RSS</a:t>
                </a:r>
                <a:r>
                  <a:rPr lang="en-US" sz="2400" dirty="0"/>
                  <a:t>) and </a:t>
                </a:r>
                <a:r>
                  <a:rPr lang="en-US" sz="2400" b="1" dirty="0"/>
                  <a:t>sum of squared residuals </a:t>
                </a:r>
                <a:r>
                  <a:rPr lang="en-US" sz="2400" dirty="0"/>
                  <a:t>(</a:t>
                </a:r>
                <a:r>
                  <a:rPr lang="en-US" sz="2400" b="1" dirty="0"/>
                  <a:t>SSR</a:t>
                </a:r>
                <a:r>
                  <a:rPr lang="en-US" sz="2400" dirty="0"/>
                  <a:t>) </a:t>
                </a:r>
              </a:p>
              <a:p>
                <a:r>
                  <a:rPr lang="en-US" sz="2400" dirty="0"/>
                  <a:t>These values are: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b</a:t>
                </a:r>
                <a:r>
                  <a:rPr lang="en-US" sz="2000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          </a:t>
                </a:r>
                <a:r>
                  <a:rPr lang="en-US" sz="2400" dirty="0"/>
                  <a:t>and  </a:t>
                </a:r>
                <a:r>
                  <a:rPr lang="en-US" dirty="0"/>
                  <a:t>b</a:t>
                </a:r>
                <a:r>
                  <a:rPr lang="en-US" sz="2000" baseline="-25000" dirty="0"/>
                  <a:t>0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sz="2000" baseline="-25000" dirty="0"/>
                      <m:t>1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C860B-AA40-4A26-A82C-53F0320A0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52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3D3782B-C4D6-4509-AB98-7885F3DF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Estimating the Coefficients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64ADA-1172-4C29-AB09-3FABD18B3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030"/>
                <a:ext cx="10653346" cy="483576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Before we obtain our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through random sampling or by performing an experiment,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random variables (random variables are denoted by capital letters while observed values of random variables are denoted by lower case letters). </a:t>
                </a:r>
              </a:p>
              <a:p>
                <a:r>
                  <a:rPr lang="en-US" sz="2400" dirty="0"/>
                  <a:t>Therefore </a:t>
                </a:r>
                <a:r>
                  <a:rPr lang="en-US" dirty="0"/>
                  <a:t>b</a:t>
                </a:r>
                <a:r>
                  <a:rPr lang="en-US" sz="2000" baseline="-25000" dirty="0"/>
                  <a:t>0</a:t>
                </a:r>
                <a:r>
                  <a:rPr lang="en-US" dirty="0"/>
                  <a:t> and b</a:t>
                </a:r>
                <a:r>
                  <a:rPr lang="en-US" sz="2000" baseline="-25000" dirty="0"/>
                  <a:t>1</a:t>
                </a:r>
                <a:r>
                  <a:rPr lang="en-US" dirty="0"/>
                  <a:t> </a:t>
                </a:r>
                <a:r>
                  <a:rPr lang="en-US" sz="2400" dirty="0"/>
                  <a:t>are </a:t>
                </a:r>
                <a:r>
                  <a:rPr lang="en-US" sz="2400" b="1" dirty="0"/>
                  <a:t>random variables</a:t>
                </a:r>
                <a:r>
                  <a:rPr lang="en-US" sz="2400" dirty="0"/>
                  <a:t> that estimate the population 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  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When performing linear regression in </a:t>
                </a:r>
                <a:r>
                  <a:rPr lang="en-US" sz="2400" b="1" dirty="0"/>
                  <a:t>R</a:t>
                </a:r>
                <a:r>
                  <a:rPr lang="en-US" sz="2400" dirty="0"/>
                  <a:t>, we obtain the observed estimates, </a:t>
                </a:r>
                <a:r>
                  <a:rPr lang="en-US" dirty="0"/>
                  <a:t>b</a:t>
                </a:r>
                <a:r>
                  <a:rPr lang="en-US" sz="2000" baseline="-25000" dirty="0"/>
                  <a:t>0</a:t>
                </a:r>
                <a:r>
                  <a:rPr lang="en-US" dirty="0"/>
                  <a:t> and b</a:t>
                </a:r>
                <a:r>
                  <a:rPr lang="en-US" sz="2000" baseline="-25000" dirty="0"/>
                  <a:t>1</a:t>
                </a:r>
                <a:r>
                  <a:rPr lang="en-US" dirty="0"/>
                  <a:t> </a:t>
                </a:r>
                <a:r>
                  <a:rPr lang="en-US" sz="2400" dirty="0"/>
                  <a:t>, as well as 95% confidence intervals for the population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64ADA-1172-4C29-AB09-3FABD18B3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030"/>
                <a:ext cx="10653346" cy="4835769"/>
              </a:xfrm>
              <a:blipFill>
                <a:blip r:embed="rId2"/>
                <a:stretch>
                  <a:fillRect l="-801" t="-1765" r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0E77572-1C21-4CE0-B837-C51DCB68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Accuracy of the Coefficients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5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1C3B2-1F92-4A12-B0B8-9358FA835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output from </a:t>
                </a:r>
                <a:r>
                  <a:rPr lang="en-US" b="1" dirty="0"/>
                  <a:t>R </a:t>
                </a:r>
                <a:r>
                  <a:rPr lang="en-US" dirty="0"/>
                  <a:t>that gives 95% confidence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model I have fit below is: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Sales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aseline="-25000" dirty="0"/>
                  <a:t>*</a:t>
                </a:r>
                <a:r>
                  <a:rPr lang="en-US" dirty="0"/>
                  <a:t> Radio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b="1" dirty="0"/>
                  <a:t>Sales</a:t>
                </a:r>
                <a:r>
                  <a:rPr lang="en-US" dirty="0"/>
                  <a:t> (company revenue) represents the response variable and </a:t>
                </a:r>
                <a:r>
                  <a:rPr lang="en-US" b="1" dirty="0"/>
                  <a:t>Radio</a:t>
                </a:r>
                <a:r>
                  <a:rPr lang="en-US" dirty="0"/>
                  <a:t> (radio advertising budget) the predictor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1C3B2-1F92-4A12-B0B8-9358FA835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08D7820-8FF6-4009-888D-DD020D72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Accuracy of the Coefficients</a:t>
            </a:r>
            <a:endParaRPr lang="en-US" sz="3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94ADE-368E-479E-AAFB-BDC455C3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330" y="4236793"/>
            <a:ext cx="7985891" cy="18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14AB9-BA73-4B67-AEB1-134FDC662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65031"/>
                <a:ext cx="10855570" cy="461193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simple linear regression, we are generally interested in knowing the value of the population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 Specifically, whether this value is equal to 0.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then the true relationship between the response and predictor variable is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sz="2400" dirty="0"/>
                  <a:t>In other words, there is no relationship between the response variable, </a:t>
                </a:r>
                <a:r>
                  <a:rPr lang="en-US" sz="2400" i="1" dirty="0"/>
                  <a:t>y</a:t>
                </a:r>
                <a:r>
                  <a:rPr lang="en-US" sz="2400" dirty="0"/>
                  <a:t>, and the predictor variable </a:t>
                </a:r>
                <a:r>
                  <a:rPr lang="en-US" sz="2400" i="1" dirty="0"/>
                  <a:t>x</a:t>
                </a:r>
                <a:r>
                  <a:rPr lang="en-US" sz="2400" dirty="0"/>
                  <a:t>.</a:t>
                </a:r>
              </a:p>
              <a:p>
                <a:r>
                  <a:rPr lang="en-US" dirty="0"/>
                  <a:t>Note: what we calculate as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just an estimate; how accurate that estimate is?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14AB9-BA73-4B67-AEB1-134FDC662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65031"/>
                <a:ext cx="10855570" cy="4611932"/>
              </a:xfrm>
              <a:blipFill>
                <a:blip r:embed="rId2"/>
                <a:stretch>
                  <a:fillRect l="-730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18D4517-1AF6-40EC-8448-E2C8CD40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Simple Linear Regression</a:t>
            </a:r>
            <a:br>
              <a:rPr lang="en-US" sz="3700" dirty="0"/>
            </a:br>
            <a:r>
              <a:rPr lang="en-US" sz="2400" b="1" dirty="0">
                <a:solidFill>
                  <a:srgbClr val="FF0000"/>
                </a:solidFill>
              </a:rPr>
              <a:t>Hypothesis Testing in Simple Linear Regression</a:t>
            </a:r>
            <a:endParaRPr lang="en-US" sz="3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4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1397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 Antiqua</vt:lpstr>
      <vt:lpstr>Calibri</vt:lpstr>
      <vt:lpstr>Calibri Light</vt:lpstr>
      <vt:lpstr>Cambria Math</vt:lpstr>
      <vt:lpstr>Symbol</vt:lpstr>
      <vt:lpstr>Office Theme</vt:lpstr>
      <vt:lpstr>Linear Regression</vt:lpstr>
      <vt:lpstr>Simple Linear Regression Statistical Relationship Between Variables</vt:lpstr>
      <vt:lpstr>Simple Linear Regression The Functional Component</vt:lpstr>
      <vt:lpstr>Simple Linear Regression Adding the Random Component</vt:lpstr>
      <vt:lpstr>Simple Linear Regression Estimating the Coefficients</vt:lpstr>
      <vt:lpstr>Simple Linear Regression Estimating the Coefficients</vt:lpstr>
      <vt:lpstr>Simple Linear Regression Accuracy of the Coefficients</vt:lpstr>
      <vt:lpstr>Simple Linear Regression Accuracy of the Coefficients</vt:lpstr>
      <vt:lpstr>Simple Linear Regression Hypothesis Testing in Simple Linear Regression</vt:lpstr>
      <vt:lpstr>Simple Linear Regression Hypothesis Testing in Simple Linear Regression</vt:lpstr>
      <vt:lpstr>Simple Linear Regression Assessing the Quality of a Regression Model: Residual Standard Error</vt:lpstr>
      <vt:lpstr>Estimation</vt:lpstr>
      <vt:lpstr>Estimation (Continued)</vt:lpstr>
      <vt:lpstr>PowerPoint Presentation</vt:lpstr>
      <vt:lpstr>Simple Linear Regression Assessing the Quality of a Regression Model: R^2</vt:lpstr>
      <vt:lpstr>Simple Linear Regression Confidence Interval for the Mean Value of Y Given X = x</vt:lpstr>
      <vt:lpstr>Simple Linear Regression Confidence Interval for an Individual Value of Y Given X = 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431: Data Mining with Business Applications</dc:title>
  <dc:creator>Svancer, David</dc:creator>
  <cp:lastModifiedBy>Abhijit Dutt</cp:lastModifiedBy>
  <cp:revision>132</cp:revision>
  <dcterms:created xsi:type="dcterms:W3CDTF">2017-06-09T13:01:38Z</dcterms:created>
  <dcterms:modified xsi:type="dcterms:W3CDTF">2023-02-14T04:10:02Z</dcterms:modified>
</cp:coreProperties>
</file>