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325" r:id="rId3"/>
    <p:sldId id="327" r:id="rId4"/>
    <p:sldId id="328" r:id="rId5"/>
    <p:sldId id="331" r:id="rId6"/>
    <p:sldId id="332" r:id="rId7"/>
    <p:sldId id="330" r:id="rId8"/>
    <p:sldId id="329" r:id="rId9"/>
    <p:sldId id="334" r:id="rId10"/>
    <p:sldId id="336" r:id="rId11"/>
    <p:sldId id="337" r:id="rId12"/>
    <p:sldId id="338" r:id="rId13"/>
    <p:sldId id="339" r:id="rId14"/>
    <p:sldId id="340" r:id="rId15"/>
    <p:sldId id="341" r:id="rId16"/>
    <p:sldId id="351" r:id="rId17"/>
    <p:sldId id="350" r:id="rId18"/>
    <p:sldId id="352" r:id="rId19"/>
  </p:sldIdLst>
  <p:sldSz cx="12192000" cy="6858000"/>
  <p:notesSz cx="6858000" cy="9144000"/>
  <p:photoAlbum showCaptions="1" layout="1pic"/>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1" y="38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3C7D906D-249C-489D-A1C6-2A906DF5BDA6}" type="datetimeFigureOut">
              <a:rPr lang="en-US"/>
              <a:pPr>
                <a:defRPr/>
              </a:pPr>
              <a:t>2/16/2023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7FA7372-2082-462C-A984-D8CBCC2050B8}" type="slidenum">
              <a:rPr lang="en-US" altLang="en-US"/>
              <a:pPr>
                <a:defRPr/>
              </a:pPr>
              <a:t>‹#›</a:t>
            </a:fld>
            <a:endParaRPr lang="en-US" altLang="en-US"/>
          </a:p>
        </p:txBody>
      </p:sp>
    </p:spTree>
    <p:extLst>
      <p:ext uri="{BB962C8B-B14F-4D97-AF65-F5344CB8AC3E}">
        <p14:creationId xmlns:p14="http://schemas.microsoft.com/office/powerpoint/2010/main" val="3734676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64A6DB3-29DF-4678-8FB3-2C81FA81FD4C}" type="slidenum">
              <a:rPr lang="en-US" altLang="en-US" smtClean="0"/>
              <a:pPr>
                <a:spcBef>
                  <a:spcPct val="0"/>
                </a:spcBef>
              </a:pPr>
              <a:t>1</a:t>
            </a:fld>
            <a:endParaRPr lang="en-US" altLang="en-US"/>
          </a:p>
        </p:txBody>
      </p:sp>
    </p:spTree>
    <p:extLst>
      <p:ext uri="{BB962C8B-B14F-4D97-AF65-F5344CB8AC3E}">
        <p14:creationId xmlns:p14="http://schemas.microsoft.com/office/powerpoint/2010/main" val="218609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393700" y="692150"/>
            <a:ext cx="6070600" cy="3416300"/>
          </a:xfrm>
          <a:ln cap="flat"/>
        </p:spPr>
      </p:sp>
      <p:sp>
        <p:nvSpPr>
          <p:cNvPr id="1126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83497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393700" y="692150"/>
            <a:ext cx="6070600" cy="3416300"/>
          </a:xfrm>
          <a:ln/>
        </p:spPr>
      </p:sp>
      <p:sp>
        <p:nvSpPr>
          <p:cNvPr id="195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9732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393700" y="692150"/>
            <a:ext cx="6070600" cy="3416300"/>
          </a:xfrm>
          <a:ln/>
        </p:spPr>
      </p:sp>
      <p:sp>
        <p:nvSpPr>
          <p:cNvPr id="205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344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xfrm>
            <a:off x="393700" y="692150"/>
            <a:ext cx="6070600" cy="3416300"/>
          </a:xfrm>
          <a:ln/>
        </p:spPr>
      </p:sp>
      <p:sp>
        <p:nvSpPr>
          <p:cNvPr id="206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3541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xfrm>
            <a:off x="393700" y="692150"/>
            <a:ext cx="6070600" cy="3416300"/>
          </a:xfrm>
          <a:ln/>
        </p:spPr>
      </p:sp>
      <p:sp>
        <p:nvSpPr>
          <p:cNvPr id="207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45578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xfrm>
            <a:off x="393700" y="692150"/>
            <a:ext cx="6070600" cy="3416300"/>
          </a:xfrm>
          <a:ln/>
        </p:spPr>
      </p:sp>
      <p:sp>
        <p:nvSpPr>
          <p:cNvPr id="212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753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393700" y="692150"/>
            <a:ext cx="6070600" cy="3416300"/>
          </a:xfrm>
          <a:ln/>
        </p:spPr>
      </p:sp>
      <p:sp>
        <p:nvSpPr>
          <p:cNvPr id="214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0584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xfrm>
            <a:off x="393700" y="692150"/>
            <a:ext cx="6070600" cy="3416300"/>
          </a:xfrm>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0184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1E17402-3447-47AF-8F67-B00C70973AF6}" type="datetime1">
              <a:rPr lang="en-US"/>
              <a:pPr>
                <a:defRPr/>
              </a:pPr>
              <a:t>2/16/2023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523506-F85F-4ED2-9A18-A40372BF4448}" type="slidenum">
              <a:rPr lang="en-US" altLang="en-US"/>
              <a:pPr>
                <a:defRPr/>
              </a:pPr>
              <a:t>‹#›</a:t>
            </a:fld>
            <a:endParaRPr lang="en-US" altLang="en-US"/>
          </a:p>
        </p:txBody>
      </p:sp>
    </p:spTree>
    <p:extLst>
      <p:ext uri="{BB962C8B-B14F-4D97-AF65-F5344CB8AC3E}">
        <p14:creationId xmlns:p14="http://schemas.microsoft.com/office/powerpoint/2010/main" val="27598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08C9A93-2736-4B26-9CB6-D797AF2EBB0E}" type="datetime1">
              <a:rPr lang="en-US"/>
              <a:pPr>
                <a:defRPr/>
              </a:pPr>
              <a:t>2/16/2023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A3199F-35BB-4147-9EB6-C16F56D94295}" type="slidenum">
              <a:rPr lang="en-US" altLang="en-US"/>
              <a:pPr>
                <a:defRPr/>
              </a:pPr>
              <a:t>‹#›</a:t>
            </a:fld>
            <a:endParaRPr lang="en-US" altLang="en-US"/>
          </a:p>
        </p:txBody>
      </p:sp>
    </p:spTree>
    <p:extLst>
      <p:ext uri="{BB962C8B-B14F-4D97-AF65-F5344CB8AC3E}">
        <p14:creationId xmlns:p14="http://schemas.microsoft.com/office/powerpoint/2010/main" val="155535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9532DC2-C249-4188-9058-B663FDE30434}" type="datetime1">
              <a:rPr lang="en-US"/>
              <a:pPr>
                <a:defRPr/>
              </a:pPr>
              <a:t>2/16/2023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7C966F-7710-4B10-961B-77ED5E02FD24}" type="slidenum">
              <a:rPr lang="en-US" altLang="en-US"/>
              <a:pPr>
                <a:defRPr/>
              </a:pPr>
              <a:t>‹#›</a:t>
            </a:fld>
            <a:endParaRPr lang="en-US" altLang="en-US"/>
          </a:p>
        </p:txBody>
      </p:sp>
    </p:spTree>
    <p:extLst>
      <p:ext uri="{BB962C8B-B14F-4D97-AF65-F5344CB8AC3E}">
        <p14:creationId xmlns:p14="http://schemas.microsoft.com/office/powerpoint/2010/main" val="296141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D1EE3AF-EE1E-4B33-B4BD-9F83422FAEAC}" type="datetime1">
              <a:rPr lang="en-US"/>
              <a:pPr>
                <a:defRPr/>
              </a:pPr>
              <a:t>2/16/2023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C1A91C-0700-4194-B701-C89C07AC4ED2}" type="slidenum">
              <a:rPr lang="en-US" altLang="en-US"/>
              <a:pPr>
                <a:defRPr/>
              </a:pPr>
              <a:t>‹#›</a:t>
            </a:fld>
            <a:endParaRPr lang="en-US" altLang="en-US"/>
          </a:p>
        </p:txBody>
      </p:sp>
    </p:spTree>
    <p:extLst>
      <p:ext uri="{BB962C8B-B14F-4D97-AF65-F5344CB8AC3E}">
        <p14:creationId xmlns:p14="http://schemas.microsoft.com/office/powerpoint/2010/main" val="196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37FE02D-542E-4056-A509-E5D8C232DB59}" type="datetime1">
              <a:rPr lang="en-US"/>
              <a:pPr>
                <a:defRPr/>
              </a:pPr>
              <a:t>2/16/2023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1F1028-6187-456E-9BFC-4AEF7C659899}" type="slidenum">
              <a:rPr lang="en-US" altLang="en-US"/>
              <a:pPr>
                <a:defRPr/>
              </a:pPr>
              <a:t>‹#›</a:t>
            </a:fld>
            <a:endParaRPr lang="en-US" altLang="en-US"/>
          </a:p>
        </p:txBody>
      </p:sp>
    </p:spTree>
    <p:extLst>
      <p:ext uri="{BB962C8B-B14F-4D97-AF65-F5344CB8AC3E}">
        <p14:creationId xmlns:p14="http://schemas.microsoft.com/office/powerpoint/2010/main" val="296774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B13D36C-5D15-45D6-B665-35BD1A0FE4F4}" type="datetime1">
              <a:rPr lang="en-US"/>
              <a:pPr>
                <a:defRPr/>
              </a:pPr>
              <a:t>2/16/2023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5175A5-7304-4743-9D29-517B8C1B2F20}" type="slidenum">
              <a:rPr lang="en-US" altLang="en-US"/>
              <a:pPr>
                <a:defRPr/>
              </a:pPr>
              <a:t>‹#›</a:t>
            </a:fld>
            <a:endParaRPr lang="en-US" altLang="en-US"/>
          </a:p>
        </p:txBody>
      </p:sp>
    </p:spTree>
    <p:extLst>
      <p:ext uri="{BB962C8B-B14F-4D97-AF65-F5344CB8AC3E}">
        <p14:creationId xmlns:p14="http://schemas.microsoft.com/office/powerpoint/2010/main" val="148856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86E35CA-377A-4DDC-B6CB-B22DDDA5C101}" type="datetime1">
              <a:rPr lang="en-US"/>
              <a:pPr>
                <a:defRPr/>
              </a:pPr>
              <a:t>2/16/2023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5BFD5BB-479C-4EF4-83EF-F1A9334B1AC1}" type="slidenum">
              <a:rPr lang="en-US" altLang="en-US"/>
              <a:pPr>
                <a:defRPr/>
              </a:pPr>
              <a:t>‹#›</a:t>
            </a:fld>
            <a:endParaRPr lang="en-US" altLang="en-US"/>
          </a:p>
        </p:txBody>
      </p:sp>
    </p:spTree>
    <p:extLst>
      <p:ext uri="{BB962C8B-B14F-4D97-AF65-F5344CB8AC3E}">
        <p14:creationId xmlns:p14="http://schemas.microsoft.com/office/powerpoint/2010/main" val="175140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B52F25-DD84-403C-8868-BC47AEB089FC}" type="datetime1">
              <a:rPr lang="en-US"/>
              <a:pPr>
                <a:defRPr/>
              </a:pPr>
              <a:t>2/16/2023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07F7524-8B8D-4A66-945A-0C47AC3A7522}" type="slidenum">
              <a:rPr lang="en-US" altLang="en-US"/>
              <a:pPr>
                <a:defRPr/>
              </a:pPr>
              <a:t>‹#›</a:t>
            </a:fld>
            <a:endParaRPr lang="en-US" altLang="en-US"/>
          </a:p>
        </p:txBody>
      </p:sp>
    </p:spTree>
    <p:extLst>
      <p:ext uri="{BB962C8B-B14F-4D97-AF65-F5344CB8AC3E}">
        <p14:creationId xmlns:p14="http://schemas.microsoft.com/office/powerpoint/2010/main" val="1770008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97FD7F-340E-477D-8055-FC69FF14BE70}" type="datetime1">
              <a:rPr lang="en-US"/>
              <a:pPr>
                <a:defRPr/>
              </a:pPr>
              <a:t>2/16/2023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174649A-CFA3-4E05-8FE9-380F61F6D8B0}" type="slidenum">
              <a:rPr lang="en-US" altLang="en-US"/>
              <a:pPr>
                <a:defRPr/>
              </a:pPr>
              <a:t>‹#›</a:t>
            </a:fld>
            <a:endParaRPr lang="en-US" altLang="en-US"/>
          </a:p>
        </p:txBody>
      </p:sp>
    </p:spTree>
    <p:extLst>
      <p:ext uri="{BB962C8B-B14F-4D97-AF65-F5344CB8AC3E}">
        <p14:creationId xmlns:p14="http://schemas.microsoft.com/office/powerpoint/2010/main" val="2413664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CC14B08-4149-4014-8853-E8F2C27B6A68}" type="datetime1">
              <a:rPr lang="en-US"/>
              <a:pPr>
                <a:defRPr/>
              </a:pPr>
              <a:t>2/16/2023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B7F89C-C552-424D-A535-20654157B247}" type="slidenum">
              <a:rPr lang="en-US" altLang="en-US"/>
              <a:pPr>
                <a:defRPr/>
              </a:pPr>
              <a:t>‹#›</a:t>
            </a:fld>
            <a:endParaRPr lang="en-US" altLang="en-US"/>
          </a:p>
        </p:txBody>
      </p:sp>
    </p:spTree>
    <p:extLst>
      <p:ext uri="{BB962C8B-B14F-4D97-AF65-F5344CB8AC3E}">
        <p14:creationId xmlns:p14="http://schemas.microsoft.com/office/powerpoint/2010/main" val="130526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2E42BA3-18D0-4E67-9988-1A257A9E2B82}" type="datetime1">
              <a:rPr lang="en-US"/>
              <a:pPr>
                <a:defRPr/>
              </a:pPr>
              <a:t>2/16/2023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5D74479-5D7D-4EFC-A2F5-DE12CC92C9E6}" type="slidenum">
              <a:rPr lang="en-US" altLang="en-US"/>
              <a:pPr>
                <a:defRPr/>
              </a:pPr>
              <a:t>‹#›</a:t>
            </a:fld>
            <a:endParaRPr lang="en-US" altLang="en-US"/>
          </a:p>
        </p:txBody>
      </p:sp>
    </p:spTree>
    <p:extLst>
      <p:ext uri="{BB962C8B-B14F-4D97-AF65-F5344CB8AC3E}">
        <p14:creationId xmlns:p14="http://schemas.microsoft.com/office/powerpoint/2010/main" val="71706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822D350-0EBA-4827-9E8E-2A59D2CCEDBB}" type="datetime1">
              <a:rPr lang="en-US"/>
              <a:pPr>
                <a:defRPr/>
              </a:pPr>
              <a:t>2/16/2023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AB60819-56F2-400B-BF79-E044B83F58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Multiple Regression</a:t>
            </a:r>
          </a:p>
        </p:txBody>
      </p:sp>
      <p:sp>
        <p:nvSpPr>
          <p:cNvPr id="3" name="Subtitle 2"/>
          <p:cNvSpPr>
            <a:spLocks noGrp="1"/>
          </p:cNvSpPr>
          <p:nvPr>
            <p:ph type="subTitle" idx="1"/>
          </p:nvPr>
        </p:nvSpPr>
        <p:spPr/>
        <p:txBody>
          <a:bodyPr/>
          <a:lstStyle/>
          <a:p>
            <a:r>
              <a:rPr lang="en-US" dirty="0"/>
              <a:t>Abhijit Dutt</a:t>
            </a:r>
          </a:p>
        </p:txBody>
      </p:sp>
      <p:sp>
        <p:nvSpPr>
          <p:cNvPr id="307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05F8B38-5EBD-4446-B1E0-8D0471AC56EA}" type="slidenum">
              <a:rPr lang="en-US" altLang="en-US" sz="1200">
                <a:solidFill>
                  <a:srgbClr val="898989"/>
                </a:solidFill>
              </a:rPr>
              <a:pPr>
                <a:spcBef>
                  <a:spcPct val="0"/>
                </a:spcBef>
                <a:buFontTx/>
                <a:buNone/>
              </a:pPr>
              <a:t>1</a:t>
            </a:fld>
            <a:endParaRPr lang="en-US"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AutoShape 2"/>
          <p:cNvSpPr>
            <a:spLocks noChangeArrowheads="1"/>
          </p:cNvSpPr>
          <p:nvPr/>
        </p:nvSpPr>
        <p:spPr bwMode="auto">
          <a:xfrm rot="5400000">
            <a:off x="2028826" y="146050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194563" name="AutoShape 3"/>
          <p:cNvSpPr>
            <a:spLocks noChangeArrowheads="1"/>
          </p:cNvSpPr>
          <p:nvPr/>
        </p:nvSpPr>
        <p:spPr bwMode="auto">
          <a:xfrm rot="5400000">
            <a:off x="2028826" y="462280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194564" name="Rectangle 4"/>
          <p:cNvSpPr>
            <a:spLocks noChangeArrowheads="1"/>
          </p:cNvSpPr>
          <p:nvPr/>
        </p:nvSpPr>
        <p:spPr bwMode="auto">
          <a:xfrm>
            <a:off x="2305050" y="2038350"/>
            <a:ext cx="7677150" cy="1047750"/>
          </a:xfrm>
          <a:prstGeom prst="rect">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buClr>
                <a:srgbClr val="66FFFF"/>
              </a:buClr>
              <a:buFont typeface="Wingdings" pitchFamily="2" charset="2"/>
              <a:buNone/>
            </a:pPr>
            <a:r>
              <a:rPr lang="en-US" sz="2400" dirty="0">
                <a:effectLst>
                  <a:outerShdw blurRad="38100" dist="38100" dir="2700000" algn="tl">
                    <a:srgbClr val="000000"/>
                  </a:outerShdw>
                </a:effectLst>
                <a:latin typeface="Book Antiqua" pitchFamily="18" charset="0"/>
              </a:rPr>
              <a:t> The variance of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 denoted by </a:t>
            </a:r>
            <a:r>
              <a:rPr lang="en-US" sz="2400" i="1" dirty="0">
                <a:effectLst>
                  <a:outerShdw blurRad="38100" dist="38100" dir="2700000" algn="tl">
                    <a:srgbClr val="000000"/>
                  </a:outerShdw>
                </a:effectLst>
                <a:latin typeface="Symbol" pitchFamily="18" charset="2"/>
              </a:rPr>
              <a:t></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is the same for all</a:t>
            </a:r>
          </a:p>
          <a:p>
            <a:pPr algn="l">
              <a:buClr>
                <a:srgbClr val="66FFFF"/>
              </a:buClr>
              <a:buFont typeface="Wingdings" pitchFamily="2" charset="2"/>
              <a:buNone/>
            </a:pPr>
            <a:r>
              <a:rPr lang="en-US" sz="2400" dirty="0">
                <a:effectLst>
                  <a:outerShdw blurRad="38100" dist="38100" dir="2700000" algn="tl">
                    <a:srgbClr val="000000"/>
                  </a:outerShdw>
                </a:effectLst>
                <a:latin typeface="Book Antiqua" pitchFamily="18" charset="0"/>
              </a:rPr>
              <a:t> values of the independent variables.</a:t>
            </a:r>
          </a:p>
        </p:txBody>
      </p:sp>
      <p:sp>
        <p:nvSpPr>
          <p:cNvPr id="194565" name="Rectangle 5"/>
          <p:cNvSpPr>
            <a:spLocks noChangeArrowheads="1"/>
          </p:cNvSpPr>
          <p:nvPr/>
        </p:nvSpPr>
        <p:spPr bwMode="auto">
          <a:xfrm>
            <a:off x="2305050" y="3981450"/>
            <a:ext cx="7677150" cy="1485900"/>
          </a:xfrm>
          <a:prstGeom prst="rect">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The error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a normally distributed random variable</a:t>
            </a:r>
          </a:p>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reflecting the deviation between the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value and the</a:t>
            </a:r>
          </a:p>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expected value of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given by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a:t>
            </a:r>
            <a:endParaRPr lang="en-US" sz="2400" i="1" baseline="-25000">
              <a:effectLst>
                <a:outerShdw blurRad="38100" dist="38100" dir="2700000" algn="tl">
                  <a:srgbClr val="000000"/>
                </a:outerShdw>
              </a:effectLst>
              <a:latin typeface="Book Antiqua" pitchFamily="18" charset="0"/>
            </a:endParaRPr>
          </a:p>
        </p:txBody>
      </p:sp>
      <p:sp>
        <p:nvSpPr>
          <p:cNvPr id="194566" name="Rectangle 6"/>
          <p:cNvSpPr>
            <a:spLocks noChangeArrowheads="1"/>
          </p:cNvSpPr>
          <p:nvPr/>
        </p:nvSpPr>
        <p:spPr bwMode="auto">
          <a:xfrm>
            <a:off x="2205038" y="176213"/>
            <a:ext cx="777240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US" sz="4000" b="1" dirty="0">
                <a:latin typeface="+mj-lt"/>
              </a:rPr>
              <a:t>Assumptions About the Error Term </a:t>
            </a:r>
            <a:endParaRPr lang="en-US" sz="4000" b="1" i="1" dirty="0">
              <a:latin typeface="+mj-lt"/>
            </a:endParaRPr>
          </a:p>
        </p:txBody>
      </p:sp>
      <p:sp>
        <p:nvSpPr>
          <p:cNvPr id="194567" name="Rectangle 7"/>
          <p:cNvSpPr>
            <a:spLocks noChangeArrowheads="1"/>
          </p:cNvSpPr>
          <p:nvPr/>
        </p:nvSpPr>
        <p:spPr bwMode="auto">
          <a:xfrm>
            <a:off x="2305050" y="1238250"/>
            <a:ext cx="7677150" cy="666750"/>
          </a:xfrm>
          <a:prstGeom prst="rect">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buClr>
                <a:srgbClr val="66FFFF"/>
              </a:buClr>
              <a:buFont typeface="Wingdings" pitchFamily="2" charset="2"/>
              <a:buNone/>
            </a:pPr>
            <a:r>
              <a:rPr lang="en-US" sz="2400" dirty="0">
                <a:effectLst>
                  <a:outerShdw blurRad="38100" dist="38100" dir="2700000" algn="tl">
                    <a:srgbClr val="000000"/>
                  </a:outerShdw>
                </a:effectLst>
                <a:latin typeface="Book Antiqua" pitchFamily="18" charset="0"/>
              </a:rPr>
              <a:t> The error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is a random variable with mean of zero.</a:t>
            </a:r>
          </a:p>
        </p:txBody>
      </p:sp>
      <p:sp>
        <p:nvSpPr>
          <p:cNvPr id="194568" name="AutoShape 8"/>
          <p:cNvSpPr>
            <a:spLocks noChangeArrowheads="1"/>
          </p:cNvSpPr>
          <p:nvPr/>
        </p:nvSpPr>
        <p:spPr bwMode="auto">
          <a:xfrm rot="5400000">
            <a:off x="2028826" y="346075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194569" name="Rectangle 9"/>
          <p:cNvSpPr>
            <a:spLocks noChangeArrowheads="1"/>
          </p:cNvSpPr>
          <p:nvPr/>
        </p:nvSpPr>
        <p:spPr bwMode="auto">
          <a:xfrm>
            <a:off x="2305050" y="3200400"/>
            <a:ext cx="7677150" cy="666750"/>
          </a:xfrm>
          <a:prstGeom prst="rect">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The values of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are independent.</a:t>
            </a:r>
          </a:p>
        </p:txBody>
      </p:sp>
      <p:sp>
        <p:nvSpPr>
          <p:cNvPr id="194570" name="AutoShape 10"/>
          <p:cNvSpPr>
            <a:spLocks noChangeArrowheads="1"/>
          </p:cNvSpPr>
          <p:nvPr/>
        </p:nvSpPr>
        <p:spPr bwMode="auto">
          <a:xfrm rot="5400000">
            <a:off x="2028826" y="250825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Tree>
    <p:extLst>
      <p:ext uri="{BB962C8B-B14F-4D97-AF65-F5344CB8AC3E}">
        <p14:creationId xmlns:p14="http://schemas.microsoft.com/office/powerpoint/2010/main" val="683130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94562"/>
                                        </p:tgtEl>
                                        <p:attrNameLst>
                                          <p:attrName>style.visibility</p:attrName>
                                        </p:attrNameLst>
                                      </p:cBhvr>
                                      <p:to>
                                        <p:strVal val="visible"/>
                                      </p:to>
                                    </p:set>
                                    <p:anim calcmode="lin" valueType="num">
                                      <p:cBhvr additive="base">
                                        <p:cTn id="7" dur="500"/>
                                        <p:tgtEl>
                                          <p:spTgt spid="194562"/>
                                        </p:tgtEl>
                                        <p:attrNameLst>
                                          <p:attrName>ppt_x</p:attrName>
                                        </p:attrNameLst>
                                      </p:cBhvr>
                                      <p:tavLst>
                                        <p:tav tm="0">
                                          <p:val>
                                            <p:strVal val="#ppt_x-#ppt_w*1.125000"/>
                                          </p:val>
                                        </p:tav>
                                        <p:tav tm="100000">
                                          <p:val>
                                            <p:strVal val="#ppt_x"/>
                                          </p:val>
                                        </p:tav>
                                      </p:tavLst>
                                    </p:anim>
                                    <p:animEffect transition="in" filter="wipe(right)">
                                      <p:cBhvr>
                                        <p:cTn id="8" dur="500"/>
                                        <p:tgtEl>
                                          <p:spTgt spid="194562"/>
                                        </p:tgtEl>
                                      </p:cBhvr>
                                    </p:animEffect>
                                  </p:childTnLst>
                                  <p:subTnLst>
                                    <p:set>
                                      <p:cBhvr override="childStyle">
                                        <p:cTn dur="1" fill="hold" display="0" masterRel="nextClick" afterEffect="1"/>
                                        <p:tgtEl>
                                          <p:spTgt spid="19456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94567"/>
                                        </p:tgtEl>
                                        <p:attrNameLst>
                                          <p:attrName>style.visibility</p:attrName>
                                        </p:attrNameLst>
                                      </p:cBhvr>
                                      <p:to>
                                        <p:strVal val="visible"/>
                                      </p:to>
                                    </p:set>
                                    <p:anim calcmode="lin" valueType="num">
                                      <p:cBhvr>
                                        <p:cTn id="13" dur="500" fill="hold"/>
                                        <p:tgtEl>
                                          <p:spTgt spid="194567"/>
                                        </p:tgtEl>
                                        <p:attrNameLst>
                                          <p:attrName>ppt_w</p:attrName>
                                        </p:attrNameLst>
                                      </p:cBhvr>
                                      <p:tavLst>
                                        <p:tav tm="0">
                                          <p:val>
                                            <p:strVal val="2/3*#ppt_w"/>
                                          </p:val>
                                        </p:tav>
                                        <p:tav tm="100000">
                                          <p:val>
                                            <p:strVal val="#ppt_w"/>
                                          </p:val>
                                        </p:tav>
                                      </p:tavLst>
                                    </p:anim>
                                    <p:anim calcmode="lin" valueType="num">
                                      <p:cBhvr>
                                        <p:cTn id="14" dur="500" fill="hold"/>
                                        <p:tgtEl>
                                          <p:spTgt spid="194567"/>
                                        </p:tgtEl>
                                        <p:attrNameLst>
                                          <p:attrName>ppt_h</p:attrName>
                                        </p:attrNameLst>
                                      </p:cBhvr>
                                      <p:tavLst>
                                        <p:tav tm="0">
                                          <p:val>
                                            <p:strVal val="2/3*#ppt_h"/>
                                          </p:val>
                                        </p:tav>
                                        <p:tav tm="100000">
                                          <p:val>
                                            <p:strVal val="#ppt_h"/>
                                          </p:val>
                                        </p:tav>
                                      </p:tavLst>
                                    </p:anim>
                                  </p:childTnLst>
                                </p:cTn>
                              </p:par>
                            </p:childTnLst>
                          </p:cTn>
                        </p:par>
                        <p:par>
                          <p:cTn id="15" fill="hold" nodeType="afterGroup">
                            <p:stCondLst>
                              <p:cond delay="500"/>
                            </p:stCondLst>
                            <p:childTnLst>
                              <p:par>
                                <p:cTn id="16" presetID="12" presetClass="entr" presetSubtype="8" fill="hold" grpId="0" nodeType="afterEffect">
                                  <p:stCondLst>
                                    <p:cond delay="1000"/>
                                  </p:stCondLst>
                                  <p:childTnLst>
                                    <p:set>
                                      <p:cBhvr>
                                        <p:cTn id="17" dur="1" fill="hold">
                                          <p:stCondLst>
                                            <p:cond delay="0"/>
                                          </p:stCondLst>
                                        </p:cTn>
                                        <p:tgtEl>
                                          <p:spTgt spid="194570"/>
                                        </p:tgtEl>
                                        <p:attrNameLst>
                                          <p:attrName>style.visibility</p:attrName>
                                        </p:attrNameLst>
                                      </p:cBhvr>
                                      <p:to>
                                        <p:strVal val="visible"/>
                                      </p:to>
                                    </p:set>
                                    <p:anim calcmode="lin" valueType="num">
                                      <p:cBhvr additive="base">
                                        <p:cTn id="18" dur="500"/>
                                        <p:tgtEl>
                                          <p:spTgt spid="194570"/>
                                        </p:tgtEl>
                                        <p:attrNameLst>
                                          <p:attrName>ppt_x</p:attrName>
                                        </p:attrNameLst>
                                      </p:cBhvr>
                                      <p:tavLst>
                                        <p:tav tm="0">
                                          <p:val>
                                            <p:strVal val="#ppt_x-#ppt_w*1.125000"/>
                                          </p:val>
                                        </p:tav>
                                        <p:tav tm="100000">
                                          <p:val>
                                            <p:strVal val="#ppt_x"/>
                                          </p:val>
                                        </p:tav>
                                      </p:tavLst>
                                    </p:anim>
                                    <p:animEffect transition="in" filter="wipe(right)">
                                      <p:cBhvr>
                                        <p:cTn id="19" dur="500"/>
                                        <p:tgtEl>
                                          <p:spTgt spid="194570"/>
                                        </p:tgtEl>
                                      </p:cBhvr>
                                    </p:animEffect>
                                  </p:childTnLst>
                                  <p:subTnLst>
                                    <p:set>
                                      <p:cBhvr override="childStyle">
                                        <p:cTn dur="1" fill="hold" display="0" masterRel="nextClick" afterEffect="1"/>
                                        <p:tgtEl>
                                          <p:spTgt spid="194570"/>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272" fill="hold" grpId="0" nodeType="clickEffect">
                                  <p:stCondLst>
                                    <p:cond delay="0"/>
                                  </p:stCondLst>
                                  <p:childTnLst>
                                    <p:set>
                                      <p:cBhvr>
                                        <p:cTn id="23" dur="1" fill="hold">
                                          <p:stCondLst>
                                            <p:cond delay="0"/>
                                          </p:stCondLst>
                                        </p:cTn>
                                        <p:tgtEl>
                                          <p:spTgt spid="194564"/>
                                        </p:tgtEl>
                                        <p:attrNameLst>
                                          <p:attrName>style.visibility</p:attrName>
                                        </p:attrNameLst>
                                      </p:cBhvr>
                                      <p:to>
                                        <p:strVal val="visible"/>
                                      </p:to>
                                    </p:set>
                                    <p:anim calcmode="lin" valueType="num">
                                      <p:cBhvr>
                                        <p:cTn id="24" dur="500" fill="hold"/>
                                        <p:tgtEl>
                                          <p:spTgt spid="194564"/>
                                        </p:tgtEl>
                                        <p:attrNameLst>
                                          <p:attrName>ppt_w</p:attrName>
                                        </p:attrNameLst>
                                      </p:cBhvr>
                                      <p:tavLst>
                                        <p:tav tm="0">
                                          <p:val>
                                            <p:strVal val="2/3*#ppt_w"/>
                                          </p:val>
                                        </p:tav>
                                        <p:tav tm="100000">
                                          <p:val>
                                            <p:strVal val="#ppt_w"/>
                                          </p:val>
                                        </p:tav>
                                      </p:tavLst>
                                    </p:anim>
                                    <p:anim calcmode="lin" valueType="num">
                                      <p:cBhvr>
                                        <p:cTn id="25" dur="500" fill="hold"/>
                                        <p:tgtEl>
                                          <p:spTgt spid="194564"/>
                                        </p:tgtEl>
                                        <p:attrNameLst>
                                          <p:attrName>ppt_h</p:attrName>
                                        </p:attrNameLst>
                                      </p:cBhvr>
                                      <p:tavLst>
                                        <p:tav tm="0">
                                          <p:val>
                                            <p:strVal val="2/3*#ppt_h"/>
                                          </p:val>
                                        </p:tav>
                                        <p:tav tm="100000">
                                          <p:val>
                                            <p:strVal val="#ppt_h"/>
                                          </p:val>
                                        </p:tav>
                                      </p:tavLst>
                                    </p:anim>
                                  </p:childTnLst>
                                </p:cTn>
                              </p:par>
                            </p:childTnLst>
                          </p:cTn>
                        </p:par>
                        <p:par>
                          <p:cTn id="26" fill="hold" nodeType="afterGroup">
                            <p:stCondLst>
                              <p:cond delay="500"/>
                            </p:stCondLst>
                            <p:childTnLst>
                              <p:par>
                                <p:cTn id="27" presetID="12" presetClass="entr" presetSubtype="8" fill="hold" grpId="0" nodeType="afterEffect">
                                  <p:stCondLst>
                                    <p:cond delay="2000"/>
                                  </p:stCondLst>
                                  <p:childTnLst>
                                    <p:set>
                                      <p:cBhvr>
                                        <p:cTn id="28" dur="1" fill="hold">
                                          <p:stCondLst>
                                            <p:cond delay="0"/>
                                          </p:stCondLst>
                                        </p:cTn>
                                        <p:tgtEl>
                                          <p:spTgt spid="194568"/>
                                        </p:tgtEl>
                                        <p:attrNameLst>
                                          <p:attrName>style.visibility</p:attrName>
                                        </p:attrNameLst>
                                      </p:cBhvr>
                                      <p:to>
                                        <p:strVal val="visible"/>
                                      </p:to>
                                    </p:set>
                                    <p:anim calcmode="lin" valueType="num">
                                      <p:cBhvr additive="base">
                                        <p:cTn id="29" dur="500"/>
                                        <p:tgtEl>
                                          <p:spTgt spid="194568"/>
                                        </p:tgtEl>
                                        <p:attrNameLst>
                                          <p:attrName>ppt_x</p:attrName>
                                        </p:attrNameLst>
                                      </p:cBhvr>
                                      <p:tavLst>
                                        <p:tav tm="0">
                                          <p:val>
                                            <p:strVal val="#ppt_x-#ppt_w*1.125000"/>
                                          </p:val>
                                        </p:tav>
                                        <p:tav tm="100000">
                                          <p:val>
                                            <p:strVal val="#ppt_x"/>
                                          </p:val>
                                        </p:tav>
                                      </p:tavLst>
                                    </p:anim>
                                    <p:animEffect transition="in" filter="wipe(right)">
                                      <p:cBhvr>
                                        <p:cTn id="30" dur="500"/>
                                        <p:tgtEl>
                                          <p:spTgt spid="194568"/>
                                        </p:tgtEl>
                                      </p:cBhvr>
                                    </p:animEffect>
                                  </p:childTnLst>
                                  <p:subTnLst>
                                    <p:set>
                                      <p:cBhvr override="childStyle">
                                        <p:cTn dur="1" fill="hold" display="0" masterRel="nextClick" afterEffect="1"/>
                                        <p:tgtEl>
                                          <p:spTgt spid="194568"/>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272" fill="hold" grpId="0" nodeType="clickEffect">
                                  <p:stCondLst>
                                    <p:cond delay="0"/>
                                  </p:stCondLst>
                                  <p:childTnLst>
                                    <p:set>
                                      <p:cBhvr>
                                        <p:cTn id="34" dur="1" fill="hold">
                                          <p:stCondLst>
                                            <p:cond delay="0"/>
                                          </p:stCondLst>
                                        </p:cTn>
                                        <p:tgtEl>
                                          <p:spTgt spid="194569"/>
                                        </p:tgtEl>
                                        <p:attrNameLst>
                                          <p:attrName>style.visibility</p:attrName>
                                        </p:attrNameLst>
                                      </p:cBhvr>
                                      <p:to>
                                        <p:strVal val="visible"/>
                                      </p:to>
                                    </p:set>
                                    <p:anim calcmode="lin" valueType="num">
                                      <p:cBhvr>
                                        <p:cTn id="35" dur="500" fill="hold"/>
                                        <p:tgtEl>
                                          <p:spTgt spid="194569"/>
                                        </p:tgtEl>
                                        <p:attrNameLst>
                                          <p:attrName>ppt_w</p:attrName>
                                        </p:attrNameLst>
                                      </p:cBhvr>
                                      <p:tavLst>
                                        <p:tav tm="0">
                                          <p:val>
                                            <p:strVal val="2/3*#ppt_w"/>
                                          </p:val>
                                        </p:tav>
                                        <p:tav tm="100000">
                                          <p:val>
                                            <p:strVal val="#ppt_w"/>
                                          </p:val>
                                        </p:tav>
                                      </p:tavLst>
                                    </p:anim>
                                    <p:anim calcmode="lin" valueType="num">
                                      <p:cBhvr>
                                        <p:cTn id="36" dur="500" fill="hold"/>
                                        <p:tgtEl>
                                          <p:spTgt spid="194569"/>
                                        </p:tgtEl>
                                        <p:attrNameLst>
                                          <p:attrName>ppt_h</p:attrName>
                                        </p:attrNameLst>
                                      </p:cBhvr>
                                      <p:tavLst>
                                        <p:tav tm="0">
                                          <p:val>
                                            <p:strVal val="2/3*#ppt_h"/>
                                          </p:val>
                                        </p:tav>
                                        <p:tav tm="100000">
                                          <p:val>
                                            <p:strVal val="#ppt_h"/>
                                          </p:val>
                                        </p:tav>
                                      </p:tavLst>
                                    </p:anim>
                                  </p:childTnLst>
                                </p:cTn>
                              </p:par>
                            </p:childTnLst>
                          </p:cTn>
                        </p:par>
                        <p:par>
                          <p:cTn id="37" fill="hold" nodeType="afterGroup">
                            <p:stCondLst>
                              <p:cond delay="500"/>
                            </p:stCondLst>
                            <p:childTnLst>
                              <p:par>
                                <p:cTn id="38" presetID="12" presetClass="entr" presetSubtype="8" fill="hold" grpId="0" nodeType="afterEffect">
                                  <p:stCondLst>
                                    <p:cond delay="1000"/>
                                  </p:stCondLst>
                                  <p:childTnLst>
                                    <p:set>
                                      <p:cBhvr>
                                        <p:cTn id="39" dur="1" fill="hold">
                                          <p:stCondLst>
                                            <p:cond delay="0"/>
                                          </p:stCondLst>
                                        </p:cTn>
                                        <p:tgtEl>
                                          <p:spTgt spid="194563"/>
                                        </p:tgtEl>
                                        <p:attrNameLst>
                                          <p:attrName>style.visibility</p:attrName>
                                        </p:attrNameLst>
                                      </p:cBhvr>
                                      <p:to>
                                        <p:strVal val="visible"/>
                                      </p:to>
                                    </p:set>
                                    <p:anim calcmode="lin" valueType="num">
                                      <p:cBhvr additive="base">
                                        <p:cTn id="40" dur="500"/>
                                        <p:tgtEl>
                                          <p:spTgt spid="194563"/>
                                        </p:tgtEl>
                                        <p:attrNameLst>
                                          <p:attrName>ppt_x</p:attrName>
                                        </p:attrNameLst>
                                      </p:cBhvr>
                                      <p:tavLst>
                                        <p:tav tm="0">
                                          <p:val>
                                            <p:strVal val="#ppt_x-#ppt_w*1.125000"/>
                                          </p:val>
                                        </p:tav>
                                        <p:tav tm="100000">
                                          <p:val>
                                            <p:strVal val="#ppt_x"/>
                                          </p:val>
                                        </p:tav>
                                      </p:tavLst>
                                    </p:anim>
                                    <p:animEffect transition="in" filter="wipe(right)">
                                      <p:cBhvr>
                                        <p:cTn id="41" dur="500"/>
                                        <p:tgtEl>
                                          <p:spTgt spid="194563"/>
                                        </p:tgtEl>
                                      </p:cBhvr>
                                    </p:animEffect>
                                  </p:childTnLst>
                                  <p:subTnLst>
                                    <p:set>
                                      <p:cBhvr override="childStyle">
                                        <p:cTn dur="1" fill="hold" display="0" masterRel="nextClick" afterEffect="1"/>
                                        <p:tgtEl>
                                          <p:spTgt spid="194563"/>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272" fill="hold" grpId="0" nodeType="clickEffect">
                                  <p:stCondLst>
                                    <p:cond delay="0"/>
                                  </p:stCondLst>
                                  <p:childTnLst>
                                    <p:set>
                                      <p:cBhvr>
                                        <p:cTn id="45" dur="1" fill="hold">
                                          <p:stCondLst>
                                            <p:cond delay="0"/>
                                          </p:stCondLst>
                                        </p:cTn>
                                        <p:tgtEl>
                                          <p:spTgt spid="194565"/>
                                        </p:tgtEl>
                                        <p:attrNameLst>
                                          <p:attrName>style.visibility</p:attrName>
                                        </p:attrNameLst>
                                      </p:cBhvr>
                                      <p:to>
                                        <p:strVal val="visible"/>
                                      </p:to>
                                    </p:set>
                                    <p:anim calcmode="lin" valueType="num">
                                      <p:cBhvr>
                                        <p:cTn id="46" dur="500" fill="hold"/>
                                        <p:tgtEl>
                                          <p:spTgt spid="194565"/>
                                        </p:tgtEl>
                                        <p:attrNameLst>
                                          <p:attrName>ppt_w</p:attrName>
                                        </p:attrNameLst>
                                      </p:cBhvr>
                                      <p:tavLst>
                                        <p:tav tm="0">
                                          <p:val>
                                            <p:strVal val="2/3*#ppt_w"/>
                                          </p:val>
                                        </p:tav>
                                        <p:tav tm="100000">
                                          <p:val>
                                            <p:strVal val="#ppt_w"/>
                                          </p:val>
                                        </p:tav>
                                      </p:tavLst>
                                    </p:anim>
                                    <p:anim calcmode="lin" valueType="num">
                                      <p:cBhvr>
                                        <p:cTn id="47" dur="500" fill="hold"/>
                                        <p:tgtEl>
                                          <p:spTgt spid="194565"/>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nimBg="1"/>
      <p:bldP spid="194563" grpId="0" animBg="1"/>
      <p:bldP spid="194564" grpId="0" animBg="1" autoUpdateAnimBg="0"/>
      <p:bldP spid="194565" grpId="0" animBg="1" autoUpdateAnimBg="0"/>
      <p:bldP spid="194567" grpId="0" animBg="1" autoUpdateAnimBg="0"/>
      <p:bldP spid="194568" grpId="0" animBg="1"/>
      <p:bldP spid="194569" grpId="0" animBg="1" autoUpdateAnimBg="0"/>
      <p:bldP spid="19457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p:cNvSpPr>
            <a:spLocks noChangeArrowheads="1"/>
          </p:cNvSpPr>
          <p:nvPr/>
        </p:nvSpPr>
        <p:spPr bwMode="auto">
          <a:xfrm rot="5400000">
            <a:off x="2028826" y="172720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202755" name="Rectangle 3"/>
          <p:cNvSpPr>
            <a:spLocks noChangeArrowheads="1"/>
          </p:cNvSpPr>
          <p:nvPr/>
        </p:nvSpPr>
        <p:spPr bwMode="auto">
          <a:xfrm>
            <a:off x="2305050" y="1219200"/>
            <a:ext cx="8439150" cy="1504950"/>
          </a:xfrm>
          <a:prstGeom prst="rect">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In simple linear regression,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and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tests provide</a:t>
            </a:r>
          </a:p>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the same conclusion.</a:t>
            </a:r>
          </a:p>
        </p:txBody>
      </p:sp>
      <p:sp>
        <p:nvSpPr>
          <p:cNvPr id="202756" name="Rectangle 4"/>
          <p:cNvSpPr>
            <a:spLocks noChangeArrowheads="1"/>
          </p:cNvSpPr>
          <p:nvPr/>
        </p:nvSpPr>
        <p:spPr bwMode="auto">
          <a:xfrm>
            <a:off x="2205038" y="119064"/>
            <a:ext cx="77724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a:solidFill>
                  <a:srgbClr val="66FFFF"/>
                </a:solidFill>
                <a:effectLst>
                  <a:outerShdw blurRad="38100" dist="38100" dir="2700000" algn="tl">
                    <a:srgbClr val="000000"/>
                  </a:outerShdw>
                </a:effectLst>
                <a:latin typeface="Book Antiqua" pitchFamily="18" charset="0"/>
              </a:rPr>
              <a:t>Testing for Significance</a:t>
            </a:r>
          </a:p>
        </p:txBody>
      </p:sp>
      <p:sp>
        <p:nvSpPr>
          <p:cNvPr id="202757" name="AutoShape 5"/>
          <p:cNvSpPr>
            <a:spLocks noChangeArrowheads="1"/>
          </p:cNvSpPr>
          <p:nvPr/>
        </p:nvSpPr>
        <p:spPr bwMode="auto">
          <a:xfrm rot="5400000">
            <a:off x="2023920" y="395368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202758" name="Rectangle 6"/>
          <p:cNvSpPr>
            <a:spLocks noChangeArrowheads="1"/>
          </p:cNvSpPr>
          <p:nvPr/>
        </p:nvSpPr>
        <p:spPr bwMode="auto">
          <a:xfrm>
            <a:off x="2438400" y="3165476"/>
            <a:ext cx="8820150" cy="1504950"/>
          </a:xfrm>
          <a:prstGeom prst="rect">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buClr>
                <a:srgbClr val="66FFFF"/>
              </a:buClr>
              <a:buFont typeface="Wingdings" pitchFamily="2" charset="2"/>
              <a:buNone/>
            </a:pPr>
            <a:r>
              <a:rPr lang="en-US" sz="2400" dirty="0">
                <a:effectLst>
                  <a:outerShdw blurRad="38100" dist="38100" dir="2700000" algn="tl">
                    <a:srgbClr val="000000"/>
                  </a:outerShdw>
                </a:effectLst>
                <a:latin typeface="Book Antiqua" pitchFamily="18" charset="0"/>
              </a:rPr>
              <a:t> </a:t>
            </a:r>
            <a:r>
              <a:rPr lang="en-US" sz="2800" dirty="0">
                <a:effectLst>
                  <a:outerShdw blurRad="38100" dist="38100" dir="2700000" algn="tl">
                    <a:srgbClr val="000000"/>
                  </a:outerShdw>
                </a:effectLst>
                <a:latin typeface="Book Antiqua" pitchFamily="18" charset="0"/>
              </a:rPr>
              <a:t>In multiple regression, the </a:t>
            </a:r>
            <a:r>
              <a:rPr lang="en-US" sz="2800" i="1" dirty="0">
                <a:effectLst>
                  <a:outerShdw blurRad="38100" dist="38100" dir="2700000" algn="tl">
                    <a:srgbClr val="000000"/>
                  </a:outerShdw>
                </a:effectLst>
                <a:latin typeface="Book Antiqua" pitchFamily="18" charset="0"/>
              </a:rPr>
              <a:t>F</a:t>
            </a:r>
            <a:r>
              <a:rPr lang="en-US" sz="2800" dirty="0">
                <a:effectLst>
                  <a:outerShdw blurRad="38100" dist="38100" dir="2700000" algn="tl">
                    <a:srgbClr val="000000"/>
                  </a:outerShdw>
                </a:effectLst>
                <a:latin typeface="Book Antiqua" pitchFamily="18" charset="0"/>
              </a:rPr>
              <a:t> and </a:t>
            </a:r>
            <a:r>
              <a:rPr lang="en-US" sz="2800" i="1" dirty="0">
                <a:effectLst>
                  <a:outerShdw blurRad="38100" dist="38100" dir="2700000" algn="tl">
                    <a:srgbClr val="000000"/>
                  </a:outerShdw>
                </a:effectLst>
                <a:latin typeface="Book Antiqua" pitchFamily="18" charset="0"/>
              </a:rPr>
              <a:t>t</a:t>
            </a:r>
            <a:r>
              <a:rPr lang="en-US" sz="2800" dirty="0">
                <a:effectLst>
                  <a:outerShdw blurRad="38100" dist="38100" dir="2700000" algn="tl">
                    <a:srgbClr val="000000"/>
                  </a:outerShdw>
                </a:effectLst>
                <a:latin typeface="Book Antiqua" pitchFamily="18" charset="0"/>
              </a:rPr>
              <a:t> tests have different</a:t>
            </a:r>
          </a:p>
          <a:p>
            <a:pPr algn="l">
              <a:buClr>
                <a:srgbClr val="66FFFF"/>
              </a:buClr>
              <a:buFont typeface="Wingdings" pitchFamily="2" charset="2"/>
              <a:buNone/>
            </a:pPr>
            <a:r>
              <a:rPr lang="en-US" sz="2800" dirty="0">
                <a:effectLst>
                  <a:outerShdw blurRad="38100" dist="38100" dir="2700000" algn="tl">
                    <a:srgbClr val="000000"/>
                  </a:outerShdw>
                </a:effectLst>
                <a:latin typeface="Book Antiqua" pitchFamily="18" charset="0"/>
              </a:rPr>
              <a:t> purposes.</a:t>
            </a:r>
          </a:p>
        </p:txBody>
      </p:sp>
    </p:spTree>
    <p:extLst>
      <p:ext uri="{BB962C8B-B14F-4D97-AF65-F5344CB8AC3E}">
        <p14:creationId xmlns:p14="http://schemas.microsoft.com/office/powerpoint/2010/main" val="1910551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2754"/>
                                        </p:tgtEl>
                                        <p:attrNameLst>
                                          <p:attrName>style.visibility</p:attrName>
                                        </p:attrNameLst>
                                      </p:cBhvr>
                                      <p:to>
                                        <p:strVal val="visible"/>
                                      </p:to>
                                    </p:set>
                                    <p:anim calcmode="lin" valueType="num">
                                      <p:cBhvr additive="base">
                                        <p:cTn id="7" dur="500"/>
                                        <p:tgtEl>
                                          <p:spTgt spid="202754"/>
                                        </p:tgtEl>
                                        <p:attrNameLst>
                                          <p:attrName>ppt_x</p:attrName>
                                        </p:attrNameLst>
                                      </p:cBhvr>
                                      <p:tavLst>
                                        <p:tav tm="0">
                                          <p:val>
                                            <p:strVal val="#ppt_x-#ppt_w*1.125000"/>
                                          </p:val>
                                        </p:tav>
                                        <p:tav tm="100000">
                                          <p:val>
                                            <p:strVal val="#ppt_x"/>
                                          </p:val>
                                        </p:tav>
                                      </p:tavLst>
                                    </p:anim>
                                    <p:animEffect transition="in" filter="wipe(right)">
                                      <p:cBhvr>
                                        <p:cTn id="8" dur="500"/>
                                        <p:tgtEl>
                                          <p:spTgt spid="202754"/>
                                        </p:tgtEl>
                                      </p:cBhvr>
                                    </p:animEffect>
                                  </p:childTnLst>
                                  <p:subTnLst>
                                    <p:set>
                                      <p:cBhvr override="childStyle">
                                        <p:cTn dur="1" fill="hold" display="0" masterRel="nextClick" afterEffect="1"/>
                                        <p:tgtEl>
                                          <p:spTgt spid="20275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202755"/>
                                        </p:tgtEl>
                                        <p:attrNameLst>
                                          <p:attrName>style.visibility</p:attrName>
                                        </p:attrNameLst>
                                      </p:cBhvr>
                                      <p:to>
                                        <p:strVal val="visible"/>
                                      </p:to>
                                    </p:set>
                                    <p:anim calcmode="lin" valueType="num">
                                      <p:cBhvr>
                                        <p:cTn id="13" dur="500" fill="hold"/>
                                        <p:tgtEl>
                                          <p:spTgt spid="202755"/>
                                        </p:tgtEl>
                                        <p:attrNameLst>
                                          <p:attrName>ppt_w</p:attrName>
                                        </p:attrNameLst>
                                      </p:cBhvr>
                                      <p:tavLst>
                                        <p:tav tm="0">
                                          <p:val>
                                            <p:strVal val="2/3*#ppt_w"/>
                                          </p:val>
                                        </p:tav>
                                        <p:tav tm="100000">
                                          <p:val>
                                            <p:strVal val="#ppt_w"/>
                                          </p:val>
                                        </p:tav>
                                      </p:tavLst>
                                    </p:anim>
                                    <p:anim calcmode="lin" valueType="num">
                                      <p:cBhvr>
                                        <p:cTn id="14" dur="500" fill="hold"/>
                                        <p:tgtEl>
                                          <p:spTgt spid="202755"/>
                                        </p:tgtEl>
                                        <p:attrNameLst>
                                          <p:attrName>ppt_h</p:attrName>
                                        </p:attrNameLst>
                                      </p:cBhvr>
                                      <p:tavLst>
                                        <p:tav tm="0">
                                          <p:val>
                                            <p:strVal val="2/3*#ppt_h"/>
                                          </p:val>
                                        </p:tav>
                                        <p:tav tm="100000">
                                          <p:val>
                                            <p:strVal val="#ppt_h"/>
                                          </p:val>
                                        </p:tav>
                                      </p:tavLst>
                                    </p:anim>
                                  </p:childTnLst>
                                </p:cTn>
                              </p:par>
                            </p:childTnLst>
                          </p:cTn>
                        </p:par>
                        <p:par>
                          <p:cTn id="15" fill="hold" nodeType="afterGroup">
                            <p:stCondLst>
                              <p:cond delay="500"/>
                            </p:stCondLst>
                            <p:childTnLst>
                              <p:par>
                                <p:cTn id="16" presetID="12" presetClass="entr" presetSubtype="8" fill="hold" grpId="0" nodeType="afterEffect">
                                  <p:stCondLst>
                                    <p:cond delay="2000"/>
                                  </p:stCondLst>
                                  <p:childTnLst>
                                    <p:set>
                                      <p:cBhvr>
                                        <p:cTn id="17" dur="1" fill="hold">
                                          <p:stCondLst>
                                            <p:cond delay="0"/>
                                          </p:stCondLst>
                                        </p:cTn>
                                        <p:tgtEl>
                                          <p:spTgt spid="202757"/>
                                        </p:tgtEl>
                                        <p:attrNameLst>
                                          <p:attrName>style.visibility</p:attrName>
                                        </p:attrNameLst>
                                      </p:cBhvr>
                                      <p:to>
                                        <p:strVal val="visible"/>
                                      </p:to>
                                    </p:set>
                                    <p:anim calcmode="lin" valueType="num">
                                      <p:cBhvr additive="base">
                                        <p:cTn id="18" dur="500"/>
                                        <p:tgtEl>
                                          <p:spTgt spid="202757"/>
                                        </p:tgtEl>
                                        <p:attrNameLst>
                                          <p:attrName>ppt_x</p:attrName>
                                        </p:attrNameLst>
                                      </p:cBhvr>
                                      <p:tavLst>
                                        <p:tav tm="0">
                                          <p:val>
                                            <p:strVal val="#ppt_x-#ppt_w*1.125000"/>
                                          </p:val>
                                        </p:tav>
                                        <p:tav tm="100000">
                                          <p:val>
                                            <p:strVal val="#ppt_x"/>
                                          </p:val>
                                        </p:tav>
                                      </p:tavLst>
                                    </p:anim>
                                    <p:animEffect transition="in" filter="wipe(right)">
                                      <p:cBhvr>
                                        <p:cTn id="19" dur="500"/>
                                        <p:tgtEl>
                                          <p:spTgt spid="202757"/>
                                        </p:tgtEl>
                                      </p:cBhvr>
                                    </p:animEffect>
                                  </p:childTnLst>
                                  <p:subTnLst>
                                    <p:set>
                                      <p:cBhvr override="childStyle">
                                        <p:cTn dur="1" fill="hold" display="0" masterRel="nextClick" afterEffect="1"/>
                                        <p:tgtEl>
                                          <p:spTgt spid="202757"/>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272" fill="hold" grpId="0" nodeType="clickEffect">
                                  <p:stCondLst>
                                    <p:cond delay="0"/>
                                  </p:stCondLst>
                                  <p:childTnLst>
                                    <p:set>
                                      <p:cBhvr>
                                        <p:cTn id="23" dur="1" fill="hold">
                                          <p:stCondLst>
                                            <p:cond delay="0"/>
                                          </p:stCondLst>
                                        </p:cTn>
                                        <p:tgtEl>
                                          <p:spTgt spid="202758"/>
                                        </p:tgtEl>
                                        <p:attrNameLst>
                                          <p:attrName>style.visibility</p:attrName>
                                        </p:attrNameLst>
                                      </p:cBhvr>
                                      <p:to>
                                        <p:strVal val="visible"/>
                                      </p:to>
                                    </p:set>
                                    <p:anim calcmode="lin" valueType="num">
                                      <p:cBhvr>
                                        <p:cTn id="24" dur="500" fill="hold"/>
                                        <p:tgtEl>
                                          <p:spTgt spid="202758"/>
                                        </p:tgtEl>
                                        <p:attrNameLst>
                                          <p:attrName>ppt_w</p:attrName>
                                        </p:attrNameLst>
                                      </p:cBhvr>
                                      <p:tavLst>
                                        <p:tav tm="0">
                                          <p:val>
                                            <p:strVal val="2/3*#ppt_w"/>
                                          </p:val>
                                        </p:tav>
                                        <p:tav tm="100000">
                                          <p:val>
                                            <p:strVal val="#ppt_w"/>
                                          </p:val>
                                        </p:tav>
                                      </p:tavLst>
                                    </p:anim>
                                    <p:anim calcmode="lin" valueType="num">
                                      <p:cBhvr>
                                        <p:cTn id="25" dur="500" fill="hold"/>
                                        <p:tgtEl>
                                          <p:spTgt spid="20275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animBg="1"/>
      <p:bldP spid="202755" grpId="0" animBg="1" autoUpdateAnimBg="0"/>
      <p:bldP spid="202757" grpId="0" animBg="1"/>
      <p:bldP spid="20275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2209800" y="52389"/>
            <a:ext cx="7772400"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a:solidFill>
                  <a:srgbClr val="66FFFF"/>
                </a:solidFill>
                <a:effectLst>
                  <a:outerShdw blurRad="38100" dist="38100" dir="2700000" algn="tl">
                    <a:srgbClr val="000000"/>
                  </a:outerShdw>
                </a:effectLst>
                <a:latin typeface="Book Antiqua" pitchFamily="18" charset="0"/>
              </a:rPr>
              <a:t>Testing for Significance:  </a:t>
            </a:r>
            <a:r>
              <a:rPr lang="en-US" sz="2800" i="1">
                <a:solidFill>
                  <a:srgbClr val="66FFFF"/>
                </a:solidFill>
                <a:effectLst>
                  <a:outerShdw blurRad="38100" dist="38100" dir="2700000" algn="tl">
                    <a:srgbClr val="000000"/>
                  </a:outerShdw>
                </a:effectLst>
                <a:latin typeface="Book Antiqua" pitchFamily="18" charset="0"/>
              </a:rPr>
              <a:t>F </a:t>
            </a:r>
            <a:r>
              <a:rPr lang="en-US" sz="2800">
                <a:solidFill>
                  <a:srgbClr val="66FFFF"/>
                </a:solidFill>
                <a:effectLst>
                  <a:outerShdw blurRad="38100" dist="38100" dir="2700000" algn="tl">
                    <a:srgbClr val="000000"/>
                  </a:outerShdw>
                </a:effectLst>
                <a:latin typeface="Book Antiqua" pitchFamily="18" charset="0"/>
              </a:rPr>
              <a:t> Test</a:t>
            </a:r>
          </a:p>
        </p:txBody>
      </p:sp>
      <p:sp>
        <p:nvSpPr>
          <p:cNvPr id="203779" name="AutoShape 3"/>
          <p:cNvSpPr>
            <a:spLocks noChangeArrowheads="1"/>
          </p:cNvSpPr>
          <p:nvPr/>
        </p:nvSpPr>
        <p:spPr bwMode="auto">
          <a:xfrm rot="5400000">
            <a:off x="2028826" y="184150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203780" name="AutoShape 4"/>
          <p:cNvSpPr>
            <a:spLocks noChangeArrowheads="1"/>
          </p:cNvSpPr>
          <p:nvPr/>
        </p:nvSpPr>
        <p:spPr bwMode="auto">
          <a:xfrm rot="5400000">
            <a:off x="2028826" y="323215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203781" name="Rectangle 5"/>
          <p:cNvSpPr>
            <a:spLocks noChangeArrowheads="1"/>
          </p:cNvSpPr>
          <p:nvPr/>
        </p:nvSpPr>
        <p:spPr bwMode="auto">
          <a:xfrm>
            <a:off x="2305050" y="2724150"/>
            <a:ext cx="7677150" cy="1123950"/>
          </a:xfrm>
          <a:prstGeom prst="rect">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test is referred to as the </a:t>
            </a:r>
            <a:r>
              <a:rPr lang="en-US" sz="2400" u="sng">
                <a:effectLst>
                  <a:outerShdw blurRad="38100" dist="38100" dir="2700000" algn="tl">
                    <a:srgbClr val="000000"/>
                  </a:outerShdw>
                </a:effectLst>
                <a:latin typeface="Book Antiqua" pitchFamily="18" charset="0"/>
              </a:rPr>
              <a:t>test for overall</a:t>
            </a:r>
          </a:p>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significance</a:t>
            </a:r>
            <a:r>
              <a:rPr lang="en-US" sz="2400">
                <a:effectLst>
                  <a:outerShdw blurRad="38100" dist="38100" dir="2700000" algn="tl">
                    <a:srgbClr val="000000"/>
                  </a:outerShdw>
                </a:effectLst>
                <a:latin typeface="Book Antiqua" pitchFamily="18" charset="0"/>
              </a:rPr>
              <a:t>.</a:t>
            </a:r>
          </a:p>
        </p:txBody>
      </p:sp>
      <p:sp>
        <p:nvSpPr>
          <p:cNvPr id="203783" name="Rectangle 7"/>
          <p:cNvSpPr>
            <a:spLocks noChangeArrowheads="1"/>
          </p:cNvSpPr>
          <p:nvPr/>
        </p:nvSpPr>
        <p:spPr bwMode="auto">
          <a:xfrm>
            <a:off x="2305050" y="1219200"/>
            <a:ext cx="7677150" cy="1390650"/>
          </a:xfrm>
          <a:prstGeom prst="rect">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buClr>
                <a:srgbClr val="66FFFF"/>
              </a:buClr>
              <a:buFont typeface="Wingdings" pitchFamily="2" charset="2"/>
              <a:buNone/>
            </a:pPr>
            <a:r>
              <a:rPr lang="en-US" sz="2400" dirty="0">
                <a:effectLst>
                  <a:outerShdw blurRad="38100" dist="38100" dir="2700000" algn="tl">
                    <a:srgbClr val="000000"/>
                  </a:outerShdw>
                </a:effectLst>
                <a:latin typeface="Book Antiqua" pitchFamily="18" charset="0"/>
              </a:rPr>
              <a:t>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is used to determine whether a significant</a:t>
            </a:r>
          </a:p>
          <a:p>
            <a:pPr algn="l">
              <a:buClr>
                <a:srgbClr val="66FFFF"/>
              </a:buClr>
              <a:buFont typeface="Wingdings" pitchFamily="2" charset="2"/>
              <a:buNone/>
            </a:pPr>
            <a:r>
              <a:rPr lang="en-US" sz="2400" dirty="0">
                <a:effectLst>
                  <a:outerShdw blurRad="38100" dist="38100" dir="2700000" algn="tl">
                    <a:srgbClr val="000000"/>
                  </a:outerShdw>
                </a:effectLst>
                <a:latin typeface="Book Antiqua" pitchFamily="18" charset="0"/>
              </a:rPr>
              <a:t> relationship exists between the dependent variable</a:t>
            </a:r>
          </a:p>
          <a:p>
            <a:pPr algn="l">
              <a:buClr>
                <a:srgbClr val="66FFFF"/>
              </a:buClr>
              <a:buFont typeface="Wingdings" pitchFamily="2" charset="2"/>
              <a:buNone/>
            </a:pPr>
            <a:r>
              <a:rPr lang="en-US" sz="2400" dirty="0">
                <a:effectLst>
                  <a:outerShdw blurRad="38100" dist="38100" dir="2700000" algn="tl">
                    <a:srgbClr val="000000"/>
                  </a:outerShdw>
                </a:effectLst>
                <a:latin typeface="Book Antiqua" pitchFamily="18" charset="0"/>
              </a:rPr>
              <a:t> and at least one of </a:t>
            </a:r>
            <a:r>
              <a:rPr lang="en-US" sz="2400" u="sng" dirty="0">
                <a:effectLst>
                  <a:outerShdw blurRad="38100" dist="38100" dir="2700000" algn="tl">
                    <a:srgbClr val="000000"/>
                  </a:outerShdw>
                </a:effectLst>
                <a:latin typeface="Book Antiqua" pitchFamily="18" charset="0"/>
              </a:rPr>
              <a:t>the independent variables</a:t>
            </a:r>
            <a:r>
              <a:rPr lang="en-US" sz="2400" dirty="0">
                <a:effectLst>
                  <a:outerShdw blurRad="38100" dist="38100" dir="2700000" algn="tl">
                    <a:srgbClr val="000000"/>
                  </a:outerShdw>
                </a:effectLst>
                <a:latin typeface="Book Antiqua" pitchFamily="18" charset="0"/>
              </a:rPr>
              <a:t>.</a:t>
            </a:r>
          </a:p>
        </p:txBody>
      </p:sp>
    </p:spTree>
    <p:extLst>
      <p:ext uri="{BB962C8B-B14F-4D97-AF65-F5344CB8AC3E}">
        <p14:creationId xmlns:p14="http://schemas.microsoft.com/office/powerpoint/2010/main" val="4290159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3779"/>
                                        </p:tgtEl>
                                        <p:attrNameLst>
                                          <p:attrName>style.visibility</p:attrName>
                                        </p:attrNameLst>
                                      </p:cBhvr>
                                      <p:to>
                                        <p:strVal val="visible"/>
                                      </p:to>
                                    </p:set>
                                    <p:anim calcmode="lin" valueType="num">
                                      <p:cBhvr additive="base">
                                        <p:cTn id="7" dur="500"/>
                                        <p:tgtEl>
                                          <p:spTgt spid="203779"/>
                                        </p:tgtEl>
                                        <p:attrNameLst>
                                          <p:attrName>ppt_x</p:attrName>
                                        </p:attrNameLst>
                                      </p:cBhvr>
                                      <p:tavLst>
                                        <p:tav tm="0">
                                          <p:val>
                                            <p:strVal val="#ppt_x-#ppt_w*1.125000"/>
                                          </p:val>
                                        </p:tav>
                                        <p:tav tm="100000">
                                          <p:val>
                                            <p:strVal val="#ppt_x"/>
                                          </p:val>
                                        </p:tav>
                                      </p:tavLst>
                                    </p:anim>
                                    <p:animEffect transition="in" filter="wipe(right)">
                                      <p:cBhvr>
                                        <p:cTn id="8" dur="500"/>
                                        <p:tgtEl>
                                          <p:spTgt spid="203779"/>
                                        </p:tgtEl>
                                      </p:cBhvr>
                                    </p:animEffect>
                                  </p:childTnLst>
                                  <p:subTnLst>
                                    <p:set>
                                      <p:cBhvr override="childStyle">
                                        <p:cTn dur="1" fill="hold" display="0" masterRel="nextClick" afterEffect="1"/>
                                        <p:tgtEl>
                                          <p:spTgt spid="203779"/>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203783"/>
                                        </p:tgtEl>
                                        <p:attrNameLst>
                                          <p:attrName>style.visibility</p:attrName>
                                        </p:attrNameLst>
                                      </p:cBhvr>
                                      <p:to>
                                        <p:strVal val="visible"/>
                                      </p:to>
                                    </p:set>
                                    <p:anim calcmode="lin" valueType="num">
                                      <p:cBhvr>
                                        <p:cTn id="13" dur="500" fill="hold"/>
                                        <p:tgtEl>
                                          <p:spTgt spid="203783"/>
                                        </p:tgtEl>
                                        <p:attrNameLst>
                                          <p:attrName>ppt_w</p:attrName>
                                        </p:attrNameLst>
                                      </p:cBhvr>
                                      <p:tavLst>
                                        <p:tav tm="0">
                                          <p:val>
                                            <p:strVal val="2/3*#ppt_w"/>
                                          </p:val>
                                        </p:tav>
                                        <p:tav tm="100000">
                                          <p:val>
                                            <p:strVal val="#ppt_w"/>
                                          </p:val>
                                        </p:tav>
                                      </p:tavLst>
                                    </p:anim>
                                    <p:anim calcmode="lin" valueType="num">
                                      <p:cBhvr>
                                        <p:cTn id="14" dur="500" fill="hold"/>
                                        <p:tgtEl>
                                          <p:spTgt spid="203783"/>
                                        </p:tgtEl>
                                        <p:attrNameLst>
                                          <p:attrName>ppt_h</p:attrName>
                                        </p:attrNameLst>
                                      </p:cBhvr>
                                      <p:tavLst>
                                        <p:tav tm="0">
                                          <p:val>
                                            <p:strVal val="2/3*#ppt_h"/>
                                          </p:val>
                                        </p:tav>
                                        <p:tav tm="100000">
                                          <p:val>
                                            <p:strVal val="#ppt_h"/>
                                          </p:val>
                                        </p:tav>
                                      </p:tavLst>
                                    </p:anim>
                                  </p:childTnLst>
                                </p:cTn>
                              </p:par>
                            </p:childTnLst>
                          </p:cTn>
                        </p:par>
                        <p:par>
                          <p:cTn id="15" fill="hold" nodeType="afterGroup">
                            <p:stCondLst>
                              <p:cond delay="500"/>
                            </p:stCondLst>
                            <p:childTnLst>
                              <p:par>
                                <p:cTn id="16" presetID="12" presetClass="entr" presetSubtype="8" fill="hold" grpId="0" nodeType="afterEffect">
                                  <p:stCondLst>
                                    <p:cond delay="3000"/>
                                  </p:stCondLst>
                                  <p:childTnLst>
                                    <p:set>
                                      <p:cBhvr>
                                        <p:cTn id="17" dur="1" fill="hold">
                                          <p:stCondLst>
                                            <p:cond delay="0"/>
                                          </p:stCondLst>
                                        </p:cTn>
                                        <p:tgtEl>
                                          <p:spTgt spid="203780"/>
                                        </p:tgtEl>
                                        <p:attrNameLst>
                                          <p:attrName>style.visibility</p:attrName>
                                        </p:attrNameLst>
                                      </p:cBhvr>
                                      <p:to>
                                        <p:strVal val="visible"/>
                                      </p:to>
                                    </p:set>
                                    <p:anim calcmode="lin" valueType="num">
                                      <p:cBhvr additive="base">
                                        <p:cTn id="18" dur="500"/>
                                        <p:tgtEl>
                                          <p:spTgt spid="203780"/>
                                        </p:tgtEl>
                                        <p:attrNameLst>
                                          <p:attrName>ppt_x</p:attrName>
                                        </p:attrNameLst>
                                      </p:cBhvr>
                                      <p:tavLst>
                                        <p:tav tm="0">
                                          <p:val>
                                            <p:strVal val="#ppt_x-#ppt_w*1.125000"/>
                                          </p:val>
                                        </p:tav>
                                        <p:tav tm="100000">
                                          <p:val>
                                            <p:strVal val="#ppt_x"/>
                                          </p:val>
                                        </p:tav>
                                      </p:tavLst>
                                    </p:anim>
                                    <p:animEffect transition="in" filter="wipe(right)">
                                      <p:cBhvr>
                                        <p:cTn id="19" dur="500"/>
                                        <p:tgtEl>
                                          <p:spTgt spid="203780"/>
                                        </p:tgtEl>
                                      </p:cBhvr>
                                    </p:animEffect>
                                  </p:childTnLst>
                                  <p:subTnLst>
                                    <p:set>
                                      <p:cBhvr override="childStyle">
                                        <p:cTn dur="1" fill="hold" display="0" masterRel="nextClick" afterEffect="1"/>
                                        <p:tgtEl>
                                          <p:spTgt spid="203780"/>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272" fill="hold" grpId="0" nodeType="clickEffect">
                                  <p:stCondLst>
                                    <p:cond delay="0"/>
                                  </p:stCondLst>
                                  <p:childTnLst>
                                    <p:set>
                                      <p:cBhvr>
                                        <p:cTn id="23" dur="1" fill="hold">
                                          <p:stCondLst>
                                            <p:cond delay="0"/>
                                          </p:stCondLst>
                                        </p:cTn>
                                        <p:tgtEl>
                                          <p:spTgt spid="203781"/>
                                        </p:tgtEl>
                                        <p:attrNameLst>
                                          <p:attrName>style.visibility</p:attrName>
                                        </p:attrNameLst>
                                      </p:cBhvr>
                                      <p:to>
                                        <p:strVal val="visible"/>
                                      </p:to>
                                    </p:set>
                                    <p:anim calcmode="lin" valueType="num">
                                      <p:cBhvr>
                                        <p:cTn id="24" dur="500" fill="hold"/>
                                        <p:tgtEl>
                                          <p:spTgt spid="203781"/>
                                        </p:tgtEl>
                                        <p:attrNameLst>
                                          <p:attrName>ppt_w</p:attrName>
                                        </p:attrNameLst>
                                      </p:cBhvr>
                                      <p:tavLst>
                                        <p:tav tm="0">
                                          <p:val>
                                            <p:strVal val="2/3*#ppt_w"/>
                                          </p:val>
                                        </p:tav>
                                        <p:tav tm="100000">
                                          <p:val>
                                            <p:strVal val="#ppt_w"/>
                                          </p:val>
                                        </p:tav>
                                      </p:tavLst>
                                    </p:anim>
                                    <p:anim calcmode="lin" valueType="num">
                                      <p:cBhvr>
                                        <p:cTn id="25" dur="500" fill="hold"/>
                                        <p:tgtEl>
                                          <p:spTgt spid="203781"/>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animBg="1"/>
      <p:bldP spid="203780" grpId="0" animBg="1"/>
      <p:bldP spid="203781" grpId="0" animBg="1" autoUpdateAnimBg="0"/>
      <p:bldP spid="20378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AutoShape 2"/>
          <p:cNvSpPr>
            <a:spLocks noChangeArrowheads="1"/>
          </p:cNvSpPr>
          <p:nvPr/>
        </p:nvSpPr>
        <p:spPr bwMode="auto">
          <a:xfrm rot="5400000">
            <a:off x="2028826" y="184150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204803" name="AutoShape 3"/>
          <p:cNvSpPr>
            <a:spLocks noChangeArrowheads="1"/>
          </p:cNvSpPr>
          <p:nvPr/>
        </p:nvSpPr>
        <p:spPr bwMode="auto">
          <a:xfrm rot="5400000">
            <a:off x="2028826" y="323215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204804" name="Rectangle 4"/>
          <p:cNvSpPr>
            <a:spLocks noChangeArrowheads="1"/>
          </p:cNvSpPr>
          <p:nvPr/>
        </p:nvSpPr>
        <p:spPr bwMode="auto">
          <a:xfrm>
            <a:off x="2305050" y="2724150"/>
            <a:ext cx="7677150" cy="1123950"/>
          </a:xfrm>
          <a:prstGeom prst="rect">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A separate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test is conducted for each of the</a:t>
            </a:r>
          </a:p>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independent variables in the model.</a:t>
            </a:r>
          </a:p>
        </p:txBody>
      </p:sp>
      <p:sp>
        <p:nvSpPr>
          <p:cNvPr id="204806" name="Rectangle 6"/>
          <p:cNvSpPr>
            <a:spLocks noChangeArrowheads="1"/>
          </p:cNvSpPr>
          <p:nvPr/>
        </p:nvSpPr>
        <p:spPr bwMode="auto">
          <a:xfrm>
            <a:off x="2305050" y="1219200"/>
            <a:ext cx="7677150" cy="1390650"/>
          </a:xfrm>
          <a:prstGeom prst="rect">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If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test shows an overall significance, the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test is</a:t>
            </a:r>
          </a:p>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used to determine whether each of the individual</a:t>
            </a:r>
          </a:p>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independent variables is significant.</a:t>
            </a:r>
          </a:p>
        </p:txBody>
      </p:sp>
      <p:sp>
        <p:nvSpPr>
          <p:cNvPr id="204808" name="Rectangle 8"/>
          <p:cNvSpPr>
            <a:spLocks noChangeArrowheads="1"/>
          </p:cNvSpPr>
          <p:nvPr/>
        </p:nvSpPr>
        <p:spPr bwMode="auto">
          <a:xfrm>
            <a:off x="2209800" y="52389"/>
            <a:ext cx="7772400"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a:solidFill>
                  <a:srgbClr val="66FFFF"/>
                </a:solidFill>
                <a:effectLst>
                  <a:outerShdw blurRad="38100" dist="38100" dir="2700000" algn="tl">
                    <a:srgbClr val="000000"/>
                  </a:outerShdw>
                </a:effectLst>
                <a:latin typeface="Book Antiqua" pitchFamily="18" charset="0"/>
              </a:rPr>
              <a:t>Testing for Significance:  </a:t>
            </a:r>
            <a:r>
              <a:rPr lang="en-US" sz="2800" i="1">
                <a:solidFill>
                  <a:srgbClr val="66FFFF"/>
                </a:solidFill>
                <a:effectLst>
                  <a:outerShdw blurRad="38100" dist="38100" dir="2700000" algn="tl">
                    <a:srgbClr val="000000"/>
                  </a:outerShdw>
                </a:effectLst>
                <a:latin typeface="Book Antiqua" pitchFamily="18" charset="0"/>
              </a:rPr>
              <a:t>t </a:t>
            </a:r>
            <a:r>
              <a:rPr lang="en-US" sz="2800">
                <a:solidFill>
                  <a:srgbClr val="66FFFF"/>
                </a:solidFill>
                <a:effectLst>
                  <a:outerShdw blurRad="38100" dist="38100" dir="2700000" algn="tl">
                    <a:srgbClr val="000000"/>
                  </a:outerShdw>
                </a:effectLst>
                <a:latin typeface="Book Antiqua" pitchFamily="18" charset="0"/>
              </a:rPr>
              <a:t> Test</a:t>
            </a:r>
          </a:p>
        </p:txBody>
      </p:sp>
      <p:sp>
        <p:nvSpPr>
          <p:cNvPr id="204809" name="AutoShape 9"/>
          <p:cNvSpPr>
            <a:spLocks noChangeArrowheads="1"/>
          </p:cNvSpPr>
          <p:nvPr/>
        </p:nvSpPr>
        <p:spPr bwMode="auto">
          <a:xfrm rot="5400000">
            <a:off x="2028826" y="447040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204810" name="Rectangle 10"/>
          <p:cNvSpPr>
            <a:spLocks noChangeArrowheads="1"/>
          </p:cNvSpPr>
          <p:nvPr/>
        </p:nvSpPr>
        <p:spPr bwMode="auto">
          <a:xfrm>
            <a:off x="2305050" y="3962400"/>
            <a:ext cx="7677150" cy="1123950"/>
          </a:xfrm>
          <a:prstGeom prst="rect">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We refer to each of these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tests as a </a:t>
            </a:r>
            <a:r>
              <a:rPr lang="en-US" sz="2400" u="sng">
                <a:effectLst>
                  <a:outerShdw blurRad="38100" dist="38100" dir="2700000" algn="tl">
                    <a:srgbClr val="000000"/>
                  </a:outerShdw>
                </a:effectLst>
                <a:latin typeface="Book Antiqua" pitchFamily="18" charset="0"/>
              </a:rPr>
              <a:t>test for individual</a:t>
            </a:r>
          </a:p>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significance</a:t>
            </a:r>
            <a:r>
              <a:rPr lang="en-US" sz="2400">
                <a:effectLst>
                  <a:outerShdw blurRad="38100" dist="38100" dir="2700000" algn="tl">
                    <a:srgbClr val="000000"/>
                  </a:outerShdw>
                </a:effectLst>
                <a:latin typeface="Book Antiqua" pitchFamily="18" charset="0"/>
              </a:rPr>
              <a:t>.</a:t>
            </a:r>
          </a:p>
        </p:txBody>
      </p:sp>
    </p:spTree>
    <p:extLst>
      <p:ext uri="{BB962C8B-B14F-4D97-AF65-F5344CB8AC3E}">
        <p14:creationId xmlns:p14="http://schemas.microsoft.com/office/powerpoint/2010/main" val="4204323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4802"/>
                                        </p:tgtEl>
                                        <p:attrNameLst>
                                          <p:attrName>style.visibility</p:attrName>
                                        </p:attrNameLst>
                                      </p:cBhvr>
                                      <p:to>
                                        <p:strVal val="visible"/>
                                      </p:to>
                                    </p:set>
                                    <p:anim calcmode="lin" valueType="num">
                                      <p:cBhvr additive="base">
                                        <p:cTn id="7" dur="500"/>
                                        <p:tgtEl>
                                          <p:spTgt spid="204802"/>
                                        </p:tgtEl>
                                        <p:attrNameLst>
                                          <p:attrName>ppt_x</p:attrName>
                                        </p:attrNameLst>
                                      </p:cBhvr>
                                      <p:tavLst>
                                        <p:tav tm="0">
                                          <p:val>
                                            <p:strVal val="#ppt_x-#ppt_w*1.125000"/>
                                          </p:val>
                                        </p:tav>
                                        <p:tav tm="100000">
                                          <p:val>
                                            <p:strVal val="#ppt_x"/>
                                          </p:val>
                                        </p:tav>
                                      </p:tavLst>
                                    </p:anim>
                                    <p:animEffect transition="in" filter="wipe(right)">
                                      <p:cBhvr>
                                        <p:cTn id="8" dur="500"/>
                                        <p:tgtEl>
                                          <p:spTgt spid="204802"/>
                                        </p:tgtEl>
                                      </p:cBhvr>
                                    </p:animEffect>
                                  </p:childTnLst>
                                  <p:subTnLst>
                                    <p:set>
                                      <p:cBhvr override="childStyle">
                                        <p:cTn dur="1" fill="hold" display="0" masterRel="nextClick" afterEffect="1"/>
                                        <p:tgtEl>
                                          <p:spTgt spid="20480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204806"/>
                                        </p:tgtEl>
                                        <p:attrNameLst>
                                          <p:attrName>style.visibility</p:attrName>
                                        </p:attrNameLst>
                                      </p:cBhvr>
                                      <p:to>
                                        <p:strVal val="visible"/>
                                      </p:to>
                                    </p:set>
                                    <p:anim calcmode="lin" valueType="num">
                                      <p:cBhvr>
                                        <p:cTn id="13" dur="500" fill="hold"/>
                                        <p:tgtEl>
                                          <p:spTgt spid="204806"/>
                                        </p:tgtEl>
                                        <p:attrNameLst>
                                          <p:attrName>ppt_w</p:attrName>
                                        </p:attrNameLst>
                                      </p:cBhvr>
                                      <p:tavLst>
                                        <p:tav tm="0">
                                          <p:val>
                                            <p:strVal val="2/3*#ppt_w"/>
                                          </p:val>
                                        </p:tav>
                                        <p:tav tm="100000">
                                          <p:val>
                                            <p:strVal val="#ppt_w"/>
                                          </p:val>
                                        </p:tav>
                                      </p:tavLst>
                                    </p:anim>
                                    <p:anim calcmode="lin" valueType="num">
                                      <p:cBhvr>
                                        <p:cTn id="14" dur="500" fill="hold"/>
                                        <p:tgtEl>
                                          <p:spTgt spid="204806"/>
                                        </p:tgtEl>
                                        <p:attrNameLst>
                                          <p:attrName>ppt_h</p:attrName>
                                        </p:attrNameLst>
                                      </p:cBhvr>
                                      <p:tavLst>
                                        <p:tav tm="0">
                                          <p:val>
                                            <p:strVal val="2/3*#ppt_h"/>
                                          </p:val>
                                        </p:tav>
                                        <p:tav tm="100000">
                                          <p:val>
                                            <p:strVal val="#ppt_h"/>
                                          </p:val>
                                        </p:tav>
                                      </p:tavLst>
                                    </p:anim>
                                  </p:childTnLst>
                                </p:cTn>
                              </p:par>
                            </p:childTnLst>
                          </p:cTn>
                        </p:par>
                        <p:par>
                          <p:cTn id="15" fill="hold" nodeType="afterGroup">
                            <p:stCondLst>
                              <p:cond delay="500"/>
                            </p:stCondLst>
                            <p:childTnLst>
                              <p:par>
                                <p:cTn id="16" presetID="12" presetClass="entr" presetSubtype="8" fill="hold" grpId="0" nodeType="afterEffect">
                                  <p:stCondLst>
                                    <p:cond delay="3000"/>
                                  </p:stCondLst>
                                  <p:childTnLst>
                                    <p:set>
                                      <p:cBhvr>
                                        <p:cTn id="17" dur="1" fill="hold">
                                          <p:stCondLst>
                                            <p:cond delay="0"/>
                                          </p:stCondLst>
                                        </p:cTn>
                                        <p:tgtEl>
                                          <p:spTgt spid="204803"/>
                                        </p:tgtEl>
                                        <p:attrNameLst>
                                          <p:attrName>style.visibility</p:attrName>
                                        </p:attrNameLst>
                                      </p:cBhvr>
                                      <p:to>
                                        <p:strVal val="visible"/>
                                      </p:to>
                                    </p:set>
                                    <p:anim calcmode="lin" valueType="num">
                                      <p:cBhvr additive="base">
                                        <p:cTn id="18" dur="500"/>
                                        <p:tgtEl>
                                          <p:spTgt spid="204803"/>
                                        </p:tgtEl>
                                        <p:attrNameLst>
                                          <p:attrName>ppt_x</p:attrName>
                                        </p:attrNameLst>
                                      </p:cBhvr>
                                      <p:tavLst>
                                        <p:tav tm="0">
                                          <p:val>
                                            <p:strVal val="#ppt_x-#ppt_w*1.125000"/>
                                          </p:val>
                                        </p:tav>
                                        <p:tav tm="100000">
                                          <p:val>
                                            <p:strVal val="#ppt_x"/>
                                          </p:val>
                                        </p:tav>
                                      </p:tavLst>
                                    </p:anim>
                                    <p:animEffect transition="in" filter="wipe(right)">
                                      <p:cBhvr>
                                        <p:cTn id="19" dur="500"/>
                                        <p:tgtEl>
                                          <p:spTgt spid="204803"/>
                                        </p:tgtEl>
                                      </p:cBhvr>
                                    </p:animEffect>
                                  </p:childTnLst>
                                  <p:subTnLst>
                                    <p:set>
                                      <p:cBhvr override="childStyle">
                                        <p:cTn dur="1" fill="hold" display="0" masterRel="nextClick" afterEffect="1"/>
                                        <p:tgtEl>
                                          <p:spTgt spid="204803"/>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272" fill="hold" grpId="0" nodeType="clickEffect">
                                  <p:stCondLst>
                                    <p:cond delay="0"/>
                                  </p:stCondLst>
                                  <p:childTnLst>
                                    <p:set>
                                      <p:cBhvr>
                                        <p:cTn id="23" dur="1" fill="hold">
                                          <p:stCondLst>
                                            <p:cond delay="0"/>
                                          </p:stCondLst>
                                        </p:cTn>
                                        <p:tgtEl>
                                          <p:spTgt spid="204804"/>
                                        </p:tgtEl>
                                        <p:attrNameLst>
                                          <p:attrName>style.visibility</p:attrName>
                                        </p:attrNameLst>
                                      </p:cBhvr>
                                      <p:to>
                                        <p:strVal val="visible"/>
                                      </p:to>
                                    </p:set>
                                    <p:anim calcmode="lin" valueType="num">
                                      <p:cBhvr>
                                        <p:cTn id="24" dur="500" fill="hold"/>
                                        <p:tgtEl>
                                          <p:spTgt spid="204804"/>
                                        </p:tgtEl>
                                        <p:attrNameLst>
                                          <p:attrName>ppt_w</p:attrName>
                                        </p:attrNameLst>
                                      </p:cBhvr>
                                      <p:tavLst>
                                        <p:tav tm="0">
                                          <p:val>
                                            <p:strVal val="2/3*#ppt_w"/>
                                          </p:val>
                                        </p:tav>
                                        <p:tav tm="100000">
                                          <p:val>
                                            <p:strVal val="#ppt_w"/>
                                          </p:val>
                                        </p:tav>
                                      </p:tavLst>
                                    </p:anim>
                                    <p:anim calcmode="lin" valueType="num">
                                      <p:cBhvr>
                                        <p:cTn id="25" dur="500" fill="hold"/>
                                        <p:tgtEl>
                                          <p:spTgt spid="204804"/>
                                        </p:tgtEl>
                                        <p:attrNameLst>
                                          <p:attrName>ppt_h</p:attrName>
                                        </p:attrNameLst>
                                      </p:cBhvr>
                                      <p:tavLst>
                                        <p:tav tm="0">
                                          <p:val>
                                            <p:strVal val="2/3*#ppt_h"/>
                                          </p:val>
                                        </p:tav>
                                        <p:tav tm="100000">
                                          <p:val>
                                            <p:strVal val="#ppt_h"/>
                                          </p:val>
                                        </p:tav>
                                      </p:tavLst>
                                    </p:anim>
                                  </p:childTnLst>
                                </p:cTn>
                              </p:par>
                            </p:childTnLst>
                          </p:cTn>
                        </p:par>
                        <p:par>
                          <p:cTn id="26" fill="hold" nodeType="afterGroup">
                            <p:stCondLst>
                              <p:cond delay="500"/>
                            </p:stCondLst>
                            <p:childTnLst>
                              <p:par>
                                <p:cTn id="27" presetID="12" presetClass="entr" presetSubtype="8" fill="hold" grpId="0" nodeType="afterEffect">
                                  <p:stCondLst>
                                    <p:cond delay="2000"/>
                                  </p:stCondLst>
                                  <p:childTnLst>
                                    <p:set>
                                      <p:cBhvr>
                                        <p:cTn id="28" dur="1" fill="hold">
                                          <p:stCondLst>
                                            <p:cond delay="0"/>
                                          </p:stCondLst>
                                        </p:cTn>
                                        <p:tgtEl>
                                          <p:spTgt spid="204809"/>
                                        </p:tgtEl>
                                        <p:attrNameLst>
                                          <p:attrName>style.visibility</p:attrName>
                                        </p:attrNameLst>
                                      </p:cBhvr>
                                      <p:to>
                                        <p:strVal val="visible"/>
                                      </p:to>
                                    </p:set>
                                    <p:anim calcmode="lin" valueType="num">
                                      <p:cBhvr additive="base">
                                        <p:cTn id="29" dur="500"/>
                                        <p:tgtEl>
                                          <p:spTgt spid="204809"/>
                                        </p:tgtEl>
                                        <p:attrNameLst>
                                          <p:attrName>ppt_x</p:attrName>
                                        </p:attrNameLst>
                                      </p:cBhvr>
                                      <p:tavLst>
                                        <p:tav tm="0">
                                          <p:val>
                                            <p:strVal val="#ppt_x-#ppt_w*1.125000"/>
                                          </p:val>
                                        </p:tav>
                                        <p:tav tm="100000">
                                          <p:val>
                                            <p:strVal val="#ppt_x"/>
                                          </p:val>
                                        </p:tav>
                                      </p:tavLst>
                                    </p:anim>
                                    <p:animEffect transition="in" filter="wipe(right)">
                                      <p:cBhvr>
                                        <p:cTn id="30" dur="500"/>
                                        <p:tgtEl>
                                          <p:spTgt spid="204809"/>
                                        </p:tgtEl>
                                      </p:cBhvr>
                                    </p:animEffect>
                                  </p:childTnLst>
                                  <p:subTnLst>
                                    <p:set>
                                      <p:cBhvr override="childStyle">
                                        <p:cTn dur="1" fill="hold" display="0" masterRel="nextClick" afterEffect="1"/>
                                        <p:tgtEl>
                                          <p:spTgt spid="20480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272" fill="hold" grpId="0" nodeType="clickEffect">
                                  <p:stCondLst>
                                    <p:cond delay="0"/>
                                  </p:stCondLst>
                                  <p:childTnLst>
                                    <p:set>
                                      <p:cBhvr>
                                        <p:cTn id="34" dur="1" fill="hold">
                                          <p:stCondLst>
                                            <p:cond delay="0"/>
                                          </p:stCondLst>
                                        </p:cTn>
                                        <p:tgtEl>
                                          <p:spTgt spid="204810"/>
                                        </p:tgtEl>
                                        <p:attrNameLst>
                                          <p:attrName>style.visibility</p:attrName>
                                        </p:attrNameLst>
                                      </p:cBhvr>
                                      <p:to>
                                        <p:strVal val="visible"/>
                                      </p:to>
                                    </p:set>
                                    <p:anim calcmode="lin" valueType="num">
                                      <p:cBhvr>
                                        <p:cTn id="35" dur="500" fill="hold"/>
                                        <p:tgtEl>
                                          <p:spTgt spid="204810"/>
                                        </p:tgtEl>
                                        <p:attrNameLst>
                                          <p:attrName>ppt_w</p:attrName>
                                        </p:attrNameLst>
                                      </p:cBhvr>
                                      <p:tavLst>
                                        <p:tav tm="0">
                                          <p:val>
                                            <p:strVal val="2/3*#ppt_w"/>
                                          </p:val>
                                        </p:tav>
                                        <p:tav tm="100000">
                                          <p:val>
                                            <p:strVal val="#ppt_w"/>
                                          </p:val>
                                        </p:tav>
                                      </p:tavLst>
                                    </p:anim>
                                    <p:anim calcmode="lin" valueType="num">
                                      <p:cBhvr>
                                        <p:cTn id="36" dur="500" fill="hold"/>
                                        <p:tgtEl>
                                          <p:spTgt spid="204810"/>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nimBg="1"/>
      <p:bldP spid="204803" grpId="0" animBg="1"/>
      <p:bldP spid="204804" grpId="0" animBg="1" autoUpdateAnimBg="0"/>
      <p:bldP spid="204806" grpId="0" animBg="1" autoUpdateAnimBg="0"/>
      <p:bldP spid="204809" grpId="0" animBg="1"/>
      <p:bldP spid="20481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2205038" y="119064"/>
            <a:ext cx="77724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a:solidFill>
                  <a:srgbClr val="66FFFF"/>
                </a:solidFill>
                <a:effectLst>
                  <a:outerShdw blurRad="38100" dist="38100" dir="2700000" algn="tl">
                    <a:srgbClr val="000000"/>
                  </a:outerShdw>
                </a:effectLst>
                <a:latin typeface="Book Antiqua" pitchFamily="18" charset="0"/>
              </a:rPr>
              <a:t>Testing for Significance:  </a:t>
            </a:r>
            <a:r>
              <a:rPr lang="en-US" sz="2800" i="1">
                <a:solidFill>
                  <a:srgbClr val="66FFFF"/>
                </a:solidFill>
                <a:effectLst>
                  <a:outerShdw blurRad="38100" dist="38100" dir="2700000" algn="tl">
                    <a:srgbClr val="000000"/>
                  </a:outerShdw>
                </a:effectLst>
                <a:latin typeface="Book Antiqua" pitchFamily="18" charset="0"/>
              </a:rPr>
              <a:t>F </a:t>
            </a:r>
            <a:r>
              <a:rPr lang="en-US" sz="2800">
                <a:solidFill>
                  <a:srgbClr val="66FFFF"/>
                </a:solidFill>
                <a:effectLst>
                  <a:outerShdw blurRad="38100" dist="38100" dir="2700000" algn="tl">
                    <a:srgbClr val="000000"/>
                  </a:outerShdw>
                </a:effectLst>
                <a:latin typeface="Book Antiqua" pitchFamily="18" charset="0"/>
              </a:rPr>
              <a:t> Test</a:t>
            </a:r>
          </a:p>
        </p:txBody>
      </p:sp>
      <p:sp>
        <p:nvSpPr>
          <p:cNvPr id="208899" name="Rectangle 3"/>
          <p:cNvSpPr>
            <a:spLocks noChangeArrowheads="1"/>
          </p:cNvSpPr>
          <p:nvPr/>
        </p:nvSpPr>
        <p:spPr bwMode="auto">
          <a:xfrm>
            <a:off x="2305050" y="1219200"/>
            <a:ext cx="2228850" cy="552450"/>
          </a:xfrm>
          <a:prstGeom prst="rect">
            <a:avLst/>
          </a:prstGeom>
          <a:no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2400" dirty="0">
                <a:effectLst>
                  <a:outerShdw blurRad="38100" dist="38100" dir="2700000" algn="tl">
                    <a:srgbClr val="000000"/>
                  </a:outerShdw>
                </a:effectLst>
                <a:latin typeface="Book Antiqua" pitchFamily="18" charset="0"/>
              </a:rPr>
              <a:t>Hypotheses</a:t>
            </a:r>
          </a:p>
        </p:txBody>
      </p:sp>
      <p:sp>
        <p:nvSpPr>
          <p:cNvPr id="208900" name="Rectangle 4"/>
          <p:cNvSpPr>
            <a:spLocks noChangeArrowheads="1"/>
          </p:cNvSpPr>
          <p:nvPr/>
        </p:nvSpPr>
        <p:spPr bwMode="auto">
          <a:xfrm>
            <a:off x="2305050" y="3695700"/>
            <a:ext cx="2228850" cy="552450"/>
          </a:xfrm>
          <a:prstGeom prst="rect">
            <a:avLst/>
          </a:prstGeom>
          <a:no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2400" dirty="0">
                <a:effectLst>
                  <a:outerShdw blurRad="38100" dist="38100" dir="2700000" algn="tl">
                    <a:srgbClr val="000000"/>
                  </a:outerShdw>
                </a:effectLst>
                <a:latin typeface="Book Antiqua" pitchFamily="18" charset="0"/>
              </a:rPr>
              <a:t>Rejection Rule</a:t>
            </a:r>
          </a:p>
        </p:txBody>
      </p:sp>
      <p:sp>
        <p:nvSpPr>
          <p:cNvPr id="208901" name="Rectangle 5"/>
          <p:cNvSpPr>
            <a:spLocks noChangeArrowheads="1"/>
          </p:cNvSpPr>
          <p:nvPr/>
        </p:nvSpPr>
        <p:spPr bwMode="auto">
          <a:xfrm>
            <a:off x="2305050" y="2781300"/>
            <a:ext cx="2228850" cy="552450"/>
          </a:xfrm>
          <a:prstGeom prst="rect">
            <a:avLst/>
          </a:prstGeom>
          <a:no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2400" dirty="0">
                <a:effectLst>
                  <a:outerShdw blurRad="38100" dist="38100" dir="2700000" algn="tl">
                    <a:srgbClr val="000000"/>
                  </a:outerShdw>
                </a:effectLst>
                <a:latin typeface="Book Antiqua" pitchFamily="18" charset="0"/>
              </a:rPr>
              <a:t>Test Statistic</a:t>
            </a:r>
          </a:p>
        </p:txBody>
      </p:sp>
      <p:sp>
        <p:nvSpPr>
          <p:cNvPr id="208903" name="Rectangle 7"/>
          <p:cNvSpPr>
            <a:spLocks noChangeArrowheads="1"/>
          </p:cNvSpPr>
          <p:nvPr/>
        </p:nvSpPr>
        <p:spPr bwMode="auto">
          <a:xfrm>
            <a:off x="4572000" y="1181100"/>
            <a:ext cx="51244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20000"/>
              </a:spcBef>
              <a:buClr>
                <a:srgbClr val="66FFFF"/>
              </a:buClr>
              <a:buSzPct val="75000"/>
              <a:buFont typeface="Monotype Sorts" pitchFamily="2" charset="2"/>
              <a:buNone/>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 0</a:t>
            </a:r>
            <a:endParaRPr lang="en-US" sz="2400">
              <a:solidFill>
                <a:schemeClr val="tx2"/>
              </a:solidFill>
              <a:effectLst>
                <a:outerShdw blurRad="38100" dist="38100" dir="2700000" algn="tl">
                  <a:srgbClr val="000000"/>
                </a:outerShdw>
              </a:effectLst>
              <a:latin typeface="Book Antiqua" pitchFamily="18" charset="0"/>
            </a:endParaRPr>
          </a:p>
          <a:p>
            <a:pPr algn="l">
              <a:spcBef>
                <a:spcPct val="20000"/>
              </a:spcBef>
              <a:buClr>
                <a:srgbClr val="66FFFF"/>
              </a:buClr>
              <a:buSzPct val="75000"/>
              <a:buFont typeface="Monotype Sorts" pitchFamily="2" charset="2"/>
              <a:buNone/>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a</a:t>
            </a:r>
            <a:r>
              <a:rPr lang="en-US" sz="2400">
                <a:effectLst>
                  <a:outerShdw blurRad="38100" dist="38100" dir="2700000" algn="tl">
                    <a:srgbClr val="000000"/>
                  </a:outerShdw>
                </a:effectLst>
                <a:latin typeface="Book Antiqua" pitchFamily="18" charset="0"/>
              </a:rPr>
              <a:t>:  One or more of the parameters</a:t>
            </a:r>
          </a:p>
          <a:p>
            <a:pPr algn="l">
              <a:spcBef>
                <a:spcPct val="20000"/>
              </a:spcBef>
              <a:buClr>
                <a:srgbClr val="66FFFF"/>
              </a:buClr>
              <a:buSzPct val="75000"/>
              <a:buFont typeface="Monotype Sorts" pitchFamily="2" charset="2"/>
              <a:buNone/>
            </a:pPr>
            <a:r>
              <a:rPr lang="en-US" sz="2400">
                <a:effectLst>
                  <a:outerShdw blurRad="38100" dist="38100" dir="2700000" algn="tl">
                    <a:srgbClr val="000000"/>
                  </a:outerShdw>
                </a:effectLst>
                <a:latin typeface="Book Antiqua" pitchFamily="18" charset="0"/>
              </a:rPr>
              <a:t>         is not equal to zero.</a:t>
            </a:r>
          </a:p>
        </p:txBody>
      </p:sp>
      <p:sp>
        <p:nvSpPr>
          <p:cNvPr id="208904" name="Rectangle 8"/>
          <p:cNvSpPr>
            <a:spLocks noChangeArrowheads="1"/>
          </p:cNvSpPr>
          <p:nvPr/>
        </p:nvSpPr>
        <p:spPr bwMode="auto">
          <a:xfrm>
            <a:off x="4591050" y="2762250"/>
            <a:ext cx="23241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 MSR/MSE</a:t>
            </a:r>
          </a:p>
        </p:txBody>
      </p:sp>
      <p:sp>
        <p:nvSpPr>
          <p:cNvPr id="208905" name="Rectangle 9"/>
          <p:cNvSpPr>
            <a:spLocks noChangeArrowheads="1"/>
          </p:cNvSpPr>
          <p:nvPr/>
        </p:nvSpPr>
        <p:spPr bwMode="auto">
          <a:xfrm>
            <a:off x="4705350" y="3790950"/>
            <a:ext cx="52959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20000"/>
              </a:spcBef>
              <a:buClr>
                <a:srgbClr val="66FFFF"/>
              </a:buClr>
              <a:buSzPct val="75000"/>
              <a:buFont typeface="Monotype Sorts" pitchFamily="2" charset="2"/>
              <a:buNone/>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 if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&gt;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 </a:t>
            </a:r>
            <a:r>
              <a:rPr lang="en-US" sz="2400">
                <a:effectLst>
                  <a:outerShdw blurRad="38100" dist="38100" dir="2700000" algn="tl">
                    <a:srgbClr val="000000"/>
                  </a:outerShdw>
                </a:effectLst>
                <a:latin typeface="Symbol" pitchFamily="18" charset="2"/>
              </a:rPr>
              <a:t>,</a:t>
            </a:r>
          </a:p>
          <a:p>
            <a:pPr algn="l">
              <a:spcBef>
                <a:spcPct val="20000"/>
              </a:spcBef>
              <a:buClr>
                <a:srgbClr val="66FFFF"/>
              </a:buClr>
              <a:buSzPct val="75000"/>
              <a:buFont typeface="Monotype Sorts" pitchFamily="2" charset="2"/>
              <a:buNone/>
            </a:pP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based on an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d.f. in the numerator and</a:t>
            </a:r>
          </a:p>
          <a:p>
            <a:pPr algn="l">
              <a:spcBef>
                <a:spcPct val="20000"/>
              </a:spcBef>
              <a:buClr>
                <a:srgbClr val="66FFFF"/>
              </a:buClr>
              <a:buSzPct val="75000"/>
              <a:buFont typeface="Monotype Sorts" pitchFamily="2" charset="2"/>
              <a:buNone/>
            </a:pP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d.f. in the denominator.</a:t>
            </a:r>
          </a:p>
        </p:txBody>
      </p:sp>
      <p:sp>
        <p:nvSpPr>
          <p:cNvPr id="208906" name="AutoShape 10"/>
          <p:cNvSpPr>
            <a:spLocks noChangeArrowheads="1"/>
          </p:cNvSpPr>
          <p:nvPr/>
        </p:nvSpPr>
        <p:spPr bwMode="auto">
          <a:xfrm rot="5400000">
            <a:off x="2028826" y="140335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208907" name="AutoShape 11"/>
          <p:cNvSpPr>
            <a:spLocks noChangeArrowheads="1"/>
          </p:cNvSpPr>
          <p:nvPr/>
        </p:nvSpPr>
        <p:spPr bwMode="auto">
          <a:xfrm rot="5400000">
            <a:off x="2028826" y="296545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208908" name="AutoShape 12"/>
          <p:cNvSpPr>
            <a:spLocks noChangeArrowheads="1"/>
          </p:cNvSpPr>
          <p:nvPr/>
        </p:nvSpPr>
        <p:spPr bwMode="auto">
          <a:xfrm rot="5400000">
            <a:off x="2028826" y="389890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Tree>
    <p:extLst>
      <p:ext uri="{BB962C8B-B14F-4D97-AF65-F5344CB8AC3E}">
        <p14:creationId xmlns:p14="http://schemas.microsoft.com/office/powerpoint/2010/main" val="3207513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8906"/>
                                        </p:tgtEl>
                                        <p:attrNameLst>
                                          <p:attrName>style.visibility</p:attrName>
                                        </p:attrNameLst>
                                      </p:cBhvr>
                                      <p:to>
                                        <p:strVal val="visible"/>
                                      </p:to>
                                    </p:set>
                                    <p:anim calcmode="lin" valueType="num">
                                      <p:cBhvr additive="base">
                                        <p:cTn id="7" dur="500"/>
                                        <p:tgtEl>
                                          <p:spTgt spid="208906"/>
                                        </p:tgtEl>
                                        <p:attrNameLst>
                                          <p:attrName>ppt_x</p:attrName>
                                        </p:attrNameLst>
                                      </p:cBhvr>
                                      <p:tavLst>
                                        <p:tav tm="0">
                                          <p:val>
                                            <p:strVal val="#ppt_x-#ppt_w*1.125000"/>
                                          </p:val>
                                        </p:tav>
                                        <p:tav tm="100000">
                                          <p:val>
                                            <p:strVal val="#ppt_x"/>
                                          </p:val>
                                        </p:tav>
                                      </p:tavLst>
                                    </p:anim>
                                    <p:animEffect transition="in" filter="wipe(right)">
                                      <p:cBhvr>
                                        <p:cTn id="8" dur="500"/>
                                        <p:tgtEl>
                                          <p:spTgt spid="208906"/>
                                        </p:tgtEl>
                                      </p:cBhvr>
                                    </p:animEffect>
                                  </p:childTnLst>
                                  <p:subTnLst>
                                    <p:set>
                                      <p:cBhvr override="childStyle">
                                        <p:cTn dur="1" fill="hold" display="0" masterRel="nextClick" afterEffect="1"/>
                                        <p:tgtEl>
                                          <p:spTgt spid="20890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8899"/>
                                        </p:tgtEl>
                                        <p:attrNameLst>
                                          <p:attrName>style.visibility</p:attrName>
                                        </p:attrNameLst>
                                      </p:cBhvr>
                                      <p:to>
                                        <p:strVal val="visible"/>
                                      </p:to>
                                    </p:set>
                                    <p:anim calcmode="lin" valueType="num">
                                      <p:cBhvr>
                                        <p:cTn id="13" dur="500" fill="hold"/>
                                        <p:tgtEl>
                                          <p:spTgt spid="208899"/>
                                        </p:tgtEl>
                                        <p:attrNameLst>
                                          <p:attrName>ppt_w</p:attrName>
                                        </p:attrNameLst>
                                      </p:cBhvr>
                                      <p:tavLst>
                                        <p:tav tm="0">
                                          <p:val>
                                            <p:fltVal val="0"/>
                                          </p:val>
                                        </p:tav>
                                        <p:tav tm="100000">
                                          <p:val>
                                            <p:strVal val="#ppt_w"/>
                                          </p:val>
                                        </p:tav>
                                      </p:tavLst>
                                    </p:anim>
                                    <p:anim calcmode="lin" valueType="num">
                                      <p:cBhvr>
                                        <p:cTn id="14" dur="500" fill="hold"/>
                                        <p:tgtEl>
                                          <p:spTgt spid="208899"/>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12" presetClass="entr" presetSubtype="1" fill="hold" grpId="0" nodeType="afterEffect">
                                  <p:stCondLst>
                                    <p:cond delay="2000"/>
                                  </p:stCondLst>
                                  <p:childTnLst>
                                    <p:set>
                                      <p:cBhvr>
                                        <p:cTn id="17" dur="1" fill="hold">
                                          <p:stCondLst>
                                            <p:cond delay="0"/>
                                          </p:stCondLst>
                                        </p:cTn>
                                        <p:tgtEl>
                                          <p:spTgt spid="208903"/>
                                        </p:tgtEl>
                                        <p:attrNameLst>
                                          <p:attrName>style.visibility</p:attrName>
                                        </p:attrNameLst>
                                      </p:cBhvr>
                                      <p:to>
                                        <p:strVal val="visible"/>
                                      </p:to>
                                    </p:set>
                                    <p:anim calcmode="lin" valueType="num">
                                      <p:cBhvr additive="base">
                                        <p:cTn id="18" dur="500"/>
                                        <p:tgtEl>
                                          <p:spTgt spid="208903"/>
                                        </p:tgtEl>
                                        <p:attrNameLst>
                                          <p:attrName>ppt_y</p:attrName>
                                        </p:attrNameLst>
                                      </p:cBhvr>
                                      <p:tavLst>
                                        <p:tav tm="0">
                                          <p:val>
                                            <p:strVal val="#ppt_y-#ppt_h*1.125000"/>
                                          </p:val>
                                        </p:tav>
                                        <p:tav tm="100000">
                                          <p:val>
                                            <p:strVal val="#ppt_y"/>
                                          </p:val>
                                        </p:tav>
                                      </p:tavLst>
                                    </p:anim>
                                    <p:animEffect transition="in" filter="wipe(down)">
                                      <p:cBhvr>
                                        <p:cTn id="19" dur="500"/>
                                        <p:tgtEl>
                                          <p:spTgt spid="208903"/>
                                        </p:tgtEl>
                                      </p:cBhvr>
                                    </p:animEffect>
                                  </p:childTnLst>
                                </p:cTn>
                              </p:par>
                            </p:childTnLst>
                          </p:cTn>
                        </p:par>
                        <p:par>
                          <p:cTn id="20" fill="hold" nodeType="afterGroup">
                            <p:stCondLst>
                              <p:cond delay="3000"/>
                            </p:stCondLst>
                            <p:childTnLst>
                              <p:par>
                                <p:cTn id="21" presetID="12" presetClass="entr" presetSubtype="8" fill="hold" grpId="0" nodeType="afterEffect">
                                  <p:stCondLst>
                                    <p:cond delay="2000"/>
                                  </p:stCondLst>
                                  <p:childTnLst>
                                    <p:set>
                                      <p:cBhvr>
                                        <p:cTn id="22" dur="1" fill="hold">
                                          <p:stCondLst>
                                            <p:cond delay="0"/>
                                          </p:stCondLst>
                                        </p:cTn>
                                        <p:tgtEl>
                                          <p:spTgt spid="208907"/>
                                        </p:tgtEl>
                                        <p:attrNameLst>
                                          <p:attrName>style.visibility</p:attrName>
                                        </p:attrNameLst>
                                      </p:cBhvr>
                                      <p:to>
                                        <p:strVal val="visible"/>
                                      </p:to>
                                    </p:set>
                                    <p:anim calcmode="lin" valueType="num">
                                      <p:cBhvr additive="base">
                                        <p:cTn id="23" dur="500"/>
                                        <p:tgtEl>
                                          <p:spTgt spid="208907"/>
                                        </p:tgtEl>
                                        <p:attrNameLst>
                                          <p:attrName>ppt_x</p:attrName>
                                        </p:attrNameLst>
                                      </p:cBhvr>
                                      <p:tavLst>
                                        <p:tav tm="0">
                                          <p:val>
                                            <p:strVal val="#ppt_x-#ppt_w*1.125000"/>
                                          </p:val>
                                        </p:tav>
                                        <p:tav tm="100000">
                                          <p:val>
                                            <p:strVal val="#ppt_x"/>
                                          </p:val>
                                        </p:tav>
                                      </p:tavLst>
                                    </p:anim>
                                    <p:animEffect transition="in" filter="wipe(right)">
                                      <p:cBhvr>
                                        <p:cTn id="24" dur="500"/>
                                        <p:tgtEl>
                                          <p:spTgt spid="208907"/>
                                        </p:tgtEl>
                                      </p:cBhvr>
                                    </p:animEffect>
                                  </p:childTnLst>
                                  <p:subTnLst>
                                    <p:set>
                                      <p:cBhvr override="childStyle">
                                        <p:cTn dur="1" fill="hold" display="0" masterRel="nextClick" afterEffect="1"/>
                                        <p:tgtEl>
                                          <p:spTgt spid="208907"/>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208901"/>
                                        </p:tgtEl>
                                        <p:attrNameLst>
                                          <p:attrName>style.visibility</p:attrName>
                                        </p:attrNameLst>
                                      </p:cBhvr>
                                      <p:to>
                                        <p:strVal val="visible"/>
                                      </p:to>
                                    </p:set>
                                    <p:anim calcmode="lin" valueType="num">
                                      <p:cBhvr>
                                        <p:cTn id="29" dur="500" fill="hold"/>
                                        <p:tgtEl>
                                          <p:spTgt spid="208901"/>
                                        </p:tgtEl>
                                        <p:attrNameLst>
                                          <p:attrName>ppt_w</p:attrName>
                                        </p:attrNameLst>
                                      </p:cBhvr>
                                      <p:tavLst>
                                        <p:tav tm="0">
                                          <p:val>
                                            <p:fltVal val="0"/>
                                          </p:val>
                                        </p:tav>
                                        <p:tav tm="100000">
                                          <p:val>
                                            <p:strVal val="#ppt_w"/>
                                          </p:val>
                                        </p:tav>
                                      </p:tavLst>
                                    </p:anim>
                                    <p:anim calcmode="lin" valueType="num">
                                      <p:cBhvr>
                                        <p:cTn id="30" dur="500" fill="hold"/>
                                        <p:tgtEl>
                                          <p:spTgt spid="208901"/>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12" presetClass="entr" presetSubtype="1" fill="hold" grpId="0" nodeType="afterEffect">
                                  <p:stCondLst>
                                    <p:cond delay="2000"/>
                                  </p:stCondLst>
                                  <p:childTnLst>
                                    <p:set>
                                      <p:cBhvr>
                                        <p:cTn id="33" dur="1" fill="hold">
                                          <p:stCondLst>
                                            <p:cond delay="0"/>
                                          </p:stCondLst>
                                        </p:cTn>
                                        <p:tgtEl>
                                          <p:spTgt spid="208904"/>
                                        </p:tgtEl>
                                        <p:attrNameLst>
                                          <p:attrName>style.visibility</p:attrName>
                                        </p:attrNameLst>
                                      </p:cBhvr>
                                      <p:to>
                                        <p:strVal val="visible"/>
                                      </p:to>
                                    </p:set>
                                    <p:anim calcmode="lin" valueType="num">
                                      <p:cBhvr additive="base">
                                        <p:cTn id="34" dur="500"/>
                                        <p:tgtEl>
                                          <p:spTgt spid="208904"/>
                                        </p:tgtEl>
                                        <p:attrNameLst>
                                          <p:attrName>ppt_y</p:attrName>
                                        </p:attrNameLst>
                                      </p:cBhvr>
                                      <p:tavLst>
                                        <p:tav tm="0">
                                          <p:val>
                                            <p:strVal val="#ppt_y-#ppt_h*1.125000"/>
                                          </p:val>
                                        </p:tav>
                                        <p:tav tm="100000">
                                          <p:val>
                                            <p:strVal val="#ppt_y"/>
                                          </p:val>
                                        </p:tav>
                                      </p:tavLst>
                                    </p:anim>
                                    <p:animEffect transition="in" filter="wipe(down)">
                                      <p:cBhvr>
                                        <p:cTn id="35" dur="500"/>
                                        <p:tgtEl>
                                          <p:spTgt spid="208904"/>
                                        </p:tgtEl>
                                      </p:cBhvr>
                                    </p:animEffect>
                                  </p:childTnLst>
                                </p:cTn>
                              </p:par>
                            </p:childTnLst>
                          </p:cTn>
                        </p:par>
                        <p:par>
                          <p:cTn id="36" fill="hold" nodeType="afterGroup">
                            <p:stCondLst>
                              <p:cond delay="3000"/>
                            </p:stCondLst>
                            <p:childTnLst>
                              <p:par>
                                <p:cTn id="37" presetID="12" presetClass="entr" presetSubtype="8" fill="hold" grpId="0" nodeType="afterEffect">
                                  <p:stCondLst>
                                    <p:cond delay="2000"/>
                                  </p:stCondLst>
                                  <p:childTnLst>
                                    <p:set>
                                      <p:cBhvr>
                                        <p:cTn id="38" dur="1" fill="hold">
                                          <p:stCondLst>
                                            <p:cond delay="0"/>
                                          </p:stCondLst>
                                        </p:cTn>
                                        <p:tgtEl>
                                          <p:spTgt spid="208908"/>
                                        </p:tgtEl>
                                        <p:attrNameLst>
                                          <p:attrName>style.visibility</p:attrName>
                                        </p:attrNameLst>
                                      </p:cBhvr>
                                      <p:to>
                                        <p:strVal val="visible"/>
                                      </p:to>
                                    </p:set>
                                    <p:anim calcmode="lin" valueType="num">
                                      <p:cBhvr additive="base">
                                        <p:cTn id="39" dur="500"/>
                                        <p:tgtEl>
                                          <p:spTgt spid="208908"/>
                                        </p:tgtEl>
                                        <p:attrNameLst>
                                          <p:attrName>ppt_x</p:attrName>
                                        </p:attrNameLst>
                                      </p:cBhvr>
                                      <p:tavLst>
                                        <p:tav tm="0">
                                          <p:val>
                                            <p:strVal val="#ppt_x-#ppt_w*1.125000"/>
                                          </p:val>
                                        </p:tav>
                                        <p:tav tm="100000">
                                          <p:val>
                                            <p:strVal val="#ppt_x"/>
                                          </p:val>
                                        </p:tav>
                                      </p:tavLst>
                                    </p:anim>
                                    <p:animEffect transition="in" filter="wipe(right)">
                                      <p:cBhvr>
                                        <p:cTn id="40" dur="500"/>
                                        <p:tgtEl>
                                          <p:spTgt spid="208908"/>
                                        </p:tgtEl>
                                      </p:cBhvr>
                                    </p:animEffect>
                                  </p:childTnLst>
                                  <p:subTnLst>
                                    <p:set>
                                      <p:cBhvr override="childStyle">
                                        <p:cTn dur="1" fill="hold" display="0" masterRel="nextClick" afterEffect="1"/>
                                        <p:tgtEl>
                                          <p:spTgt spid="208908"/>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208900"/>
                                        </p:tgtEl>
                                        <p:attrNameLst>
                                          <p:attrName>style.visibility</p:attrName>
                                        </p:attrNameLst>
                                      </p:cBhvr>
                                      <p:to>
                                        <p:strVal val="visible"/>
                                      </p:to>
                                    </p:set>
                                    <p:anim calcmode="lin" valueType="num">
                                      <p:cBhvr>
                                        <p:cTn id="45" dur="500" fill="hold"/>
                                        <p:tgtEl>
                                          <p:spTgt spid="208900"/>
                                        </p:tgtEl>
                                        <p:attrNameLst>
                                          <p:attrName>ppt_w</p:attrName>
                                        </p:attrNameLst>
                                      </p:cBhvr>
                                      <p:tavLst>
                                        <p:tav tm="0">
                                          <p:val>
                                            <p:fltVal val="0"/>
                                          </p:val>
                                        </p:tav>
                                        <p:tav tm="100000">
                                          <p:val>
                                            <p:strVal val="#ppt_w"/>
                                          </p:val>
                                        </p:tav>
                                      </p:tavLst>
                                    </p:anim>
                                    <p:anim calcmode="lin" valueType="num">
                                      <p:cBhvr>
                                        <p:cTn id="46" dur="500" fill="hold"/>
                                        <p:tgtEl>
                                          <p:spTgt spid="208900"/>
                                        </p:tgtEl>
                                        <p:attrNameLst>
                                          <p:attrName>ppt_h</p:attrName>
                                        </p:attrNameLst>
                                      </p:cBhvr>
                                      <p:tavLst>
                                        <p:tav tm="0">
                                          <p:val>
                                            <p:fltVal val="0"/>
                                          </p:val>
                                        </p:tav>
                                        <p:tav tm="100000">
                                          <p:val>
                                            <p:strVal val="#ppt_h"/>
                                          </p:val>
                                        </p:tav>
                                      </p:tavLst>
                                    </p:anim>
                                  </p:childTnLst>
                                </p:cTn>
                              </p:par>
                            </p:childTnLst>
                          </p:cTn>
                        </p:par>
                        <p:par>
                          <p:cTn id="47" fill="hold" nodeType="afterGroup">
                            <p:stCondLst>
                              <p:cond delay="500"/>
                            </p:stCondLst>
                            <p:childTnLst>
                              <p:par>
                                <p:cTn id="48" presetID="12" presetClass="entr" presetSubtype="1" fill="hold" grpId="0" nodeType="afterEffect">
                                  <p:stCondLst>
                                    <p:cond delay="2000"/>
                                  </p:stCondLst>
                                  <p:childTnLst>
                                    <p:set>
                                      <p:cBhvr>
                                        <p:cTn id="49" dur="1" fill="hold">
                                          <p:stCondLst>
                                            <p:cond delay="0"/>
                                          </p:stCondLst>
                                        </p:cTn>
                                        <p:tgtEl>
                                          <p:spTgt spid="208905"/>
                                        </p:tgtEl>
                                        <p:attrNameLst>
                                          <p:attrName>style.visibility</p:attrName>
                                        </p:attrNameLst>
                                      </p:cBhvr>
                                      <p:to>
                                        <p:strVal val="visible"/>
                                      </p:to>
                                    </p:set>
                                    <p:anim calcmode="lin" valueType="num">
                                      <p:cBhvr additive="base">
                                        <p:cTn id="50" dur="500"/>
                                        <p:tgtEl>
                                          <p:spTgt spid="208905"/>
                                        </p:tgtEl>
                                        <p:attrNameLst>
                                          <p:attrName>ppt_y</p:attrName>
                                        </p:attrNameLst>
                                      </p:cBhvr>
                                      <p:tavLst>
                                        <p:tav tm="0">
                                          <p:val>
                                            <p:strVal val="#ppt_y-#ppt_h*1.125000"/>
                                          </p:val>
                                        </p:tav>
                                        <p:tav tm="100000">
                                          <p:val>
                                            <p:strVal val="#ppt_y"/>
                                          </p:val>
                                        </p:tav>
                                      </p:tavLst>
                                    </p:anim>
                                    <p:animEffect transition="in" filter="wipe(down)">
                                      <p:cBhvr>
                                        <p:cTn id="51" dur="500"/>
                                        <p:tgtEl>
                                          <p:spTgt spid="208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p:bldP spid="208900" grpId="0"/>
      <p:bldP spid="208901" grpId="0"/>
      <p:bldP spid="208903" grpId="0" autoUpdateAnimBg="0"/>
      <p:bldP spid="208904" grpId="0" autoUpdateAnimBg="0"/>
      <p:bldP spid="208905" grpId="0" autoUpdateAnimBg="0"/>
      <p:bldP spid="208906" grpId="0" animBg="1"/>
      <p:bldP spid="208907" grpId="0" animBg="1"/>
      <p:bldP spid="2089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116" name="Rectangle 196"/>
          <p:cNvSpPr>
            <a:spLocks noChangeArrowheads="1"/>
          </p:cNvSpPr>
          <p:nvPr/>
        </p:nvSpPr>
        <p:spPr bwMode="auto">
          <a:xfrm>
            <a:off x="1752600" y="260351"/>
            <a:ext cx="8462962"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4400" b="1" dirty="0">
                <a:latin typeface="Book Antiqua" pitchFamily="18" charset="0"/>
              </a:rPr>
              <a:t>F  Test for Overall Significance</a:t>
            </a:r>
          </a:p>
        </p:txBody>
      </p:sp>
      <p:sp>
        <p:nvSpPr>
          <p:cNvPr id="210117" name="Rectangle 197"/>
          <p:cNvSpPr>
            <a:spLocks noChangeArrowheads="1"/>
          </p:cNvSpPr>
          <p:nvPr/>
        </p:nvSpPr>
        <p:spPr bwMode="auto">
          <a:xfrm>
            <a:off x="2305050" y="1219200"/>
            <a:ext cx="2228850" cy="552450"/>
          </a:xfrm>
          <a:prstGeom prst="rect">
            <a:avLst/>
          </a:prstGeom>
          <a:no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2400" dirty="0">
                <a:effectLst>
                  <a:outerShdw blurRad="38100" dist="38100" dir="2700000" algn="tl">
                    <a:srgbClr val="000000"/>
                  </a:outerShdw>
                </a:effectLst>
                <a:latin typeface="Book Antiqua" pitchFamily="18" charset="0"/>
              </a:rPr>
              <a:t>Hypotheses</a:t>
            </a:r>
          </a:p>
        </p:txBody>
      </p:sp>
      <p:sp>
        <p:nvSpPr>
          <p:cNvPr id="210118" name="Rectangle 198"/>
          <p:cNvSpPr>
            <a:spLocks noChangeArrowheads="1"/>
          </p:cNvSpPr>
          <p:nvPr/>
        </p:nvSpPr>
        <p:spPr bwMode="auto">
          <a:xfrm>
            <a:off x="4572000" y="1181100"/>
            <a:ext cx="51244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20000"/>
              </a:spcBef>
              <a:buClr>
                <a:srgbClr val="66FFFF"/>
              </a:buClr>
              <a:buSzPct val="75000"/>
              <a:buFont typeface="Monotype Sorts" pitchFamily="2" charset="2"/>
              <a:buNone/>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0</a:t>
            </a:r>
            <a:endParaRPr lang="en-US" sz="2400">
              <a:solidFill>
                <a:schemeClr val="tx2"/>
              </a:solidFill>
              <a:effectLst>
                <a:outerShdw blurRad="38100" dist="38100" dir="2700000" algn="tl">
                  <a:srgbClr val="000000"/>
                </a:outerShdw>
              </a:effectLst>
              <a:latin typeface="Book Antiqua" pitchFamily="18" charset="0"/>
            </a:endParaRPr>
          </a:p>
          <a:p>
            <a:pPr algn="l">
              <a:spcBef>
                <a:spcPct val="20000"/>
              </a:spcBef>
              <a:buClr>
                <a:srgbClr val="66FFFF"/>
              </a:buClr>
              <a:buSzPct val="75000"/>
              <a:buFont typeface="Monotype Sorts" pitchFamily="2" charset="2"/>
              <a:buNone/>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a</a:t>
            </a:r>
            <a:r>
              <a:rPr lang="en-US" sz="2400">
                <a:effectLst>
                  <a:outerShdw blurRad="38100" dist="38100" dir="2700000" algn="tl">
                    <a:srgbClr val="000000"/>
                  </a:outerShdw>
                </a:effectLst>
                <a:latin typeface="Book Antiqua" pitchFamily="18" charset="0"/>
              </a:rPr>
              <a:t>:  One or both of the parameters</a:t>
            </a:r>
          </a:p>
          <a:p>
            <a:pPr algn="l">
              <a:spcBef>
                <a:spcPct val="20000"/>
              </a:spcBef>
              <a:buClr>
                <a:srgbClr val="66FFFF"/>
              </a:buClr>
              <a:buSzPct val="75000"/>
              <a:buFont typeface="Monotype Sorts" pitchFamily="2" charset="2"/>
              <a:buNone/>
            </a:pPr>
            <a:r>
              <a:rPr lang="en-US" sz="2400">
                <a:effectLst>
                  <a:outerShdw blurRad="38100" dist="38100" dir="2700000" algn="tl">
                    <a:srgbClr val="000000"/>
                  </a:outerShdw>
                </a:effectLst>
                <a:latin typeface="Book Antiqua" pitchFamily="18" charset="0"/>
              </a:rPr>
              <a:t>         is not equal to zero.</a:t>
            </a:r>
          </a:p>
        </p:txBody>
      </p:sp>
      <p:sp>
        <p:nvSpPr>
          <p:cNvPr id="210119" name="AutoShape 199"/>
          <p:cNvSpPr>
            <a:spLocks noChangeArrowheads="1"/>
          </p:cNvSpPr>
          <p:nvPr/>
        </p:nvSpPr>
        <p:spPr bwMode="auto">
          <a:xfrm rot="5400000">
            <a:off x="2028826" y="140335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210120" name="Rectangle 200"/>
          <p:cNvSpPr>
            <a:spLocks noChangeArrowheads="1"/>
          </p:cNvSpPr>
          <p:nvPr/>
        </p:nvSpPr>
        <p:spPr bwMode="auto">
          <a:xfrm>
            <a:off x="2343150" y="2957512"/>
            <a:ext cx="2228850" cy="552450"/>
          </a:xfrm>
          <a:prstGeom prst="rect">
            <a:avLst/>
          </a:prstGeom>
          <a:no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2400" dirty="0">
                <a:effectLst>
                  <a:outerShdw blurRad="38100" dist="38100" dir="2700000" algn="tl">
                    <a:srgbClr val="000000"/>
                  </a:outerShdw>
                </a:effectLst>
                <a:latin typeface="Book Antiqua" pitchFamily="18" charset="0"/>
              </a:rPr>
              <a:t>Rejection Rule</a:t>
            </a:r>
          </a:p>
        </p:txBody>
      </p:sp>
      <p:sp>
        <p:nvSpPr>
          <p:cNvPr id="210121" name="AutoShape 201"/>
          <p:cNvSpPr>
            <a:spLocks noChangeArrowheads="1"/>
          </p:cNvSpPr>
          <p:nvPr/>
        </p:nvSpPr>
        <p:spPr bwMode="auto">
          <a:xfrm rot="5400000">
            <a:off x="2028826" y="315595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210122" name="Rectangle 202"/>
          <p:cNvSpPr>
            <a:spLocks noChangeArrowheads="1"/>
          </p:cNvSpPr>
          <p:nvPr/>
        </p:nvSpPr>
        <p:spPr bwMode="auto">
          <a:xfrm>
            <a:off x="4591050" y="2743200"/>
            <a:ext cx="53530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114300" lvl="1">
              <a:spcBef>
                <a:spcPct val="20000"/>
              </a:spcBef>
              <a:buClr>
                <a:srgbClr val="66FFFF"/>
              </a:buClr>
              <a:buSzPct val="125000"/>
            </a:pPr>
            <a:r>
              <a:rPr lang="en-US" sz="2400">
                <a:effectLst>
                  <a:outerShdw blurRad="38100" dist="38100" dir="2700000" algn="tl">
                    <a:srgbClr val="000000"/>
                  </a:outerShdw>
                </a:effectLst>
                <a:latin typeface="Book Antiqua" pitchFamily="18" charset="0"/>
              </a:rPr>
              <a:t>For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 .05 and d.f. = 2, 17; </a:t>
            </a:r>
            <a:r>
              <a:rPr lang="en-US" sz="2400" i="1">
                <a:effectLst>
                  <a:outerShdw blurRad="38100" dist="38100" dir="2700000" algn="tl">
                    <a:srgbClr val="000000"/>
                  </a:outerShdw>
                </a:effectLst>
                <a:latin typeface="Book Antiqua" pitchFamily="18" charset="0"/>
              </a:rPr>
              <a:t>F</a:t>
            </a:r>
            <a:r>
              <a:rPr lang="en-US" sz="2400" baseline="-25000">
                <a:effectLst>
                  <a:outerShdw blurRad="38100" dist="38100" dir="2700000" algn="tl">
                    <a:srgbClr val="000000"/>
                  </a:outerShdw>
                </a:effectLst>
                <a:latin typeface="Book Antiqua" pitchFamily="18" charset="0"/>
              </a:rPr>
              <a:t>.05</a:t>
            </a:r>
            <a:r>
              <a:rPr lang="en-US" sz="2400">
                <a:effectLst>
                  <a:outerShdw blurRad="38100" dist="38100" dir="2700000" algn="tl">
                    <a:srgbClr val="000000"/>
                  </a:outerShdw>
                </a:effectLst>
                <a:latin typeface="Book Antiqua" pitchFamily="18" charset="0"/>
              </a:rPr>
              <a:t> = 3.59</a:t>
            </a:r>
          </a:p>
          <a:p>
            <a:pPr marL="114300" lvl="1">
              <a:spcBef>
                <a:spcPct val="20000"/>
              </a:spcBef>
              <a:buClr>
                <a:srgbClr val="66FFFF"/>
              </a:buClr>
              <a:buSzPct val="125000"/>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.05  or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&gt;</a:t>
            </a:r>
            <a:r>
              <a:rPr lang="en-US" sz="2400">
                <a:effectLst>
                  <a:outerShdw blurRad="38100" dist="38100" dir="2700000" algn="tl">
                    <a:srgbClr val="000000"/>
                  </a:outerShdw>
                </a:effectLst>
                <a:latin typeface="Book Antiqua" pitchFamily="18" charset="0"/>
              </a:rPr>
              <a:t> 3.59</a:t>
            </a:r>
          </a:p>
        </p:txBody>
      </p:sp>
    </p:spTree>
    <p:extLst>
      <p:ext uri="{BB962C8B-B14F-4D97-AF65-F5344CB8AC3E}">
        <p14:creationId xmlns:p14="http://schemas.microsoft.com/office/powerpoint/2010/main" val="3649563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210119"/>
                                        </p:tgtEl>
                                        <p:attrNameLst>
                                          <p:attrName>style.visibility</p:attrName>
                                        </p:attrNameLst>
                                      </p:cBhvr>
                                      <p:to>
                                        <p:strVal val="visible"/>
                                      </p:to>
                                    </p:set>
                                    <p:anim calcmode="lin" valueType="num">
                                      <p:cBhvr additive="base">
                                        <p:cTn id="7" dur="500"/>
                                        <p:tgtEl>
                                          <p:spTgt spid="210119"/>
                                        </p:tgtEl>
                                        <p:attrNameLst>
                                          <p:attrName>ppt_x</p:attrName>
                                        </p:attrNameLst>
                                      </p:cBhvr>
                                      <p:tavLst>
                                        <p:tav tm="0">
                                          <p:val>
                                            <p:strVal val="#ppt_x-#ppt_w*1.125000"/>
                                          </p:val>
                                        </p:tav>
                                        <p:tav tm="100000">
                                          <p:val>
                                            <p:strVal val="#ppt_x"/>
                                          </p:val>
                                        </p:tav>
                                      </p:tavLst>
                                    </p:anim>
                                    <p:animEffect transition="in" filter="wipe(right)">
                                      <p:cBhvr>
                                        <p:cTn id="8" dur="500"/>
                                        <p:tgtEl>
                                          <p:spTgt spid="210119"/>
                                        </p:tgtEl>
                                      </p:cBhvr>
                                    </p:animEffect>
                                  </p:childTnLst>
                                  <p:subTnLst>
                                    <p:set>
                                      <p:cBhvr override="childStyle">
                                        <p:cTn dur="1" fill="hold" display="0" masterRel="nextClick" afterEffect="1"/>
                                        <p:tgtEl>
                                          <p:spTgt spid="210119"/>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10117"/>
                                        </p:tgtEl>
                                        <p:attrNameLst>
                                          <p:attrName>style.visibility</p:attrName>
                                        </p:attrNameLst>
                                      </p:cBhvr>
                                      <p:to>
                                        <p:strVal val="visible"/>
                                      </p:to>
                                    </p:set>
                                    <p:anim calcmode="lin" valueType="num">
                                      <p:cBhvr>
                                        <p:cTn id="13" dur="500" fill="hold"/>
                                        <p:tgtEl>
                                          <p:spTgt spid="210117"/>
                                        </p:tgtEl>
                                        <p:attrNameLst>
                                          <p:attrName>ppt_w</p:attrName>
                                        </p:attrNameLst>
                                      </p:cBhvr>
                                      <p:tavLst>
                                        <p:tav tm="0">
                                          <p:val>
                                            <p:fltVal val="0"/>
                                          </p:val>
                                        </p:tav>
                                        <p:tav tm="100000">
                                          <p:val>
                                            <p:strVal val="#ppt_w"/>
                                          </p:val>
                                        </p:tav>
                                      </p:tavLst>
                                    </p:anim>
                                    <p:anim calcmode="lin" valueType="num">
                                      <p:cBhvr>
                                        <p:cTn id="14" dur="500" fill="hold"/>
                                        <p:tgtEl>
                                          <p:spTgt spid="210117"/>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12" presetClass="entr" presetSubtype="1" fill="hold" grpId="0" nodeType="afterEffect">
                                  <p:stCondLst>
                                    <p:cond delay="1000"/>
                                  </p:stCondLst>
                                  <p:childTnLst>
                                    <p:set>
                                      <p:cBhvr>
                                        <p:cTn id="17" dur="1" fill="hold">
                                          <p:stCondLst>
                                            <p:cond delay="0"/>
                                          </p:stCondLst>
                                        </p:cTn>
                                        <p:tgtEl>
                                          <p:spTgt spid="210118"/>
                                        </p:tgtEl>
                                        <p:attrNameLst>
                                          <p:attrName>style.visibility</p:attrName>
                                        </p:attrNameLst>
                                      </p:cBhvr>
                                      <p:to>
                                        <p:strVal val="visible"/>
                                      </p:to>
                                    </p:set>
                                    <p:anim calcmode="lin" valueType="num">
                                      <p:cBhvr additive="base">
                                        <p:cTn id="18" dur="500"/>
                                        <p:tgtEl>
                                          <p:spTgt spid="210118"/>
                                        </p:tgtEl>
                                        <p:attrNameLst>
                                          <p:attrName>ppt_y</p:attrName>
                                        </p:attrNameLst>
                                      </p:cBhvr>
                                      <p:tavLst>
                                        <p:tav tm="0">
                                          <p:val>
                                            <p:strVal val="#ppt_y-#ppt_h*1.125000"/>
                                          </p:val>
                                        </p:tav>
                                        <p:tav tm="100000">
                                          <p:val>
                                            <p:strVal val="#ppt_y"/>
                                          </p:val>
                                        </p:tav>
                                      </p:tavLst>
                                    </p:anim>
                                    <p:animEffect transition="in" filter="wipe(down)">
                                      <p:cBhvr>
                                        <p:cTn id="19" dur="500"/>
                                        <p:tgtEl>
                                          <p:spTgt spid="210118"/>
                                        </p:tgtEl>
                                      </p:cBhvr>
                                    </p:animEffect>
                                  </p:childTnLst>
                                </p:cTn>
                              </p:par>
                            </p:childTnLst>
                          </p:cTn>
                        </p:par>
                        <p:par>
                          <p:cTn id="20" fill="hold" nodeType="afterGroup">
                            <p:stCondLst>
                              <p:cond delay="2000"/>
                            </p:stCondLst>
                            <p:childTnLst>
                              <p:par>
                                <p:cTn id="21" presetID="12" presetClass="entr" presetSubtype="8" fill="hold" grpId="0" nodeType="afterEffect">
                                  <p:stCondLst>
                                    <p:cond delay="2000"/>
                                  </p:stCondLst>
                                  <p:childTnLst>
                                    <p:set>
                                      <p:cBhvr>
                                        <p:cTn id="22" dur="1" fill="hold">
                                          <p:stCondLst>
                                            <p:cond delay="0"/>
                                          </p:stCondLst>
                                        </p:cTn>
                                        <p:tgtEl>
                                          <p:spTgt spid="210121"/>
                                        </p:tgtEl>
                                        <p:attrNameLst>
                                          <p:attrName>style.visibility</p:attrName>
                                        </p:attrNameLst>
                                      </p:cBhvr>
                                      <p:to>
                                        <p:strVal val="visible"/>
                                      </p:to>
                                    </p:set>
                                    <p:anim calcmode="lin" valueType="num">
                                      <p:cBhvr additive="base">
                                        <p:cTn id="23" dur="500"/>
                                        <p:tgtEl>
                                          <p:spTgt spid="210121"/>
                                        </p:tgtEl>
                                        <p:attrNameLst>
                                          <p:attrName>ppt_x</p:attrName>
                                        </p:attrNameLst>
                                      </p:cBhvr>
                                      <p:tavLst>
                                        <p:tav tm="0">
                                          <p:val>
                                            <p:strVal val="#ppt_x-#ppt_w*1.125000"/>
                                          </p:val>
                                        </p:tav>
                                        <p:tav tm="100000">
                                          <p:val>
                                            <p:strVal val="#ppt_x"/>
                                          </p:val>
                                        </p:tav>
                                      </p:tavLst>
                                    </p:anim>
                                    <p:animEffect transition="in" filter="wipe(right)">
                                      <p:cBhvr>
                                        <p:cTn id="24" dur="500"/>
                                        <p:tgtEl>
                                          <p:spTgt spid="210121"/>
                                        </p:tgtEl>
                                      </p:cBhvr>
                                    </p:animEffect>
                                  </p:childTnLst>
                                  <p:subTnLst>
                                    <p:set>
                                      <p:cBhvr override="childStyle">
                                        <p:cTn dur="1" fill="hold" display="0" masterRel="nextClick" afterEffect="1"/>
                                        <p:tgtEl>
                                          <p:spTgt spid="210121"/>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210120"/>
                                        </p:tgtEl>
                                        <p:attrNameLst>
                                          <p:attrName>style.visibility</p:attrName>
                                        </p:attrNameLst>
                                      </p:cBhvr>
                                      <p:to>
                                        <p:strVal val="visible"/>
                                      </p:to>
                                    </p:set>
                                    <p:anim calcmode="lin" valueType="num">
                                      <p:cBhvr>
                                        <p:cTn id="29" dur="500" fill="hold"/>
                                        <p:tgtEl>
                                          <p:spTgt spid="210120"/>
                                        </p:tgtEl>
                                        <p:attrNameLst>
                                          <p:attrName>ppt_w</p:attrName>
                                        </p:attrNameLst>
                                      </p:cBhvr>
                                      <p:tavLst>
                                        <p:tav tm="0">
                                          <p:val>
                                            <p:fltVal val="0"/>
                                          </p:val>
                                        </p:tav>
                                        <p:tav tm="100000">
                                          <p:val>
                                            <p:strVal val="#ppt_w"/>
                                          </p:val>
                                        </p:tav>
                                      </p:tavLst>
                                    </p:anim>
                                    <p:anim calcmode="lin" valueType="num">
                                      <p:cBhvr>
                                        <p:cTn id="30" dur="500" fill="hold"/>
                                        <p:tgtEl>
                                          <p:spTgt spid="210120"/>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12" presetClass="entr" presetSubtype="1" fill="hold" grpId="0" nodeType="afterEffect">
                                  <p:stCondLst>
                                    <p:cond delay="1000"/>
                                  </p:stCondLst>
                                  <p:childTnLst>
                                    <p:set>
                                      <p:cBhvr>
                                        <p:cTn id="33" dur="1" fill="hold">
                                          <p:stCondLst>
                                            <p:cond delay="0"/>
                                          </p:stCondLst>
                                        </p:cTn>
                                        <p:tgtEl>
                                          <p:spTgt spid="210122"/>
                                        </p:tgtEl>
                                        <p:attrNameLst>
                                          <p:attrName>style.visibility</p:attrName>
                                        </p:attrNameLst>
                                      </p:cBhvr>
                                      <p:to>
                                        <p:strVal val="visible"/>
                                      </p:to>
                                    </p:set>
                                    <p:anim calcmode="lin" valueType="num">
                                      <p:cBhvr additive="base">
                                        <p:cTn id="34" dur="500"/>
                                        <p:tgtEl>
                                          <p:spTgt spid="210122"/>
                                        </p:tgtEl>
                                        <p:attrNameLst>
                                          <p:attrName>ppt_y</p:attrName>
                                        </p:attrNameLst>
                                      </p:cBhvr>
                                      <p:tavLst>
                                        <p:tav tm="0">
                                          <p:val>
                                            <p:strVal val="#ppt_y-#ppt_h*1.125000"/>
                                          </p:val>
                                        </p:tav>
                                        <p:tav tm="100000">
                                          <p:val>
                                            <p:strVal val="#ppt_y"/>
                                          </p:val>
                                        </p:tav>
                                      </p:tavLst>
                                    </p:anim>
                                    <p:animEffect transition="in" filter="wipe(down)">
                                      <p:cBhvr>
                                        <p:cTn id="35" dur="500"/>
                                        <p:tgtEl>
                                          <p:spTgt spid="210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117" grpId="0"/>
      <p:bldP spid="210118" grpId="0" autoUpdateAnimBg="0"/>
      <p:bldP spid="210119" grpId="0" animBg="1"/>
      <p:bldP spid="210120" grpId="0"/>
      <p:bldP spid="210121" grpId="0" animBg="1"/>
      <p:bldP spid="21012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74F957-C6A8-4077-B5F7-3A4051E00529}"/>
              </a:ext>
            </a:extLst>
          </p:cNvPr>
          <p:cNvSpPr>
            <a:spLocks noGrp="1"/>
          </p:cNvSpPr>
          <p:nvPr>
            <p:ph type="title"/>
          </p:nvPr>
        </p:nvSpPr>
        <p:spPr>
          <a:xfrm>
            <a:off x="606631" y="34079"/>
            <a:ext cx="10972800" cy="868362"/>
          </a:xfrm>
        </p:spPr>
        <p:txBody>
          <a:bodyPr/>
          <a:lstStyle/>
          <a:p>
            <a:r>
              <a:rPr lang="en-US" b="1" dirty="0"/>
              <a:t>Testing for Significance: Multicollinearity </a:t>
            </a:r>
          </a:p>
        </p:txBody>
      </p:sp>
      <p:sp>
        <p:nvSpPr>
          <p:cNvPr id="4" name="Content Placeholder 3">
            <a:extLst>
              <a:ext uri="{FF2B5EF4-FFF2-40B4-BE49-F238E27FC236}">
                <a16:creationId xmlns:a16="http://schemas.microsoft.com/office/drawing/2014/main" id="{599CA520-C32F-4536-BD34-340FCA333E65}"/>
              </a:ext>
            </a:extLst>
          </p:cNvPr>
          <p:cNvSpPr>
            <a:spLocks noGrp="1"/>
          </p:cNvSpPr>
          <p:nvPr>
            <p:ph idx="1"/>
          </p:nvPr>
        </p:nvSpPr>
        <p:spPr>
          <a:xfrm>
            <a:off x="606631" y="990600"/>
            <a:ext cx="10972800" cy="5257800"/>
          </a:xfrm>
        </p:spPr>
        <p:txBody>
          <a:bodyPr/>
          <a:lstStyle/>
          <a:p>
            <a:r>
              <a:rPr lang="en-US" sz="2800" dirty="0"/>
              <a:t>The term multicollinearity (</a:t>
            </a:r>
            <a:r>
              <a:rPr lang="en-US" sz="2800" b="1" dirty="0"/>
              <a:t>Page 102</a:t>
            </a:r>
            <a:r>
              <a:rPr lang="en-US" sz="2800" dirty="0"/>
              <a:t>) refers to the correlation among the independent variables.</a:t>
            </a:r>
          </a:p>
          <a:p>
            <a:r>
              <a:rPr lang="en-US" sz="2800" dirty="0"/>
              <a:t>When the independent variables are highly correlated (say, |r | &gt; .7), it is not possible to determine the separate effect of a specific independent variable on the dependent variable.</a:t>
            </a:r>
          </a:p>
          <a:p>
            <a:r>
              <a:rPr lang="en-US" sz="2800" dirty="0"/>
              <a:t>If the estimated regression equation is to be used only for predictive purposes, multicollinearity is usually not a serious problem. </a:t>
            </a:r>
          </a:p>
          <a:p>
            <a:pPr lvl="1"/>
            <a:r>
              <a:rPr lang="en-US" sz="2400" dirty="0"/>
              <a:t>(However, that is not useful in data science. Here we want to know the effect of each independent variable. So, if there is multicollinearity, we cannot figure out the individual effect of each independent variable on the dependent variable)</a:t>
            </a:r>
          </a:p>
          <a:p>
            <a:r>
              <a:rPr lang="en-US" sz="2800" dirty="0"/>
              <a:t>Every attempt should be made to avoid including </a:t>
            </a:r>
            <a:r>
              <a:rPr lang="en-US" sz="2800" b="1" dirty="0"/>
              <a:t>independent variables</a:t>
            </a:r>
            <a:r>
              <a:rPr lang="en-US" sz="2800" dirty="0"/>
              <a:t> that are highly correlated.</a:t>
            </a:r>
          </a:p>
          <a:p>
            <a:endParaRPr lang="en-US" dirty="0"/>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0597BD56-4898-49FF-B3C5-E516A27BD4EE}"/>
              </a:ext>
            </a:extLst>
          </p:cNvPr>
          <p:cNvSpPr>
            <a:spLocks noGrp="1"/>
          </p:cNvSpPr>
          <p:nvPr>
            <p:ph type="sldNum" sz="quarter" idx="12"/>
          </p:nvPr>
        </p:nvSpPr>
        <p:spPr/>
        <p:txBody>
          <a:bodyPr/>
          <a:lstStyle/>
          <a:p>
            <a:pPr>
              <a:defRPr/>
            </a:pPr>
            <a:fld id="{6174649A-CFA3-4E05-8FE9-380F61F6D8B0}" type="slidenum">
              <a:rPr lang="en-US" altLang="en-US" smtClean="0"/>
              <a:pPr>
                <a:defRPr/>
              </a:pPr>
              <a:t>16</a:t>
            </a:fld>
            <a:endParaRPr lang="en-US" altLang="en-US"/>
          </a:p>
        </p:txBody>
      </p:sp>
    </p:spTree>
    <p:extLst>
      <p:ext uri="{BB962C8B-B14F-4D97-AF65-F5344CB8AC3E}">
        <p14:creationId xmlns:p14="http://schemas.microsoft.com/office/powerpoint/2010/main" val="196305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2205038" y="119063"/>
            <a:ext cx="7772400"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a:solidFill>
                  <a:srgbClr val="66FFFF"/>
                </a:solidFill>
                <a:effectLst>
                  <a:outerShdw blurRad="38100" dist="38100" dir="2700000" algn="tl">
                    <a:srgbClr val="000000"/>
                  </a:outerShdw>
                </a:effectLst>
                <a:latin typeface="Book Antiqua" pitchFamily="18" charset="0"/>
              </a:rPr>
              <a:t>Using the Estimated Regression Equation</a:t>
            </a:r>
            <a:br>
              <a:rPr lang="en-US" sz="2800">
                <a:solidFill>
                  <a:srgbClr val="66FFFF"/>
                </a:solidFill>
                <a:effectLst>
                  <a:outerShdw blurRad="38100" dist="38100" dir="2700000" algn="tl">
                    <a:srgbClr val="000000"/>
                  </a:outerShdw>
                </a:effectLst>
                <a:latin typeface="Book Antiqua" pitchFamily="18" charset="0"/>
              </a:rPr>
            </a:br>
            <a:r>
              <a:rPr lang="en-US" sz="2800">
                <a:solidFill>
                  <a:srgbClr val="66FFFF"/>
                </a:solidFill>
                <a:effectLst>
                  <a:outerShdw blurRad="38100" dist="38100" dir="2700000" algn="tl">
                    <a:srgbClr val="000000"/>
                  </a:outerShdw>
                </a:effectLst>
                <a:latin typeface="Book Antiqua" pitchFamily="18" charset="0"/>
              </a:rPr>
              <a:t>for Estimation and Prediction</a:t>
            </a:r>
          </a:p>
        </p:txBody>
      </p:sp>
      <p:sp>
        <p:nvSpPr>
          <p:cNvPr id="183299" name="AutoShape 3"/>
          <p:cNvSpPr>
            <a:spLocks noChangeArrowheads="1"/>
          </p:cNvSpPr>
          <p:nvPr/>
        </p:nvSpPr>
        <p:spPr bwMode="auto">
          <a:xfrm rot="5400000">
            <a:off x="2028826" y="184150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183300" name="Rectangle 4"/>
          <p:cNvSpPr>
            <a:spLocks noChangeArrowheads="1"/>
          </p:cNvSpPr>
          <p:nvPr/>
        </p:nvSpPr>
        <p:spPr bwMode="auto">
          <a:xfrm>
            <a:off x="2305050" y="1219200"/>
            <a:ext cx="8134350" cy="1390650"/>
          </a:xfrm>
          <a:prstGeom prst="rect">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buClr>
                <a:srgbClr val="66FFFF"/>
              </a:buClr>
              <a:buFont typeface="Wingdings" pitchFamily="2" charset="2"/>
              <a:buNone/>
            </a:pPr>
            <a:r>
              <a:rPr lang="en-US" sz="2400" dirty="0">
                <a:effectLst>
                  <a:outerShdw blurRad="38100" dist="38100" dir="2700000" algn="tl">
                    <a:srgbClr val="000000"/>
                  </a:outerShdw>
                </a:effectLst>
                <a:latin typeface="Book Antiqua" pitchFamily="18" charset="0"/>
              </a:rPr>
              <a:t> The procedures for estimating the mean value of </a:t>
            </a:r>
            <a:r>
              <a:rPr lang="en-US" sz="2400" i="1" dirty="0">
                <a:effectLst>
                  <a:outerShdw blurRad="38100" dist="38100" dir="2700000" algn="tl">
                    <a:srgbClr val="000000"/>
                  </a:outerShdw>
                </a:effectLst>
                <a:latin typeface="Book Antiqua" pitchFamily="18" charset="0"/>
              </a:rPr>
              <a:t>y</a:t>
            </a:r>
          </a:p>
          <a:p>
            <a:pPr algn="l">
              <a:buClr>
                <a:srgbClr val="66FFFF"/>
              </a:buClr>
              <a:buFont typeface="Wingdings" pitchFamily="2" charset="2"/>
              <a:buNone/>
            </a:pPr>
            <a:r>
              <a:rPr lang="en-US" sz="2400" dirty="0">
                <a:effectLst>
                  <a:outerShdw blurRad="38100" dist="38100" dir="2700000" algn="tl">
                    <a:srgbClr val="000000"/>
                  </a:outerShdw>
                </a:effectLst>
                <a:latin typeface="Book Antiqua" pitchFamily="18" charset="0"/>
              </a:rPr>
              <a:t> and predicting an individual value of </a:t>
            </a:r>
            <a:r>
              <a:rPr lang="en-US" sz="2400" i="1" dirty="0">
                <a:effectLst>
                  <a:outerShdw blurRad="38100" dist="38100" dir="2700000" algn="tl">
                    <a:srgbClr val="000000"/>
                  </a:outerShdw>
                </a:effectLst>
                <a:latin typeface="Book Antiqua" pitchFamily="18" charset="0"/>
              </a:rPr>
              <a:t>y </a:t>
            </a:r>
            <a:r>
              <a:rPr lang="en-US" sz="2400" dirty="0">
                <a:effectLst>
                  <a:outerShdw blurRad="38100" dist="38100" dir="2700000" algn="tl">
                    <a:srgbClr val="000000"/>
                  </a:outerShdw>
                </a:effectLst>
                <a:latin typeface="Book Antiqua" pitchFamily="18" charset="0"/>
              </a:rPr>
              <a:t> in multiple</a:t>
            </a:r>
          </a:p>
          <a:p>
            <a:pPr algn="l">
              <a:buClr>
                <a:srgbClr val="66FFFF"/>
              </a:buClr>
              <a:buFont typeface="Wingdings" pitchFamily="2" charset="2"/>
              <a:buNone/>
            </a:pPr>
            <a:r>
              <a:rPr lang="en-US" sz="2400" dirty="0">
                <a:effectLst>
                  <a:outerShdw blurRad="38100" dist="38100" dir="2700000" algn="tl">
                    <a:srgbClr val="000000"/>
                  </a:outerShdw>
                </a:effectLst>
                <a:latin typeface="Book Antiqua" pitchFamily="18" charset="0"/>
              </a:rPr>
              <a:t> regression are similar to those in simple linear regression.</a:t>
            </a:r>
          </a:p>
        </p:txBody>
      </p:sp>
      <p:sp>
        <p:nvSpPr>
          <p:cNvPr id="183301" name="AutoShape 5"/>
          <p:cNvSpPr>
            <a:spLocks noChangeArrowheads="1"/>
          </p:cNvSpPr>
          <p:nvPr/>
        </p:nvSpPr>
        <p:spPr bwMode="auto">
          <a:xfrm rot="5400000">
            <a:off x="2028826" y="334645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183302" name="Rectangle 6"/>
          <p:cNvSpPr>
            <a:spLocks noChangeArrowheads="1"/>
          </p:cNvSpPr>
          <p:nvPr/>
        </p:nvSpPr>
        <p:spPr bwMode="auto">
          <a:xfrm>
            <a:off x="2305050" y="2724150"/>
            <a:ext cx="7677150" cy="1390650"/>
          </a:xfrm>
          <a:prstGeom prst="rect">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We substitute the given values of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into</a:t>
            </a:r>
          </a:p>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the estimated regression equation and use the</a:t>
            </a:r>
          </a:p>
          <a:p>
            <a:pPr algn="l">
              <a:buClr>
                <a:srgbClr val="66FFFF"/>
              </a:buClr>
              <a:buFont typeface="Wingdings" pitchFamily="2" charset="2"/>
              <a:buNone/>
            </a:pPr>
            <a:r>
              <a:rPr lang="en-US" sz="2400">
                <a:effectLst>
                  <a:outerShdw blurRad="38100" dist="38100" dir="2700000" algn="tl">
                    <a:srgbClr val="000000"/>
                  </a:outerShdw>
                </a:effectLst>
                <a:latin typeface="Book Antiqua" pitchFamily="18" charset="0"/>
              </a:rPr>
              <a:t> corresponding value of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as the point estimate.</a:t>
            </a:r>
          </a:p>
        </p:txBody>
      </p:sp>
    </p:spTree>
    <p:extLst>
      <p:ext uri="{BB962C8B-B14F-4D97-AF65-F5344CB8AC3E}">
        <p14:creationId xmlns:p14="http://schemas.microsoft.com/office/powerpoint/2010/main" val="2888504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183299"/>
                                        </p:tgtEl>
                                        <p:attrNameLst>
                                          <p:attrName>style.visibility</p:attrName>
                                        </p:attrNameLst>
                                      </p:cBhvr>
                                      <p:to>
                                        <p:strVal val="visible"/>
                                      </p:to>
                                    </p:set>
                                    <p:anim calcmode="lin" valueType="num">
                                      <p:cBhvr additive="base">
                                        <p:cTn id="7" dur="500"/>
                                        <p:tgtEl>
                                          <p:spTgt spid="183299"/>
                                        </p:tgtEl>
                                        <p:attrNameLst>
                                          <p:attrName>ppt_x</p:attrName>
                                        </p:attrNameLst>
                                      </p:cBhvr>
                                      <p:tavLst>
                                        <p:tav tm="0">
                                          <p:val>
                                            <p:strVal val="#ppt_x-#ppt_w*1.125000"/>
                                          </p:val>
                                        </p:tav>
                                        <p:tav tm="100000">
                                          <p:val>
                                            <p:strVal val="#ppt_x"/>
                                          </p:val>
                                        </p:tav>
                                      </p:tavLst>
                                    </p:anim>
                                    <p:animEffect transition="in" filter="wipe(right)">
                                      <p:cBhvr>
                                        <p:cTn id="8" dur="500"/>
                                        <p:tgtEl>
                                          <p:spTgt spid="183299"/>
                                        </p:tgtEl>
                                      </p:cBhvr>
                                    </p:animEffect>
                                  </p:childTnLst>
                                  <p:subTnLst>
                                    <p:set>
                                      <p:cBhvr override="childStyle">
                                        <p:cTn dur="1" fill="hold" display="0" masterRel="nextClick" afterEffect="1"/>
                                        <p:tgtEl>
                                          <p:spTgt spid="183299"/>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83300"/>
                                        </p:tgtEl>
                                        <p:attrNameLst>
                                          <p:attrName>style.visibility</p:attrName>
                                        </p:attrNameLst>
                                      </p:cBhvr>
                                      <p:to>
                                        <p:strVal val="visible"/>
                                      </p:to>
                                    </p:set>
                                    <p:anim calcmode="lin" valueType="num">
                                      <p:cBhvr>
                                        <p:cTn id="13" dur="500" fill="hold"/>
                                        <p:tgtEl>
                                          <p:spTgt spid="183300"/>
                                        </p:tgtEl>
                                        <p:attrNameLst>
                                          <p:attrName>ppt_w</p:attrName>
                                        </p:attrNameLst>
                                      </p:cBhvr>
                                      <p:tavLst>
                                        <p:tav tm="0">
                                          <p:val>
                                            <p:strVal val="2/3*#ppt_w"/>
                                          </p:val>
                                        </p:tav>
                                        <p:tav tm="100000">
                                          <p:val>
                                            <p:strVal val="#ppt_w"/>
                                          </p:val>
                                        </p:tav>
                                      </p:tavLst>
                                    </p:anim>
                                    <p:anim calcmode="lin" valueType="num">
                                      <p:cBhvr>
                                        <p:cTn id="14" dur="500" fill="hold"/>
                                        <p:tgtEl>
                                          <p:spTgt spid="183300"/>
                                        </p:tgtEl>
                                        <p:attrNameLst>
                                          <p:attrName>ppt_h</p:attrName>
                                        </p:attrNameLst>
                                      </p:cBhvr>
                                      <p:tavLst>
                                        <p:tav tm="0">
                                          <p:val>
                                            <p:strVal val="2/3*#ppt_h"/>
                                          </p:val>
                                        </p:tav>
                                        <p:tav tm="100000">
                                          <p:val>
                                            <p:strVal val="#ppt_h"/>
                                          </p:val>
                                        </p:tav>
                                      </p:tavLst>
                                    </p:anim>
                                  </p:childTnLst>
                                </p:cTn>
                              </p:par>
                            </p:childTnLst>
                          </p:cTn>
                        </p:par>
                        <p:par>
                          <p:cTn id="15" fill="hold" nodeType="afterGroup">
                            <p:stCondLst>
                              <p:cond delay="500"/>
                            </p:stCondLst>
                            <p:childTnLst>
                              <p:par>
                                <p:cTn id="16" presetID="12" presetClass="entr" presetSubtype="8" fill="hold" grpId="0" nodeType="afterEffect">
                                  <p:stCondLst>
                                    <p:cond delay="3000"/>
                                  </p:stCondLst>
                                  <p:childTnLst>
                                    <p:set>
                                      <p:cBhvr>
                                        <p:cTn id="17" dur="1" fill="hold">
                                          <p:stCondLst>
                                            <p:cond delay="0"/>
                                          </p:stCondLst>
                                        </p:cTn>
                                        <p:tgtEl>
                                          <p:spTgt spid="183301"/>
                                        </p:tgtEl>
                                        <p:attrNameLst>
                                          <p:attrName>style.visibility</p:attrName>
                                        </p:attrNameLst>
                                      </p:cBhvr>
                                      <p:to>
                                        <p:strVal val="visible"/>
                                      </p:to>
                                    </p:set>
                                    <p:anim calcmode="lin" valueType="num">
                                      <p:cBhvr additive="base">
                                        <p:cTn id="18" dur="500"/>
                                        <p:tgtEl>
                                          <p:spTgt spid="183301"/>
                                        </p:tgtEl>
                                        <p:attrNameLst>
                                          <p:attrName>ppt_x</p:attrName>
                                        </p:attrNameLst>
                                      </p:cBhvr>
                                      <p:tavLst>
                                        <p:tav tm="0">
                                          <p:val>
                                            <p:strVal val="#ppt_x-#ppt_w*1.125000"/>
                                          </p:val>
                                        </p:tav>
                                        <p:tav tm="100000">
                                          <p:val>
                                            <p:strVal val="#ppt_x"/>
                                          </p:val>
                                        </p:tav>
                                      </p:tavLst>
                                    </p:anim>
                                    <p:animEffect transition="in" filter="wipe(right)">
                                      <p:cBhvr>
                                        <p:cTn id="19" dur="500"/>
                                        <p:tgtEl>
                                          <p:spTgt spid="183301"/>
                                        </p:tgtEl>
                                      </p:cBhvr>
                                    </p:animEffect>
                                  </p:childTnLst>
                                  <p:subTnLst>
                                    <p:set>
                                      <p:cBhvr override="childStyle">
                                        <p:cTn dur="1" fill="hold" display="0" masterRel="nextClick" afterEffect="1"/>
                                        <p:tgtEl>
                                          <p:spTgt spid="183301"/>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272" fill="hold" grpId="0" nodeType="clickEffect">
                                  <p:stCondLst>
                                    <p:cond delay="0"/>
                                  </p:stCondLst>
                                  <p:childTnLst>
                                    <p:set>
                                      <p:cBhvr>
                                        <p:cTn id="23" dur="1" fill="hold">
                                          <p:stCondLst>
                                            <p:cond delay="0"/>
                                          </p:stCondLst>
                                        </p:cTn>
                                        <p:tgtEl>
                                          <p:spTgt spid="183302"/>
                                        </p:tgtEl>
                                        <p:attrNameLst>
                                          <p:attrName>style.visibility</p:attrName>
                                        </p:attrNameLst>
                                      </p:cBhvr>
                                      <p:to>
                                        <p:strVal val="visible"/>
                                      </p:to>
                                    </p:set>
                                    <p:anim calcmode="lin" valueType="num">
                                      <p:cBhvr>
                                        <p:cTn id="24" dur="500" fill="hold"/>
                                        <p:tgtEl>
                                          <p:spTgt spid="183302"/>
                                        </p:tgtEl>
                                        <p:attrNameLst>
                                          <p:attrName>ppt_w</p:attrName>
                                        </p:attrNameLst>
                                      </p:cBhvr>
                                      <p:tavLst>
                                        <p:tav tm="0">
                                          <p:val>
                                            <p:strVal val="2/3*#ppt_w"/>
                                          </p:val>
                                        </p:tav>
                                        <p:tav tm="100000">
                                          <p:val>
                                            <p:strVal val="#ppt_w"/>
                                          </p:val>
                                        </p:tav>
                                      </p:tavLst>
                                    </p:anim>
                                    <p:anim calcmode="lin" valueType="num">
                                      <p:cBhvr>
                                        <p:cTn id="25" dur="500" fill="hold"/>
                                        <p:tgtEl>
                                          <p:spTgt spid="18330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nimBg="1"/>
      <p:bldP spid="183300" grpId="0" animBg="1" autoUpdateAnimBg="0"/>
      <p:bldP spid="183301" grpId="0" animBg="1"/>
      <p:bldP spid="18330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73426-DC52-12E1-E79C-065D4CDD9E06}"/>
              </a:ext>
            </a:extLst>
          </p:cNvPr>
          <p:cNvSpPr>
            <a:spLocks noGrp="1"/>
          </p:cNvSpPr>
          <p:nvPr>
            <p:ph type="title"/>
          </p:nvPr>
        </p:nvSpPr>
        <p:spPr/>
        <p:txBody>
          <a:bodyPr/>
          <a:lstStyle/>
          <a:p>
            <a:r>
              <a:rPr lang="en-US" dirty="0"/>
              <a:t>Categorical Variable</a:t>
            </a:r>
          </a:p>
        </p:txBody>
      </p:sp>
      <p:sp>
        <p:nvSpPr>
          <p:cNvPr id="4" name="Content Placeholder 3">
            <a:extLst>
              <a:ext uri="{FF2B5EF4-FFF2-40B4-BE49-F238E27FC236}">
                <a16:creationId xmlns:a16="http://schemas.microsoft.com/office/drawing/2014/main" id="{2C0B41A7-AF20-2BE6-8974-1899D3BC33BC}"/>
              </a:ext>
            </a:extLst>
          </p:cNvPr>
          <p:cNvSpPr>
            <a:spLocks noGrp="1"/>
          </p:cNvSpPr>
          <p:nvPr>
            <p:ph idx="1"/>
          </p:nvPr>
        </p:nvSpPr>
        <p:spPr/>
        <p:txBody>
          <a:bodyPr/>
          <a:lstStyle/>
          <a:p>
            <a:r>
              <a:rPr lang="en-US" dirty="0"/>
              <a:t>In regression we can also handle categorical variables, one of the way to do that by using indicator variable.</a:t>
            </a:r>
          </a:p>
          <a:p>
            <a:r>
              <a:rPr lang="en-US" dirty="0"/>
              <a:t>Depending on the value of the predictor variable it is either 0 or 1.</a:t>
            </a:r>
          </a:p>
          <a:p>
            <a:r>
              <a:rPr lang="en-US" dirty="0"/>
              <a:t>We can also think that we are creating different equations based on the level of the </a:t>
            </a:r>
            <a:r>
              <a:rPr lang="en-US"/>
              <a:t>categorical variable.   </a:t>
            </a:r>
            <a:endParaRPr lang="en-US" dirty="0"/>
          </a:p>
        </p:txBody>
      </p:sp>
      <p:sp>
        <p:nvSpPr>
          <p:cNvPr id="2" name="Slide Number Placeholder 1">
            <a:extLst>
              <a:ext uri="{FF2B5EF4-FFF2-40B4-BE49-F238E27FC236}">
                <a16:creationId xmlns:a16="http://schemas.microsoft.com/office/drawing/2014/main" id="{BBE3D4B5-E905-0615-214B-D043654D01EA}"/>
              </a:ext>
            </a:extLst>
          </p:cNvPr>
          <p:cNvSpPr>
            <a:spLocks noGrp="1"/>
          </p:cNvSpPr>
          <p:nvPr>
            <p:ph type="sldNum" sz="quarter" idx="12"/>
          </p:nvPr>
        </p:nvSpPr>
        <p:spPr/>
        <p:txBody>
          <a:bodyPr/>
          <a:lstStyle/>
          <a:p>
            <a:pPr>
              <a:defRPr/>
            </a:pPr>
            <a:fld id="{6174649A-CFA3-4E05-8FE9-380F61F6D8B0}" type="slidenum">
              <a:rPr lang="en-US" altLang="en-US" smtClean="0"/>
              <a:pPr>
                <a:defRPr/>
              </a:pPr>
              <a:t>18</a:t>
            </a:fld>
            <a:endParaRPr lang="en-US" altLang="en-US"/>
          </a:p>
        </p:txBody>
      </p:sp>
    </p:spTree>
    <p:extLst>
      <p:ext uri="{BB962C8B-B14F-4D97-AF65-F5344CB8AC3E}">
        <p14:creationId xmlns:p14="http://schemas.microsoft.com/office/powerpoint/2010/main" val="23682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 Model</a:t>
            </a:r>
          </a:p>
        </p:txBody>
      </p:sp>
      <p:sp>
        <p:nvSpPr>
          <p:cNvPr id="3" name="Content Placeholder 2"/>
          <p:cNvSpPr>
            <a:spLocks noGrp="1"/>
          </p:cNvSpPr>
          <p:nvPr>
            <p:ph idx="1"/>
          </p:nvPr>
        </p:nvSpPr>
        <p:spPr>
          <a:xfrm>
            <a:off x="1981200" y="1417639"/>
            <a:ext cx="8229600" cy="4373562"/>
          </a:xfrm>
        </p:spPr>
        <p:txBody>
          <a:bodyPr/>
          <a:lstStyle/>
          <a:p>
            <a:pPr lvl="0">
              <a:buClr>
                <a:srgbClr val="66FFFF"/>
              </a:buClr>
              <a:buSzPct val="75000"/>
              <a:buNone/>
            </a:pPr>
            <a:r>
              <a:rPr lang="en-US" sz="2400" b="1" kern="0" dirty="0">
                <a:latin typeface="Book Antiqua"/>
              </a:rPr>
              <a:t>Multiple Regression Model </a:t>
            </a:r>
            <a:r>
              <a:rPr lang="en-US" sz="2400" kern="0" dirty="0">
                <a:latin typeface="Book Antiqua"/>
              </a:rPr>
              <a:t>describes how the dependent variable </a:t>
            </a:r>
            <a:r>
              <a:rPr lang="en-US" sz="2400" i="1" kern="0" dirty="0">
                <a:latin typeface="Book Antiqua"/>
              </a:rPr>
              <a:t>y</a:t>
            </a:r>
            <a:r>
              <a:rPr lang="en-US" sz="2400" kern="0" dirty="0">
                <a:latin typeface="Book Antiqua"/>
              </a:rPr>
              <a:t> is related to the independent variables </a:t>
            </a:r>
            <a:r>
              <a:rPr lang="en-US" sz="2400" i="1" kern="0" dirty="0">
                <a:latin typeface="Book Antiqua"/>
              </a:rPr>
              <a:t>x</a:t>
            </a:r>
            <a:r>
              <a:rPr lang="en-US" sz="2400" kern="0" baseline="-25000" dirty="0">
                <a:latin typeface="Book Antiqua"/>
              </a:rPr>
              <a:t>1</a:t>
            </a:r>
            <a:r>
              <a:rPr lang="en-US" sz="2400" kern="0" dirty="0">
                <a:latin typeface="Book Antiqua"/>
              </a:rPr>
              <a:t>, </a:t>
            </a:r>
            <a:r>
              <a:rPr lang="en-US" sz="2400" i="1" kern="0" dirty="0">
                <a:latin typeface="Book Antiqua"/>
              </a:rPr>
              <a:t>x</a:t>
            </a:r>
            <a:r>
              <a:rPr lang="en-US" sz="2400" kern="0" baseline="-25000" dirty="0">
                <a:latin typeface="Book Antiqua"/>
              </a:rPr>
              <a:t>2</a:t>
            </a:r>
            <a:r>
              <a:rPr lang="en-US" sz="2400" kern="0" dirty="0">
                <a:latin typeface="Book Antiqua"/>
              </a:rPr>
              <a:t>, . . . </a:t>
            </a:r>
            <a:r>
              <a:rPr lang="en-US" sz="2400" i="1" kern="0" dirty="0" err="1">
                <a:latin typeface="Book Antiqua"/>
              </a:rPr>
              <a:t>x</a:t>
            </a:r>
            <a:r>
              <a:rPr lang="en-US" sz="2400" i="1" kern="0" baseline="-25000" dirty="0" err="1">
                <a:latin typeface="Book Antiqua"/>
              </a:rPr>
              <a:t>p</a:t>
            </a:r>
            <a:r>
              <a:rPr lang="en-US" sz="2400" kern="0" dirty="0">
                <a:latin typeface="Book Antiqua"/>
              </a:rPr>
              <a:t> and an error term is:</a:t>
            </a:r>
          </a:p>
          <a:p>
            <a:r>
              <a:rPr lang="en-US" sz="2800" i="1" dirty="0">
                <a:latin typeface="Cambria Math" panose="02040503050406030204" pitchFamily="18" charset="0"/>
                <a:ea typeface="Cambria Math" panose="02040503050406030204" pitchFamily="18" charset="0"/>
              </a:rPr>
              <a:t>y</a:t>
            </a:r>
            <a:r>
              <a:rPr lang="en-US" sz="2800" dirty="0">
                <a:latin typeface="Cambria Math" panose="02040503050406030204" pitchFamily="18" charset="0"/>
                <a:ea typeface="Cambria Math" panose="02040503050406030204" pitchFamily="18" charset="0"/>
              </a:rPr>
              <a:t> = </a:t>
            </a:r>
            <a:r>
              <a:rPr lang="en-US" sz="2800" dirty="0">
                <a:latin typeface="Symbol" pitchFamily="18" charset="2"/>
              </a:rPr>
              <a:t></a:t>
            </a:r>
            <a:r>
              <a:rPr lang="en-US" sz="2800" baseline="-25000" dirty="0">
                <a:latin typeface="Book Antiqua" pitchFamily="18" charset="0"/>
              </a:rPr>
              <a:t>0</a:t>
            </a:r>
            <a:r>
              <a:rPr lang="en-US" sz="2800" dirty="0">
                <a:latin typeface="Book Antiqua" pitchFamily="18" charset="0"/>
              </a:rPr>
              <a:t> + </a:t>
            </a:r>
            <a:r>
              <a:rPr lang="en-US" sz="2800" dirty="0">
                <a:latin typeface="Symbol" pitchFamily="18" charset="2"/>
              </a:rPr>
              <a:t></a:t>
            </a:r>
            <a:r>
              <a:rPr lang="en-US" sz="2800" baseline="-25000" dirty="0">
                <a:latin typeface="Book Antiqua" pitchFamily="18" charset="0"/>
              </a:rPr>
              <a:t>1</a:t>
            </a:r>
            <a:r>
              <a:rPr lang="en-US" sz="2800" i="1" dirty="0">
                <a:latin typeface="Book Antiqua" pitchFamily="18" charset="0"/>
              </a:rPr>
              <a:t>x</a:t>
            </a:r>
            <a:r>
              <a:rPr lang="en-US" sz="2800" baseline="-25000" dirty="0">
                <a:latin typeface="Book Antiqua" pitchFamily="18" charset="0"/>
              </a:rPr>
              <a:t>1 </a:t>
            </a:r>
            <a:r>
              <a:rPr lang="en-US" sz="2800" dirty="0">
                <a:latin typeface="Book Antiqua" pitchFamily="18" charset="0"/>
              </a:rPr>
              <a:t>+ </a:t>
            </a:r>
            <a:r>
              <a:rPr lang="en-US" sz="2800" dirty="0">
                <a:latin typeface="Symbol" pitchFamily="18" charset="2"/>
              </a:rPr>
              <a:t></a:t>
            </a:r>
            <a:r>
              <a:rPr lang="en-US" sz="2800" baseline="-25000" dirty="0">
                <a:latin typeface="Book Antiqua" pitchFamily="18" charset="0"/>
              </a:rPr>
              <a:t>2</a:t>
            </a:r>
            <a:r>
              <a:rPr lang="en-US" sz="2800" i="1" dirty="0">
                <a:latin typeface="Book Antiqua" pitchFamily="18" charset="0"/>
              </a:rPr>
              <a:t>x</a:t>
            </a:r>
            <a:r>
              <a:rPr lang="en-US" sz="2800" baseline="-25000" dirty="0">
                <a:latin typeface="Book Antiqua" pitchFamily="18" charset="0"/>
              </a:rPr>
              <a:t>2 </a:t>
            </a:r>
            <a:r>
              <a:rPr lang="en-US" sz="2800" dirty="0">
                <a:latin typeface="Book Antiqua" pitchFamily="18" charset="0"/>
              </a:rPr>
              <a:t>+ . . . + </a:t>
            </a:r>
            <a:r>
              <a:rPr lang="en-US" sz="2800" dirty="0">
                <a:latin typeface="Symbol" pitchFamily="18" charset="2"/>
              </a:rPr>
              <a:t></a:t>
            </a:r>
            <a:r>
              <a:rPr lang="en-US" sz="2800" i="1" baseline="-25000" dirty="0" err="1">
                <a:latin typeface="Book Antiqua" pitchFamily="18" charset="0"/>
              </a:rPr>
              <a:t>p</a:t>
            </a:r>
            <a:r>
              <a:rPr lang="en-US" sz="2800" i="1" dirty="0" err="1">
                <a:latin typeface="Book Antiqua" pitchFamily="18" charset="0"/>
              </a:rPr>
              <a:t>x</a:t>
            </a:r>
            <a:r>
              <a:rPr lang="en-US" sz="2800" i="1" baseline="-25000" dirty="0" err="1">
                <a:latin typeface="Book Antiqua" pitchFamily="18" charset="0"/>
              </a:rPr>
              <a:t>p</a:t>
            </a:r>
            <a:r>
              <a:rPr lang="en-US" sz="2800" dirty="0">
                <a:latin typeface="Book Antiqua" pitchFamily="18" charset="0"/>
              </a:rPr>
              <a:t> </a:t>
            </a:r>
            <a:r>
              <a:rPr lang="en-US" sz="2800" dirty="0">
                <a:latin typeface="Cambria Math" panose="02040503050406030204" pitchFamily="18" charset="0"/>
                <a:ea typeface="Cambria Math" panose="02040503050406030204" pitchFamily="18" charset="0"/>
              </a:rPr>
              <a:t>+ </a:t>
            </a:r>
            <a:r>
              <a:rPr lang="el-GR" sz="2800" i="1" dirty="0">
                <a:latin typeface="Cambria Math" panose="02040503050406030204" pitchFamily="18" charset="0"/>
                <a:ea typeface="Cambria Math" panose="02040503050406030204" pitchFamily="18" charset="0"/>
              </a:rPr>
              <a:t>ε</a:t>
            </a:r>
            <a:endParaRPr lang="en-US" sz="2800" i="1" dirty="0">
              <a:latin typeface="Cambria Math" panose="02040503050406030204" pitchFamily="18" charset="0"/>
              <a:ea typeface="Cambria Math" panose="02040503050406030204" pitchFamily="18" charset="0"/>
            </a:endParaRPr>
          </a:p>
          <a:p>
            <a:r>
              <a:rPr lang="en-US" sz="2800" dirty="0">
                <a:latin typeface="Cambria Math" panose="02040503050406030204" pitchFamily="18" charset="0"/>
                <a:ea typeface="Cambria Math" panose="02040503050406030204" pitchFamily="18" charset="0"/>
              </a:rPr>
              <a:t>where:</a:t>
            </a:r>
          </a:p>
          <a:p>
            <a:r>
              <a:rPr lang="en-US" sz="2800" i="1" dirty="0">
                <a:solidFill>
                  <a:srgbClr val="FFFFFF"/>
                </a:solidFill>
                <a:effectLst>
                  <a:outerShdw blurRad="38100" dist="38100" dir="2700000" algn="tl">
                    <a:srgbClr val="000000"/>
                  </a:outerShdw>
                </a:effectLst>
                <a:latin typeface="Cambria Math" panose="02040503050406030204" pitchFamily="18" charset="0"/>
                <a:ea typeface="Cambria Math" panose="02040503050406030204" pitchFamily="18" charset="0"/>
              </a:rPr>
              <a:t>	</a:t>
            </a:r>
            <a:r>
              <a:rPr lang="en-US" sz="2800" i="1" dirty="0">
                <a:latin typeface="Symbol" pitchFamily="18" charset="2"/>
              </a:rPr>
              <a:t> </a:t>
            </a:r>
            <a:r>
              <a:rPr lang="en-US" sz="2800" dirty="0">
                <a:latin typeface="Symbol" pitchFamily="18" charset="2"/>
              </a:rPr>
              <a:t></a:t>
            </a:r>
            <a:r>
              <a:rPr lang="en-US" sz="2800" baseline="-25000" dirty="0">
                <a:latin typeface="Book Antiqua" pitchFamily="18" charset="0"/>
              </a:rPr>
              <a:t>0,</a:t>
            </a:r>
            <a:r>
              <a:rPr lang="en-US" sz="2800" dirty="0">
                <a:latin typeface="Book Antiqua" pitchFamily="18" charset="0"/>
              </a:rPr>
              <a:t> </a:t>
            </a:r>
            <a:r>
              <a:rPr lang="en-US" sz="2800" dirty="0">
                <a:latin typeface="Symbol" pitchFamily="18" charset="2"/>
              </a:rPr>
              <a:t></a:t>
            </a:r>
            <a:r>
              <a:rPr lang="en-US" sz="2800" baseline="-25000" dirty="0">
                <a:latin typeface="Book Antiqua" pitchFamily="18" charset="0"/>
              </a:rPr>
              <a:t>1</a:t>
            </a:r>
            <a:r>
              <a:rPr lang="en-US" sz="2800" dirty="0">
                <a:latin typeface="Book Antiqua" pitchFamily="18" charset="0"/>
              </a:rPr>
              <a:t>,</a:t>
            </a:r>
            <a:r>
              <a:rPr lang="en-US" sz="2800" baseline="-25000" dirty="0">
                <a:latin typeface="Book Antiqua" pitchFamily="18" charset="0"/>
              </a:rPr>
              <a:t> </a:t>
            </a:r>
            <a:r>
              <a:rPr lang="en-US" sz="2800" dirty="0">
                <a:latin typeface="Book Antiqua" pitchFamily="18" charset="0"/>
              </a:rPr>
              <a:t>. . . </a:t>
            </a:r>
            <a:r>
              <a:rPr lang="en-US" sz="2800" dirty="0">
                <a:latin typeface="Symbol" pitchFamily="18" charset="2"/>
              </a:rPr>
              <a:t></a:t>
            </a:r>
            <a:r>
              <a:rPr lang="en-US" sz="2800" baseline="-25000" dirty="0">
                <a:latin typeface="Book Antiqua" pitchFamily="18" charset="0"/>
              </a:rPr>
              <a:t>p </a:t>
            </a:r>
            <a:r>
              <a:rPr lang="en-US" sz="2800" dirty="0">
                <a:latin typeface="Cambria Math" panose="02040503050406030204" pitchFamily="18" charset="0"/>
                <a:ea typeface="Cambria Math" panose="02040503050406030204" pitchFamily="18" charset="0"/>
              </a:rPr>
              <a:t>are the </a:t>
            </a:r>
            <a:r>
              <a:rPr lang="en-US" sz="2800" u="sng" dirty="0">
                <a:latin typeface="Cambria Math" panose="02040503050406030204" pitchFamily="18" charset="0"/>
                <a:ea typeface="Cambria Math" panose="02040503050406030204" pitchFamily="18" charset="0"/>
              </a:rPr>
              <a:t>parameters</a:t>
            </a:r>
            <a:r>
              <a:rPr lang="en-US" sz="2800" dirty="0">
                <a:latin typeface="Cambria Math" panose="02040503050406030204" pitchFamily="18" charset="0"/>
                <a:ea typeface="Cambria Math" panose="02040503050406030204" pitchFamily="18" charset="0"/>
              </a:rPr>
              <a:t>, and</a:t>
            </a:r>
            <a:r>
              <a:rPr lang="en-US" sz="2800" u="sng" dirty="0">
                <a:latin typeface="Cambria Math" panose="02040503050406030204" pitchFamily="18" charset="0"/>
                <a:ea typeface="Cambria Math" panose="02040503050406030204" pitchFamily="18" charset="0"/>
              </a:rPr>
              <a:t> </a:t>
            </a:r>
            <a:r>
              <a:rPr lang="el-GR" sz="2800" i="1" dirty="0">
                <a:latin typeface="Cambria Math" panose="02040503050406030204" pitchFamily="18" charset="0"/>
                <a:ea typeface="Cambria Math" panose="02040503050406030204" pitchFamily="18" charset="0"/>
              </a:rPr>
              <a:t>ε</a:t>
            </a:r>
            <a:r>
              <a:rPr lang="en-US" sz="2800" dirty="0">
                <a:latin typeface="Cambria Math" panose="02040503050406030204" pitchFamily="18" charset="0"/>
                <a:ea typeface="Cambria Math" panose="02040503050406030204" pitchFamily="18" charset="0"/>
              </a:rPr>
              <a:t>  is a random variable called the </a:t>
            </a:r>
            <a:r>
              <a:rPr lang="en-US" sz="2800" u="sng" dirty="0">
                <a:latin typeface="Cambria Math" panose="02040503050406030204" pitchFamily="18" charset="0"/>
                <a:ea typeface="Cambria Math" panose="02040503050406030204" pitchFamily="18" charset="0"/>
              </a:rPr>
              <a:t>error term</a:t>
            </a:r>
          </a:p>
          <a:p>
            <a:pPr>
              <a:lnSpc>
                <a:spcPct val="90000"/>
              </a:lnSpc>
            </a:pPr>
            <a:r>
              <a:rPr lang="en-US" altLang="en-US" sz="2800" dirty="0"/>
              <a:t>Note: Dependent (Response) and Independent (Predictor) variables</a:t>
            </a:r>
          </a:p>
          <a:p>
            <a:pPr lvl="4">
              <a:lnSpc>
                <a:spcPct val="90000"/>
              </a:lnSpc>
            </a:pPr>
            <a:endParaRPr lang="en-US" altLang="en-US" sz="1800" dirty="0"/>
          </a:p>
        </p:txBody>
      </p:sp>
      <p:sp>
        <p:nvSpPr>
          <p:cNvPr id="4" name="Slide Number Placeholder 3"/>
          <p:cNvSpPr>
            <a:spLocks noGrp="1"/>
          </p:cNvSpPr>
          <p:nvPr>
            <p:ph type="sldNum" sz="quarter" idx="12"/>
          </p:nvPr>
        </p:nvSpPr>
        <p:spPr/>
        <p:txBody>
          <a:bodyPr/>
          <a:lstStyle/>
          <a:p>
            <a:pPr>
              <a:defRPr/>
            </a:pPr>
            <a:fld id="{0AC1A91C-0700-4194-B701-C89C07AC4ED2}" type="slidenum">
              <a:rPr lang="en-US" altLang="en-US" smtClean="0"/>
              <a:pPr>
                <a:defRPr/>
              </a:pPr>
              <a:t>2</a:t>
            </a:fld>
            <a:endParaRPr lang="en-US" altLang="en-US"/>
          </a:p>
        </p:txBody>
      </p:sp>
    </p:spTree>
    <p:extLst>
      <p:ext uri="{BB962C8B-B14F-4D97-AF65-F5344CB8AC3E}">
        <p14:creationId xmlns:p14="http://schemas.microsoft.com/office/powerpoint/2010/main" val="339132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 Equation</a:t>
            </a:r>
          </a:p>
        </p:txBody>
      </p:sp>
      <p:sp>
        <p:nvSpPr>
          <p:cNvPr id="3" name="Content Placeholder 2"/>
          <p:cNvSpPr>
            <a:spLocks noGrp="1"/>
          </p:cNvSpPr>
          <p:nvPr>
            <p:ph idx="1"/>
          </p:nvPr>
        </p:nvSpPr>
        <p:spPr>
          <a:xfrm>
            <a:off x="2438400" y="1600201"/>
            <a:ext cx="7315200" cy="3962401"/>
          </a:xfrm>
        </p:spPr>
        <p:txBody>
          <a:bodyPr/>
          <a:lstStyle/>
          <a:p>
            <a:pPr>
              <a:buClr>
                <a:srgbClr val="66FFFF"/>
              </a:buClr>
              <a:buSzPct val="75000"/>
              <a:buNone/>
            </a:pPr>
            <a:r>
              <a:rPr lang="en-US" sz="2800" i="1" dirty="0">
                <a:latin typeface="Book Antiqua" pitchFamily="18" charset="0"/>
              </a:rPr>
              <a:t>E</a:t>
            </a:r>
            <a:r>
              <a:rPr lang="en-US" sz="2800" dirty="0">
                <a:latin typeface="Book Antiqua" pitchFamily="18" charset="0"/>
              </a:rPr>
              <a:t>(</a:t>
            </a:r>
            <a:r>
              <a:rPr lang="en-US" sz="2800" i="1" dirty="0">
                <a:latin typeface="Book Antiqua" pitchFamily="18" charset="0"/>
              </a:rPr>
              <a:t>y</a:t>
            </a:r>
            <a:r>
              <a:rPr lang="en-US" sz="2800" dirty="0">
                <a:latin typeface="Book Antiqua" pitchFamily="18" charset="0"/>
              </a:rPr>
              <a:t>) = </a:t>
            </a:r>
            <a:r>
              <a:rPr lang="en-US" sz="2800" dirty="0">
                <a:latin typeface="Symbol" pitchFamily="18" charset="2"/>
              </a:rPr>
              <a:t></a:t>
            </a:r>
            <a:r>
              <a:rPr lang="en-US" sz="2800" baseline="-25000" dirty="0">
                <a:latin typeface="Book Antiqua" pitchFamily="18" charset="0"/>
              </a:rPr>
              <a:t>0</a:t>
            </a:r>
            <a:r>
              <a:rPr lang="en-US" sz="2800" dirty="0">
                <a:latin typeface="Book Antiqua" pitchFamily="18" charset="0"/>
              </a:rPr>
              <a:t> + </a:t>
            </a:r>
            <a:r>
              <a:rPr lang="en-US" sz="2800" dirty="0">
                <a:latin typeface="Symbol" pitchFamily="18" charset="2"/>
              </a:rPr>
              <a:t></a:t>
            </a:r>
            <a:r>
              <a:rPr lang="en-US" sz="2800" baseline="-25000" dirty="0">
                <a:latin typeface="Book Antiqua" pitchFamily="18" charset="0"/>
              </a:rPr>
              <a:t>1</a:t>
            </a:r>
            <a:r>
              <a:rPr lang="en-US" sz="2800" dirty="0">
                <a:latin typeface="Book Antiqua" pitchFamily="18" charset="0"/>
              </a:rPr>
              <a:t>x</a:t>
            </a:r>
            <a:r>
              <a:rPr lang="en-US" sz="2800" baseline="-25000" dirty="0">
                <a:latin typeface="Book Antiqua" pitchFamily="18" charset="0"/>
              </a:rPr>
              <a:t>1 </a:t>
            </a:r>
            <a:r>
              <a:rPr lang="en-US" sz="2800" dirty="0">
                <a:latin typeface="Book Antiqua" pitchFamily="18" charset="0"/>
              </a:rPr>
              <a:t>+ </a:t>
            </a:r>
            <a:r>
              <a:rPr lang="en-US" sz="2800" dirty="0">
                <a:latin typeface="Symbol" pitchFamily="18" charset="2"/>
              </a:rPr>
              <a:t></a:t>
            </a:r>
            <a:r>
              <a:rPr lang="en-US" sz="2800" baseline="-25000" dirty="0">
                <a:latin typeface="Book Antiqua" pitchFamily="18" charset="0"/>
              </a:rPr>
              <a:t>2</a:t>
            </a:r>
            <a:r>
              <a:rPr lang="en-US" sz="2800" dirty="0">
                <a:latin typeface="Book Antiqua" pitchFamily="18" charset="0"/>
              </a:rPr>
              <a:t>x</a:t>
            </a:r>
            <a:r>
              <a:rPr lang="en-US" sz="2800" baseline="-25000" dirty="0">
                <a:latin typeface="Book Antiqua" pitchFamily="18" charset="0"/>
              </a:rPr>
              <a:t>2 </a:t>
            </a:r>
            <a:r>
              <a:rPr lang="en-US" sz="2800" dirty="0">
                <a:latin typeface="Book Antiqua" pitchFamily="18" charset="0"/>
              </a:rPr>
              <a:t>+ . . . + </a:t>
            </a:r>
            <a:r>
              <a:rPr lang="en-US" sz="2800" dirty="0">
                <a:latin typeface="Symbol" pitchFamily="18" charset="2"/>
              </a:rPr>
              <a:t></a:t>
            </a:r>
            <a:r>
              <a:rPr lang="en-US" sz="2800" baseline="-25000" dirty="0" err="1">
                <a:latin typeface="Book Antiqua" pitchFamily="18" charset="0"/>
              </a:rPr>
              <a:t>p</a:t>
            </a:r>
            <a:r>
              <a:rPr lang="en-US" sz="2800" dirty="0" err="1">
                <a:latin typeface="Book Antiqua" pitchFamily="18" charset="0"/>
              </a:rPr>
              <a:t>x</a:t>
            </a:r>
            <a:r>
              <a:rPr lang="en-US" sz="2800" baseline="-25000" dirty="0" err="1">
                <a:latin typeface="Book Antiqua" pitchFamily="18" charset="0"/>
              </a:rPr>
              <a:t>p</a:t>
            </a:r>
            <a:endParaRPr lang="en-US" sz="2800" baseline="-25000" dirty="0">
              <a:latin typeface="Book Antiqua" pitchFamily="18" charset="0"/>
            </a:endParaRPr>
          </a:p>
          <a:p>
            <a:pPr>
              <a:buClr>
                <a:srgbClr val="66FFFF"/>
              </a:buClr>
              <a:buSzPct val="75000"/>
              <a:buNone/>
            </a:pPr>
            <a:r>
              <a:rPr lang="en-US" sz="2800" dirty="0">
                <a:latin typeface="Tahoma" panose="020B0604030504040204" pitchFamily="34" charset="0"/>
                <a:ea typeface="Tahoma" panose="020B0604030504040204" pitchFamily="34" charset="0"/>
                <a:cs typeface="Tahoma" panose="020B0604030504040204" pitchFamily="34" charset="0"/>
              </a:rPr>
              <a:t>If we know </a:t>
            </a:r>
            <a:r>
              <a:rPr lang="en-US" sz="2800" dirty="0">
                <a:latin typeface="Symbol" pitchFamily="18" charset="2"/>
              </a:rPr>
              <a:t></a:t>
            </a:r>
            <a:r>
              <a:rPr lang="en-US" sz="2800" baseline="-25000" dirty="0">
                <a:latin typeface="Book Antiqua" pitchFamily="18" charset="0"/>
              </a:rPr>
              <a:t>0,</a:t>
            </a:r>
            <a:r>
              <a:rPr lang="en-US" sz="2800" dirty="0">
                <a:latin typeface="Book Antiqua" pitchFamily="18" charset="0"/>
              </a:rPr>
              <a:t> </a:t>
            </a:r>
            <a:r>
              <a:rPr lang="en-US" sz="2800" dirty="0">
                <a:latin typeface="Symbol" pitchFamily="18" charset="2"/>
              </a:rPr>
              <a:t></a:t>
            </a:r>
            <a:r>
              <a:rPr lang="en-US" sz="2800" baseline="-25000" dirty="0">
                <a:latin typeface="Book Antiqua" pitchFamily="18" charset="0"/>
              </a:rPr>
              <a:t>1</a:t>
            </a:r>
            <a:r>
              <a:rPr lang="en-US" sz="2800" dirty="0">
                <a:latin typeface="Book Antiqua" pitchFamily="18" charset="0"/>
              </a:rPr>
              <a:t>,</a:t>
            </a:r>
            <a:r>
              <a:rPr lang="en-US" sz="2800" baseline="-25000" dirty="0">
                <a:latin typeface="Book Antiqua" pitchFamily="18" charset="0"/>
              </a:rPr>
              <a:t> </a:t>
            </a:r>
            <a:r>
              <a:rPr lang="en-US" sz="2800" dirty="0">
                <a:latin typeface="Book Antiqua" pitchFamily="18" charset="0"/>
              </a:rPr>
              <a:t>. . . </a:t>
            </a:r>
            <a:r>
              <a:rPr lang="en-US" sz="2800" dirty="0">
                <a:latin typeface="Symbol" pitchFamily="18" charset="2"/>
              </a:rPr>
              <a:t></a:t>
            </a:r>
            <a:r>
              <a:rPr lang="en-US" sz="2800" baseline="-25000" dirty="0">
                <a:latin typeface="Book Antiqua" pitchFamily="18" charset="0"/>
              </a:rPr>
              <a:t>p</a:t>
            </a:r>
            <a:r>
              <a:rPr lang="en-US" sz="2800" baseline="-25000" dirty="0">
                <a:latin typeface="Tahoma" panose="020B0604030504040204" pitchFamily="34" charset="0"/>
                <a:ea typeface="Tahoma" panose="020B0604030504040204" pitchFamily="34" charset="0"/>
                <a:cs typeface="Tahoma" panose="020B0604030504040204" pitchFamily="34" charset="0"/>
              </a:rPr>
              <a:t>, </a:t>
            </a:r>
          </a:p>
          <a:p>
            <a:pPr>
              <a:buClr>
                <a:srgbClr val="66FFFF"/>
              </a:buClr>
              <a:buSzPct val="75000"/>
              <a:buNone/>
            </a:pPr>
            <a:r>
              <a:rPr lang="en-US" sz="2800" dirty="0">
                <a:latin typeface="Tahoma" panose="020B0604030504040204" pitchFamily="34" charset="0"/>
                <a:ea typeface="Tahoma" panose="020B0604030504040204" pitchFamily="34" charset="0"/>
                <a:cs typeface="Tahoma" panose="020B0604030504040204" pitchFamily="34" charset="0"/>
              </a:rPr>
              <a:t>given </a:t>
            </a:r>
            <a:r>
              <a:rPr lang="en-US" sz="2800" dirty="0">
                <a:latin typeface="Book Antiqua" pitchFamily="18" charset="0"/>
              </a:rPr>
              <a:t>x</a:t>
            </a:r>
            <a:r>
              <a:rPr lang="en-US" sz="2800" baseline="-25000" dirty="0">
                <a:latin typeface="Book Antiqua" pitchFamily="18" charset="0"/>
              </a:rPr>
              <a:t>1,</a:t>
            </a:r>
            <a:r>
              <a:rPr lang="en-US" sz="2800" dirty="0">
                <a:latin typeface="Book Antiqua" pitchFamily="18" charset="0"/>
              </a:rPr>
              <a:t> x</a:t>
            </a:r>
            <a:r>
              <a:rPr lang="en-US" sz="2800" baseline="-25000" dirty="0">
                <a:latin typeface="Book Antiqua" pitchFamily="18" charset="0"/>
              </a:rPr>
              <a:t>2</a:t>
            </a:r>
            <a:r>
              <a:rPr lang="en-US" sz="2800" dirty="0">
                <a:latin typeface="Book Antiqua" pitchFamily="18" charset="0"/>
              </a:rPr>
              <a:t>, . . . </a:t>
            </a:r>
            <a:r>
              <a:rPr lang="en-US" sz="2800" dirty="0" err="1">
                <a:latin typeface="Book Antiqua" pitchFamily="18" charset="0"/>
              </a:rPr>
              <a:t>x</a:t>
            </a:r>
            <a:r>
              <a:rPr lang="en-US" sz="2800" baseline="-25000" dirty="0" err="1">
                <a:latin typeface="Book Antiqua" pitchFamily="18" charset="0"/>
              </a:rPr>
              <a:t>p</a:t>
            </a:r>
            <a:r>
              <a:rPr lang="en-US" sz="2800" baseline="-25000" dirty="0">
                <a:latin typeface="Book Antiqua" pitchFamily="18" charset="0"/>
              </a:rPr>
              <a:t>  </a:t>
            </a:r>
            <a:r>
              <a:rPr lang="en-US" sz="2800" dirty="0">
                <a:latin typeface="Tahoma" panose="020B0604030504040204" pitchFamily="34" charset="0"/>
                <a:ea typeface="Tahoma" panose="020B0604030504040204" pitchFamily="34" charset="0"/>
                <a:cs typeface="Tahoma" panose="020B0604030504040204" pitchFamily="34" charset="0"/>
              </a:rPr>
              <a:t>we can calculate </a:t>
            </a:r>
            <a:r>
              <a:rPr lang="en-US" sz="2800" i="1" dirty="0">
                <a:latin typeface="Tahoma" panose="020B0604030504040204" pitchFamily="34" charset="0"/>
                <a:ea typeface="Tahoma" panose="020B0604030504040204" pitchFamily="34" charset="0"/>
                <a:cs typeface="Tahoma" panose="020B0604030504040204" pitchFamily="34" charset="0"/>
              </a:rPr>
              <a:t>E </a:t>
            </a:r>
            <a:r>
              <a:rPr lang="en-US" sz="2800" dirty="0">
                <a:latin typeface="Tahoma" panose="020B0604030504040204" pitchFamily="34" charset="0"/>
                <a:ea typeface="Tahoma" panose="020B0604030504040204" pitchFamily="34" charset="0"/>
                <a:cs typeface="Tahoma" panose="020B0604030504040204" pitchFamily="34" charset="0"/>
              </a:rPr>
              <a:t>(</a:t>
            </a:r>
            <a:r>
              <a:rPr lang="en-US" sz="2800" i="1" dirty="0">
                <a:latin typeface="Tahoma" panose="020B0604030504040204" pitchFamily="34" charset="0"/>
                <a:ea typeface="Tahoma" panose="020B0604030504040204" pitchFamily="34" charset="0"/>
                <a:cs typeface="Tahoma" panose="020B0604030504040204" pitchFamily="34" charset="0"/>
              </a:rPr>
              <a:t>y</a:t>
            </a:r>
            <a:r>
              <a:rPr lang="en-US" sz="2800" dirty="0">
                <a:latin typeface="Tahoma" panose="020B0604030504040204" pitchFamily="34" charset="0"/>
                <a:ea typeface="Tahoma" panose="020B0604030504040204" pitchFamily="34" charset="0"/>
                <a:cs typeface="Tahoma" panose="020B0604030504040204" pitchFamily="34" charset="0"/>
              </a:rPr>
              <a:t>) </a:t>
            </a:r>
          </a:p>
          <a:p>
            <a:endParaRPr lang="en-US" sz="2800" i="1" baseline="-25000" dirty="0">
              <a:latin typeface="Cambria Math" panose="02040503050406030204" pitchFamily="18" charset="0"/>
              <a:ea typeface="Cambria Math" panose="02040503050406030204" pitchFamily="18" charset="0"/>
            </a:endParaRPr>
          </a:p>
        </p:txBody>
      </p:sp>
      <p:sp>
        <p:nvSpPr>
          <p:cNvPr id="4" name="Slide Number Placeholder 3"/>
          <p:cNvSpPr>
            <a:spLocks noGrp="1"/>
          </p:cNvSpPr>
          <p:nvPr>
            <p:ph type="sldNum" sz="quarter" idx="12"/>
          </p:nvPr>
        </p:nvSpPr>
        <p:spPr/>
        <p:txBody>
          <a:bodyPr/>
          <a:lstStyle/>
          <a:p>
            <a:pPr>
              <a:defRPr/>
            </a:pPr>
            <a:fld id="{0AC1A91C-0700-4194-B701-C89C07AC4ED2}" type="slidenum">
              <a:rPr lang="en-US" altLang="en-US" smtClean="0"/>
              <a:pPr>
                <a:defRPr/>
              </a:pPr>
              <a:t>3</a:t>
            </a:fld>
            <a:endParaRPr lang="en-US" altLang="en-US"/>
          </a:p>
        </p:txBody>
      </p:sp>
    </p:spTree>
    <p:extLst>
      <p:ext uri="{BB962C8B-B14F-4D97-AF65-F5344CB8AC3E}">
        <p14:creationId xmlns:p14="http://schemas.microsoft.com/office/powerpoint/2010/main" val="132307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Estimated Multiple Regression Equation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600201"/>
                <a:ext cx="8229600" cy="4114800"/>
              </a:xfrm>
            </p:spPr>
            <p:txBody>
              <a:bodyPr/>
              <a:lstStyle/>
              <a:p>
                <a:pPr>
                  <a:buClr>
                    <a:srgbClr val="66FFFF"/>
                  </a:buClr>
                  <a:buSzPct val="75000"/>
                  <a:buNone/>
                </a:pPr>
                <a:r>
                  <a:rPr lang="en-US" sz="2800" dirty="0">
                    <a:latin typeface="Tahoma" panose="020B0604030504040204" pitchFamily="34" charset="0"/>
                    <a:ea typeface="Tahoma" panose="020B0604030504040204" pitchFamily="34" charset="0"/>
                    <a:cs typeface="Tahoma" panose="020B0604030504040204" pitchFamily="34" charset="0"/>
                  </a:rPr>
                  <a:t>We do not know the parameters and we estimate their values from sample data and we obtain </a:t>
                </a:r>
              </a:p>
              <a:p>
                <a:pPr>
                  <a:buClr>
                    <a:srgbClr val="66FFFF"/>
                  </a:buClr>
                  <a:buSzPct val="75000"/>
                  <a:buNone/>
                </a:pPr>
                <a:r>
                  <a:rPr lang="en-US"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acc>
                      <m:accPr>
                        <m:chr m:val="̂"/>
                        <m:ctrlPr>
                          <a:rPr lang="en-US"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𝑦</m:t>
                        </m:r>
                      </m:e>
                    </m:acc>
                    <m:r>
                      <a:rPr lang="en-US" b="0" i="1" dirty="0" smtClean="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 </a:t>
                </a:r>
                <a:r>
                  <a:rPr lang="en-US" i="1" dirty="0">
                    <a:latin typeface="Cambria Math" panose="02040503050406030204" pitchFamily="18" charset="0"/>
                    <a:ea typeface="Cambria Math" panose="02040503050406030204" pitchFamily="18" charset="0"/>
                  </a:rPr>
                  <a:t>b</a:t>
                </a:r>
                <a:r>
                  <a:rPr lang="en-US" baseline="-25000" dirty="0">
                    <a:latin typeface="Cambria Math" panose="02040503050406030204" pitchFamily="18" charset="0"/>
                    <a:ea typeface="Cambria Math" panose="02040503050406030204" pitchFamily="18" charset="0"/>
                  </a:rPr>
                  <a:t>0</a:t>
                </a:r>
                <a:r>
                  <a:rPr lang="en-US" dirty="0">
                    <a:latin typeface="Cambria Math" panose="02040503050406030204" pitchFamily="18" charset="0"/>
                    <a:ea typeface="Cambria Math" panose="02040503050406030204" pitchFamily="18" charset="0"/>
                  </a:rPr>
                  <a:t> + </a:t>
                </a:r>
                <a:r>
                  <a:rPr lang="en-US" i="1" dirty="0">
                    <a:latin typeface="Cambria Math" panose="02040503050406030204" pitchFamily="18" charset="0"/>
                    <a:ea typeface="Cambria Math" panose="02040503050406030204" pitchFamily="18" charset="0"/>
                  </a:rPr>
                  <a:t>b</a:t>
                </a:r>
                <a:r>
                  <a:rPr lang="en-US" baseline="-25000" dirty="0">
                    <a:latin typeface="Cambria Math" panose="02040503050406030204" pitchFamily="18" charset="0"/>
                    <a:ea typeface="Cambria Math" panose="02040503050406030204" pitchFamily="18" charset="0"/>
                  </a:rPr>
                  <a:t>1</a:t>
                </a:r>
                <a:r>
                  <a:rPr lang="en-US" i="1" dirty="0">
                    <a:latin typeface="Cambria Math" panose="02040503050406030204" pitchFamily="18" charset="0"/>
                    <a:ea typeface="Cambria Math" panose="02040503050406030204" pitchFamily="18" charset="0"/>
                  </a:rPr>
                  <a:t>x</a:t>
                </a:r>
                <a:r>
                  <a:rPr lang="en-US" baseline="-25000"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rPr>
                  <a:t>+ </a:t>
                </a:r>
                <a:r>
                  <a:rPr lang="en-US" i="1" dirty="0">
                    <a:latin typeface="Cambria Math" panose="02040503050406030204" pitchFamily="18" charset="0"/>
                    <a:ea typeface="Cambria Math" panose="02040503050406030204" pitchFamily="18" charset="0"/>
                  </a:rPr>
                  <a:t>b</a:t>
                </a:r>
                <a:r>
                  <a:rPr lang="en-US" baseline="-25000" dirty="0">
                    <a:latin typeface="Cambria Math" panose="02040503050406030204" pitchFamily="18" charset="0"/>
                    <a:ea typeface="Cambria Math" panose="02040503050406030204" pitchFamily="18" charset="0"/>
                  </a:rPr>
                  <a:t>2</a:t>
                </a:r>
                <a:r>
                  <a:rPr lang="en-US" i="1" dirty="0">
                    <a:latin typeface="Cambria Math" panose="02040503050406030204" pitchFamily="18" charset="0"/>
                    <a:ea typeface="Cambria Math" panose="02040503050406030204" pitchFamily="18" charset="0"/>
                  </a:rPr>
                  <a:t>x</a:t>
                </a:r>
                <a:r>
                  <a:rPr lang="en-US" baseline="-25000" dirty="0">
                    <a:latin typeface="Cambria Math" panose="02040503050406030204" pitchFamily="18" charset="0"/>
                    <a:ea typeface="Cambria Math" panose="02040503050406030204" pitchFamily="18" charset="0"/>
                  </a:rPr>
                  <a:t>2 </a:t>
                </a:r>
                <a:r>
                  <a:rPr lang="en-US" dirty="0">
                    <a:latin typeface="Cambria Math" panose="02040503050406030204" pitchFamily="18" charset="0"/>
                    <a:ea typeface="Cambria Math" panose="02040503050406030204" pitchFamily="18" charset="0"/>
                  </a:rPr>
                  <a:t>+ . . . + </a:t>
                </a:r>
                <a:r>
                  <a:rPr lang="en-US" i="1" dirty="0" err="1">
                    <a:latin typeface="Cambria Math" panose="02040503050406030204" pitchFamily="18" charset="0"/>
                    <a:ea typeface="Cambria Math" panose="02040503050406030204" pitchFamily="18" charset="0"/>
                  </a:rPr>
                  <a:t>b</a:t>
                </a:r>
                <a:r>
                  <a:rPr lang="en-US" i="1" baseline="-25000" dirty="0" err="1">
                    <a:latin typeface="Cambria Math" panose="02040503050406030204" pitchFamily="18" charset="0"/>
                    <a:ea typeface="Cambria Math" panose="02040503050406030204" pitchFamily="18" charset="0"/>
                  </a:rPr>
                  <a:t>p</a:t>
                </a:r>
                <a:r>
                  <a:rPr lang="en-US" i="1" dirty="0" err="1">
                    <a:latin typeface="Cambria Math" panose="02040503050406030204" pitchFamily="18" charset="0"/>
                    <a:ea typeface="Cambria Math" panose="02040503050406030204" pitchFamily="18" charset="0"/>
                  </a:rPr>
                  <a:t>x</a:t>
                </a:r>
                <a:r>
                  <a:rPr lang="en-US" i="1" baseline="-25000" dirty="0" err="1">
                    <a:latin typeface="Cambria Math" panose="02040503050406030204" pitchFamily="18" charset="0"/>
                    <a:ea typeface="Cambria Math" panose="02040503050406030204" pitchFamily="18" charset="0"/>
                  </a:rPr>
                  <a:t>p</a:t>
                </a:r>
                <a:endParaRPr lang="en-US" i="1" baseline="-25000" dirty="0">
                  <a:latin typeface="Cambria Math" panose="02040503050406030204" pitchFamily="18" charset="0"/>
                  <a:ea typeface="Cambria Math" panose="02040503050406030204" pitchFamily="18" charset="0"/>
                </a:endParaRPr>
              </a:p>
              <a:p>
                <a:pPr>
                  <a:buClr>
                    <a:srgbClr val="66FFFF"/>
                  </a:buClr>
                  <a:buSzPct val="75000"/>
                  <a:buNone/>
                </a:pPr>
                <a:r>
                  <a:rPr lang="en-US" sz="2800" dirty="0">
                    <a:latin typeface="Cambria Math" panose="02040503050406030204" pitchFamily="18" charset="0"/>
                    <a:ea typeface="Cambria Math" panose="02040503050406030204" pitchFamily="18" charset="0"/>
                  </a:rPr>
                  <a:t>Where </a:t>
                </a:r>
                <a:r>
                  <a:rPr lang="en-US" sz="2800" i="1" dirty="0">
                    <a:latin typeface="Cambria Math" panose="02040503050406030204" pitchFamily="18" charset="0"/>
                    <a:ea typeface="Cambria Math" panose="02040503050406030204" pitchFamily="18" charset="0"/>
                  </a:rPr>
                  <a:t>b</a:t>
                </a:r>
                <a:r>
                  <a:rPr lang="en-US" sz="2800" i="1" baseline="-25000" dirty="0">
                    <a:latin typeface="Cambria Math" panose="02040503050406030204" pitchFamily="18" charset="0"/>
                    <a:ea typeface="Cambria Math" panose="02040503050406030204" pitchFamily="18" charset="0"/>
                  </a:rPr>
                  <a:t>0</a:t>
                </a:r>
                <a:r>
                  <a:rPr lang="en-US" sz="2800" i="1" dirty="0">
                    <a:latin typeface="Cambria Math" panose="02040503050406030204" pitchFamily="18" charset="0"/>
                    <a:ea typeface="Cambria Math" panose="02040503050406030204" pitchFamily="18" charset="0"/>
                  </a:rPr>
                  <a:t>, b</a:t>
                </a:r>
                <a:r>
                  <a:rPr lang="en-US" sz="2800" i="1" baseline="-25000" dirty="0">
                    <a:latin typeface="Cambria Math" panose="02040503050406030204" pitchFamily="18" charset="0"/>
                    <a:ea typeface="Cambria Math" panose="02040503050406030204" pitchFamily="18" charset="0"/>
                  </a:rPr>
                  <a:t>1</a:t>
                </a:r>
                <a:r>
                  <a:rPr lang="en-US" sz="2800" i="1" dirty="0">
                    <a:latin typeface="Cambria Math" panose="02040503050406030204" pitchFamily="18" charset="0"/>
                    <a:ea typeface="Cambria Math" panose="02040503050406030204" pitchFamily="18" charset="0"/>
                  </a:rPr>
                  <a:t>, b</a:t>
                </a:r>
                <a:r>
                  <a:rPr lang="en-US" sz="2800" i="1" baseline="-25000" dirty="0">
                    <a:latin typeface="Cambria Math" panose="02040503050406030204" pitchFamily="18" charset="0"/>
                    <a:ea typeface="Cambria Math" panose="02040503050406030204" pitchFamily="18" charset="0"/>
                  </a:rPr>
                  <a:t>2</a:t>
                </a:r>
                <a:r>
                  <a:rPr lang="en-US" sz="2800" i="1" dirty="0">
                    <a:latin typeface="Cambria Math" panose="02040503050406030204" pitchFamily="18" charset="0"/>
                    <a:ea typeface="Cambria Math" panose="02040503050406030204" pitchFamily="18" charset="0"/>
                  </a:rPr>
                  <a:t>, . . . </a:t>
                </a:r>
                <a:r>
                  <a:rPr lang="en-US" sz="2800" i="1" dirty="0" err="1">
                    <a:latin typeface="Cambria Math" panose="02040503050406030204" pitchFamily="18" charset="0"/>
                    <a:ea typeface="Cambria Math" panose="02040503050406030204" pitchFamily="18" charset="0"/>
                  </a:rPr>
                  <a:t>b</a:t>
                </a:r>
                <a:r>
                  <a:rPr lang="en-US" sz="2800" i="1" baseline="-25000" dirty="0" err="1">
                    <a:latin typeface="Cambria Math" panose="02040503050406030204" pitchFamily="18" charset="0"/>
                    <a:ea typeface="Cambria Math" panose="02040503050406030204" pitchFamily="18" charset="0"/>
                  </a:rPr>
                  <a:t>p</a:t>
                </a:r>
                <a:r>
                  <a:rPr lang="en-US" sz="2800" i="1"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rPr>
                  <a:t>are estimated values of  </a:t>
                </a:r>
                <a:r>
                  <a:rPr lang="en-US" sz="2800" dirty="0">
                    <a:latin typeface="Symbol" pitchFamily="18" charset="2"/>
                  </a:rPr>
                  <a:t> </a:t>
                </a:r>
                <a:r>
                  <a:rPr lang="en-US" sz="2800" i="1" dirty="0">
                    <a:latin typeface="Symbol" pitchFamily="18" charset="2"/>
                  </a:rPr>
                  <a:t></a:t>
                </a:r>
                <a:r>
                  <a:rPr lang="en-US" sz="2800" i="1" baseline="-25000" dirty="0">
                    <a:latin typeface="Book Antiqua" pitchFamily="18" charset="0"/>
                  </a:rPr>
                  <a:t>0,</a:t>
                </a:r>
                <a:r>
                  <a:rPr lang="en-US" sz="2800" i="1" dirty="0">
                    <a:latin typeface="Book Antiqua" pitchFamily="18" charset="0"/>
                  </a:rPr>
                  <a:t> </a:t>
                </a:r>
                <a:r>
                  <a:rPr lang="en-US" sz="2800" i="1" dirty="0">
                    <a:latin typeface="Symbol" pitchFamily="18" charset="2"/>
                  </a:rPr>
                  <a:t></a:t>
                </a:r>
                <a:r>
                  <a:rPr lang="en-US" sz="2800" i="1" baseline="-25000" dirty="0">
                    <a:latin typeface="Book Antiqua" pitchFamily="18" charset="0"/>
                  </a:rPr>
                  <a:t>1</a:t>
                </a:r>
                <a:r>
                  <a:rPr lang="en-US" sz="2800" i="1" dirty="0">
                    <a:latin typeface="Book Antiqua" pitchFamily="18" charset="0"/>
                  </a:rPr>
                  <a:t>,</a:t>
                </a:r>
                <a:r>
                  <a:rPr lang="en-US" sz="2800" i="1" baseline="-25000" dirty="0">
                    <a:latin typeface="Book Antiqua" pitchFamily="18" charset="0"/>
                  </a:rPr>
                  <a:t> </a:t>
                </a:r>
                <a:r>
                  <a:rPr lang="en-US" sz="2800" i="1" dirty="0">
                    <a:latin typeface="Book Antiqua" pitchFamily="18" charset="0"/>
                  </a:rPr>
                  <a:t>. . . </a:t>
                </a:r>
                <a:r>
                  <a:rPr lang="en-US" sz="2800" i="1" dirty="0">
                    <a:latin typeface="Symbol" pitchFamily="18" charset="2"/>
                  </a:rPr>
                  <a:t></a:t>
                </a:r>
                <a:r>
                  <a:rPr lang="en-US" sz="2800" i="1" baseline="-25000" dirty="0">
                    <a:latin typeface="Book Antiqua" pitchFamily="18" charset="0"/>
                  </a:rPr>
                  <a:t>p</a:t>
                </a:r>
                <a:r>
                  <a:rPr lang="en-US" sz="2800" baseline="-25000" dirty="0">
                    <a:latin typeface="Book Antiqua" pitchFamily="18" charset="0"/>
                  </a:rPr>
                  <a:t>  </a:t>
                </a:r>
              </a:p>
              <a:p>
                <a:pPr>
                  <a:buClr>
                    <a:srgbClr val="66FFFF"/>
                  </a:buClr>
                  <a:buSzPct val="75000"/>
                  <a:buNone/>
                </a:pPr>
                <a:r>
                  <a:rPr lang="en-US" sz="2800" dirty="0">
                    <a:latin typeface="Book Antiqua" pitchFamily="18" charset="0"/>
                  </a:rPr>
                  <a:t>and</a:t>
                </a:r>
              </a:p>
              <a:p>
                <a:pPr>
                  <a:buClr>
                    <a:srgbClr val="66FFFF"/>
                  </a:buClr>
                  <a:buSzPct val="75000"/>
                  <a:buNone/>
                </a:pPr>
                <a14:m>
                  <m:oMath xmlns:m="http://schemas.openxmlformats.org/officeDocument/2006/math">
                    <m:acc>
                      <m:accPr>
                        <m:chr m:val="̂"/>
                        <m:ctrlPr>
                          <a:rPr lang="en-US"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𝑦</m:t>
                        </m:r>
                      </m:e>
                    </m:acc>
                    <m:r>
                      <a:rPr lang="en-US" b="0" i="1" dirty="0" smtClean="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 predicted value of the dependent variable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600201"/>
                <a:ext cx="8229600" cy="4114800"/>
              </a:xfrm>
              <a:blipFill>
                <a:blip r:embed="rId2"/>
                <a:stretch>
                  <a:fillRect l="-1481" t="-1630" r="-7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0AC1A91C-0700-4194-B701-C89C07AC4ED2}" type="slidenum">
              <a:rPr lang="en-US" altLang="en-US" smtClean="0"/>
              <a:pPr>
                <a:defRPr/>
              </a:pPr>
              <a:t>4</a:t>
            </a:fld>
            <a:endParaRPr lang="en-US" altLang="en-US"/>
          </a:p>
        </p:txBody>
      </p:sp>
    </p:spTree>
    <p:extLst>
      <p:ext uri="{BB962C8B-B14F-4D97-AF65-F5344CB8AC3E}">
        <p14:creationId xmlns:p14="http://schemas.microsoft.com/office/powerpoint/2010/main" val="126365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63615" y="1219201"/>
                <a:ext cx="8229600" cy="4525963"/>
              </a:xfrm>
            </p:spPr>
            <p:txBody>
              <a:bodyPr/>
              <a:lstStyle/>
              <a:p>
                <a:r>
                  <a:rPr lang="en-US" sz="2800" dirty="0"/>
                  <a:t>So how do we estimate </a:t>
                </a:r>
                <a:r>
                  <a:rPr lang="en-US" sz="2800" i="1" dirty="0">
                    <a:latin typeface="Cambria Math" panose="02040503050406030204" pitchFamily="18" charset="0"/>
                    <a:ea typeface="Cambria Math" panose="02040503050406030204" pitchFamily="18" charset="0"/>
                  </a:rPr>
                  <a:t>b</a:t>
                </a:r>
                <a:r>
                  <a:rPr lang="en-US" sz="2800" i="1" baseline="-25000" dirty="0">
                    <a:latin typeface="Cambria Math" panose="02040503050406030204" pitchFamily="18" charset="0"/>
                    <a:ea typeface="Cambria Math" panose="02040503050406030204" pitchFamily="18" charset="0"/>
                  </a:rPr>
                  <a:t>0</a:t>
                </a:r>
                <a:r>
                  <a:rPr lang="en-US" sz="2800" i="1" dirty="0">
                    <a:latin typeface="Cambria Math" panose="02040503050406030204" pitchFamily="18" charset="0"/>
                    <a:ea typeface="Cambria Math" panose="02040503050406030204" pitchFamily="18" charset="0"/>
                  </a:rPr>
                  <a:t>, b</a:t>
                </a:r>
                <a:r>
                  <a:rPr lang="en-US" sz="2800" i="1" baseline="-25000" dirty="0">
                    <a:latin typeface="Cambria Math" panose="02040503050406030204" pitchFamily="18" charset="0"/>
                    <a:ea typeface="Cambria Math" panose="02040503050406030204" pitchFamily="18" charset="0"/>
                  </a:rPr>
                  <a:t>1</a:t>
                </a:r>
                <a:r>
                  <a:rPr lang="en-US" sz="2800" i="1" dirty="0">
                    <a:latin typeface="Cambria Math" panose="02040503050406030204" pitchFamily="18" charset="0"/>
                    <a:ea typeface="Cambria Math" panose="02040503050406030204" pitchFamily="18" charset="0"/>
                  </a:rPr>
                  <a:t>, b</a:t>
                </a:r>
                <a:r>
                  <a:rPr lang="en-US" sz="2800" i="1" baseline="-25000" dirty="0">
                    <a:latin typeface="Cambria Math" panose="02040503050406030204" pitchFamily="18" charset="0"/>
                    <a:ea typeface="Cambria Math" panose="02040503050406030204" pitchFamily="18" charset="0"/>
                  </a:rPr>
                  <a:t>2</a:t>
                </a:r>
                <a:r>
                  <a:rPr lang="en-US" sz="2800" i="1" dirty="0">
                    <a:latin typeface="Cambria Math" panose="02040503050406030204" pitchFamily="18" charset="0"/>
                    <a:ea typeface="Cambria Math" panose="02040503050406030204" pitchFamily="18" charset="0"/>
                  </a:rPr>
                  <a:t>, . . . </a:t>
                </a:r>
                <a:r>
                  <a:rPr lang="en-US" sz="2800" i="1" dirty="0" err="1">
                    <a:latin typeface="Cambria Math" panose="02040503050406030204" pitchFamily="18" charset="0"/>
                    <a:ea typeface="Cambria Math" panose="02040503050406030204" pitchFamily="18" charset="0"/>
                  </a:rPr>
                  <a:t>b</a:t>
                </a:r>
                <a:r>
                  <a:rPr lang="en-US" sz="2800" i="1" baseline="-25000" dirty="0" err="1">
                    <a:latin typeface="Cambria Math" panose="02040503050406030204" pitchFamily="18" charset="0"/>
                    <a:ea typeface="Cambria Math" panose="02040503050406030204" pitchFamily="18" charset="0"/>
                  </a:rPr>
                  <a:t>p</a:t>
                </a:r>
                <a:r>
                  <a:rPr lang="en-US" sz="2800" i="1" dirty="0">
                    <a:latin typeface="Cambria Math" panose="02040503050406030204" pitchFamily="18" charset="0"/>
                    <a:ea typeface="Cambria Math" panose="02040503050406030204" pitchFamily="18" charset="0"/>
                  </a:rPr>
                  <a:t> ?</a:t>
                </a:r>
              </a:p>
              <a:p>
                <a:r>
                  <a:rPr lang="en-US" sz="2800" i="1" dirty="0">
                    <a:latin typeface="Cambria Math" panose="02040503050406030204" pitchFamily="18" charset="0"/>
                    <a:ea typeface="Cambria Math" panose="02040503050406030204" pitchFamily="18" charset="0"/>
                  </a:rPr>
                  <a:t>Let us assume that our sample size is n </a:t>
                </a:r>
              </a:p>
              <a:p>
                <a:r>
                  <a:rPr lang="en-US" sz="2800" i="1" dirty="0">
                    <a:latin typeface="Cambria Math" panose="02040503050406030204" pitchFamily="18" charset="0"/>
                    <a:ea typeface="Cambria Math" panose="02040503050406030204" pitchFamily="18" charset="0"/>
                  </a:rPr>
                  <a:t>So in our sample we have n y and n of each </a:t>
                </a:r>
                <a:r>
                  <a:rPr lang="en-US" sz="2800" i="1" kern="0" dirty="0">
                    <a:latin typeface="Book Antiqua"/>
                  </a:rPr>
                  <a:t>x</a:t>
                </a:r>
                <a:r>
                  <a:rPr lang="en-US" sz="2800" kern="0" baseline="-25000" dirty="0">
                    <a:latin typeface="Book Antiqua"/>
                  </a:rPr>
                  <a:t>1</a:t>
                </a:r>
                <a:r>
                  <a:rPr lang="en-US" sz="2800" kern="0" dirty="0">
                    <a:latin typeface="Book Antiqua"/>
                  </a:rPr>
                  <a:t>, </a:t>
                </a:r>
                <a:r>
                  <a:rPr lang="en-US" sz="2800" i="1" kern="0" dirty="0">
                    <a:latin typeface="Book Antiqua"/>
                  </a:rPr>
                  <a:t>x</a:t>
                </a:r>
                <a:r>
                  <a:rPr lang="en-US" sz="2800" kern="0" baseline="-25000" dirty="0">
                    <a:latin typeface="Book Antiqua"/>
                  </a:rPr>
                  <a:t>2</a:t>
                </a:r>
                <a:r>
                  <a:rPr lang="en-US" sz="2800" kern="0" dirty="0">
                    <a:latin typeface="Book Antiqua"/>
                  </a:rPr>
                  <a:t>, . . . </a:t>
                </a:r>
                <a:r>
                  <a:rPr lang="en-US" sz="2800" i="1" kern="0" dirty="0" err="1">
                    <a:latin typeface="Book Antiqua"/>
                  </a:rPr>
                  <a:t>x</a:t>
                </a:r>
                <a:r>
                  <a:rPr lang="en-US" sz="2800" i="1" kern="0" baseline="-25000" dirty="0" err="1">
                    <a:latin typeface="Book Antiqua"/>
                  </a:rPr>
                  <a:t>p</a:t>
                </a:r>
                <a:endParaRPr lang="en-US" sz="2800" i="1" kern="0" baseline="-25000" dirty="0">
                  <a:latin typeface="Book Antiqua"/>
                </a:endParaRPr>
              </a:p>
              <a:p>
                <a:r>
                  <a:rPr lang="en-US" sz="2800" i="1" kern="0" dirty="0">
                    <a:latin typeface="Book Antiqua"/>
                  </a:rPr>
                  <a:t>We can write those as </a:t>
                </a:r>
              </a:p>
              <a:p>
                <a:r>
                  <a:rPr lang="en-US" sz="28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acc>
                      <m:accPr>
                        <m:chr m:val="̂"/>
                        <m:ctrlPr>
                          <a:rPr lang="en-US" sz="2800" i="1" dirty="0">
                            <a:latin typeface="Cambria Math" panose="02040503050406030204" pitchFamily="18" charset="0"/>
                            <a:ea typeface="Cambria Math" panose="02040503050406030204" pitchFamily="18" charset="0"/>
                          </a:rPr>
                        </m:ctrlPr>
                      </m:accPr>
                      <m:e>
                        <m:r>
                          <a:rPr lang="en-US" sz="2800" i="1" dirty="0">
                            <a:latin typeface="Cambria Math" panose="02040503050406030204" pitchFamily="18" charset="0"/>
                            <a:ea typeface="Cambria Math" panose="02040503050406030204" pitchFamily="18" charset="0"/>
                          </a:rPr>
                          <m:t>𝑦</m:t>
                        </m:r>
                        <m:r>
                          <a:rPr lang="en-US" sz="2800" i="1" baseline="-25000" dirty="0">
                            <a:latin typeface="Cambria Math" panose="02040503050406030204" pitchFamily="18" charset="0"/>
                            <a:ea typeface="Cambria Math" panose="02040503050406030204" pitchFamily="18" charset="0"/>
                          </a:rPr>
                          <m:t>𝑖</m:t>
                        </m:r>
                      </m:e>
                    </m:acc>
                    <m:r>
                      <a:rPr lang="en-US" sz="2800" i="1" dirty="0">
                        <a:latin typeface="Cambria Math" panose="02040503050406030204" pitchFamily="18" charset="0"/>
                        <a:ea typeface="Cambria Math" panose="02040503050406030204" pitchFamily="18" charset="0"/>
                      </a:rPr>
                      <m:t> </m:t>
                    </m:r>
                  </m:oMath>
                </a14:m>
                <a:r>
                  <a:rPr lang="en-US" sz="2800" dirty="0">
                    <a:latin typeface="Cambria Math" panose="02040503050406030204" pitchFamily="18" charset="0"/>
                    <a:ea typeface="Cambria Math" panose="02040503050406030204" pitchFamily="18" charset="0"/>
                  </a:rPr>
                  <a:t>= </a:t>
                </a:r>
                <a:r>
                  <a:rPr lang="en-US" sz="2800" i="1" dirty="0">
                    <a:latin typeface="Cambria Math" panose="02040503050406030204" pitchFamily="18" charset="0"/>
                    <a:ea typeface="Cambria Math" panose="02040503050406030204" pitchFamily="18" charset="0"/>
                  </a:rPr>
                  <a:t>b</a:t>
                </a:r>
                <a:r>
                  <a:rPr lang="en-US" sz="2800" baseline="-25000" dirty="0">
                    <a:latin typeface="Cambria Math" panose="02040503050406030204" pitchFamily="18" charset="0"/>
                    <a:ea typeface="Cambria Math" panose="02040503050406030204" pitchFamily="18" charset="0"/>
                  </a:rPr>
                  <a:t>0</a:t>
                </a:r>
                <a:r>
                  <a:rPr lang="en-US" sz="2800" dirty="0">
                    <a:latin typeface="Cambria Math" panose="02040503050406030204" pitchFamily="18" charset="0"/>
                    <a:ea typeface="Cambria Math" panose="02040503050406030204" pitchFamily="18" charset="0"/>
                  </a:rPr>
                  <a:t> + </a:t>
                </a:r>
                <a:r>
                  <a:rPr lang="en-US" sz="2800" i="1" dirty="0">
                    <a:latin typeface="Cambria Math" panose="02040503050406030204" pitchFamily="18" charset="0"/>
                    <a:ea typeface="Cambria Math" panose="02040503050406030204" pitchFamily="18" charset="0"/>
                  </a:rPr>
                  <a:t>b</a:t>
                </a:r>
                <a:r>
                  <a:rPr lang="en-US" sz="2800" baseline="-25000" dirty="0">
                    <a:latin typeface="Cambria Math" panose="02040503050406030204" pitchFamily="18" charset="0"/>
                    <a:ea typeface="Cambria Math" panose="02040503050406030204" pitchFamily="18" charset="0"/>
                  </a:rPr>
                  <a:t>1</a:t>
                </a:r>
                <a:r>
                  <a:rPr lang="en-US" sz="2800" i="1" dirty="0">
                    <a:latin typeface="Cambria Math" panose="02040503050406030204" pitchFamily="18" charset="0"/>
                    <a:ea typeface="Cambria Math" panose="02040503050406030204" pitchFamily="18" charset="0"/>
                  </a:rPr>
                  <a:t>x</a:t>
                </a:r>
                <a:r>
                  <a:rPr lang="en-US" sz="2800" i="1" baseline="-25000" dirty="0">
                    <a:latin typeface="Cambria Math" panose="02040503050406030204" pitchFamily="18" charset="0"/>
                    <a:ea typeface="Cambria Math" panose="02040503050406030204" pitchFamily="18" charset="0"/>
                  </a:rPr>
                  <a:t>i,</a:t>
                </a:r>
                <a:r>
                  <a:rPr lang="en-US" sz="2800" baseline="-25000" dirty="0">
                    <a:latin typeface="Cambria Math" panose="02040503050406030204" pitchFamily="18" charset="0"/>
                    <a:ea typeface="Cambria Math" panose="02040503050406030204" pitchFamily="18" charset="0"/>
                  </a:rPr>
                  <a:t>1 </a:t>
                </a:r>
                <a:r>
                  <a:rPr lang="en-US" sz="2800" dirty="0">
                    <a:latin typeface="Cambria Math" panose="02040503050406030204" pitchFamily="18" charset="0"/>
                    <a:ea typeface="Cambria Math" panose="02040503050406030204" pitchFamily="18" charset="0"/>
                  </a:rPr>
                  <a:t>+ </a:t>
                </a:r>
                <a:r>
                  <a:rPr lang="en-US" sz="2800" i="1" dirty="0">
                    <a:latin typeface="Cambria Math" panose="02040503050406030204" pitchFamily="18" charset="0"/>
                    <a:ea typeface="Cambria Math" panose="02040503050406030204" pitchFamily="18" charset="0"/>
                  </a:rPr>
                  <a:t>b</a:t>
                </a:r>
                <a:r>
                  <a:rPr lang="en-US" sz="2800" baseline="-25000" dirty="0">
                    <a:latin typeface="Cambria Math" panose="02040503050406030204" pitchFamily="18" charset="0"/>
                    <a:ea typeface="Cambria Math" panose="02040503050406030204" pitchFamily="18" charset="0"/>
                  </a:rPr>
                  <a:t>2</a:t>
                </a:r>
                <a:r>
                  <a:rPr lang="en-US" sz="2800" i="1" dirty="0">
                    <a:latin typeface="Cambria Math" panose="02040503050406030204" pitchFamily="18" charset="0"/>
                    <a:ea typeface="Cambria Math" panose="02040503050406030204" pitchFamily="18" charset="0"/>
                  </a:rPr>
                  <a:t>x</a:t>
                </a:r>
                <a:r>
                  <a:rPr lang="en-US" sz="2800" i="1" baseline="-25000" dirty="0">
                    <a:latin typeface="Cambria Math" panose="02040503050406030204" pitchFamily="18" charset="0"/>
                    <a:ea typeface="Cambria Math" panose="02040503050406030204" pitchFamily="18" charset="0"/>
                  </a:rPr>
                  <a:t>i,</a:t>
                </a:r>
                <a:r>
                  <a:rPr lang="en-US" sz="2800" baseline="-25000" dirty="0">
                    <a:latin typeface="Cambria Math" panose="02040503050406030204" pitchFamily="18" charset="0"/>
                    <a:ea typeface="Cambria Math" panose="02040503050406030204" pitchFamily="18" charset="0"/>
                  </a:rPr>
                  <a:t>2 </a:t>
                </a:r>
                <a:r>
                  <a:rPr lang="en-US" sz="2800" dirty="0">
                    <a:latin typeface="Cambria Math" panose="02040503050406030204" pitchFamily="18" charset="0"/>
                    <a:ea typeface="Cambria Math" panose="02040503050406030204" pitchFamily="18" charset="0"/>
                  </a:rPr>
                  <a:t>+ . . . + </a:t>
                </a:r>
                <a:r>
                  <a:rPr lang="en-US" sz="2800" i="1" dirty="0" err="1">
                    <a:latin typeface="Cambria Math" panose="02040503050406030204" pitchFamily="18" charset="0"/>
                    <a:ea typeface="Cambria Math" panose="02040503050406030204" pitchFamily="18" charset="0"/>
                  </a:rPr>
                  <a:t>b</a:t>
                </a:r>
                <a:r>
                  <a:rPr lang="en-US" sz="2800" i="1" baseline="-25000" dirty="0" err="1">
                    <a:latin typeface="Cambria Math" panose="02040503050406030204" pitchFamily="18" charset="0"/>
                    <a:ea typeface="Cambria Math" panose="02040503050406030204" pitchFamily="18" charset="0"/>
                  </a:rPr>
                  <a:t>p</a:t>
                </a:r>
                <a:r>
                  <a:rPr lang="en-US" sz="2800" i="1" dirty="0" err="1">
                    <a:latin typeface="Cambria Math" panose="02040503050406030204" pitchFamily="18" charset="0"/>
                    <a:ea typeface="Cambria Math" panose="02040503050406030204" pitchFamily="18" charset="0"/>
                  </a:rPr>
                  <a:t>x</a:t>
                </a:r>
                <a:r>
                  <a:rPr lang="en-US" sz="2800" i="1" baseline="-25000" dirty="0" err="1">
                    <a:latin typeface="Cambria Math" panose="02040503050406030204" pitchFamily="18" charset="0"/>
                    <a:ea typeface="Cambria Math" panose="02040503050406030204" pitchFamily="18" charset="0"/>
                  </a:rPr>
                  <a:t>i,p</a:t>
                </a:r>
                <a:endParaRPr lang="en-US" sz="2800" i="1" kern="0" dirty="0">
                  <a:latin typeface="Book Antiqua"/>
                </a:endParaRPr>
              </a:p>
              <a:p>
                <a:r>
                  <a:rPr lang="en-US" dirty="0"/>
                  <a:t>Where i = 1…. N</a:t>
                </a:r>
              </a:p>
              <a:p>
                <a:r>
                  <a:rPr lang="en-US" dirty="0"/>
                  <a:t>In our sample we do have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s and they will be different from </a:t>
                </a:r>
                <a14:m>
                  <m:oMath xmlns:m="http://schemas.openxmlformats.org/officeDocument/2006/math">
                    <m:acc>
                      <m:accPr>
                        <m:chr m:val="̂"/>
                        <m:ctrlPr>
                          <a:rPr lang="en-US" sz="2800" i="1" dirty="0">
                            <a:solidFill>
                              <a:prstClr val="black"/>
                            </a:solidFill>
                            <a:latin typeface="Cambria Math" panose="02040503050406030204" pitchFamily="18" charset="0"/>
                            <a:ea typeface="Cambria Math" panose="02040503050406030204" pitchFamily="18" charset="0"/>
                          </a:rPr>
                        </m:ctrlPr>
                      </m:accPr>
                      <m:e>
                        <m:r>
                          <a:rPr lang="en-US" sz="2800" i="1" dirty="0">
                            <a:solidFill>
                              <a:prstClr val="black"/>
                            </a:solidFill>
                            <a:latin typeface="Cambria Math" panose="02040503050406030204" pitchFamily="18" charset="0"/>
                            <a:ea typeface="Cambria Math" panose="02040503050406030204" pitchFamily="18" charset="0"/>
                          </a:rPr>
                          <m:t>𝑦</m:t>
                        </m:r>
                        <m:r>
                          <a:rPr lang="en-US" sz="2800" i="1" baseline="-25000" dirty="0">
                            <a:solidFill>
                              <a:prstClr val="black"/>
                            </a:solidFill>
                            <a:latin typeface="Cambria Math" panose="02040503050406030204" pitchFamily="18" charset="0"/>
                            <a:ea typeface="Cambria Math" panose="02040503050406030204" pitchFamily="18" charset="0"/>
                          </a:rPr>
                          <m:t>𝑖</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63615" y="1219201"/>
                <a:ext cx="8229600" cy="4525963"/>
              </a:xfrm>
              <a:blipFill>
                <a:blip r:embed="rId2"/>
                <a:stretch>
                  <a:fillRect l="-1704" t="-1617" r="-1185" b="-72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0AC1A91C-0700-4194-B701-C89C07AC4ED2}" type="slidenum">
              <a:rPr lang="en-US" altLang="en-US" smtClean="0"/>
              <a:pPr>
                <a:defRPr/>
              </a:pPr>
              <a:t>5</a:t>
            </a:fld>
            <a:endParaRPr lang="en-US" altLang="en-US"/>
          </a:p>
        </p:txBody>
      </p:sp>
    </p:spTree>
    <p:extLst>
      <p:ext uri="{BB962C8B-B14F-4D97-AF65-F5344CB8AC3E}">
        <p14:creationId xmlns:p14="http://schemas.microsoft.com/office/powerpoint/2010/main" val="395625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Squares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  </a:t>
                </a:r>
                <a:r>
                  <a:rPr lang="en-US" dirty="0" err="1"/>
                  <a:t>e</a:t>
                </a:r>
                <a:r>
                  <a:rPr lang="en-US" baseline="-25000" dirty="0" err="1"/>
                  <a:t>i</a:t>
                </a:r>
                <a:r>
                  <a:rPr lang="en-US" dirty="0"/>
                  <a:t>=</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e>
                    </m:d>
                  </m:oMath>
                </a14:m>
                <a:r>
                  <a:rPr lang="en-US" dirty="0"/>
                  <a:t> and that is </a:t>
                </a:r>
              </a:p>
              <a:p>
                <a:r>
                  <a:rPr lang="en-US" dirty="0"/>
                  <a:t>Our job is to find </a:t>
                </a:r>
                <a:r>
                  <a:rPr lang="en-US" i="1" dirty="0">
                    <a:latin typeface="Tahoma" panose="020B0604030504040204" pitchFamily="34" charset="0"/>
                    <a:ea typeface="Tahoma" panose="020B0604030504040204" pitchFamily="34" charset="0"/>
                    <a:cs typeface="Tahoma" panose="020B0604030504040204" pitchFamily="34" charset="0"/>
                  </a:rPr>
                  <a:t>b</a:t>
                </a:r>
                <a:r>
                  <a:rPr lang="en-US" baseline="-25000" dirty="0">
                    <a:latin typeface="Tahoma" panose="020B0604030504040204" pitchFamily="34" charset="0"/>
                    <a:ea typeface="Tahoma" panose="020B0604030504040204" pitchFamily="34" charset="0"/>
                    <a:cs typeface="Tahoma" panose="020B0604030504040204" pitchFamily="34" charset="0"/>
                  </a:rPr>
                  <a:t>0</a:t>
                </a:r>
                <a:r>
                  <a:rPr lang="en-US" dirty="0">
                    <a:latin typeface="Tahoma" panose="020B0604030504040204" pitchFamily="34" charset="0"/>
                    <a:ea typeface="Tahoma" panose="020B0604030504040204" pitchFamily="34" charset="0"/>
                    <a:cs typeface="Tahoma" panose="020B0604030504040204" pitchFamily="34" charset="0"/>
                  </a:rPr>
                  <a:t>, </a:t>
                </a:r>
                <a:r>
                  <a:rPr lang="en-US" i="1" dirty="0">
                    <a:latin typeface="Tahoma" panose="020B0604030504040204" pitchFamily="34" charset="0"/>
                    <a:ea typeface="Tahoma" panose="020B0604030504040204" pitchFamily="34" charset="0"/>
                    <a:cs typeface="Tahoma" panose="020B0604030504040204" pitchFamily="34" charset="0"/>
                  </a:rPr>
                  <a:t>b</a:t>
                </a:r>
                <a:r>
                  <a:rPr lang="en-US" baseline="-25000" dirty="0">
                    <a:latin typeface="Tahoma" panose="020B0604030504040204" pitchFamily="34" charset="0"/>
                    <a:ea typeface="Tahoma" panose="020B0604030504040204" pitchFamily="34" charset="0"/>
                    <a:cs typeface="Tahoma" panose="020B0604030504040204" pitchFamily="34" charset="0"/>
                  </a:rPr>
                  <a:t>1</a:t>
                </a:r>
                <a:r>
                  <a:rPr lang="en-US" dirty="0">
                    <a:latin typeface="Tahoma" panose="020B0604030504040204" pitchFamily="34" charset="0"/>
                    <a:ea typeface="Tahoma" panose="020B0604030504040204" pitchFamily="34" charset="0"/>
                    <a:cs typeface="Tahoma" panose="020B0604030504040204" pitchFamily="34" charset="0"/>
                  </a:rPr>
                  <a:t>, </a:t>
                </a:r>
                <a:r>
                  <a:rPr lang="en-US" i="1" dirty="0">
                    <a:latin typeface="Tahoma" panose="020B0604030504040204" pitchFamily="34" charset="0"/>
                    <a:ea typeface="Tahoma" panose="020B0604030504040204" pitchFamily="34" charset="0"/>
                    <a:cs typeface="Tahoma" panose="020B0604030504040204" pitchFamily="34" charset="0"/>
                  </a:rPr>
                  <a:t>b</a:t>
                </a:r>
                <a:r>
                  <a:rPr lang="en-US" baseline="-25000" dirty="0">
                    <a:latin typeface="Tahoma" panose="020B0604030504040204" pitchFamily="34" charset="0"/>
                    <a:ea typeface="Tahoma" panose="020B0604030504040204" pitchFamily="34" charset="0"/>
                    <a:cs typeface="Tahoma" panose="020B0604030504040204" pitchFamily="34" charset="0"/>
                  </a:rPr>
                  <a:t>2</a:t>
                </a:r>
                <a:r>
                  <a:rPr lang="en-US" dirty="0">
                    <a:latin typeface="Tahoma" panose="020B0604030504040204" pitchFamily="34" charset="0"/>
                    <a:ea typeface="Tahoma" panose="020B0604030504040204" pitchFamily="34" charset="0"/>
                    <a:cs typeface="Tahoma" panose="020B0604030504040204" pitchFamily="34" charset="0"/>
                  </a:rPr>
                  <a:t>, . . . </a:t>
                </a:r>
                <a:r>
                  <a:rPr lang="en-US" i="1" dirty="0" err="1">
                    <a:latin typeface="Tahoma" panose="020B0604030504040204" pitchFamily="34" charset="0"/>
                    <a:ea typeface="Tahoma" panose="020B0604030504040204" pitchFamily="34" charset="0"/>
                    <a:cs typeface="Tahoma" panose="020B0604030504040204" pitchFamily="34" charset="0"/>
                  </a:rPr>
                  <a:t>b</a:t>
                </a:r>
                <a:r>
                  <a:rPr lang="en-US" i="1" baseline="-25000" dirty="0" err="1">
                    <a:latin typeface="Tahoma" panose="020B0604030504040204" pitchFamily="34" charset="0"/>
                    <a:ea typeface="Tahoma" panose="020B0604030504040204" pitchFamily="34" charset="0"/>
                    <a:cs typeface="Tahoma" panose="020B0604030504040204" pitchFamily="34" charset="0"/>
                  </a:rPr>
                  <a:t>p</a:t>
                </a:r>
                <a:r>
                  <a:rPr lang="en-US" dirty="0"/>
                  <a:t> in such a way so that </a:t>
                </a:r>
                <a14:m>
                  <m:oMath xmlns:m="http://schemas.openxmlformats.org/officeDocument/2006/math">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r>
                      <a:rPr lang="en-US" b="0" i="1" smtClean="0">
                        <a:latin typeface="Cambria Math" panose="02040503050406030204" pitchFamily="18" charset="0"/>
                      </a:rPr>
                      <m:t>= </m:t>
                    </m:r>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 </m:t>
                    </m:r>
                    <m:r>
                      <m:rPr>
                        <m:sty m:val="p"/>
                      </m:rPr>
                      <a:rPr lang="en-US" b="0" i="1" smtClean="0">
                        <a:latin typeface="Cambria Math" panose="02040503050406030204" pitchFamily="18" charset="0"/>
                      </a:rPr>
                      <m:t>i</m:t>
                    </m:r>
                  </m:oMath>
                </a14:m>
                <a:r>
                  <a:rPr lang="en-US" dirty="0"/>
                  <a:t>s minimized</a:t>
                </a:r>
              </a:p>
              <a:p>
                <a:r>
                  <a:rPr lang="en-US" dirty="0"/>
                  <a:t>Note </a:t>
                </a:r>
                <a14:m>
                  <m:oMath xmlns:m="http://schemas.openxmlformats.org/officeDocument/2006/math">
                    <m:nary>
                      <m:naryPr>
                        <m:chr m:val="∑"/>
                        <m:ctrlPr>
                          <a:rPr lang="en-US" i="1" smtClean="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0" smtClean="0">
                            <a:latin typeface="Cambria Math" panose="02040503050406030204" pitchFamily="18" charset="0"/>
                          </a:rPr>
                          <m:t>=0</m:t>
                        </m:r>
                      </m:e>
                    </m:nary>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0AC1A91C-0700-4194-B701-C89C07AC4ED2}" type="slidenum">
              <a:rPr lang="en-US" altLang="en-US" smtClean="0"/>
              <a:pPr>
                <a:defRPr/>
              </a:pPr>
              <a:t>6</a:t>
            </a:fld>
            <a:endParaRPr lang="en-US" altLang="en-US"/>
          </a:p>
        </p:txBody>
      </p:sp>
    </p:spTree>
    <p:extLst>
      <p:ext uri="{BB962C8B-B14F-4D97-AF65-F5344CB8AC3E}">
        <p14:creationId xmlns:p14="http://schemas.microsoft.com/office/powerpoint/2010/main" val="387933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b="1" dirty="0"/>
              <a:t>Computation of Coefficient Values </a:t>
            </a:r>
          </a:p>
        </p:txBody>
      </p:sp>
      <p:sp>
        <p:nvSpPr>
          <p:cNvPr id="5" name="Content Placeholder 4"/>
          <p:cNvSpPr>
            <a:spLocks noGrp="1"/>
          </p:cNvSpPr>
          <p:nvPr>
            <p:ph idx="1"/>
          </p:nvPr>
        </p:nvSpPr>
        <p:spPr/>
        <p:txBody>
          <a:bodyPr/>
          <a:lstStyle/>
          <a:p>
            <a:pPr>
              <a:buClr>
                <a:srgbClr val="66FFFF"/>
              </a:buClr>
              <a:buSzPct val="75000"/>
            </a:pPr>
            <a:r>
              <a:rPr lang="en-US" sz="2800" dirty="0">
                <a:latin typeface="Tahoma" panose="020B0604030504040204" pitchFamily="34" charset="0"/>
                <a:ea typeface="Tahoma" panose="020B0604030504040204" pitchFamily="34" charset="0"/>
                <a:cs typeface="Tahoma" panose="020B0604030504040204" pitchFamily="34" charset="0"/>
              </a:rPr>
              <a:t>The formulas for the regression coefficients</a:t>
            </a:r>
          </a:p>
          <a:p>
            <a:pPr>
              <a:buClr>
                <a:srgbClr val="66FFFF"/>
              </a:buClr>
              <a:buSzPct val="75000"/>
            </a:pPr>
            <a:r>
              <a:rPr lang="en-US" sz="2800" i="1" dirty="0">
                <a:latin typeface="Tahoma" panose="020B0604030504040204" pitchFamily="34" charset="0"/>
                <a:ea typeface="Tahoma" panose="020B0604030504040204" pitchFamily="34" charset="0"/>
                <a:cs typeface="Tahoma" panose="020B0604030504040204" pitchFamily="34" charset="0"/>
              </a:rPr>
              <a:t>b</a:t>
            </a:r>
            <a:r>
              <a:rPr lang="en-US" sz="2800" baseline="-25000" dirty="0">
                <a:latin typeface="Tahoma" panose="020B0604030504040204" pitchFamily="34" charset="0"/>
                <a:ea typeface="Tahoma" panose="020B0604030504040204" pitchFamily="34" charset="0"/>
                <a:cs typeface="Tahoma" panose="020B0604030504040204" pitchFamily="34" charset="0"/>
              </a:rPr>
              <a:t>0</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i="1" dirty="0">
                <a:latin typeface="Tahoma" panose="020B0604030504040204" pitchFamily="34" charset="0"/>
                <a:ea typeface="Tahoma" panose="020B0604030504040204" pitchFamily="34" charset="0"/>
                <a:cs typeface="Tahoma" panose="020B0604030504040204" pitchFamily="34" charset="0"/>
              </a:rPr>
              <a:t>b</a:t>
            </a:r>
            <a:r>
              <a:rPr lang="en-US" sz="2800" baseline="-25000" dirty="0">
                <a:latin typeface="Tahoma" panose="020B0604030504040204" pitchFamily="34" charset="0"/>
                <a:ea typeface="Tahoma" panose="020B0604030504040204" pitchFamily="34" charset="0"/>
                <a:cs typeface="Tahoma" panose="020B0604030504040204" pitchFamily="34" charset="0"/>
              </a:rPr>
              <a:t>1</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i="1" dirty="0">
                <a:latin typeface="Tahoma" panose="020B0604030504040204" pitchFamily="34" charset="0"/>
                <a:ea typeface="Tahoma" panose="020B0604030504040204" pitchFamily="34" charset="0"/>
                <a:cs typeface="Tahoma" panose="020B0604030504040204" pitchFamily="34" charset="0"/>
              </a:rPr>
              <a:t>b</a:t>
            </a:r>
            <a:r>
              <a:rPr lang="en-US" sz="2800" baseline="-25000" dirty="0">
                <a:latin typeface="Tahoma" panose="020B0604030504040204" pitchFamily="34" charset="0"/>
                <a:ea typeface="Tahoma" panose="020B0604030504040204" pitchFamily="34" charset="0"/>
                <a:cs typeface="Tahoma" panose="020B0604030504040204" pitchFamily="34" charset="0"/>
              </a:rPr>
              <a:t>2</a:t>
            </a:r>
            <a:r>
              <a:rPr lang="en-US" sz="2800" dirty="0">
                <a:latin typeface="Tahoma" panose="020B0604030504040204" pitchFamily="34" charset="0"/>
                <a:ea typeface="Tahoma" panose="020B0604030504040204" pitchFamily="34" charset="0"/>
                <a:cs typeface="Tahoma" panose="020B0604030504040204" pitchFamily="34" charset="0"/>
              </a:rPr>
              <a:t>, . . . </a:t>
            </a:r>
            <a:r>
              <a:rPr lang="en-US" sz="2800" i="1" dirty="0" err="1">
                <a:latin typeface="Tahoma" panose="020B0604030504040204" pitchFamily="34" charset="0"/>
                <a:ea typeface="Tahoma" panose="020B0604030504040204" pitchFamily="34" charset="0"/>
                <a:cs typeface="Tahoma" panose="020B0604030504040204" pitchFamily="34" charset="0"/>
              </a:rPr>
              <a:t>b</a:t>
            </a:r>
            <a:r>
              <a:rPr lang="en-US" sz="2800" i="1" baseline="-25000" dirty="0" err="1">
                <a:latin typeface="Tahoma" panose="020B0604030504040204" pitchFamily="34" charset="0"/>
                <a:ea typeface="Tahoma" panose="020B0604030504040204" pitchFamily="34" charset="0"/>
                <a:cs typeface="Tahoma" panose="020B0604030504040204" pitchFamily="34" charset="0"/>
              </a:rPr>
              <a:t>p</a:t>
            </a:r>
            <a:r>
              <a:rPr lang="en-US" sz="2800" i="1" baseline="-25000" dirty="0">
                <a:latin typeface="Tahoma" panose="020B0604030504040204" pitchFamily="34" charset="0"/>
                <a:ea typeface="Tahoma" panose="020B0604030504040204" pitchFamily="34" charset="0"/>
                <a:cs typeface="Tahoma" panose="020B0604030504040204" pitchFamily="34" charset="0"/>
              </a:rPr>
              <a:t>  </a:t>
            </a:r>
            <a:r>
              <a:rPr lang="en-US" sz="2800" dirty="0">
                <a:latin typeface="Tahoma" panose="020B0604030504040204" pitchFamily="34" charset="0"/>
                <a:ea typeface="Tahoma" panose="020B0604030504040204" pitchFamily="34" charset="0"/>
                <a:cs typeface="Tahoma" panose="020B0604030504040204" pitchFamily="34" charset="0"/>
              </a:rPr>
              <a:t>involve the use of matrix algebra.  </a:t>
            </a:r>
          </a:p>
          <a:p>
            <a:pPr>
              <a:buClr>
                <a:srgbClr val="66FFFF"/>
              </a:buClr>
              <a:buSzPct val="75000"/>
            </a:pPr>
            <a:r>
              <a:rPr lang="en-US" sz="2800" dirty="0">
                <a:latin typeface="Tahoma" panose="020B0604030504040204" pitchFamily="34" charset="0"/>
                <a:ea typeface="Tahoma" panose="020B0604030504040204" pitchFamily="34" charset="0"/>
                <a:cs typeface="Tahoma" panose="020B0604030504040204" pitchFamily="34" charset="0"/>
              </a:rPr>
              <a:t>We will rely on computer software packages such as R to perform the calculations. </a:t>
            </a:r>
          </a:p>
          <a:p>
            <a:pPr>
              <a:buClr>
                <a:srgbClr val="66FFFF"/>
              </a:buClr>
              <a:buSzPct val="75000"/>
            </a:pPr>
            <a:r>
              <a:rPr lang="en-US" sz="2800" dirty="0">
                <a:latin typeface="Tahoma" panose="020B0604030504040204" pitchFamily="34" charset="0"/>
                <a:ea typeface="Tahoma" panose="020B0604030504040204" pitchFamily="34" charset="0"/>
                <a:cs typeface="Tahoma" panose="020B0604030504040204" pitchFamily="34" charset="0"/>
              </a:rPr>
              <a:t>The emphasis will be on how to interpret the computer output.</a:t>
            </a:r>
          </a:p>
        </p:txBody>
      </p:sp>
    </p:spTree>
    <p:extLst>
      <p:ext uri="{BB962C8B-B14F-4D97-AF65-F5344CB8AC3E}">
        <p14:creationId xmlns:p14="http://schemas.microsoft.com/office/powerpoint/2010/main" val="37838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Multiple Coefficient of Determination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219201"/>
                <a:ext cx="8229600" cy="3505200"/>
              </a:xfrm>
            </p:spPr>
            <p:txBody>
              <a:bodyPr/>
              <a:lstStyle/>
              <a:p>
                <a:pPr>
                  <a:buClr>
                    <a:srgbClr val="66FFFF"/>
                  </a:buClr>
                  <a:buSzPct val="75000"/>
                  <a:buNone/>
                </a:pPr>
                <a:r>
                  <a:rPr lang="en-US" sz="2800" dirty="0">
                    <a:latin typeface="Tahoma" panose="020B0604030504040204" pitchFamily="34" charset="0"/>
                    <a:ea typeface="Tahoma" panose="020B0604030504040204" pitchFamily="34" charset="0"/>
                    <a:cs typeface="Tahoma" panose="020B0604030504040204" pitchFamily="34" charset="0"/>
                  </a:rPr>
                  <a:t>          TSS    =    SSR    +    SSE</a:t>
                </a:r>
              </a:p>
              <a:p>
                <a:pPr>
                  <a:buClr>
                    <a:srgbClr val="66FFFF"/>
                  </a:buClr>
                  <a:buSzPct val="75000"/>
                  <a:buNone/>
                </a:pPr>
                <a:endParaRPr lang="en-US" sz="2800" i="1" dirty="0">
                  <a:latin typeface="Cambria Math" panose="02040503050406030204" pitchFamily="18" charset="0"/>
                </a:endParaRPr>
              </a:p>
              <a:p>
                <a:pPr>
                  <a:buClr>
                    <a:srgbClr val="66FFFF"/>
                  </a:buClr>
                  <a:buSzPct val="75000"/>
                  <a:buNone/>
                </a:pPr>
                <a14:m>
                  <m:oMath xmlns:m="http://schemas.openxmlformats.org/officeDocument/2006/math">
                    <m:nary>
                      <m:naryPr>
                        <m:chr m:val="∑"/>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r>
                                  <a:rPr lang="en-US" sz="2800" i="1">
                                    <a:latin typeface="Cambria Math" panose="02040503050406030204" pitchFamily="18" charset="0"/>
                                  </a:rPr>
                                  <m:t> </m:t>
                                </m:r>
                              </m:e>
                            </m:d>
                          </m:e>
                          <m:sup>
                            <m:r>
                              <a:rPr lang="en-US" sz="2800" i="1">
                                <a:latin typeface="Cambria Math" panose="02040503050406030204" pitchFamily="18" charset="0"/>
                              </a:rPr>
                              <m:t>2</m:t>
                            </m:r>
                          </m:sup>
                        </m:sSup>
                      </m:e>
                    </m:nary>
                  </m:oMath>
                </a14:m>
                <a:r>
                  <a:rPr lang="en-US" sz="2800" dirty="0"/>
                  <a:t>=</a:t>
                </a:r>
                <a14:m>
                  <m:oMath xmlns:m="http://schemas.openxmlformats.org/officeDocument/2006/math">
                    <m:nary>
                      <m:naryPr>
                        <m:chr m:val="∑"/>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m:t>
                                        </m:r>
                                      </m:sub>
                                    </m:sSub>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d>
                          </m:e>
                          <m:sup>
                            <m:r>
                              <a:rPr lang="en-US" sz="2800" i="1">
                                <a:latin typeface="Cambria Math" panose="02040503050406030204" pitchFamily="18" charset="0"/>
                              </a:rPr>
                              <m:t>2</m:t>
                            </m:r>
                          </m:sup>
                        </m:sSup>
                      </m:e>
                    </m:nary>
                    <m:r>
                      <a:rPr lang="en-US" sz="2800" i="1">
                        <a:latin typeface="Cambria Math" panose="02040503050406030204" pitchFamily="18" charset="0"/>
                      </a:rPr>
                      <m:t>+ </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acc>
                              </m:e>
                            </m:d>
                          </m:e>
                          <m:sup>
                            <m:r>
                              <a:rPr lang="en-US" sz="2400" i="1">
                                <a:latin typeface="Cambria Math" panose="02040503050406030204" pitchFamily="18" charset="0"/>
                              </a:rPr>
                              <m:t>2</m:t>
                            </m:r>
                          </m:sup>
                        </m:sSup>
                      </m:e>
                    </m:nary>
                  </m:oMath>
                </a14:m>
                <a:endParaRPr lang="en-US" sz="2800" dirty="0">
                  <a:latin typeface="Tahoma" panose="020B0604030504040204" pitchFamily="34" charset="0"/>
                  <a:ea typeface="Tahoma" panose="020B0604030504040204" pitchFamily="34" charset="0"/>
                  <a:cs typeface="Tahoma" panose="020B0604030504040204" pitchFamily="34" charset="0"/>
                </a:endParaRPr>
              </a:p>
              <a:p>
                <a:pPr>
                  <a:buClr>
                    <a:srgbClr val="66FFFF"/>
                  </a:buClr>
                  <a:buSzPct val="75000"/>
                  <a:buNone/>
                </a:pPr>
                <a:r>
                  <a:rPr lang="en-US" sz="2800" dirty="0">
                    <a:latin typeface="Tahoma" panose="020B0604030504040204" pitchFamily="34" charset="0"/>
                    <a:ea typeface="Tahoma" panose="020B0604030504040204" pitchFamily="34" charset="0"/>
                    <a:cs typeface="Tahoma" panose="020B0604030504040204" pitchFamily="34" charset="0"/>
                  </a:rPr>
                  <a:t>where:</a:t>
                </a:r>
              </a:p>
              <a:p>
                <a:pPr>
                  <a:lnSpc>
                    <a:spcPct val="90000"/>
                  </a:lnSpc>
                  <a:buClr>
                    <a:srgbClr val="66FFFF"/>
                  </a:buClr>
                  <a:buSzPct val="75000"/>
                  <a:buNone/>
                </a:pPr>
                <a:r>
                  <a:rPr lang="en-US" sz="2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800" dirty="0">
                    <a:latin typeface="Tahoma" panose="020B0604030504040204" pitchFamily="34" charset="0"/>
                    <a:ea typeface="Tahoma" panose="020B0604030504040204" pitchFamily="34" charset="0"/>
                    <a:cs typeface="Tahoma" panose="020B0604030504040204" pitchFamily="34" charset="0"/>
                  </a:rPr>
                  <a:t>TSS = total sum of squares</a:t>
                </a:r>
                <a:endParaRPr lang="en-US"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a:lnSpc>
                    <a:spcPct val="90000"/>
                  </a:lnSpc>
                  <a:buClr>
                    <a:srgbClr val="66FFFF"/>
                  </a:buClr>
                  <a:buSzPct val="75000"/>
                  <a:buNone/>
                </a:pPr>
                <a:r>
                  <a:rPr lang="en-US" sz="2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800" dirty="0">
                    <a:latin typeface="Tahoma" panose="020B0604030504040204" pitchFamily="34" charset="0"/>
                    <a:ea typeface="Tahoma" panose="020B0604030504040204" pitchFamily="34" charset="0"/>
                    <a:cs typeface="Tahoma" panose="020B0604030504040204" pitchFamily="34" charset="0"/>
                  </a:rPr>
                  <a:t>SSR = sum of squares due to regression</a:t>
                </a:r>
                <a:endParaRPr lang="en-US"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a:lnSpc>
                    <a:spcPct val="90000"/>
                  </a:lnSpc>
                  <a:buClr>
                    <a:srgbClr val="66FFFF"/>
                  </a:buClr>
                  <a:buSzPct val="75000"/>
                  <a:buNone/>
                </a:pPr>
                <a:r>
                  <a:rPr lang="en-US" sz="28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800" dirty="0">
                    <a:latin typeface="Tahoma" panose="020B0604030504040204" pitchFamily="34" charset="0"/>
                    <a:ea typeface="Tahoma" panose="020B0604030504040204" pitchFamily="34" charset="0"/>
                    <a:cs typeface="Tahoma" panose="020B0604030504040204" pitchFamily="34" charset="0"/>
                  </a:rPr>
                  <a:t>SSE = sum of squares due to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219201"/>
                <a:ext cx="8229600" cy="3505200"/>
              </a:xfrm>
              <a:blipFill>
                <a:blip r:embed="rId2"/>
                <a:stretch>
                  <a:fillRect l="-1481" t="-1739" b="-4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0AC1A91C-0700-4194-B701-C89C07AC4ED2}" type="slidenum">
              <a:rPr lang="en-US" altLang="en-US" smtClean="0"/>
              <a:pPr>
                <a:defRPr/>
              </a:pPr>
              <a:t>8</a:t>
            </a:fld>
            <a:endParaRPr lang="en-US" altLang="en-US"/>
          </a:p>
        </p:txBody>
      </p:sp>
      <p:cxnSp>
        <p:nvCxnSpPr>
          <p:cNvPr id="6" name="Straight Arrow Connector 5"/>
          <p:cNvCxnSpPr/>
          <p:nvPr/>
        </p:nvCxnSpPr>
        <p:spPr>
          <a:xfrm flipV="1">
            <a:off x="3138854" y="1740876"/>
            <a:ext cx="4572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5187461" y="1746739"/>
            <a:ext cx="152400" cy="46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6931268" y="1705709"/>
            <a:ext cx="571500" cy="668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2"/>
          <p:cNvSpPr>
            <a:spLocks noChangeArrowheads="1"/>
          </p:cNvSpPr>
          <p:nvPr/>
        </p:nvSpPr>
        <p:spPr bwMode="auto">
          <a:xfrm>
            <a:off x="4111136" y="4849814"/>
            <a:ext cx="2457450" cy="819150"/>
          </a:xfrm>
          <a:prstGeom prst="rect">
            <a:avLst/>
          </a:prstGeom>
          <a:no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12" name="Text Box 6"/>
          <p:cNvSpPr txBox="1">
            <a:spLocks noChangeArrowheads="1"/>
          </p:cNvSpPr>
          <p:nvPr/>
        </p:nvSpPr>
        <p:spPr bwMode="auto">
          <a:xfrm>
            <a:off x="4508408" y="5207299"/>
            <a:ext cx="24228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b="1" i="1" dirty="0">
                <a:latin typeface="Book Antiqua" pitchFamily="18" charset="0"/>
              </a:rPr>
              <a:t>R</a:t>
            </a:r>
            <a:r>
              <a:rPr lang="en-US" sz="2800" b="1" baseline="30000" dirty="0">
                <a:latin typeface="Book Antiqua" pitchFamily="18" charset="0"/>
              </a:rPr>
              <a:t>2</a:t>
            </a:r>
            <a:r>
              <a:rPr lang="en-US" sz="2800" b="1" dirty="0">
                <a:latin typeface="Book Antiqua" pitchFamily="18" charset="0"/>
              </a:rPr>
              <a:t> = SSR/TSS</a:t>
            </a:r>
          </a:p>
        </p:txBody>
      </p:sp>
    </p:spTree>
    <p:extLst>
      <p:ext uri="{BB962C8B-B14F-4D97-AF65-F5344CB8AC3E}">
        <p14:creationId xmlns:p14="http://schemas.microsoft.com/office/powerpoint/2010/main" val="4251666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43000" y="228599"/>
            <a:ext cx="10820400" cy="76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3600" b="1" dirty="0">
                <a:solidFill>
                  <a:srgbClr val="FF0000"/>
                </a:solidFill>
                <a:latin typeface="Book Antiqua" pitchFamily="18" charset="0"/>
              </a:rPr>
              <a:t>Adjusted Multiple Coefficient of Determination</a:t>
            </a:r>
          </a:p>
        </p:txBody>
      </p:sp>
      <p:sp>
        <p:nvSpPr>
          <p:cNvPr id="3" name="Rectangle 3"/>
          <p:cNvSpPr>
            <a:spLocks noChangeArrowheads="1"/>
          </p:cNvSpPr>
          <p:nvPr/>
        </p:nvSpPr>
        <p:spPr bwMode="auto">
          <a:xfrm>
            <a:off x="2203450" y="1108076"/>
            <a:ext cx="76962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ct val="20000"/>
              </a:spcBef>
              <a:buClr>
                <a:srgbClr val="66FFFF"/>
              </a:buClr>
              <a:buSzPct val="75000"/>
              <a:buFont typeface="Monotype Sorts" pitchFamily="2" charset="2"/>
              <a:buChar char="n"/>
            </a:pPr>
            <a:endParaRPr lang="en-US" sz="2400" dirty="0">
              <a:effectLst>
                <a:outerShdw blurRad="38100" dist="38100" dir="2700000" algn="tl">
                  <a:srgbClr val="000000"/>
                </a:outerShdw>
              </a:effectLst>
              <a:latin typeface="Book Antiqua" pitchFamily="18" charset="0"/>
            </a:endParaRPr>
          </a:p>
        </p:txBody>
      </p:sp>
      <p:sp>
        <p:nvSpPr>
          <p:cNvPr id="9" name="Rectangle 4"/>
          <p:cNvSpPr>
            <a:spLocks noChangeArrowheads="1"/>
          </p:cNvSpPr>
          <p:nvPr/>
        </p:nvSpPr>
        <p:spPr bwMode="auto">
          <a:xfrm>
            <a:off x="4772818" y="5326063"/>
            <a:ext cx="3562350" cy="1085850"/>
          </a:xfrm>
          <a:prstGeom prst="rect">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graphicFrame>
        <p:nvGraphicFramePr>
          <p:cNvPr id="10" name="Object 6">
            <a:hlinkClick r:id="" action="ppaction://ole?verb=0"/>
          </p:cNvPr>
          <p:cNvGraphicFramePr>
            <a:graphicFrameLocks/>
          </p:cNvGraphicFramePr>
          <p:nvPr>
            <p:extLst>
              <p:ext uri="{D42A27DB-BD31-4B8C-83A1-F6EECF244321}">
                <p14:modId xmlns:p14="http://schemas.microsoft.com/office/powerpoint/2010/main" val="1061111444"/>
              </p:ext>
            </p:extLst>
          </p:nvPr>
        </p:nvGraphicFramePr>
        <p:xfrm>
          <a:off x="4953001" y="5468144"/>
          <a:ext cx="3201987" cy="801688"/>
        </p:xfrm>
        <a:graphic>
          <a:graphicData uri="http://schemas.openxmlformats.org/presentationml/2006/ole">
            <mc:AlternateContent xmlns:mc="http://schemas.openxmlformats.org/markup-compatibility/2006">
              <mc:Choice xmlns:v="urn:schemas-microsoft-com:vml" Requires="v">
                <p:oleObj name="Equation" r:id="rId2" imgW="3200400" imgH="799920" progId="Equation.3">
                  <p:embed/>
                </p:oleObj>
              </mc:Choice>
              <mc:Fallback>
                <p:oleObj name="Equation" r:id="rId2" imgW="3200400" imgH="799920" progId="Equation.3">
                  <p:embed/>
                  <p:pic>
                    <p:nvPicPr>
                      <p:cNvPr id="0" nam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1" y="5468144"/>
                        <a:ext cx="3201987" cy="801688"/>
                      </a:xfrm>
                      <a:prstGeom prst="rect">
                        <a:avLst/>
                      </a:prstGeom>
                      <a:noFill/>
                      <a:ln>
                        <a:noFill/>
                      </a:ln>
                      <a:effectLst/>
                    </p:spPr>
                  </p:pic>
                </p:oleObj>
              </mc:Fallback>
            </mc:AlternateContent>
          </a:graphicData>
        </a:graphic>
      </p:graphicFrame>
      <p:sp>
        <p:nvSpPr>
          <p:cNvPr id="6" name="Rectangle 5">
            <a:extLst>
              <a:ext uri="{FF2B5EF4-FFF2-40B4-BE49-F238E27FC236}">
                <a16:creationId xmlns:a16="http://schemas.microsoft.com/office/drawing/2014/main" id="{766C124C-EDC2-4AA9-84EF-35216AE3F74E}"/>
              </a:ext>
            </a:extLst>
          </p:cNvPr>
          <p:cNvSpPr/>
          <p:nvPr/>
        </p:nvSpPr>
        <p:spPr>
          <a:xfrm>
            <a:off x="533400" y="990599"/>
            <a:ext cx="11430000" cy="3736407"/>
          </a:xfrm>
          <a:prstGeom prst="rect">
            <a:avLst/>
          </a:prstGeom>
        </p:spPr>
        <p:txBody>
          <a:bodyPr wrap="square">
            <a:spAutoFit/>
          </a:bodyPr>
          <a:lstStyle/>
          <a:p>
            <a:pPr marL="342900" lvl="0" indent="-342900">
              <a:spcBef>
                <a:spcPct val="20000"/>
              </a:spcBef>
              <a:buFont typeface="Arial" panose="020B0604020202020204" pitchFamily="34" charset="0"/>
              <a:buChar char="•"/>
            </a:pPr>
            <a:r>
              <a:rPr lang="en-US" sz="3200" dirty="0">
                <a:solidFill>
                  <a:prstClr val="black"/>
                </a:solidFill>
                <a:latin typeface="Calibri"/>
                <a:cs typeface="+mn-cs"/>
              </a:rPr>
              <a:t>Adding independent variables, even ones that are not statistically significant,  causes the prediction errors to become smaller, thus reducing the sum of squares due to error, SSE.</a:t>
            </a:r>
          </a:p>
          <a:p>
            <a:pPr marL="342900" lvl="0" indent="-342900">
              <a:spcBef>
                <a:spcPct val="20000"/>
              </a:spcBef>
              <a:buFont typeface="Arial" panose="020B0604020202020204" pitchFamily="34" charset="0"/>
              <a:buChar char="•"/>
            </a:pPr>
            <a:r>
              <a:rPr lang="en-US" sz="3200" dirty="0">
                <a:solidFill>
                  <a:prstClr val="black"/>
                </a:solidFill>
                <a:latin typeface="Calibri"/>
                <a:cs typeface="+mn-cs"/>
              </a:rPr>
              <a:t>Because SSR = TSS – SSE, when SSE becomes smaller, SSR becomes larger, causing R</a:t>
            </a:r>
            <a:r>
              <a:rPr lang="en-US" sz="2800" baseline="30000" dirty="0">
                <a:solidFill>
                  <a:prstClr val="black"/>
                </a:solidFill>
                <a:latin typeface="Calibri"/>
                <a:cs typeface="+mn-cs"/>
              </a:rPr>
              <a:t>2</a:t>
            </a:r>
            <a:r>
              <a:rPr lang="en-US" sz="3200" dirty="0">
                <a:solidFill>
                  <a:prstClr val="black"/>
                </a:solidFill>
                <a:latin typeface="Calibri"/>
                <a:cs typeface="+mn-cs"/>
              </a:rPr>
              <a:t> = SSR/TSS to increase.</a:t>
            </a:r>
          </a:p>
          <a:p>
            <a:pPr marL="342900" lvl="0" indent="-342900">
              <a:spcBef>
                <a:spcPct val="20000"/>
              </a:spcBef>
              <a:buFont typeface="Arial" panose="020B0604020202020204" pitchFamily="34" charset="0"/>
              <a:buChar char="•"/>
            </a:pPr>
            <a:r>
              <a:rPr lang="en-US" sz="3200" dirty="0">
                <a:solidFill>
                  <a:prstClr val="black"/>
                </a:solidFill>
                <a:latin typeface="Calibri"/>
                <a:cs typeface="+mn-cs"/>
              </a:rPr>
              <a:t>The adjusted multiple coefficient of determination compensates for the number of independent variables in the model.</a:t>
            </a:r>
          </a:p>
        </p:txBody>
      </p:sp>
    </p:spTree>
    <p:extLst>
      <p:ext uri="{BB962C8B-B14F-4D97-AF65-F5344CB8AC3E}">
        <p14:creationId xmlns:p14="http://schemas.microsoft.com/office/powerpoint/2010/main" val="13049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2786</TotalTime>
  <Words>1220</Words>
  <Application>Microsoft Office PowerPoint</Application>
  <PresentationFormat>Widescreen</PresentationFormat>
  <Paragraphs>124</Paragraphs>
  <Slides>18</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Arial</vt:lpstr>
      <vt:lpstr>Book Antiqua</vt:lpstr>
      <vt:lpstr>Calibri</vt:lpstr>
      <vt:lpstr>Cambria Math</vt:lpstr>
      <vt:lpstr>Monotype Sorts</vt:lpstr>
      <vt:lpstr>Symbol</vt:lpstr>
      <vt:lpstr>Tahoma</vt:lpstr>
      <vt:lpstr>Wingdings</vt:lpstr>
      <vt:lpstr>Office Theme</vt:lpstr>
      <vt:lpstr>Equation</vt:lpstr>
      <vt:lpstr>Multiple Regression</vt:lpstr>
      <vt:lpstr>Multiple Regression Model</vt:lpstr>
      <vt:lpstr>Multiple Regression Equation</vt:lpstr>
      <vt:lpstr>Estimated Multiple Regression Equation</vt:lpstr>
      <vt:lpstr>Fitting</vt:lpstr>
      <vt:lpstr>Least Squares Method</vt:lpstr>
      <vt:lpstr>Computation of Coefficient Values </vt:lpstr>
      <vt:lpstr>Multiple Coefficient of Determination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for Significance: Multicollinearity </vt:lpstr>
      <vt:lpstr>PowerPoint Presentation</vt:lpstr>
      <vt:lpstr>Categorical Variable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saraj</dc:creator>
  <cp:lastModifiedBy>Abhijit Dutt</cp:lastModifiedBy>
  <cp:revision>123</cp:revision>
  <dcterms:created xsi:type="dcterms:W3CDTF">2014-11-28T14:31:17Z</dcterms:created>
  <dcterms:modified xsi:type="dcterms:W3CDTF">2023-02-16T17:33:40Z</dcterms:modified>
</cp:coreProperties>
</file>