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24" r:id="rId2"/>
  </p:sldMasterIdLst>
  <p:notesMasterIdLst>
    <p:notesMasterId r:id="rId19"/>
  </p:notesMasterIdLst>
  <p:sldIdLst>
    <p:sldId id="257" r:id="rId3"/>
    <p:sldId id="328" r:id="rId4"/>
    <p:sldId id="329" r:id="rId5"/>
    <p:sldId id="334" r:id="rId6"/>
    <p:sldId id="335" r:id="rId7"/>
    <p:sldId id="336" r:id="rId8"/>
    <p:sldId id="337" r:id="rId9"/>
    <p:sldId id="338" r:id="rId10"/>
    <p:sldId id="339" r:id="rId11"/>
    <p:sldId id="340" r:id="rId12"/>
    <p:sldId id="341" r:id="rId13"/>
    <p:sldId id="342" r:id="rId14"/>
    <p:sldId id="343" r:id="rId15"/>
    <p:sldId id="344" r:id="rId16"/>
    <p:sldId id="345" r:id="rId17"/>
    <p:sldId id="346" r:id="rId18"/>
  </p:sldIdLst>
  <p:sldSz cx="12192000" cy="6858000"/>
  <p:notesSz cx="6858000" cy="9144000"/>
  <p:photoAlbum showCaptions="1" layout="1pic"/>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48" y="13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310E16DE-12B3-42C3-A6AD-99109BEE6622}" type="datetimeFigureOut">
              <a:rPr lang="en-US"/>
              <a:pPr>
                <a:defRPr/>
              </a:pPr>
              <a:t>2/23/2023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1D832FB-3EBD-4757-B3EE-0D6434160586}" type="slidenum">
              <a:rPr lang="en-US" altLang="en-US"/>
              <a:pPr>
                <a:defRPr/>
              </a:pPr>
              <a:t>‹#›</a:t>
            </a:fld>
            <a:endParaRPr lang="en-US" altLang="en-US"/>
          </a:p>
        </p:txBody>
      </p:sp>
    </p:spTree>
    <p:extLst>
      <p:ext uri="{BB962C8B-B14F-4D97-AF65-F5344CB8AC3E}">
        <p14:creationId xmlns:p14="http://schemas.microsoft.com/office/powerpoint/2010/main" val="4144584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5111BF5-034B-4728-847B-2F65A65C17CD}" type="slidenum">
              <a:rPr lang="en-US" altLang="en-US" smtClean="0"/>
              <a:pPr>
                <a:spcBef>
                  <a:spcPct val="0"/>
                </a:spcBef>
              </a:pPr>
              <a:t>1</a:t>
            </a:fld>
            <a:endParaRPr lang="en-US" altLang="en-US"/>
          </a:p>
        </p:txBody>
      </p:sp>
    </p:spTree>
    <p:extLst>
      <p:ext uri="{BB962C8B-B14F-4D97-AF65-F5344CB8AC3E}">
        <p14:creationId xmlns:p14="http://schemas.microsoft.com/office/powerpoint/2010/main" val="4069644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bwMode="auto">
          <a:xfrm>
            <a:off x="463550" y="722313"/>
            <a:ext cx="6396038" cy="359886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3"/>
          <p:cNvSpPr>
            <a:spLocks noGrp="1" noChangeArrowheads="1"/>
          </p:cNvSpPr>
          <p:nvPr>
            <p:ph type="body" idx="1"/>
          </p:nvPr>
        </p:nvSpPr>
        <p:spPr bwMode="auto">
          <a:xfrm>
            <a:off x="974725" y="4559300"/>
            <a:ext cx="5365750" cy="4319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5027" tIns="47514" rIns="95027" bIns="47514"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460487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p:cNvSpPr>
          <p:nvPr>
            <p:ph type="sldImg"/>
          </p:nvPr>
        </p:nvSpPr>
        <p:spPr>
          <a:xfrm>
            <a:off x="381000" y="685800"/>
            <a:ext cx="6096000" cy="3429000"/>
          </a:xfrm>
          <a:ln/>
        </p:spPr>
      </p:sp>
      <p:sp>
        <p:nvSpPr>
          <p:cNvPr id="72706" name="Notes Placeholder 2"/>
          <p:cNvSpPr>
            <a:spLocks noGrp="1"/>
          </p:cNvSpPr>
          <p:nvPr>
            <p:ph type="body" idx="1"/>
          </p:nvPr>
        </p:nvSpPr>
        <p:spPr>
          <a:noFill/>
          <a:ln/>
        </p:spPr>
        <p:txBody>
          <a:bodyPr/>
          <a:lstStyle/>
          <a:p>
            <a:endParaRPr lang="en-US"/>
          </a:p>
        </p:txBody>
      </p:sp>
      <p:sp>
        <p:nvSpPr>
          <p:cNvPr id="72707" name="Slide Number Placeholder 3"/>
          <p:cNvSpPr>
            <a:spLocks noGrp="1"/>
          </p:cNvSpPr>
          <p:nvPr>
            <p:ph type="sldNum" sz="quarter" idx="5"/>
          </p:nvPr>
        </p:nvSpPr>
        <p:spPr>
          <a:noFill/>
        </p:spPr>
        <p:txBody>
          <a:bodyPr/>
          <a:lstStyle/>
          <a:p>
            <a:fld id="{F11D8383-2155-4EDB-B400-393FD0D8FFB6}" type="slidenum">
              <a:rPr lang="en-US" smtClean="0">
                <a:cs typeface="Arial" charset="0"/>
              </a:rPr>
              <a:pPr/>
              <a:t>4</a:t>
            </a:fld>
            <a:endParaRPr lang="en-US">
              <a:cs typeface="Arial" charset="0"/>
            </a:endParaRPr>
          </a:p>
        </p:txBody>
      </p:sp>
    </p:spTree>
    <p:extLst>
      <p:ext uri="{BB962C8B-B14F-4D97-AF65-F5344CB8AC3E}">
        <p14:creationId xmlns:p14="http://schemas.microsoft.com/office/powerpoint/2010/main" val="3088730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1FE2078-C0F2-489C-8C48-AB402EC18739}" type="datetime1">
              <a:rPr lang="en-US"/>
              <a:pPr>
                <a:defRPr/>
              </a:pPr>
              <a:t>2/23/2023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24B8F1A-022A-47C2-9424-17B64E2BF510}" type="slidenum">
              <a:rPr lang="en-US" altLang="en-US"/>
              <a:pPr>
                <a:defRPr/>
              </a:pPr>
              <a:t>‹#›</a:t>
            </a:fld>
            <a:endParaRPr lang="en-US" altLang="en-US"/>
          </a:p>
        </p:txBody>
      </p:sp>
    </p:spTree>
    <p:extLst>
      <p:ext uri="{BB962C8B-B14F-4D97-AF65-F5344CB8AC3E}">
        <p14:creationId xmlns:p14="http://schemas.microsoft.com/office/powerpoint/2010/main" val="917736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57E31A9-B2A9-4283-A668-9D95849D7B97}" type="datetime1">
              <a:rPr lang="en-US"/>
              <a:pPr>
                <a:defRPr/>
              </a:pPr>
              <a:t>2/23/2023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432755F-5BEE-42BD-8E22-3D720F64A5A3}" type="slidenum">
              <a:rPr lang="en-US" altLang="en-US"/>
              <a:pPr>
                <a:defRPr/>
              </a:pPr>
              <a:t>‹#›</a:t>
            </a:fld>
            <a:endParaRPr lang="en-US" altLang="en-US"/>
          </a:p>
        </p:txBody>
      </p:sp>
    </p:spTree>
    <p:extLst>
      <p:ext uri="{BB962C8B-B14F-4D97-AF65-F5344CB8AC3E}">
        <p14:creationId xmlns:p14="http://schemas.microsoft.com/office/powerpoint/2010/main" val="201367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39C2CC6-ED77-4B5D-AD8F-931502E71489}" type="datetime1">
              <a:rPr lang="en-US"/>
              <a:pPr>
                <a:defRPr/>
              </a:pPr>
              <a:t>2/23/2023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746D01E-A5BD-4A79-B92E-2F0BBFE0A89A}" type="slidenum">
              <a:rPr lang="en-US" altLang="en-US"/>
              <a:pPr>
                <a:defRPr/>
              </a:pPr>
              <a:t>‹#›</a:t>
            </a:fld>
            <a:endParaRPr lang="en-US" altLang="en-US"/>
          </a:p>
        </p:txBody>
      </p:sp>
    </p:spTree>
    <p:extLst>
      <p:ext uri="{BB962C8B-B14F-4D97-AF65-F5344CB8AC3E}">
        <p14:creationId xmlns:p14="http://schemas.microsoft.com/office/powerpoint/2010/main" val="1223424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1E17402-3447-47AF-8F67-B00C70973AF6}" type="datetime1">
              <a:rPr lang="en-US" smtClean="0">
                <a:solidFill>
                  <a:prstClr val="black">
                    <a:tint val="75000"/>
                  </a:prstClr>
                </a:solidFill>
              </a:rPr>
              <a:pPr>
                <a:defRPr/>
              </a:pPr>
              <a:t>2/23/2023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1523506-F85F-4ED2-9A18-A40372BF4448}" type="slidenum">
              <a:rPr lang="en-US" altLang="en-US" smtClean="0"/>
              <a:pPr>
                <a:defRPr/>
              </a:pPr>
              <a:t>‹#›</a:t>
            </a:fld>
            <a:endParaRPr lang="en-US" altLang="en-US"/>
          </a:p>
        </p:txBody>
      </p:sp>
    </p:spTree>
    <p:extLst>
      <p:ext uri="{BB962C8B-B14F-4D97-AF65-F5344CB8AC3E}">
        <p14:creationId xmlns:p14="http://schemas.microsoft.com/office/powerpoint/2010/main" val="1059983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D1EE3AF-EE1E-4B33-B4BD-9F83422FAEAC}" type="datetime1">
              <a:rPr lang="en-US" smtClean="0">
                <a:solidFill>
                  <a:prstClr val="black">
                    <a:tint val="75000"/>
                  </a:prstClr>
                </a:solidFill>
              </a:rPr>
              <a:pPr>
                <a:defRPr/>
              </a:pPr>
              <a:t>2/23/2023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AC1A91C-0700-4194-B701-C89C07AC4ED2}" type="slidenum">
              <a:rPr lang="en-US" altLang="en-US" smtClean="0"/>
              <a:pPr>
                <a:defRPr/>
              </a:pPr>
              <a:t>‹#›</a:t>
            </a:fld>
            <a:endParaRPr lang="en-US" altLang="en-US"/>
          </a:p>
        </p:txBody>
      </p:sp>
    </p:spTree>
    <p:extLst>
      <p:ext uri="{BB962C8B-B14F-4D97-AF65-F5344CB8AC3E}">
        <p14:creationId xmlns:p14="http://schemas.microsoft.com/office/powerpoint/2010/main" val="3567459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37FE02D-542E-4056-A509-E5D8C232DB59}" type="datetime1">
              <a:rPr lang="en-US" smtClean="0">
                <a:solidFill>
                  <a:prstClr val="black">
                    <a:tint val="75000"/>
                  </a:prstClr>
                </a:solidFill>
              </a:rPr>
              <a:pPr>
                <a:defRPr/>
              </a:pPr>
              <a:t>2/23/2023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DF1F1028-6187-456E-9BFC-4AEF7C659899}" type="slidenum">
              <a:rPr lang="en-US" altLang="en-US" smtClean="0"/>
              <a:pPr>
                <a:defRPr/>
              </a:pPr>
              <a:t>‹#›</a:t>
            </a:fld>
            <a:endParaRPr lang="en-US" altLang="en-US"/>
          </a:p>
        </p:txBody>
      </p:sp>
    </p:spTree>
    <p:extLst>
      <p:ext uri="{BB962C8B-B14F-4D97-AF65-F5344CB8AC3E}">
        <p14:creationId xmlns:p14="http://schemas.microsoft.com/office/powerpoint/2010/main" val="173973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B13D36C-5D15-45D6-B665-35BD1A0FE4F4}" type="datetime1">
              <a:rPr lang="en-US" smtClean="0">
                <a:solidFill>
                  <a:prstClr val="black">
                    <a:tint val="75000"/>
                  </a:prstClr>
                </a:solidFill>
              </a:rPr>
              <a:pPr>
                <a:defRPr/>
              </a:pPr>
              <a:t>2/23/2023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2E5175A5-7304-4743-9D29-517B8C1B2F20}" type="slidenum">
              <a:rPr lang="en-US" altLang="en-US" smtClean="0"/>
              <a:pPr>
                <a:defRPr/>
              </a:pPr>
              <a:t>‹#›</a:t>
            </a:fld>
            <a:endParaRPr lang="en-US" altLang="en-US"/>
          </a:p>
        </p:txBody>
      </p:sp>
    </p:spTree>
    <p:extLst>
      <p:ext uri="{BB962C8B-B14F-4D97-AF65-F5344CB8AC3E}">
        <p14:creationId xmlns:p14="http://schemas.microsoft.com/office/powerpoint/2010/main" val="38120051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86E35CA-377A-4DDC-B6CB-B22DDDA5C101}" type="datetime1">
              <a:rPr lang="en-US" smtClean="0">
                <a:solidFill>
                  <a:prstClr val="black">
                    <a:tint val="75000"/>
                  </a:prstClr>
                </a:solidFill>
              </a:rPr>
              <a:pPr>
                <a:defRPr/>
              </a:pPr>
              <a:t>2/23/2023</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85BFD5BB-479C-4EF4-83EF-F1A9334B1AC1}" type="slidenum">
              <a:rPr lang="en-US" altLang="en-US" smtClean="0"/>
              <a:pPr>
                <a:defRPr/>
              </a:pPr>
              <a:t>‹#›</a:t>
            </a:fld>
            <a:endParaRPr lang="en-US" altLang="en-US"/>
          </a:p>
        </p:txBody>
      </p:sp>
    </p:spTree>
    <p:extLst>
      <p:ext uri="{BB962C8B-B14F-4D97-AF65-F5344CB8AC3E}">
        <p14:creationId xmlns:p14="http://schemas.microsoft.com/office/powerpoint/2010/main" val="16670795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86B52F25-DD84-403C-8868-BC47AEB089FC}" type="datetime1">
              <a:rPr lang="en-US" smtClean="0">
                <a:solidFill>
                  <a:prstClr val="black">
                    <a:tint val="75000"/>
                  </a:prstClr>
                </a:solidFill>
              </a:rPr>
              <a:pPr>
                <a:defRPr/>
              </a:pPr>
              <a:t>2/23/2023</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307F7524-8B8D-4A66-945A-0C47AC3A7522}" type="slidenum">
              <a:rPr lang="en-US" altLang="en-US" smtClean="0"/>
              <a:pPr>
                <a:defRPr/>
              </a:pPr>
              <a:t>‹#›</a:t>
            </a:fld>
            <a:endParaRPr lang="en-US" altLang="en-US"/>
          </a:p>
        </p:txBody>
      </p:sp>
    </p:spTree>
    <p:extLst>
      <p:ext uri="{BB962C8B-B14F-4D97-AF65-F5344CB8AC3E}">
        <p14:creationId xmlns:p14="http://schemas.microsoft.com/office/powerpoint/2010/main" val="40733062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C97FD7F-340E-477D-8055-FC69FF14BE70}" type="datetime1">
              <a:rPr lang="en-US" smtClean="0">
                <a:solidFill>
                  <a:prstClr val="black">
                    <a:tint val="75000"/>
                  </a:prstClr>
                </a:solidFill>
              </a:rPr>
              <a:pPr>
                <a:defRPr/>
              </a:pPr>
              <a:t>2/23/2023</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6174649A-CFA3-4E05-8FE9-380F61F6D8B0}" type="slidenum">
              <a:rPr lang="en-US" altLang="en-US" smtClean="0"/>
              <a:pPr>
                <a:defRPr/>
              </a:pPr>
              <a:t>‹#›</a:t>
            </a:fld>
            <a:endParaRPr lang="en-US" altLang="en-US"/>
          </a:p>
        </p:txBody>
      </p:sp>
    </p:spTree>
    <p:extLst>
      <p:ext uri="{BB962C8B-B14F-4D97-AF65-F5344CB8AC3E}">
        <p14:creationId xmlns:p14="http://schemas.microsoft.com/office/powerpoint/2010/main" val="33251494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CC14B08-4149-4014-8853-E8F2C27B6A68}" type="datetime1">
              <a:rPr lang="en-US" smtClean="0">
                <a:solidFill>
                  <a:prstClr val="black">
                    <a:tint val="75000"/>
                  </a:prstClr>
                </a:solidFill>
              </a:rPr>
              <a:pPr>
                <a:defRPr/>
              </a:pPr>
              <a:t>2/23/2023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1B7F89C-C552-424D-A535-20654157B247}" type="slidenum">
              <a:rPr lang="en-US" altLang="en-US" smtClean="0"/>
              <a:pPr>
                <a:defRPr/>
              </a:pPr>
              <a:t>‹#›</a:t>
            </a:fld>
            <a:endParaRPr lang="en-US" altLang="en-US"/>
          </a:p>
        </p:txBody>
      </p:sp>
    </p:spTree>
    <p:extLst>
      <p:ext uri="{BB962C8B-B14F-4D97-AF65-F5344CB8AC3E}">
        <p14:creationId xmlns:p14="http://schemas.microsoft.com/office/powerpoint/2010/main" val="2785345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6A0BF01-2632-4301-838E-D5223D2564FC}" type="datetime1">
              <a:rPr lang="en-US"/>
              <a:pPr>
                <a:defRPr/>
              </a:pPr>
              <a:t>2/23/2023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F06C1AC-1021-4533-8B5A-8F33E3BF0092}" type="slidenum">
              <a:rPr lang="en-US" altLang="en-US"/>
              <a:pPr>
                <a:defRPr/>
              </a:pPr>
              <a:t>‹#›</a:t>
            </a:fld>
            <a:endParaRPr lang="en-US" altLang="en-US"/>
          </a:p>
        </p:txBody>
      </p:sp>
    </p:spTree>
    <p:extLst>
      <p:ext uri="{BB962C8B-B14F-4D97-AF65-F5344CB8AC3E}">
        <p14:creationId xmlns:p14="http://schemas.microsoft.com/office/powerpoint/2010/main" val="2699116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2E42BA3-18D0-4E67-9988-1A257A9E2B82}" type="datetime1">
              <a:rPr lang="en-US" smtClean="0">
                <a:solidFill>
                  <a:prstClr val="black">
                    <a:tint val="75000"/>
                  </a:prstClr>
                </a:solidFill>
              </a:rPr>
              <a:pPr>
                <a:defRPr/>
              </a:pPr>
              <a:t>2/23/2023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15D74479-5D7D-4EFC-A2F5-DE12CC92C9E6}" type="slidenum">
              <a:rPr lang="en-US" altLang="en-US" smtClean="0"/>
              <a:pPr>
                <a:defRPr/>
              </a:pPr>
              <a:t>‹#›</a:t>
            </a:fld>
            <a:endParaRPr lang="en-US" altLang="en-US"/>
          </a:p>
        </p:txBody>
      </p:sp>
    </p:spTree>
    <p:extLst>
      <p:ext uri="{BB962C8B-B14F-4D97-AF65-F5344CB8AC3E}">
        <p14:creationId xmlns:p14="http://schemas.microsoft.com/office/powerpoint/2010/main" val="5510287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08C9A93-2736-4B26-9CB6-D797AF2EBB0E}" type="datetime1">
              <a:rPr lang="en-US" smtClean="0">
                <a:solidFill>
                  <a:prstClr val="black">
                    <a:tint val="75000"/>
                  </a:prstClr>
                </a:solidFill>
              </a:rPr>
              <a:pPr>
                <a:defRPr/>
              </a:pPr>
              <a:t>2/23/2023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FA3199F-35BB-4147-9EB6-C16F56D94295}" type="slidenum">
              <a:rPr lang="en-US" altLang="en-US" smtClean="0"/>
              <a:pPr>
                <a:defRPr/>
              </a:pPr>
              <a:t>‹#›</a:t>
            </a:fld>
            <a:endParaRPr lang="en-US" altLang="en-US"/>
          </a:p>
        </p:txBody>
      </p:sp>
    </p:spTree>
    <p:extLst>
      <p:ext uri="{BB962C8B-B14F-4D97-AF65-F5344CB8AC3E}">
        <p14:creationId xmlns:p14="http://schemas.microsoft.com/office/powerpoint/2010/main" val="16557600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9532DC2-C249-4188-9058-B663FDE30434}" type="datetime1">
              <a:rPr lang="en-US" smtClean="0">
                <a:solidFill>
                  <a:prstClr val="black">
                    <a:tint val="75000"/>
                  </a:prstClr>
                </a:solidFill>
              </a:rPr>
              <a:pPr>
                <a:defRPr/>
              </a:pPr>
              <a:t>2/23/2023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07C966F-7710-4B10-961B-77ED5E02FD24}" type="slidenum">
              <a:rPr lang="en-US" altLang="en-US" smtClean="0"/>
              <a:pPr>
                <a:defRPr/>
              </a:pPr>
              <a:t>‹#›</a:t>
            </a:fld>
            <a:endParaRPr lang="en-US" altLang="en-US"/>
          </a:p>
        </p:txBody>
      </p:sp>
    </p:spTree>
    <p:extLst>
      <p:ext uri="{BB962C8B-B14F-4D97-AF65-F5344CB8AC3E}">
        <p14:creationId xmlns:p14="http://schemas.microsoft.com/office/powerpoint/2010/main" val="4168130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F00615F-2D19-4C38-AAF8-0F10204FEAD6}" type="datetime1">
              <a:rPr lang="en-US"/>
              <a:pPr>
                <a:defRPr/>
              </a:pPr>
              <a:t>2/23/2023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035B03B-EAA4-4BCD-BBD2-45A21B68650E}" type="slidenum">
              <a:rPr lang="en-US" altLang="en-US"/>
              <a:pPr>
                <a:defRPr/>
              </a:pPr>
              <a:t>‹#›</a:t>
            </a:fld>
            <a:endParaRPr lang="en-US" altLang="en-US"/>
          </a:p>
        </p:txBody>
      </p:sp>
    </p:spTree>
    <p:extLst>
      <p:ext uri="{BB962C8B-B14F-4D97-AF65-F5344CB8AC3E}">
        <p14:creationId xmlns:p14="http://schemas.microsoft.com/office/powerpoint/2010/main" val="3377375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2A7D9218-732B-4CA4-9A21-6E782D79A6A1}" type="datetime1">
              <a:rPr lang="en-US"/>
              <a:pPr>
                <a:defRPr/>
              </a:pPr>
              <a:t>2/23/2023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E355858-A52E-4202-A11B-EB5EE075D7CF}" type="slidenum">
              <a:rPr lang="en-US" altLang="en-US"/>
              <a:pPr>
                <a:defRPr/>
              </a:pPr>
              <a:t>‹#›</a:t>
            </a:fld>
            <a:endParaRPr lang="en-US" altLang="en-US"/>
          </a:p>
        </p:txBody>
      </p:sp>
    </p:spTree>
    <p:extLst>
      <p:ext uri="{BB962C8B-B14F-4D97-AF65-F5344CB8AC3E}">
        <p14:creationId xmlns:p14="http://schemas.microsoft.com/office/powerpoint/2010/main" val="86539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9515D1D6-63CA-470B-90D4-75CFCD3A421E}" type="datetime1">
              <a:rPr lang="en-US"/>
              <a:pPr>
                <a:defRPr/>
              </a:pPr>
              <a:t>2/23/2023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2BF3915-2102-43F9-82F7-6B2679E15D70}" type="slidenum">
              <a:rPr lang="en-US" altLang="en-US"/>
              <a:pPr>
                <a:defRPr/>
              </a:pPr>
              <a:t>‹#›</a:t>
            </a:fld>
            <a:endParaRPr lang="en-US" altLang="en-US"/>
          </a:p>
        </p:txBody>
      </p:sp>
    </p:spTree>
    <p:extLst>
      <p:ext uri="{BB962C8B-B14F-4D97-AF65-F5344CB8AC3E}">
        <p14:creationId xmlns:p14="http://schemas.microsoft.com/office/powerpoint/2010/main" val="275745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BE51FBC-E5D3-4C14-8CF1-3A587876BE2D}" type="datetime1">
              <a:rPr lang="en-US"/>
              <a:pPr>
                <a:defRPr/>
              </a:pPr>
              <a:t>2/23/2023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DF35219-AECA-4B22-AFCC-41EFEE3B2BC2}" type="slidenum">
              <a:rPr lang="en-US" altLang="en-US"/>
              <a:pPr>
                <a:defRPr/>
              </a:pPr>
              <a:t>‹#›</a:t>
            </a:fld>
            <a:endParaRPr lang="en-US" altLang="en-US"/>
          </a:p>
        </p:txBody>
      </p:sp>
    </p:spTree>
    <p:extLst>
      <p:ext uri="{BB962C8B-B14F-4D97-AF65-F5344CB8AC3E}">
        <p14:creationId xmlns:p14="http://schemas.microsoft.com/office/powerpoint/2010/main" val="792802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8111F38-43A2-4334-8650-CF9E1B269B93}" type="datetime1">
              <a:rPr lang="en-US"/>
              <a:pPr>
                <a:defRPr/>
              </a:pPr>
              <a:t>2/23/2023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823A1E9-77E6-41E6-AED1-526DFCFA3066}" type="slidenum">
              <a:rPr lang="en-US" altLang="en-US"/>
              <a:pPr>
                <a:defRPr/>
              </a:pPr>
              <a:t>‹#›</a:t>
            </a:fld>
            <a:endParaRPr lang="en-US" altLang="en-US"/>
          </a:p>
        </p:txBody>
      </p:sp>
    </p:spTree>
    <p:extLst>
      <p:ext uri="{BB962C8B-B14F-4D97-AF65-F5344CB8AC3E}">
        <p14:creationId xmlns:p14="http://schemas.microsoft.com/office/powerpoint/2010/main" val="160614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5E32498-793F-4327-9CD4-A4ECFCEA11B4}" type="datetime1">
              <a:rPr lang="en-US"/>
              <a:pPr>
                <a:defRPr/>
              </a:pPr>
              <a:t>2/23/2023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6EA90B-83BE-4398-8F8B-324B0CD6352C}" type="slidenum">
              <a:rPr lang="en-US" altLang="en-US"/>
              <a:pPr>
                <a:defRPr/>
              </a:pPr>
              <a:t>‹#›</a:t>
            </a:fld>
            <a:endParaRPr lang="en-US" altLang="en-US"/>
          </a:p>
        </p:txBody>
      </p:sp>
    </p:spTree>
    <p:extLst>
      <p:ext uri="{BB962C8B-B14F-4D97-AF65-F5344CB8AC3E}">
        <p14:creationId xmlns:p14="http://schemas.microsoft.com/office/powerpoint/2010/main" val="930176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492B247-CF4A-4DAD-84D7-9B9650B85F01}" type="datetime1">
              <a:rPr lang="en-US"/>
              <a:pPr>
                <a:defRPr/>
              </a:pPr>
              <a:t>2/23/2023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0D14176-3149-4839-BD97-84393D1E9F10}" type="slidenum">
              <a:rPr lang="en-US" altLang="en-US"/>
              <a:pPr>
                <a:defRPr/>
              </a:pPr>
              <a:t>‹#›</a:t>
            </a:fld>
            <a:endParaRPr lang="en-US" altLang="en-US"/>
          </a:p>
        </p:txBody>
      </p:sp>
    </p:spTree>
    <p:extLst>
      <p:ext uri="{BB962C8B-B14F-4D97-AF65-F5344CB8AC3E}">
        <p14:creationId xmlns:p14="http://schemas.microsoft.com/office/powerpoint/2010/main" val="1183061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E46E1B63-3C89-496F-B2C1-15CE531CFDA3}" type="datetime1">
              <a:rPr lang="en-US"/>
              <a:pPr>
                <a:defRPr/>
              </a:pPr>
              <a:t>2/23/2023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5ACA2419-864F-49CB-AEBE-27F3AD8D49F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B822D350-0EBA-4827-9E8E-2A59D2CCEDBB}" type="datetime1">
              <a:rPr lang="en-US" smtClean="0">
                <a:solidFill>
                  <a:prstClr val="black">
                    <a:tint val="75000"/>
                  </a:prstClr>
                </a:solidFill>
              </a:rPr>
              <a:pPr>
                <a:defRPr/>
              </a:pPr>
              <a:t>2/23/2023</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8AB60819-56F2-400B-BF79-E044B83F581C}" type="slidenum">
              <a:rPr lang="en-US" altLang="en-US" smtClean="0"/>
              <a:pPr>
                <a:defRPr/>
              </a:pPr>
              <a:t>‹#›</a:t>
            </a:fld>
            <a:endParaRPr lang="en-US" altLang="en-US"/>
          </a:p>
        </p:txBody>
      </p:sp>
    </p:spTree>
    <p:extLst>
      <p:ext uri="{BB962C8B-B14F-4D97-AF65-F5344CB8AC3E}">
        <p14:creationId xmlns:p14="http://schemas.microsoft.com/office/powerpoint/2010/main" val="3965753747"/>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12.png"/><Relationship Id="rId2" Type="http://schemas.openxmlformats.org/officeDocument/2006/relationships/oleObject" Target="../embeddings/oleObject3.bin"/><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4.bin"/><Relationship Id="rId1" Type="http://schemas.openxmlformats.org/officeDocument/2006/relationships/slideLayout" Target="../slideLayouts/slideLayout1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5.bin"/><Relationship Id="rId1" Type="http://schemas.openxmlformats.org/officeDocument/2006/relationships/slideLayout" Target="../slideLayouts/slideLayout17.xml"/><Relationship Id="rId6" Type="http://schemas.openxmlformats.org/officeDocument/2006/relationships/image" Target="../media/image10.png"/><Relationship Id="rId5" Type="http://schemas.openxmlformats.org/officeDocument/2006/relationships/image" Target="../media/image6.emf"/><Relationship Id="rId4"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image" Target="../media/image1.emf"/><Relationship Id="rId7"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495F8E3-5243-4F02-AC53-F05721B35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defRPr/>
            </a:pPr>
            <a:endParaRPr lang="en-US">
              <a:solidFill>
                <a:prstClr val="white"/>
              </a:solidFill>
              <a:latin typeface="Calibri" panose="020F0502020204030204"/>
            </a:endParaRPr>
          </a:p>
        </p:txBody>
      </p:sp>
      <p:grpSp>
        <p:nvGrpSpPr>
          <p:cNvPr id="74" name="Group 73">
            <a:extLst>
              <a:ext uri="{FF2B5EF4-FFF2-40B4-BE49-F238E27FC236}">
                <a16:creationId xmlns:a16="http://schemas.microsoft.com/office/drawing/2014/main" id="{45280F9F-2129-4B35-86B4-8A4267DFA3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76745" y="-59376"/>
            <a:ext cx="9386886" cy="6923798"/>
            <a:chOff x="-329674" y="-51881"/>
            <a:chExt cx="12515851" cy="6923798"/>
          </a:xfrm>
        </p:grpSpPr>
        <p:sp>
          <p:nvSpPr>
            <p:cNvPr id="75" name="Freeform 5">
              <a:extLst>
                <a:ext uri="{FF2B5EF4-FFF2-40B4-BE49-F238E27FC236}">
                  <a16:creationId xmlns:a16="http://schemas.microsoft.com/office/drawing/2014/main" id="{079E950F-26FD-49A5-8CFB-664703BE5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a:extLst>
                <a:ext uri="{FF2B5EF4-FFF2-40B4-BE49-F238E27FC236}">
                  <a16:creationId xmlns:a16="http://schemas.microsoft.com/office/drawing/2014/main" id="{A957C5C2-2E01-464B-97B4-1981AF052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a:extLst>
                <a:ext uri="{FF2B5EF4-FFF2-40B4-BE49-F238E27FC236}">
                  <a16:creationId xmlns:a16="http://schemas.microsoft.com/office/drawing/2014/main" id="{53B7BE02-9D75-4EBB-879B-D7B75937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 name="Freeform 8">
              <a:extLst>
                <a:ext uri="{FF2B5EF4-FFF2-40B4-BE49-F238E27FC236}">
                  <a16:creationId xmlns:a16="http://schemas.microsoft.com/office/drawing/2014/main" id="{0D9536D6-02B7-4110-BF2B-17B08DDFE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9">
              <a:extLst>
                <a:ext uri="{FF2B5EF4-FFF2-40B4-BE49-F238E27FC236}">
                  <a16:creationId xmlns:a16="http://schemas.microsoft.com/office/drawing/2014/main" id="{ADA6B83F-32F5-4D8C-AA2F-53A4FA1252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0">
              <a:extLst>
                <a:ext uri="{FF2B5EF4-FFF2-40B4-BE49-F238E27FC236}">
                  <a16:creationId xmlns:a16="http://schemas.microsoft.com/office/drawing/2014/main" id="{AE2FF24D-C357-4073-8093-410279D42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1">
              <a:extLst>
                <a:ext uri="{FF2B5EF4-FFF2-40B4-BE49-F238E27FC236}">
                  <a16:creationId xmlns:a16="http://schemas.microsoft.com/office/drawing/2014/main" id="{7A7D5D9E-853D-4831-B45D-ED773133B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a:extLst>
                <a:ext uri="{FF2B5EF4-FFF2-40B4-BE49-F238E27FC236}">
                  <a16:creationId xmlns:a16="http://schemas.microsoft.com/office/drawing/2014/main" id="{5D185781-4FC4-4AF1-B231-942FDE963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a:extLst>
                <a:ext uri="{FF2B5EF4-FFF2-40B4-BE49-F238E27FC236}">
                  <a16:creationId xmlns:a16="http://schemas.microsoft.com/office/drawing/2014/main" id="{CC270413-B0D3-4A07-BD1B-E9254A989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4">
              <a:extLst>
                <a:ext uri="{FF2B5EF4-FFF2-40B4-BE49-F238E27FC236}">
                  <a16:creationId xmlns:a16="http://schemas.microsoft.com/office/drawing/2014/main" id="{2C47358D-4669-406F-AC20-6D169951BE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15">
              <a:extLst>
                <a:ext uri="{FF2B5EF4-FFF2-40B4-BE49-F238E27FC236}">
                  <a16:creationId xmlns:a16="http://schemas.microsoft.com/office/drawing/2014/main" id="{328C9057-3C8A-45CB-A084-4AD4535CD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6" name="Freeform 16">
              <a:extLst>
                <a:ext uri="{FF2B5EF4-FFF2-40B4-BE49-F238E27FC236}">
                  <a16:creationId xmlns:a16="http://schemas.microsoft.com/office/drawing/2014/main" id="{D204A0F9-30D5-4D9E-9019-95DEDCFFE8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7" name="Freeform 17">
              <a:extLst>
                <a:ext uri="{FF2B5EF4-FFF2-40B4-BE49-F238E27FC236}">
                  <a16:creationId xmlns:a16="http://schemas.microsoft.com/office/drawing/2014/main" id="{F9CC2C27-C82D-467C-836F-F166E7059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a:extLst>
                <a:ext uri="{FF2B5EF4-FFF2-40B4-BE49-F238E27FC236}">
                  <a16:creationId xmlns:a16="http://schemas.microsoft.com/office/drawing/2014/main" id="{F680CD9A-5DEE-446A-A951-936A1B2D12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a:extLst>
                <a:ext uri="{FF2B5EF4-FFF2-40B4-BE49-F238E27FC236}">
                  <a16:creationId xmlns:a16="http://schemas.microsoft.com/office/drawing/2014/main" id="{90F745C0-6118-47A3-85AB-A412FE581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a:extLst>
                <a:ext uri="{FF2B5EF4-FFF2-40B4-BE49-F238E27FC236}">
                  <a16:creationId xmlns:a16="http://schemas.microsoft.com/office/drawing/2014/main" id="{3CEC5B1E-7348-4ACE-B1DD-E53926EB7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1">
              <a:extLst>
                <a:ext uri="{FF2B5EF4-FFF2-40B4-BE49-F238E27FC236}">
                  <a16:creationId xmlns:a16="http://schemas.microsoft.com/office/drawing/2014/main" id="{F96B7951-47C0-4555-9A22-86491610F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2">
              <a:extLst>
                <a:ext uri="{FF2B5EF4-FFF2-40B4-BE49-F238E27FC236}">
                  <a16:creationId xmlns:a16="http://schemas.microsoft.com/office/drawing/2014/main" id="{ACD5C04A-A4EA-432A-A9B5-F84F41D74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23">
              <a:extLst>
                <a:ext uri="{FF2B5EF4-FFF2-40B4-BE49-F238E27FC236}">
                  <a16:creationId xmlns:a16="http://schemas.microsoft.com/office/drawing/2014/main" id="{B33C957B-D207-438D-9823-4FF59328F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5" name="Group 94">
            <a:extLst>
              <a:ext uri="{FF2B5EF4-FFF2-40B4-BE49-F238E27FC236}">
                <a16:creationId xmlns:a16="http://schemas.microsoft.com/office/drawing/2014/main" id="{EF79D782-A9ED-4AEE-B67D-DDD6F1CB52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75970" y="1186484"/>
            <a:ext cx="6636259" cy="4477933"/>
            <a:chOff x="1669293" y="1186483"/>
            <a:chExt cx="8848345" cy="4477933"/>
          </a:xfrm>
        </p:grpSpPr>
        <p:sp>
          <p:nvSpPr>
            <p:cNvPr id="96" name="Rectangle 95">
              <a:extLst>
                <a:ext uri="{FF2B5EF4-FFF2-40B4-BE49-F238E27FC236}">
                  <a16:creationId xmlns:a16="http://schemas.microsoft.com/office/drawing/2014/main" id="{E6C9F140-6D17-42C4-96E2-F124090D4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7" name="Isosceles Triangle 96">
              <a:extLst>
                <a:ext uri="{FF2B5EF4-FFF2-40B4-BE49-F238E27FC236}">
                  <a16:creationId xmlns:a16="http://schemas.microsoft.com/office/drawing/2014/main" id="{EE0A3AEC-72D0-4759-A596-564927A0CF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8" name="Rectangle 97">
              <a:extLst>
                <a:ext uri="{FF2B5EF4-FFF2-40B4-BE49-F238E27FC236}">
                  <a16:creationId xmlns:a16="http://schemas.microsoft.com/office/drawing/2014/main" id="{1A027B02-EC1B-499B-B4F5-7221EC8D8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2840736" y="2075688"/>
            <a:ext cx="6508242" cy="1746504"/>
          </a:xfrm>
        </p:spPr>
        <p:txBody>
          <a:bodyPr>
            <a:normAutofit/>
          </a:bodyPr>
          <a:lstStyle/>
          <a:p>
            <a:r>
              <a:rPr lang="en-US" sz="4700" b="1">
                <a:solidFill>
                  <a:srgbClr val="FFFFFF"/>
                </a:solidFill>
              </a:rPr>
              <a:t>Classification</a:t>
            </a:r>
          </a:p>
        </p:txBody>
      </p:sp>
      <p:sp>
        <p:nvSpPr>
          <p:cNvPr id="3" name="Subtitle 2"/>
          <p:cNvSpPr>
            <a:spLocks noGrp="1"/>
          </p:cNvSpPr>
          <p:nvPr>
            <p:ph type="subTitle" idx="1"/>
          </p:nvPr>
        </p:nvSpPr>
        <p:spPr>
          <a:xfrm>
            <a:off x="2840736" y="3881569"/>
            <a:ext cx="6508242" cy="1231533"/>
          </a:xfrm>
        </p:spPr>
        <p:txBody>
          <a:bodyPr>
            <a:normAutofit/>
          </a:bodyPr>
          <a:lstStyle/>
          <a:p>
            <a:r>
              <a:rPr lang="en-US" dirty="0">
                <a:solidFill>
                  <a:srgbClr val="FFFFFF"/>
                </a:solidFill>
              </a:rPr>
              <a:t>Abhijit Dutt</a:t>
            </a:r>
          </a:p>
        </p:txBody>
      </p:sp>
      <p:sp>
        <p:nvSpPr>
          <p:cNvPr id="5123" name="Slide Number Placeholder 1"/>
          <p:cNvSpPr>
            <a:spLocks noGrp="1"/>
          </p:cNvSpPr>
          <p:nvPr>
            <p:ph type="sldNum" sz="quarter" idx="12"/>
          </p:nvPr>
        </p:nvSpPr>
        <p:spPr bwMode="auto">
          <a:xfrm>
            <a:off x="9376410" y="320040"/>
            <a:ext cx="685800" cy="32004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spcAft>
                <a:spcPts val="600"/>
              </a:spcAft>
              <a:buNone/>
            </a:pPr>
            <a:fld id="{9B70975D-0BBB-445A-AAF2-22EED3E30BCD}" type="slidenum">
              <a:rPr lang="en-US" altLang="en-US" sz="1000">
                <a:solidFill>
                  <a:schemeClr val="tx1">
                    <a:lumMod val="50000"/>
                    <a:lumOff val="50000"/>
                  </a:schemeClr>
                </a:solidFill>
              </a:rPr>
              <a:pPr>
                <a:spcBef>
                  <a:spcPct val="0"/>
                </a:spcBef>
                <a:spcAft>
                  <a:spcPts val="600"/>
                </a:spcAft>
                <a:buNone/>
              </a:pPr>
              <a:t>1</a:t>
            </a:fld>
            <a:endParaRPr lang="en-US" altLang="en-US" sz="1000">
              <a:solidFill>
                <a:schemeClr val="tx1">
                  <a:lumMod val="50000"/>
                  <a:lumOff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0" name="Rectangle 2"/>
          <p:cNvSpPr>
            <a:spLocks noGrp="1" noChangeArrowheads="1"/>
          </p:cNvSpPr>
          <p:nvPr>
            <p:ph type="title"/>
          </p:nvPr>
        </p:nvSpPr>
        <p:spPr>
          <a:xfrm>
            <a:off x="1524000" y="381000"/>
            <a:ext cx="8915400" cy="677862"/>
          </a:xfrm>
        </p:spPr>
        <p:txBody>
          <a:bodyPr/>
          <a:lstStyle/>
          <a:p>
            <a:r>
              <a:rPr lang="en-US" altLang="en-US" sz="4000" b="1" dirty="0"/>
              <a:t>How to Estimate Probabilities from Data?</a:t>
            </a:r>
          </a:p>
        </p:txBody>
      </p:sp>
      <p:sp>
        <p:nvSpPr>
          <p:cNvPr id="1072131" name="Rectangle 3"/>
          <p:cNvSpPr>
            <a:spLocks noGrp="1" noChangeArrowheads="1"/>
          </p:cNvSpPr>
          <p:nvPr>
            <p:ph type="body" idx="1"/>
          </p:nvPr>
        </p:nvSpPr>
        <p:spPr>
          <a:xfrm>
            <a:off x="5867400" y="1066800"/>
            <a:ext cx="4572000" cy="5181600"/>
          </a:xfrm>
        </p:spPr>
        <p:txBody>
          <a:bodyPr/>
          <a:lstStyle/>
          <a:p>
            <a:pPr>
              <a:lnSpc>
                <a:spcPct val="90000"/>
              </a:lnSpc>
            </a:pPr>
            <a:r>
              <a:rPr lang="en-US" altLang="en-US"/>
              <a:t>Class:  P(C) = N</a:t>
            </a:r>
            <a:r>
              <a:rPr lang="en-US" altLang="en-US" baseline="-25000"/>
              <a:t>c</a:t>
            </a:r>
            <a:r>
              <a:rPr lang="en-US" altLang="en-US"/>
              <a:t>/N</a:t>
            </a:r>
          </a:p>
          <a:p>
            <a:pPr lvl="1">
              <a:lnSpc>
                <a:spcPct val="90000"/>
              </a:lnSpc>
            </a:pPr>
            <a:r>
              <a:rPr lang="en-US" altLang="en-US" sz="2000"/>
              <a:t>e.g.,  P(No) = 7/10, </a:t>
            </a:r>
            <a:br>
              <a:rPr lang="en-US" altLang="en-US" sz="2000"/>
            </a:br>
            <a:r>
              <a:rPr lang="en-US" altLang="en-US" sz="2000"/>
              <a:t>	        P(Yes) = 3/10</a:t>
            </a:r>
          </a:p>
          <a:p>
            <a:pPr lvl="1">
              <a:lnSpc>
                <a:spcPct val="90000"/>
              </a:lnSpc>
              <a:buFont typeface="Arial" panose="020B0604020202020204" pitchFamily="34" charset="0"/>
              <a:buNone/>
            </a:pPr>
            <a:endParaRPr lang="en-US" altLang="en-US" sz="2000"/>
          </a:p>
          <a:p>
            <a:pPr>
              <a:lnSpc>
                <a:spcPct val="90000"/>
              </a:lnSpc>
            </a:pPr>
            <a:r>
              <a:rPr lang="en-US" altLang="en-US"/>
              <a:t>For discrete attributes:</a:t>
            </a:r>
            <a:br>
              <a:rPr lang="en-US" altLang="en-US"/>
            </a:br>
            <a:r>
              <a:rPr lang="en-US" altLang="en-US" sz="900"/>
              <a:t>  </a:t>
            </a:r>
            <a:br>
              <a:rPr lang="en-US" altLang="en-US" sz="900"/>
            </a:br>
            <a:r>
              <a:rPr lang="en-US" altLang="en-US"/>
              <a:t>     P(A</a:t>
            </a:r>
            <a:r>
              <a:rPr lang="en-US" altLang="en-US" baseline="-25000"/>
              <a:t>i</a:t>
            </a:r>
            <a:r>
              <a:rPr lang="en-US" altLang="en-US"/>
              <a:t> | C</a:t>
            </a:r>
            <a:r>
              <a:rPr lang="en-US" altLang="en-US" baseline="-25000"/>
              <a:t>k</a:t>
            </a:r>
            <a:r>
              <a:rPr lang="en-US" altLang="en-US"/>
              <a:t>) = |A</a:t>
            </a:r>
            <a:r>
              <a:rPr lang="en-US" altLang="en-US" baseline="-25000"/>
              <a:t>ik</a:t>
            </a:r>
            <a:r>
              <a:rPr lang="en-US" altLang="en-US"/>
              <a:t>|/ N</a:t>
            </a:r>
            <a:r>
              <a:rPr lang="en-US" altLang="en-US" baseline="-25000"/>
              <a:t>c </a:t>
            </a:r>
          </a:p>
          <a:p>
            <a:pPr lvl="1">
              <a:lnSpc>
                <a:spcPct val="90000"/>
              </a:lnSpc>
            </a:pPr>
            <a:endParaRPr lang="en-US" altLang="en-US" sz="800"/>
          </a:p>
          <a:p>
            <a:pPr lvl="1">
              <a:lnSpc>
                <a:spcPct val="90000"/>
              </a:lnSpc>
            </a:pPr>
            <a:r>
              <a:rPr lang="en-US" altLang="en-US" sz="2400"/>
              <a:t>where |A</a:t>
            </a:r>
            <a:r>
              <a:rPr lang="en-US" altLang="en-US" sz="2400" baseline="-25000"/>
              <a:t>ik</a:t>
            </a:r>
            <a:r>
              <a:rPr lang="en-US" altLang="en-US" sz="2400"/>
              <a:t>| is number of instances having attribute A</a:t>
            </a:r>
            <a:r>
              <a:rPr lang="en-US" altLang="en-US" sz="2400" baseline="-25000"/>
              <a:t>i</a:t>
            </a:r>
            <a:r>
              <a:rPr lang="en-US" altLang="en-US" sz="2400"/>
              <a:t> and belongs to class C</a:t>
            </a:r>
            <a:r>
              <a:rPr lang="en-US" altLang="en-US" sz="2400" baseline="-25000"/>
              <a:t>k</a:t>
            </a:r>
            <a:endParaRPr lang="en-US" altLang="en-US" sz="2400"/>
          </a:p>
          <a:p>
            <a:pPr lvl="1">
              <a:lnSpc>
                <a:spcPct val="90000"/>
              </a:lnSpc>
            </a:pPr>
            <a:r>
              <a:rPr lang="en-US" altLang="en-US" sz="2400"/>
              <a:t>Examples:</a:t>
            </a:r>
            <a:br>
              <a:rPr lang="en-US" altLang="en-US" sz="2400"/>
            </a:br>
            <a:endParaRPr lang="en-US" altLang="en-US" sz="800"/>
          </a:p>
          <a:p>
            <a:pPr lvl="1">
              <a:lnSpc>
                <a:spcPct val="90000"/>
              </a:lnSpc>
              <a:buFont typeface="Arial" panose="020B0604020202020204" pitchFamily="34" charset="0"/>
              <a:buNone/>
            </a:pPr>
            <a:r>
              <a:rPr lang="en-US" altLang="en-US" sz="2000"/>
              <a:t>	P(Status=Married|No) = 4/7</a:t>
            </a:r>
            <a:br>
              <a:rPr lang="en-US" altLang="en-US" sz="2000" baseline="-25000"/>
            </a:br>
            <a:r>
              <a:rPr lang="en-US" altLang="en-US" sz="2000"/>
              <a:t>P(Refund=Yes|Yes)=0</a:t>
            </a:r>
            <a:endParaRPr lang="en-US" altLang="en-US" sz="2000" baseline="-25000"/>
          </a:p>
        </p:txBody>
      </p:sp>
      <p:sp>
        <p:nvSpPr>
          <p:cNvPr id="1072132" name="Text Box 4"/>
          <p:cNvSpPr txBox="1">
            <a:spLocks noChangeArrowheads="1"/>
          </p:cNvSpPr>
          <p:nvPr/>
        </p:nvSpPr>
        <p:spPr bwMode="auto">
          <a:xfrm>
            <a:off x="9677400" y="3276600"/>
            <a:ext cx="228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en-US">
                <a:solidFill>
                  <a:prstClr val="black"/>
                </a:solidFill>
              </a:rPr>
              <a:t>k</a:t>
            </a:r>
          </a:p>
        </p:txBody>
      </p:sp>
      <p:graphicFrame>
        <p:nvGraphicFramePr>
          <p:cNvPr id="1072133" name="Object 5"/>
          <p:cNvGraphicFramePr>
            <a:graphicFrameLocks noChangeAspect="1"/>
          </p:cNvGraphicFramePr>
          <p:nvPr/>
        </p:nvGraphicFramePr>
        <p:xfrm>
          <a:off x="1676400" y="1524000"/>
          <a:ext cx="4389438" cy="4275138"/>
        </p:xfrm>
        <a:graphic>
          <a:graphicData uri="http://schemas.openxmlformats.org/presentationml/2006/ole">
            <mc:AlternateContent xmlns:mc="http://schemas.openxmlformats.org/markup-compatibility/2006">
              <mc:Choice xmlns:v="urn:schemas-microsoft-com:vml" Requires="v">
                <p:oleObj name="VISIO" r:id="rId2" imgW="4390200" imgH="5341320" progId="Visio.Drawing.6">
                  <p:embed/>
                </p:oleObj>
              </mc:Choice>
              <mc:Fallback>
                <p:oleObj name="VISIO" r:id="rId2" imgW="4390200" imgH="5341320" progId="Visio.Drawing.6">
                  <p:embed/>
                  <p:pic>
                    <p:nvPicPr>
                      <p:cNvPr id="1072133" name="Object 5"/>
                      <p:cNvPicPr>
                        <a:picLocks noChangeAspect="1" noChangeArrowheads="1"/>
                      </p:cNvPicPr>
                      <p:nvPr/>
                    </p:nvPicPr>
                    <p:blipFill>
                      <a:blip r:embed="rId3">
                        <a:extLst>
                          <a:ext uri="{28A0092B-C50C-407E-A947-70E740481C1C}">
                            <a14:useLocalDpi xmlns:a14="http://schemas.microsoft.com/office/drawing/2010/main" val="0"/>
                          </a:ext>
                        </a:extLst>
                      </a:blip>
                      <a:srcRect t="19971"/>
                      <a:stretch>
                        <a:fillRect/>
                      </a:stretch>
                    </p:blipFill>
                    <p:spPr bwMode="auto">
                      <a:xfrm>
                        <a:off x="1676400" y="1524000"/>
                        <a:ext cx="4389438" cy="427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79084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3154" name="Rectangle 2"/>
          <p:cNvSpPr>
            <a:spLocks noGrp="1" noChangeArrowheads="1"/>
          </p:cNvSpPr>
          <p:nvPr>
            <p:ph type="title"/>
          </p:nvPr>
        </p:nvSpPr>
        <p:spPr>
          <a:xfrm>
            <a:off x="762000" y="236536"/>
            <a:ext cx="9982200" cy="990600"/>
          </a:xfrm>
        </p:spPr>
        <p:txBody>
          <a:bodyPr/>
          <a:lstStyle/>
          <a:p>
            <a:r>
              <a:rPr lang="en-US" altLang="en-US" dirty="0"/>
              <a:t>How to Estimate Probabilities from Data?</a:t>
            </a:r>
          </a:p>
        </p:txBody>
      </p:sp>
      <p:sp>
        <p:nvSpPr>
          <p:cNvPr id="1073155" name="Rectangle 3"/>
          <p:cNvSpPr>
            <a:spLocks noGrp="1" noChangeArrowheads="1"/>
          </p:cNvSpPr>
          <p:nvPr>
            <p:ph type="body" idx="1"/>
          </p:nvPr>
        </p:nvSpPr>
        <p:spPr/>
        <p:txBody>
          <a:bodyPr/>
          <a:lstStyle/>
          <a:p>
            <a:pPr>
              <a:lnSpc>
                <a:spcPct val="90000"/>
              </a:lnSpc>
            </a:pPr>
            <a:r>
              <a:rPr lang="en-US" altLang="en-US"/>
              <a:t>For continuous attributes: </a:t>
            </a:r>
          </a:p>
          <a:p>
            <a:pPr lvl="1">
              <a:lnSpc>
                <a:spcPct val="90000"/>
              </a:lnSpc>
            </a:pPr>
            <a:r>
              <a:rPr lang="en-US" altLang="en-US">
                <a:solidFill>
                  <a:srgbClr val="FF0000"/>
                </a:solidFill>
              </a:rPr>
              <a:t>Discretize</a:t>
            </a:r>
            <a:r>
              <a:rPr lang="en-US" altLang="en-US"/>
              <a:t> the range into bins </a:t>
            </a:r>
          </a:p>
          <a:p>
            <a:pPr lvl="2">
              <a:lnSpc>
                <a:spcPct val="90000"/>
              </a:lnSpc>
            </a:pPr>
            <a:r>
              <a:rPr lang="en-US" altLang="en-US"/>
              <a:t> one ordinal attribute per bin</a:t>
            </a:r>
          </a:p>
          <a:p>
            <a:pPr lvl="2">
              <a:lnSpc>
                <a:spcPct val="90000"/>
              </a:lnSpc>
            </a:pPr>
            <a:r>
              <a:rPr lang="en-US" altLang="en-US"/>
              <a:t> violates independence assumption</a:t>
            </a:r>
          </a:p>
          <a:p>
            <a:pPr lvl="1">
              <a:lnSpc>
                <a:spcPct val="90000"/>
              </a:lnSpc>
            </a:pPr>
            <a:r>
              <a:rPr lang="en-US" altLang="en-US">
                <a:solidFill>
                  <a:srgbClr val="FF0000"/>
                </a:solidFill>
              </a:rPr>
              <a:t>Two-way split:</a:t>
            </a:r>
            <a:r>
              <a:rPr lang="en-US" altLang="en-US"/>
              <a:t>  (A &lt; v) or (A &gt; v)</a:t>
            </a:r>
          </a:p>
          <a:p>
            <a:pPr lvl="2">
              <a:lnSpc>
                <a:spcPct val="90000"/>
              </a:lnSpc>
            </a:pPr>
            <a:r>
              <a:rPr lang="en-US" altLang="en-US"/>
              <a:t> choose only one of the two splits as new attribute</a:t>
            </a:r>
          </a:p>
          <a:p>
            <a:pPr lvl="1">
              <a:lnSpc>
                <a:spcPct val="90000"/>
              </a:lnSpc>
            </a:pPr>
            <a:r>
              <a:rPr lang="en-US" altLang="en-US">
                <a:solidFill>
                  <a:srgbClr val="FF0000"/>
                </a:solidFill>
              </a:rPr>
              <a:t>Probability density estimation:</a:t>
            </a:r>
          </a:p>
          <a:p>
            <a:pPr lvl="2">
              <a:lnSpc>
                <a:spcPct val="90000"/>
              </a:lnSpc>
            </a:pPr>
            <a:r>
              <a:rPr lang="en-US" altLang="en-US"/>
              <a:t> Assume attribute follows a normal distribution</a:t>
            </a:r>
          </a:p>
          <a:p>
            <a:pPr lvl="2">
              <a:lnSpc>
                <a:spcPct val="90000"/>
              </a:lnSpc>
            </a:pPr>
            <a:r>
              <a:rPr lang="en-US" altLang="en-US"/>
              <a:t> Use data to estimate parameters of distribution </a:t>
            </a:r>
            <a:br>
              <a:rPr lang="en-US" altLang="en-US"/>
            </a:br>
            <a:r>
              <a:rPr lang="en-US" altLang="en-US"/>
              <a:t>   (e.g., mean and standard deviation)</a:t>
            </a:r>
          </a:p>
          <a:p>
            <a:pPr lvl="2">
              <a:lnSpc>
                <a:spcPct val="90000"/>
              </a:lnSpc>
            </a:pPr>
            <a:r>
              <a:rPr lang="en-US" altLang="en-US"/>
              <a:t> Once probability distribution is known, can use it to estimate the conditional probability P(A</a:t>
            </a:r>
            <a:r>
              <a:rPr lang="en-US" altLang="en-US" baseline="-25000"/>
              <a:t>i</a:t>
            </a:r>
            <a:r>
              <a:rPr lang="en-US" altLang="en-US"/>
              <a:t>|c)</a:t>
            </a:r>
          </a:p>
        </p:txBody>
      </p:sp>
      <p:sp>
        <p:nvSpPr>
          <p:cNvPr id="1073156" name="Text Box 4"/>
          <p:cNvSpPr txBox="1">
            <a:spLocks noChangeArrowheads="1"/>
          </p:cNvSpPr>
          <p:nvPr/>
        </p:nvSpPr>
        <p:spPr bwMode="auto">
          <a:xfrm>
            <a:off x="8305800" y="2514600"/>
            <a:ext cx="228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en-US">
                <a:solidFill>
                  <a:prstClr val="black"/>
                </a:solidFill>
              </a:rPr>
              <a:t>k</a:t>
            </a:r>
          </a:p>
        </p:txBody>
      </p:sp>
    </p:spTree>
    <p:extLst>
      <p:ext uri="{BB962C8B-B14F-4D97-AF65-F5344CB8AC3E}">
        <p14:creationId xmlns:p14="http://schemas.microsoft.com/office/powerpoint/2010/main" val="2796150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178" name="Rectangle 2"/>
          <p:cNvSpPr>
            <a:spLocks noGrp="1" noChangeArrowheads="1"/>
          </p:cNvSpPr>
          <p:nvPr>
            <p:ph type="title"/>
          </p:nvPr>
        </p:nvSpPr>
        <p:spPr>
          <a:xfrm>
            <a:off x="1828800" y="152400"/>
            <a:ext cx="8686800" cy="533400"/>
          </a:xfrm>
        </p:spPr>
        <p:txBody>
          <a:bodyPr/>
          <a:lstStyle/>
          <a:p>
            <a:r>
              <a:rPr lang="en-US" altLang="en-US" sz="3600" b="1" dirty="0"/>
              <a:t>How to Estimate Probabilities from Data?</a:t>
            </a:r>
          </a:p>
        </p:txBody>
      </p:sp>
      <p:sp>
        <p:nvSpPr>
          <p:cNvPr id="1074179" name="Rectangle 3"/>
          <p:cNvSpPr>
            <a:spLocks noGrp="1" noChangeArrowheads="1"/>
          </p:cNvSpPr>
          <p:nvPr>
            <p:ph type="body" idx="1"/>
          </p:nvPr>
        </p:nvSpPr>
        <p:spPr>
          <a:xfrm>
            <a:off x="6019800" y="1066800"/>
            <a:ext cx="4419600" cy="5181600"/>
          </a:xfrm>
        </p:spPr>
        <p:txBody>
          <a:bodyPr/>
          <a:lstStyle/>
          <a:p>
            <a:r>
              <a:rPr lang="en-US" altLang="en-US" sz="2400" dirty="0"/>
              <a:t>Normal distribution pdf:</a:t>
            </a:r>
          </a:p>
          <a:p>
            <a:pPr lvl="1"/>
            <a:endParaRPr lang="en-US" altLang="en-US" sz="2400" dirty="0"/>
          </a:p>
          <a:p>
            <a:pPr lvl="1"/>
            <a:endParaRPr lang="en-US" altLang="en-US" sz="2400" dirty="0"/>
          </a:p>
          <a:p>
            <a:pPr lvl="1"/>
            <a:endParaRPr lang="en-US" altLang="en-US" sz="1000" dirty="0"/>
          </a:p>
          <a:p>
            <a:pPr lvl="1"/>
            <a:r>
              <a:rPr lang="en-US" altLang="en-US" sz="2400" dirty="0"/>
              <a:t>One for each (</a:t>
            </a:r>
            <a:r>
              <a:rPr lang="en-US" altLang="en-US" sz="2400" dirty="0" err="1"/>
              <a:t>A</a:t>
            </a:r>
            <a:r>
              <a:rPr lang="en-US" altLang="en-US" sz="2400" baseline="-25000" dirty="0" err="1"/>
              <a:t>i</a:t>
            </a:r>
            <a:r>
              <a:rPr lang="en-US" altLang="en-US" sz="2400" dirty="0" err="1"/>
              <a:t>,c</a:t>
            </a:r>
            <a:r>
              <a:rPr lang="en-US" altLang="en-US" sz="2400" baseline="-25000" dirty="0" err="1"/>
              <a:t>i</a:t>
            </a:r>
            <a:r>
              <a:rPr lang="en-US" altLang="en-US" sz="2400" dirty="0"/>
              <a:t>) pair</a:t>
            </a:r>
          </a:p>
          <a:p>
            <a:pPr lvl="1"/>
            <a:endParaRPr lang="en-US" altLang="en-US" sz="800" dirty="0"/>
          </a:p>
          <a:p>
            <a:r>
              <a:rPr lang="en-US" altLang="en-US" sz="2400" dirty="0"/>
              <a:t>For (Income, Class=No):</a:t>
            </a:r>
          </a:p>
          <a:p>
            <a:pPr lvl="1"/>
            <a:r>
              <a:rPr lang="en-US" altLang="en-US" sz="2400" dirty="0"/>
              <a:t>If Class=No</a:t>
            </a:r>
          </a:p>
          <a:p>
            <a:pPr lvl="2"/>
            <a:r>
              <a:rPr lang="en-US" altLang="en-US" sz="2000" dirty="0"/>
              <a:t> sample mean = 110</a:t>
            </a:r>
          </a:p>
          <a:p>
            <a:pPr lvl="2"/>
            <a:r>
              <a:rPr lang="en-US" altLang="en-US" sz="2000" dirty="0"/>
              <a:t> sample variance = 2975</a:t>
            </a:r>
          </a:p>
          <a:p>
            <a:pPr lvl="1">
              <a:buFont typeface="Arial" panose="020B0604020202020204" pitchFamily="34" charset="0"/>
              <a:buNone/>
            </a:pPr>
            <a:endParaRPr lang="en-US" altLang="en-US" sz="2400" dirty="0"/>
          </a:p>
        </p:txBody>
      </p:sp>
      <p:graphicFrame>
        <p:nvGraphicFramePr>
          <p:cNvPr id="1074180" name="Object 4"/>
          <p:cNvGraphicFramePr>
            <a:graphicFrameLocks noChangeAspect="1"/>
          </p:cNvGraphicFramePr>
          <p:nvPr/>
        </p:nvGraphicFramePr>
        <p:xfrm>
          <a:off x="1828801" y="1143000"/>
          <a:ext cx="4195763" cy="4038600"/>
        </p:xfrm>
        <a:graphic>
          <a:graphicData uri="http://schemas.openxmlformats.org/presentationml/2006/ole">
            <mc:AlternateContent xmlns:mc="http://schemas.openxmlformats.org/markup-compatibility/2006">
              <mc:Choice xmlns:v="urn:schemas-microsoft-com:vml" Requires="v">
                <p:oleObj name="VISIO" r:id="rId2" imgW="4390200" imgH="5341320" progId="Visio.Drawing.6">
                  <p:embed/>
                </p:oleObj>
              </mc:Choice>
              <mc:Fallback>
                <p:oleObj name="VISIO" r:id="rId2" imgW="4390200" imgH="5341320" progId="Visio.Drawing.6">
                  <p:embed/>
                  <p:pic>
                    <p:nvPicPr>
                      <p:cNvPr id="1074180" name="Object 4"/>
                      <p:cNvPicPr>
                        <a:picLocks noChangeAspect="1" noChangeArrowheads="1"/>
                      </p:cNvPicPr>
                      <p:nvPr/>
                    </p:nvPicPr>
                    <p:blipFill>
                      <a:blip r:embed="rId3">
                        <a:extLst>
                          <a:ext uri="{28A0092B-C50C-407E-A947-70E740481C1C}">
                            <a14:useLocalDpi xmlns:a14="http://schemas.microsoft.com/office/drawing/2010/main" val="0"/>
                          </a:ext>
                        </a:extLst>
                      </a:blip>
                      <a:srcRect t="20895"/>
                      <a:stretch>
                        <a:fillRect/>
                      </a:stretch>
                    </p:blipFill>
                    <p:spPr bwMode="auto">
                      <a:xfrm>
                        <a:off x="1828801" y="1143000"/>
                        <a:ext cx="4195763"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1074181" name="Object 5"/>
              <p:cNvSpPr txBox="1"/>
              <p:nvPr/>
            </p:nvSpPr>
            <p:spPr bwMode="auto">
              <a:xfrm>
                <a:off x="6540500" y="1447801"/>
                <a:ext cx="3975100" cy="1120775"/>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𝑃</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𝐴</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𝑐</m:t>
                          </m:r>
                        </m:e>
                        <m:sub>
                          <m:r>
                            <a:rPr lang="en-US" i="1">
                              <a:solidFill>
                                <a:srgbClr val="000000"/>
                              </a:solidFill>
                              <a:latin typeface="Cambria Math" panose="02040503050406030204" pitchFamily="18" charset="0"/>
                            </a:rPr>
                            <m:t>𝑗</m:t>
                          </m:r>
                        </m:sub>
                      </m:sSub>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rad>
                            <m:radPr>
                              <m:degHide m:val="on"/>
                              <m:ctrlPr>
                                <a:rPr lang="en-US" i="1">
                                  <a:solidFill>
                                    <a:srgbClr val="000000"/>
                                  </a:solidFill>
                                  <a:latin typeface="Cambria Math" panose="02040503050406030204" pitchFamily="18" charset="0"/>
                                </a:rPr>
                              </m:ctrlPr>
                            </m:radPr>
                            <m:deg/>
                            <m:e>
                              <m:r>
                                <a:rPr lang="en-US" i="1">
                                  <a:solidFill>
                                    <a:srgbClr val="000000"/>
                                  </a:solidFill>
                                  <a:latin typeface="Cambria Math" panose="02040503050406030204" pitchFamily="18" charset="0"/>
                                </a:rPr>
                                <m:t>2</m:t>
                              </m:r>
                              <m:r>
                                <a:rPr lang="en-US" i="1">
                                  <a:solidFill>
                                    <a:srgbClr val="000000"/>
                                  </a:solidFill>
                                  <a:latin typeface="Cambria Math" panose="02040503050406030204" pitchFamily="18" charset="0"/>
                                </a:rPr>
                                <m:t>𝜋</m:t>
                              </m:r>
                              <m:sSubSup>
                                <m:sSubSupPr>
                                  <m:ctrlPr>
                                    <a:rPr lang="en-US" i="1">
                                      <a:solidFill>
                                        <a:srgbClr val="000000"/>
                                      </a:solidFill>
                                      <a:latin typeface="Cambria Math" panose="02040503050406030204" pitchFamily="18" charset="0"/>
                                    </a:rPr>
                                  </m:ctrlPr>
                                </m:sSubSupPr>
                                <m:e>
                                  <m:r>
                                    <a:rPr lang="en-US" i="1">
                                      <a:solidFill>
                                        <a:srgbClr val="000000"/>
                                      </a:solidFill>
                                      <a:latin typeface="Cambria Math" panose="02040503050406030204" pitchFamily="18" charset="0"/>
                                    </a:rPr>
                                    <m:t>𝜎</m:t>
                                  </m:r>
                                </m:e>
                                <m:sub>
                                  <m:r>
                                    <a:rPr lang="en-US" i="1">
                                      <a:solidFill>
                                        <a:srgbClr val="000000"/>
                                      </a:solidFill>
                                      <a:latin typeface="Cambria Math" panose="02040503050406030204" pitchFamily="18" charset="0"/>
                                    </a:rPr>
                                    <m:t>𝑖𝑗</m:t>
                                  </m:r>
                                </m:sub>
                                <m:sup>
                                  <m:r>
                                    <a:rPr lang="en-US" i="1">
                                      <a:solidFill>
                                        <a:srgbClr val="000000"/>
                                      </a:solidFill>
                                      <a:latin typeface="Cambria Math" panose="02040503050406030204" pitchFamily="18" charset="0"/>
                                    </a:rPr>
                                    <m:t>2</m:t>
                                  </m:r>
                                </m:sup>
                              </m:sSubSup>
                            </m:e>
                          </m:rad>
                        </m:den>
                      </m:f>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𝑒</m:t>
                          </m:r>
                        </m:e>
                        <m:sup>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𝐴</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𝜇</m:t>
                                  </m:r>
                                </m:e>
                                <m:sub>
                                  <m:r>
                                    <a:rPr lang="en-US" i="1">
                                      <a:solidFill>
                                        <a:srgbClr val="000000"/>
                                      </a:solidFill>
                                      <a:latin typeface="Cambria Math" panose="02040503050406030204" pitchFamily="18" charset="0"/>
                                    </a:rPr>
                                    <m:t>𝑖𝑗</m:t>
                                  </m:r>
                                </m:sub>
                              </m:sSub>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m:t>
                                  </m:r>
                                </m:e>
                                <m:sup>
                                  <m:r>
                                    <a:rPr lang="en-US" i="1">
                                      <a:solidFill>
                                        <a:srgbClr val="000000"/>
                                      </a:solidFill>
                                      <a:latin typeface="Cambria Math" panose="02040503050406030204" pitchFamily="18" charset="0"/>
                                    </a:rPr>
                                    <m:t>2</m:t>
                                  </m:r>
                                </m:sup>
                              </m:sSup>
                            </m:num>
                            <m:den>
                              <m:r>
                                <a:rPr lang="en-US" i="1">
                                  <a:solidFill>
                                    <a:srgbClr val="000000"/>
                                  </a:solidFill>
                                  <a:latin typeface="Cambria Math" panose="02040503050406030204" pitchFamily="18" charset="0"/>
                                </a:rPr>
                                <m:t>2</m:t>
                              </m:r>
                              <m:sSubSup>
                                <m:sSubSupPr>
                                  <m:ctrlPr>
                                    <a:rPr lang="en-US" i="1">
                                      <a:solidFill>
                                        <a:srgbClr val="000000"/>
                                      </a:solidFill>
                                      <a:latin typeface="Cambria Math" panose="02040503050406030204" pitchFamily="18" charset="0"/>
                                    </a:rPr>
                                  </m:ctrlPr>
                                </m:sSubSupPr>
                                <m:e>
                                  <m:r>
                                    <a:rPr lang="en-US" i="1">
                                      <a:solidFill>
                                        <a:srgbClr val="000000"/>
                                      </a:solidFill>
                                      <a:latin typeface="Cambria Math" panose="02040503050406030204" pitchFamily="18" charset="0"/>
                                    </a:rPr>
                                    <m:t>𝜎</m:t>
                                  </m:r>
                                </m:e>
                                <m:sub>
                                  <m:r>
                                    <a:rPr lang="en-US" i="1">
                                      <a:solidFill>
                                        <a:srgbClr val="000000"/>
                                      </a:solidFill>
                                      <a:latin typeface="Cambria Math" panose="02040503050406030204" pitchFamily="18" charset="0"/>
                                    </a:rPr>
                                    <m:t>𝑖𝑗</m:t>
                                  </m:r>
                                </m:sub>
                                <m:sup>
                                  <m:r>
                                    <a:rPr lang="en-US" i="1">
                                      <a:solidFill>
                                        <a:srgbClr val="000000"/>
                                      </a:solidFill>
                                      <a:latin typeface="Cambria Math" panose="02040503050406030204" pitchFamily="18" charset="0"/>
                                    </a:rPr>
                                    <m:t>2</m:t>
                                  </m:r>
                                </m:sup>
                              </m:sSubSup>
                            </m:den>
                          </m:f>
                        </m:sup>
                      </m:sSup>
                    </m:oMath>
                  </m:oMathPara>
                </a14:m>
                <a:endParaRPr lang="en-US"/>
              </a:p>
            </p:txBody>
          </p:sp>
        </mc:Choice>
        <mc:Fallback xmlns="">
          <p:sp>
            <p:nvSpPr>
              <p:cNvPr id="1074181" name="Object 5"/>
              <p:cNvSpPr txBox="1">
                <a:spLocks noRot="1" noChangeAspect="1" noMove="1" noResize="1" noEditPoints="1" noAdjustHandles="1" noChangeArrowheads="1" noChangeShapeType="1" noTextEdit="1"/>
              </p:cNvSpPr>
              <p:nvPr/>
            </p:nvSpPr>
            <p:spPr bwMode="auto">
              <a:xfrm>
                <a:off x="6540500" y="1447801"/>
                <a:ext cx="3975100" cy="1120775"/>
              </a:xfrm>
              <a:prstGeom prst="rect">
                <a:avLst/>
              </a:prstGeom>
              <a:blipFill>
                <a:blip r:embed="rId4"/>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4182" name="Object 6"/>
              <p:cNvSpPr txBox="1"/>
              <p:nvPr/>
            </p:nvSpPr>
            <p:spPr bwMode="auto">
              <a:xfrm>
                <a:off x="1760538" y="5257800"/>
                <a:ext cx="8520112" cy="105568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0000"/>
                          </a:solidFill>
                          <a:latin typeface="Cambria Math" panose="02040503050406030204" pitchFamily="18" charset="0"/>
                        </a:rPr>
                        <m:t>𝑃</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𝐼𝑛𝑐𝑜𝑚𝑒</m:t>
                          </m:r>
                          <m:r>
                            <a:rPr lang="en-US" i="1">
                              <a:solidFill>
                                <a:srgbClr val="000000"/>
                              </a:solidFill>
                              <a:latin typeface="Cambria Math" panose="02040503050406030204" pitchFamily="18" charset="0"/>
                            </a:rPr>
                            <m:t>=120</m:t>
                          </m:r>
                        </m:e>
                        <m:e>
                          <m:r>
                            <a:rPr lang="en-US" i="1">
                              <a:solidFill>
                                <a:srgbClr val="000000"/>
                              </a:solidFill>
                              <a:latin typeface="Cambria Math" panose="02040503050406030204" pitchFamily="18" charset="0"/>
                            </a:rPr>
                            <m:t>𝑁𝑜</m:t>
                          </m:r>
                        </m:e>
                      </m:d>
                      <m:r>
                        <a:rPr lang="en-US"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 .0082</m:t>
                      </m:r>
                    </m:oMath>
                  </m:oMathPara>
                </a14:m>
                <a:endParaRPr lang="en-US" b="0" dirty="0">
                  <a:solidFill>
                    <a:srgbClr val="000000"/>
                  </a:solidFill>
                </a:endParaRPr>
              </a:p>
              <a:p>
                <a:endParaRPr lang="en-US" dirty="0"/>
              </a:p>
            </p:txBody>
          </p:sp>
        </mc:Choice>
        <mc:Fallback xmlns="">
          <p:sp>
            <p:nvSpPr>
              <p:cNvPr id="1074182" name="Object 6"/>
              <p:cNvSpPr txBox="1">
                <a:spLocks noRot="1" noChangeAspect="1" noMove="1" noResize="1" noEditPoints="1" noAdjustHandles="1" noChangeArrowheads="1" noChangeShapeType="1" noTextEdit="1"/>
              </p:cNvSpPr>
              <p:nvPr/>
            </p:nvSpPr>
            <p:spPr bwMode="auto">
              <a:xfrm>
                <a:off x="1760538" y="5257800"/>
                <a:ext cx="8520112" cy="1055688"/>
              </a:xfrm>
              <a:prstGeom prst="rect">
                <a:avLst/>
              </a:prstGeom>
              <a:blipFill>
                <a:blip r:embed="rId7"/>
                <a:stretch>
                  <a:fillRect/>
                </a:stretch>
              </a:blipFill>
              <a:ln>
                <a:noFill/>
              </a:ln>
              <a:effectLst/>
            </p:spPr>
            <p:txBody>
              <a:bodyPr/>
              <a:lstStyle/>
              <a:p>
                <a:r>
                  <a:rPr lang="en-US">
                    <a:noFill/>
                  </a:rPr>
                  <a:t> </a:t>
                </a:r>
              </a:p>
            </p:txBody>
          </p:sp>
        </mc:Fallback>
      </mc:AlternateContent>
    </p:spTree>
    <p:extLst>
      <p:ext uri="{BB962C8B-B14F-4D97-AF65-F5344CB8AC3E}">
        <p14:creationId xmlns:p14="http://schemas.microsoft.com/office/powerpoint/2010/main" val="1571615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02" name="Rectangle 2"/>
          <p:cNvSpPr>
            <a:spLocks noGrp="1" noChangeArrowheads="1"/>
          </p:cNvSpPr>
          <p:nvPr>
            <p:ph type="title"/>
          </p:nvPr>
        </p:nvSpPr>
        <p:spPr/>
        <p:txBody>
          <a:bodyPr/>
          <a:lstStyle/>
          <a:p>
            <a:r>
              <a:rPr lang="en-US" altLang="en-US"/>
              <a:t>Example of Naïve Bayes Classifier</a:t>
            </a:r>
          </a:p>
        </p:txBody>
      </p:sp>
      <p:graphicFrame>
        <p:nvGraphicFramePr>
          <p:cNvPr id="1075203" name="Object 3"/>
          <p:cNvGraphicFramePr>
            <a:graphicFrameLocks noChangeAspect="1"/>
          </p:cNvGraphicFramePr>
          <p:nvPr/>
        </p:nvGraphicFramePr>
        <p:xfrm>
          <a:off x="1524000" y="2057400"/>
          <a:ext cx="3886200" cy="4279900"/>
        </p:xfrm>
        <a:graphic>
          <a:graphicData uri="http://schemas.openxmlformats.org/presentationml/2006/ole">
            <mc:AlternateContent xmlns:mc="http://schemas.openxmlformats.org/markup-compatibility/2006">
              <mc:Choice xmlns:v="urn:schemas-microsoft-com:vml" Requires="v">
                <p:oleObj name="VISIO" r:id="rId2" imgW="9070560" imgH="5536800" progId="Visio.Drawing.6">
                  <p:embed/>
                </p:oleObj>
              </mc:Choice>
              <mc:Fallback>
                <p:oleObj name="VISIO" r:id="rId2" imgW="9070560" imgH="5536800" progId="Visio.Drawing.6">
                  <p:embed/>
                  <p:pic>
                    <p:nvPicPr>
                      <p:cNvPr id="1075203" name="Object 3"/>
                      <p:cNvPicPr>
                        <a:picLocks noChangeAspect="1" noChangeArrowheads="1"/>
                      </p:cNvPicPr>
                      <p:nvPr/>
                    </p:nvPicPr>
                    <p:blipFill>
                      <a:blip r:embed="rId3">
                        <a:extLst>
                          <a:ext uri="{28A0092B-C50C-407E-A947-70E740481C1C}">
                            <a14:useLocalDpi xmlns:a14="http://schemas.microsoft.com/office/drawing/2010/main" val="0"/>
                          </a:ext>
                        </a:extLst>
                      </a:blip>
                      <a:srcRect l="18478" r="26086"/>
                      <a:stretch>
                        <a:fillRect/>
                      </a:stretch>
                    </p:blipFill>
                    <p:spPr bwMode="auto">
                      <a:xfrm>
                        <a:off x="1524000" y="2057400"/>
                        <a:ext cx="3886200" cy="427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1075204" name="Object 4"/>
              <p:cNvSpPr txBox="1"/>
              <p:nvPr/>
            </p:nvSpPr>
            <p:spPr bwMode="auto">
              <a:xfrm>
                <a:off x="2667000" y="1371600"/>
                <a:ext cx="6477000" cy="40798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𝑋</m:t>
                      </m:r>
                      <m:r>
                        <a:rPr lang="en-US" i="1">
                          <a:solidFill>
                            <a:srgbClr val="000000"/>
                          </a:solidFill>
                          <a:latin typeface="Cambria Math" panose="02040503050406030204" pitchFamily="18" charset="0"/>
                        </a:rPr>
                        <m:t>=(</m:t>
                      </m:r>
                      <m:r>
                        <m:rPr>
                          <m:nor/>
                        </m:rPr>
                        <a:rPr lang="en-US" i="0">
                          <a:solidFill>
                            <a:srgbClr val="000000"/>
                          </a:solidFill>
                          <a:latin typeface="Cambria Math" panose="02040503050406030204" pitchFamily="18" charset="0"/>
                        </a:rPr>
                        <m:t>Refund</m:t>
                      </m:r>
                      <m:r>
                        <a:rPr lang="en-US" i="1">
                          <a:solidFill>
                            <a:srgbClr val="000000"/>
                          </a:solidFill>
                          <a:latin typeface="Cambria Math" panose="02040503050406030204" pitchFamily="18" charset="0"/>
                        </a:rPr>
                        <m:t>=</m:t>
                      </m:r>
                      <m:r>
                        <m:rPr>
                          <m:nor/>
                        </m:rPr>
                        <a:rPr lang="en-US" i="0">
                          <a:solidFill>
                            <a:srgbClr val="000000"/>
                          </a:solidFill>
                          <a:latin typeface="Cambria Math" panose="02040503050406030204" pitchFamily="18" charset="0"/>
                        </a:rPr>
                        <m:t>No</m:t>
                      </m:r>
                      <m:r>
                        <m:rPr>
                          <m:nor/>
                        </m:rPr>
                        <a:rPr lang="en-US" i="0">
                          <a:solidFill>
                            <a:srgbClr val="000000"/>
                          </a:solidFill>
                          <a:latin typeface="Cambria Math" panose="02040503050406030204" pitchFamily="18" charset="0"/>
                        </a:rPr>
                        <m:t>,</m:t>
                      </m:r>
                      <m:r>
                        <m:rPr>
                          <m:nor/>
                        </m:rPr>
                        <a:rPr lang="en-US" i="0">
                          <a:solidFill>
                            <a:srgbClr val="000000"/>
                          </a:solidFill>
                          <a:latin typeface="Cambria Math" panose="02040503050406030204" pitchFamily="18" charset="0"/>
                        </a:rPr>
                        <m:t>Married</m:t>
                      </m:r>
                      <m:r>
                        <m:rPr>
                          <m:nor/>
                        </m:rPr>
                        <a:rPr lang="en-US" i="0">
                          <a:solidFill>
                            <a:srgbClr val="000000"/>
                          </a:solidFill>
                          <a:latin typeface="Cambria Math" panose="02040503050406030204" pitchFamily="18" charset="0"/>
                        </a:rPr>
                        <m:t>,</m:t>
                      </m:r>
                      <m:r>
                        <m:rPr>
                          <m:nor/>
                        </m:rPr>
                        <a:rPr lang="en-US" i="0">
                          <a:solidFill>
                            <a:srgbClr val="000000"/>
                          </a:solidFill>
                          <a:latin typeface="Cambria Math" panose="02040503050406030204" pitchFamily="18" charset="0"/>
                        </a:rPr>
                        <m:t>Income</m:t>
                      </m:r>
                      <m:r>
                        <a:rPr lang="en-US" i="1">
                          <a:solidFill>
                            <a:srgbClr val="000000"/>
                          </a:solidFill>
                          <a:latin typeface="Cambria Math" panose="02040503050406030204" pitchFamily="18" charset="0"/>
                        </a:rPr>
                        <m:t>=</m:t>
                      </m:r>
                      <m:r>
                        <m:rPr>
                          <m:nor/>
                        </m:rPr>
                        <a:rPr lang="en-US" i="0">
                          <a:solidFill>
                            <a:srgbClr val="000000"/>
                          </a:solidFill>
                          <a:latin typeface="Cambria Math" panose="02040503050406030204" pitchFamily="18" charset="0"/>
                        </a:rPr>
                        <m:t>120</m:t>
                      </m:r>
                      <m:r>
                        <m:rPr>
                          <m:nor/>
                        </m:rPr>
                        <a:rPr lang="en-US" i="0">
                          <a:solidFill>
                            <a:srgbClr val="000000"/>
                          </a:solidFill>
                          <a:latin typeface="Cambria Math" panose="02040503050406030204" pitchFamily="18" charset="0"/>
                        </a:rPr>
                        <m:t>K</m:t>
                      </m:r>
                      <m:r>
                        <a:rPr lang="en-US" i="1">
                          <a:solidFill>
                            <a:srgbClr val="000000"/>
                          </a:solidFill>
                          <a:latin typeface="Cambria Math" panose="02040503050406030204" pitchFamily="18" charset="0"/>
                        </a:rPr>
                        <m:t>)</m:t>
                      </m:r>
                    </m:oMath>
                  </m:oMathPara>
                </a14:m>
                <a:endParaRPr lang="en-US"/>
              </a:p>
            </p:txBody>
          </p:sp>
        </mc:Choice>
        <mc:Fallback xmlns="">
          <p:sp>
            <p:nvSpPr>
              <p:cNvPr id="1075204" name="Object 4"/>
              <p:cNvSpPr txBox="1">
                <a:spLocks noRot="1" noChangeAspect="1" noMove="1" noResize="1" noEditPoints="1" noAdjustHandles="1" noChangeArrowheads="1" noChangeShapeType="1" noTextEdit="1"/>
              </p:cNvSpPr>
              <p:nvPr/>
            </p:nvSpPr>
            <p:spPr bwMode="auto">
              <a:xfrm>
                <a:off x="2667000" y="1371600"/>
                <a:ext cx="6477000" cy="407988"/>
              </a:xfrm>
              <a:prstGeom prst="rect">
                <a:avLst/>
              </a:prstGeom>
              <a:blipFill>
                <a:blip r:embed="rId4"/>
                <a:stretch>
                  <a:fillRect b="-1493"/>
                </a:stretch>
              </a:blipFill>
              <a:ln>
                <a:noFill/>
              </a:ln>
              <a:effectLst/>
            </p:spPr>
            <p:txBody>
              <a:bodyPr/>
              <a:lstStyle/>
              <a:p>
                <a:r>
                  <a:rPr lang="en-US">
                    <a:noFill/>
                  </a:rPr>
                  <a:t> </a:t>
                </a:r>
              </a:p>
            </p:txBody>
          </p:sp>
        </mc:Fallback>
      </mc:AlternateContent>
      <p:sp>
        <p:nvSpPr>
          <p:cNvPr id="1075205" name="Rectangle 5"/>
          <p:cNvSpPr>
            <a:spLocks noChangeArrowheads="1"/>
          </p:cNvSpPr>
          <p:nvPr/>
        </p:nvSpPr>
        <p:spPr bwMode="auto">
          <a:xfrm>
            <a:off x="5257800" y="2590800"/>
            <a:ext cx="49530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292100" indent="-2921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10000"/>
              </a:spcBef>
              <a:spcAft>
                <a:spcPts val="400"/>
              </a:spcAft>
              <a:buClr>
                <a:srgbClr val="0C7B9C"/>
              </a:buClr>
              <a:buSzPct val="75000"/>
              <a:buFont typeface="Monotype Sorts" pitchFamily="2" charset="2"/>
              <a:buChar char="l"/>
              <a:defRPr/>
            </a:pPr>
            <a:r>
              <a:rPr lang="en-US" altLang="en-US" sz="1600">
                <a:solidFill>
                  <a:prstClr val="black"/>
                </a:solidFill>
                <a:latin typeface="Arial" panose="020B0604020202020204" pitchFamily="34" charset="0"/>
              </a:rPr>
              <a:t>P(X|Class=No) = P(Refund=No|Class=No)</a:t>
            </a:r>
            <a:br>
              <a:rPr lang="en-US" altLang="en-US" sz="1600">
                <a:solidFill>
                  <a:prstClr val="black"/>
                </a:solidFill>
                <a:latin typeface="Arial" panose="020B0604020202020204" pitchFamily="34" charset="0"/>
              </a:rPr>
            </a:br>
            <a:r>
              <a:rPr lang="en-US" altLang="en-US" sz="1600">
                <a:solidFill>
                  <a:prstClr val="black"/>
                </a:solidFill>
                <a:latin typeface="Arial" panose="020B0604020202020204" pitchFamily="34" charset="0"/>
              </a:rPr>
              <a:t>		 </a:t>
            </a:r>
            <a:r>
              <a:rPr lang="en-US" altLang="en-US" sz="1600">
                <a:solidFill>
                  <a:prstClr val="black"/>
                </a:solidFill>
                <a:latin typeface="Arial" panose="020B0604020202020204" pitchFamily="34" charset="0"/>
                <a:sym typeface="Symbol" panose="05050102010706020507" pitchFamily="18" charset="2"/>
              </a:rPr>
              <a:t> P(Married| </a:t>
            </a:r>
            <a:r>
              <a:rPr lang="en-US" altLang="en-US" sz="1600">
                <a:solidFill>
                  <a:prstClr val="black"/>
                </a:solidFill>
                <a:latin typeface="Arial" panose="020B0604020202020204" pitchFamily="34" charset="0"/>
              </a:rPr>
              <a:t>Class=No)</a:t>
            </a:r>
            <a:br>
              <a:rPr lang="en-US" altLang="en-US" sz="1600">
                <a:solidFill>
                  <a:prstClr val="black"/>
                </a:solidFill>
                <a:latin typeface="Arial" panose="020B0604020202020204" pitchFamily="34" charset="0"/>
              </a:rPr>
            </a:br>
            <a:r>
              <a:rPr lang="en-US" altLang="en-US" sz="1600">
                <a:solidFill>
                  <a:prstClr val="black"/>
                </a:solidFill>
                <a:latin typeface="Arial" panose="020B0604020202020204" pitchFamily="34" charset="0"/>
              </a:rPr>
              <a:t>		 </a:t>
            </a:r>
            <a:r>
              <a:rPr lang="en-US" altLang="en-US" sz="1600">
                <a:solidFill>
                  <a:prstClr val="black"/>
                </a:solidFill>
                <a:latin typeface="Arial" panose="020B0604020202020204" pitchFamily="34" charset="0"/>
                <a:sym typeface="Symbol" panose="05050102010706020507" pitchFamily="18" charset="2"/>
              </a:rPr>
              <a:t></a:t>
            </a:r>
            <a:r>
              <a:rPr lang="en-US" altLang="en-US" sz="1600">
                <a:solidFill>
                  <a:prstClr val="black"/>
                </a:solidFill>
                <a:latin typeface="Arial" panose="020B0604020202020204" pitchFamily="34" charset="0"/>
              </a:rPr>
              <a:t> P(Income=120K| Class=No)</a:t>
            </a:r>
            <a:br>
              <a:rPr lang="en-US" altLang="en-US" sz="1600">
                <a:solidFill>
                  <a:prstClr val="black"/>
                </a:solidFill>
                <a:latin typeface="Arial" panose="020B0604020202020204" pitchFamily="34" charset="0"/>
              </a:rPr>
            </a:br>
            <a:r>
              <a:rPr lang="en-US" altLang="en-US" sz="1600">
                <a:solidFill>
                  <a:prstClr val="black"/>
                </a:solidFill>
                <a:latin typeface="Arial" panose="020B0604020202020204" pitchFamily="34" charset="0"/>
              </a:rPr>
              <a:t>	              = 4/7 </a:t>
            </a:r>
            <a:r>
              <a:rPr lang="en-US" altLang="en-US" sz="1600">
                <a:solidFill>
                  <a:prstClr val="black"/>
                </a:solidFill>
                <a:latin typeface="Arial" panose="020B0604020202020204" pitchFamily="34" charset="0"/>
                <a:sym typeface="Symbol" panose="05050102010706020507" pitchFamily="18" charset="2"/>
              </a:rPr>
              <a:t> 4/7  0.0072 = 0.0024</a:t>
            </a:r>
          </a:p>
          <a:p>
            <a:pPr>
              <a:spcBef>
                <a:spcPct val="10000"/>
              </a:spcBef>
              <a:spcAft>
                <a:spcPts val="400"/>
              </a:spcAft>
              <a:buClr>
                <a:srgbClr val="0C7B9C"/>
              </a:buClr>
              <a:buSzPct val="75000"/>
              <a:defRPr/>
            </a:pPr>
            <a:endParaRPr lang="en-US" altLang="en-US" sz="800">
              <a:solidFill>
                <a:prstClr val="black"/>
              </a:solidFill>
              <a:latin typeface="Arial" panose="020B0604020202020204" pitchFamily="34" charset="0"/>
              <a:sym typeface="Symbol" panose="05050102010706020507" pitchFamily="18" charset="2"/>
            </a:endParaRPr>
          </a:p>
          <a:p>
            <a:pPr>
              <a:spcBef>
                <a:spcPct val="10000"/>
              </a:spcBef>
              <a:spcAft>
                <a:spcPts val="400"/>
              </a:spcAft>
              <a:buClr>
                <a:srgbClr val="0C7B9C"/>
              </a:buClr>
              <a:buSzPct val="75000"/>
              <a:buFont typeface="Monotype Sorts" pitchFamily="2" charset="2"/>
              <a:buChar char="l"/>
              <a:defRPr/>
            </a:pPr>
            <a:r>
              <a:rPr lang="en-US" altLang="en-US" sz="1600">
                <a:solidFill>
                  <a:prstClr val="black"/>
                </a:solidFill>
                <a:latin typeface="Arial" panose="020B0604020202020204" pitchFamily="34" charset="0"/>
              </a:rPr>
              <a:t>P(X|Class=Yes) = P(Refund=No| Class=Yes)</a:t>
            </a:r>
            <a:br>
              <a:rPr lang="en-US" altLang="en-US" sz="1600">
                <a:solidFill>
                  <a:prstClr val="black"/>
                </a:solidFill>
                <a:latin typeface="Arial" panose="020B0604020202020204" pitchFamily="34" charset="0"/>
              </a:rPr>
            </a:br>
            <a:r>
              <a:rPr lang="en-US" altLang="en-US" sz="1600">
                <a:solidFill>
                  <a:prstClr val="black"/>
                </a:solidFill>
                <a:latin typeface="Arial" panose="020B0604020202020204" pitchFamily="34" charset="0"/>
              </a:rPr>
              <a:t>   	                  </a:t>
            </a:r>
            <a:r>
              <a:rPr lang="en-US" altLang="en-US" sz="1600">
                <a:solidFill>
                  <a:prstClr val="black"/>
                </a:solidFill>
                <a:latin typeface="Arial" panose="020B0604020202020204" pitchFamily="34" charset="0"/>
                <a:sym typeface="Symbol" panose="05050102010706020507" pitchFamily="18" charset="2"/>
              </a:rPr>
              <a:t> P(Married| </a:t>
            </a:r>
            <a:r>
              <a:rPr lang="en-US" altLang="en-US" sz="1600">
                <a:solidFill>
                  <a:prstClr val="black"/>
                </a:solidFill>
                <a:latin typeface="Arial" panose="020B0604020202020204" pitchFamily="34" charset="0"/>
              </a:rPr>
              <a:t>Class=Yes)</a:t>
            </a:r>
            <a:br>
              <a:rPr lang="en-US" altLang="en-US" sz="1600">
                <a:solidFill>
                  <a:prstClr val="black"/>
                </a:solidFill>
                <a:latin typeface="Arial" panose="020B0604020202020204" pitchFamily="34" charset="0"/>
              </a:rPr>
            </a:br>
            <a:r>
              <a:rPr lang="en-US" altLang="en-US" sz="1600">
                <a:solidFill>
                  <a:prstClr val="black"/>
                </a:solidFill>
                <a:latin typeface="Arial" panose="020B0604020202020204" pitchFamily="34" charset="0"/>
              </a:rPr>
              <a:t>   	                  </a:t>
            </a:r>
            <a:r>
              <a:rPr lang="en-US" altLang="en-US" sz="1600">
                <a:solidFill>
                  <a:prstClr val="black"/>
                </a:solidFill>
                <a:latin typeface="Arial" panose="020B0604020202020204" pitchFamily="34" charset="0"/>
                <a:sym typeface="Symbol" panose="05050102010706020507" pitchFamily="18" charset="2"/>
              </a:rPr>
              <a:t></a:t>
            </a:r>
            <a:r>
              <a:rPr lang="en-US" altLang="en-US" sz="1600">
                <a:solidFill>
                  <a:prstClr val="black"/>
                </a:solidFill>
                <a:latin typeface="Arial" panose="020B0604020202020204" pitchFamily="34" charset="0"/>
              </a:rPr>
              <a:t> P(Income=120K| Class=Yes)</a:t>
            </a:r>
            <a:br>
              <a:rPr lang="en-US" altLang="en-US" sz="1600">
                <a:solidFill>
                  <a:prstClr val="black"/>
                </a:solidFill>
                <a:latin typeface="Arial" panose="020B0604020202020204" pitchFamily="34" charset="0"/>
              </a:rPr>
            </a:br>
            <a:r>
              <a:rPr lang="en-US" altLang="en-US" sz="1600">
                <a:solidFill>
                  <a:prstClr val="black"/>
                </a:solidFill>
                <a:latin typeface="Arial" panose="020B0604020202020204" pitchFamily="34" charset="0"/>
              </a:rPr>
              <a:t>	               = 1 </a:t>
            </a:r>
            <a:r>
              <a:rPr lang="en-US" altLang="en-US" sz="1600">
                <a:solidFill>
                  <a:prstClr val="black"/>
                </a:solidFill>
                <a:latin typeface="Arial" panose="020B0604020202020204" pitchFamily="34" charset="0"/>
                <a:sym typeface="Symbol" panose="05050102010706020507" pitchFamily="18" charset="2"/>
              </a:rPr>
              <a:t> 0  1.2  10</a:t>
            </a:r>
            <a:r>
              <a:rPr lang="en-US" altLang="en-US" sz="1600" baseline="30000">
                <a:solidFill>
                  <a:prstClr val="black"/>
                </a:solidFill>
                <a:latin typeface="Arial" panose="020B0604020202020204" pitchFamily="34" charset="0"/>
                <a:sym typeface="Symbol" panose="05050102010706020507" pitchFamily="18" charset="2"/>
              </a:rPr>
              <a:t>-9</a:t>
            </a:r>
            <a:r>
              <a:rPr lang="en-US" altLang="en-US" sz="1600">
                <a:solidFill>
                  <a:prstClr val="black"/>
                </a:solidFill>
                <a:latin typeface="Arial" panose="020B0604020202020204" pitchFamily="34" charset="0"/>
                <a:sym typeface="Symbol" panose="05050102010706020507" pitchFamily="18" charset="2"/>
              </a:rPr>
              <a:t> = 0</a:t>
            </a:r>
          </a:p>
          <a:p>
            <a:pPr>
              <a:spcBef>
                <a:spcPct val="10000"/>
              </a:spcBef>
              <a:spcAft>
                <a:spcPts val="400"/>
              </a:spcAft>
              <a:buClr>
                <a:srgbClr val="0C7B9C"/>
              </a:buClr>
              <a:buSzPct val="75000"/>
              <a:defRPr/>
            </a:pPr>
            <a:endParaRPr lang="en-US" altLang="en-US" sz="800">
              <a:solidFill>
                <a:prstClr val="black"/>
              </a:solidFill>
              <a:latin typeface="Arial" panose="020B0604020202020204" pitchFamily="34" charset="0"/>
              <a:sym typeface="Symbol" panose="05050102010706020507" pitchFamily="18" charset="2"/>
            </a:endParaRPr>
          </a:p>
          <a:p>
            <a:pPr>
              <a:spcBef>
                <a:spcPct val="10000"/>
              </a:spcBef>
              <a:spcAft>
                <a:spcPts val="400"/>
              </a:spcAft>
              <a:buClr>
                <a:srgbClr val="0C7B9C"/>
              </a:buClr>
              <a:buSzPct val="75000"/>
              <a:defRPr/>
            </a:pPr>
            <a:r>
              <a:rPr lang="en-US" altLang="en-US" sz="1800">
                <a:solidFill>
                  <a:prstClr val="black"/>
                </a:solidFill>
                <a:latin typeface="Arial" panose="020B0604020202020204" pitchFamily="34" charset="0"/>
              </a:rPr>
              <a:t>Since P(X|No)P(No) &gt; P(X|Yes)P(Yes)</a:t>
            </a:r>
          </a:p>
          <a:p>
            <a:pPr>
              <a:spcBef>
                <a:spcPct val="10000"/>
              </a:spcBef>
              <a:spcAft>
                <a:spcPts val="400"/>
              </a:spcAft>
              <a:buClr>
                <a:srgbClr val="0C7B9C"/>
              </a:buClr>
              <a:buSzPct val="75000"/>
              <a:defRPr/>
            </a:pPr>
            <a:r>
              <a:rPr lang="en-US" altLang="en-US" sz="1800">
                <a:solidFill>
                  <a:prstClr val="black"/>
                </a:solidFill>
                <a:latin typeface="Arial" panose="020B0604020202020204" pitchFamily="34" charset="0"/>
              </a:rPr>
              <a:t>Therefore P(No|X) &gt; P(Yes|X)</a:t>
            </a:r>
            <a:br>
              <a:rPr lang="en-US" altLang="en-US" sz="1800">
                <a:solidFill>
                  <a:prstClr val="black"/>
                </a:solidFill>
                <a:latin typeface="Arial" panose="020B0604020202020204" pitchFamily="34" charset="0"/>
              </a:rPr>
            </a:br>
            <a:r>
              <a:rPr lang="en-US" altLang="en-US" sz="1800">
                <a:solidFill>
                  <a:prstClr val="black"/>
                </a:solidFill>
                <a:latin typeface="Arial" panose="020B0604020202020204" pitchFamily="34" charset="0"/>
              </a:rPr>
              <a:t>      </a:t>
            </a:r>
            <a:r>
              <a:rPr lang="en-US" altLang="en-US" sz="2000">
                <a:solidFill>
                  <a:prstClr val="black"/>
                </a:solidFill>
                <a:latin typeface="Arial" panose="020B0604020202020204" pitchFamily="34" charset="0"/>
                <a:sym typeface="Symbol" panose="05050102010706020507" pitchFamily="18" charset="2"/>
              </a:rPr>
              <a:t>=&gt; Class = No</a:t>
            </a:r>
          </a:p>
        </p:txBody>
      </p:sp>
      <p:sp>
        <p:nvSpPr>
          <p:cNvPr id="1075206" name="Text Box 6"/>
          <p:cNvSpPr txBox="1">
            <a:spLocks noChangeArrowheads="1"/>
          </p:cNvSpPr>
          <p:nvPr/>
        </p:nvSpPr>
        <p:spPr bwMode="auto">
          <a:xfrm>
            <a:off x="1752600" y="990601"/>
            <a:ext cx="2743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en-US" dirty="0">
                <a:solidFill>
                  <a:srgbClr val="FF0000"/>
                </a:solidFill>
              </a:rPr>
              <a:t>Given a Test Record:</a:t>
            </a:r>
          </a:p>
        </p:txBody>
      </p:sp>
    </p:spTree>
    <p:extLst>
      <p:ext uri="{BB962C8B-B14F-4D97-AF65-F5344CB8AC3E}">
        <p14:creationId xmlns:p14="http://schemas.microsoft.com/office/powerpoint/2010/main" val="1024669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6226" name="Rectangle 2"/>
          <p:cNvSpPr>
            <a:spLocks noGrp="1" noChangeArrowheads="1"/>
          </p:cNvSpPr>
          <p:nvPr>
            <p:ph type="title"/>
          </p:nvPr>
        </p:nvSpPr>
        <p:spPr/>
        <p:txBody>
          <a:bodyPr/>
          <a:lstStyle/>
          <a:p>
            <a:r>
              <a:rPr lang="en-US" altLang="en-US"/>
              <a:t>Naïve Bayes Classifier</a:t>
            </a:r>
          </a:p>
        </p:txBody>
      </p:sp>
      <p:sp>
        <p:nvSpPr>
          <p:cNvPr id="1076227" name="Rectangle 3"/>
          <p:cNvSpPr>
            <a:spLocks noGrp="1" noChangeArrowheads="1"/>
          </p:cNvSpPr>
          <p:nvPr>
            <p:ph type="body" idx="1"/>
          </p:nvPr>
        </p:nvSpPr>
        <p:spPr/>
        <p:txBody>
          <a:bodyPr/>
          <a:lstStyle/>
          <a:p>
            <a:r>
              <a:rPr lang="en-US" altLang="en-US"/>
              <a:t>If one of the conditional probability is zero, then the entire expression becomes zero</a:t>
            </a:r>
          </a:p>
          <a:p>
            <a:r>
              <a:rPr lang="en-US" altLang="en-US"/>
              <a:t>Probability estimation:</a:t>
            </a:r>
          </a:p>
          <a:p>
            <a:pPr lvl="1">
              <a:buFont typeface="Arial" panose="020B0604020202020204" pitchFamily="34" charset="0"/>
              <a:buNone/>
            </a:pPr>
            <a:endParaRPr lang="en-US" altLang="en-US"/>
          </a:p>
        </p:txBody>
      </p:sp>
      <mc:AlternateContent xmlns:mc="http://schemas.openxmlformats.org/markup-compatibility/2006" xmlns:a14="http://schemas.microsoft.com/office/drawing/2010/main">
        <mc:Choice Requires="a14">
          <p:sp>
            <p:nvSpPr>
              <p:cNvPr id="1076228" name="Object 4"/>
              <p:cNvSpPr txBox="1"/>
              <p:nvPr/>
            </p:nvSpPr>
            <p:spPr bwMode="auto">
              <a:xfrm>
                <a:off x="2286000" y="3422651"/>
                <a:ext cx="4343400" cy="270351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m:rPr>
                          <m:nor/>
                        </m:rPr>
                        <a:rPr lang="en-US" i="0">
                          <a:solidFill>
                            <a:srgbClr val="000000"/>
                          </a:solidFill>
                          <a:latin typeface="Cambria Math" panose="02040503050406030204" pitchFamily="18" charset="0"/>
                        </a:rPr>
                        <m:t>Original</m:t>
                      </m:r>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𝑃</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𝐴</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𝐶</m:t>
                      </m:r>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𝑁</m:t>
                              </m:r>
                            </m:e>
                            <m:sub>
                              <m:r>
                                <a:rPr lang="en-US" i="1">
                                  <a:solidFill>
                                    <a:srgbClr val="000000"/>
                                  </a:solidFill>
                                  <a:latin typeface="Cambria Math" panose="02040503050406030204" pitchFamily="18" charset="0"/>
                                </a:rPr>
                                <m:t>𝑖𝑐</m:t>
                              </m:r>
                            </m:sub>
                          </m:sSub>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𝑁</m:t>
                              </m:r>
                            </m:e>
                            <m:sub>
                              <m:r>
                                <a:rPr lang="en-US" i="1">
                                  <a:solidFill>
                                    <a:srgbClr val="000000"/>
                                  </a:solidFill>
                                  <a:latin typeface="Cambria Math" panose="02040503050406030204" pitchFamily="18" charset="0"/>
                                </a:rPr>
                                <m:t>𝑐</m:t>
                              </m:r>
                            </m:sub>
                          </m:sSub>
                        </m:den>
                      </m:f>
                    </m:oMath>
                    <m:oMath xmlns:m="http://schemas.openxmlformats.org/officeDocument/2006/math">
                      <m:r>
                        <m:rPr>
                          <m:nor/>
                        </m:rPr>
                        <a:rPr lang="en-US" i="0">
                          <a:solidFill>
                            <a:srgbClr val="000000"/>
                          </a:solidFill>
                          <a:latin typeface="Cambria Math" panose="02040503050406030204" pitchFamily="18" charset="0"/>
                        </a:rPr>
                        <m:t>Laplace</m:t>
                      </m:r>
                      <m:r>
                        <m:rPr>
                          <m:nor/>
                        </m:rPr>
                        <a:rPr lang="en-US" i="0">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𝑃</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𝐴</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𝐶</m:t>
                      </m:r>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𝑁</m:t>
                              </m:r>
                            </m:e>
                            <m:sub>
                              <m:r>
                                <a:rPr lang="en-US" i="1">
                                  <a:solidFill>
                                    <a:srgbClr val="000000"/>
                                  </a:solidFill>
                                  <a:latin typeface="Cambria Math" panose="02040503050406030204" pitchFamily="18" charset="0"/>
                                </a:rPr>
                                <m:t>𝑖𝑐</m:t>
                              </m:r>
                            </m:sub>
                          </m:sSub>
                          <m:r>
                            <a:rPr lang="en-US" i="1">
                              <a:solidFill>
                                <a:srgbClr val="000000"/>
                              </a:solidFill>
                              <a:latin typeface="Cambria Math" panose="02040503050406030204" pitchFamily="18" charset="0"/>
                            </a:rPr>
                            <m:t>+1</m:t>
                          </m:r>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𝑁</m:t>
                              </m:r>
                            </m:e>
                            <m:sub>
                              <m:r>
                                <a:rPr lang="en-US" i="1">
                                  <a:solidFill>
                                    <a:srgbClr val="000000"/>
                                  </a:solidFill>
                                  <a:latin typeface="Cambria Math" panose="02040503050406030204" pitchFamily="18" charset="0"/>
                                </a:rPr>
                                <m:t>𝑐</m:t>
                              </m:r>
                            </m:sub>
                          </m:sSub>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𝑐</m:t>
                          </m:r>
                        </m:den>
                      </m:f>
                    </m:oMath>
                    <m:oMath xmlns:m="http://schemas.openxmlformats.org/officeDocument/2006/math">
                      <m:r>
                        <m:rPr>
                          <m:nor/>
                        </m:rPr>
                        <a:rPr lang="en-US" i="0">
                          <a:solidFill>
                            <a:srgbClr val="000000"/>
                          </a:solidFill>
                          <a:latin typeface="Cambria Math" panose="02040503050406030204" pitchFamily="18" charset="0"/>
                        </a:rPr>
                        <m:t>m</m:t>
                      </m:r>
                      <m:r>
                        <m:rPr>
                          <m:nor/>
                        </m:rPr>
                        <a:rPr lang="en-US" i="0">
                          <a:solidFill>
                            <a:srgbClr val="000000"/>
                          </a:solidFill>
                          <a:latin typeface="Cambria Math" panose="02040503050406030204" pitchFamily="18" charset="0"/>
                        </a:rPr>
                        <m:t>−</m:t>
                      </m:r>
                      <m:r>
                        <m:rPr>
                          <m:nor/>
                        </m:rPr>
                        <a:rPr lang="en-US" i="0">
                          <a:solidFill>
                            <a:srgbClr val="000000"/>
                          </a:solidFill>
                          <a:latin typeface="Cambria Math" panose="02040503050406030204" pitchFamily="18" charset="0"/>
                        </a:rPr>
                        <m:t>estimate</m:t>
                      </m:r>
                      <m:r>
                        <m:rPr>
                          <m:nor/>
                        </m:rPr>
                        <a:rPr lang="en-US" i="0">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𝑃</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𝐴</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𝐶</m:t>
                      </m:r>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𝑁</m:t>
                              </m:r>
                            </m:e>
                            <m:sub>
                              <m:r>
                                <a:rPr lang="en-US" i="1">
                                  <a:solidFill>
                                    <a:srgbClr val="000000"/>
                                  </a:solidFill>
                                  <a:latin typeface="Cambria Math" panose="02040503050406030204" pitchFamily="18" charset="0"/>
                                </a:rPr>
                                <m:t>𝑖𝑐</m:t>
                              </m:r>
                            </m:sub>
                          </m:sSub>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𝑚𝑝</m:t>
                          </m:r>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𝑁</m:t>
                              </m:r>
                            </m:e>
                            <m:sub>
                              <m:r>
                                <a:rPr lang="en-US" i="1">
                                  <a:solidFill>
                                    <a:srgbClr val="000000"/>
                                  </a:solidFill>
                                  <a:latin typeface="Cambria Math" panose="02040503050406030204" pitchFamily="18" charset="0"/>
                                </a:rPr>
                                <m:t>𝑐</m:t>
                              </m:r>
                            </m:sub>
                          </m:sSub>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𝑚</m:t>
                          </m:r>
                        </m:den>
                      </m:f>
                    </m:oMath>
                  </m:oMathPara>
                </a14:m>
                <a:endParaRPr lang="en-US"/>
              </a:p>
            </p:txBody>
          </p:sp>
        </mc:Choice>
        <mc:Fallback xmlns="">
          <p:sp>
            <p:nvSpPr>
              <p:cNvPr id="1076228" name="Object 4"/>
              <p:cNvSpPr txBox="1">
                <a:spLocks noRot="1" noChangeAspect="1" noMove="1" noResize="1" noEditPoints="1" noAdjustHandles="1" noChangeArrowheads="1" noChangeShapeType="1" noTextEdit="1"/>
              </p:cNvSpPr>
              <p:nvPr/>
            </p:nvSpPr>
            <p:spPr bwMode="auto">
              <a:xfrm>
                <a:off x="2286000" y="3422651"/>
                <a:ext cx="4343400" cy="2703512"/>
              </a:xfrm>
              <a:prstGeom prst="rect">
                <a:avLst/>
              </a:prstGeom>
              <a:blipFill>
                <a:blip r:embed="rId2"/>
                <a:stretch>
                  <a:fillRect/>
                </a:stretch>
              </a:blipFill>
              <a:ln>
                <a:noFill/>
              </a:ln>
              <a:effectLst/>
            </p:spPr>
            <p:txBody>
              <a:bodyPr/>
              <a:lstStyle/>
              <a:p>
                <a:r>
                  <a:rPr lang="en-US">
                    <a:noFill/>
                  </a:rPr>
                  <a:t> </a:t>
                </a:r>
              </a:p>
            </p:txBody>
          </p:sp>
        </mc:Fallback>
      </mc:AlternateContent>
      <p:sp>
        <p:nvSpPr>
          <p:cNvPr id="1076229" name="Text Box 5"/>
          <p:cNvSpPr txBox="1">
            <a:spLocks noChangeArrowheads="1"/>
          </p:cNvSpPr>
          <p:nvPr/>
        </p:nvSpPr>
        <p:spPr bwMode="auto">
          <a:xfrm>
            <a:off x="7543800" y="3581401"/>
            <a:ext cx="2743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en-US" sz="2000">
                <a:solidFill>
                  <a:prstClr val="black"/>
                </a:solidFill>
                <a:latin typeface="Times New Roman" panose="02020603050405020304" pitchFamily="18" charset="0"/>
              </a:rPr>
              <a:t>c: number of classes</a:t>
            </a:r>
          </a:p>
          <a:p>
            <a:pPr>
              <a:spcBef>
                <a:spcPct val="50000"/>
              </a:spcBef>
              <a:defRPr/>
            </a:pPr>
            <a:r>
              <a:rPr lang="en-US" altLang="en-US" sz="2000">
                <a:solidFill>
                  <a:prstClr val="black"/>
                </a:solidFill>
                <a:latin typeface="Times New Roman" panose="02020603050405020304" pitchFamily="18" charset="0"/>
              </a:rPr>
              <a:t>p: prior probability</a:t>
            </a:r>
          </a:p>
          <a:p>
            <a:pPr>
              <a:spcBef>
                <a:spcPct val="50000"/>
              </a:spcBef>
              <a:defRPr/>
            </a:pPr>
            <a:r>
              <a:rPr lang="en-US" altLang="en-US" sz="2000">
                <a:solidFill>
                  <a:prstClr val="black"/>
                </a:solidFill>
                <a:latin typeface="Times New Roman" panose="02020603050405020304" pitchFamily="18" charset="0"/>
              </a:rPr>
              <a:t>m: parameter</a:t>
            </a:r>
          </a:p>
        </p:txBody>
      </p:sp>
    </p:spTree>
    <p:extLst>
      <p:ext uri="{BB962C8B-B14F-4D97-AF65-F5344CB8AC3E}">
        <p14:creationId xmlns:p14="http://schemas.microsoft.com/office/powerpoint/2010/main" val="3173374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250" name="Rectangle 2"/>
          <p:cNvSpPr>
            <a:spLocks noGrp="1" noChangeArrowheads="1"/>
          </p:cNvSpPr>
          <p:nvPr>
            <p:ph type="title"/>
          </p:nvPr>
        </p:nvSpPr>
        <p:spPr/>
        <p:txBody>
          <a:bodyPr/>
          <a:lstStyle/>
          <a:p>
            <a:r>
              <a:rPr lang="en-US" altLang="en-US"/>
              <a:t>Example of Naïve Bayes Classifier</a:t>
            </a:r>
          </a:p>
        </p:txBody>
      </p:sp>
      <p:graphicFrame>
        <p:nvGraphicFramePr>
          <p:cNvPr id="1077251" name="Object 3"/>
          <p:cNvGraphicFramePr>
            <a:graphicFrameLocks noChangeAspect="1"/>
          </p:cNvGraphicFramePr>
          <p:nvPr>
            <p:extLst>
              <p:ext uri="{D42A27DB-BD31-4B8C-83A1-F6EECF244321}">
                <p14:modId xmlns:p14="http://schemas.microsoft.com/office/powerpoint/2010/main" val="731679442"/>
              </p:ext>
            </p:extLst>
          </p:nvPr>
        </p:nvGraphicFramePr>
        <p:xfrm>
          <a:off x="1554162" y="1207316"/>
          <a:ext cx="5303838" cy="3821883"/>
        </p:xfrm>
        <a:graphic>
          <a:graphicData uri="http://schemas.openxmlformats.org/presentationml/2006/ole">
            <mc:AlternateContent xmlns:mc="http://schemas.openxmlformats.org/markup-compatibility/2006">
              <mc:Choice xmlns:v="urn:schemas-microsoft-com:vml" Requires="v">
                <p:oleObj name="Worksheet" r:id="rId2" imgW="6401181" imgH="4782109" progId="Excel.Sheet.8">
                  <p:embed/>
                </p:oleObj>
              </mc:Choice>
              <mc:Fallback>
                <p:oleObj name="Worksheet" r:id="rId2" imgW="6401181" imgH="4782109" progId="Excel.Sheet.8">
                  <p:embed/>
                  <p:pic>
                    <p:nvPicPr>
                      <p:cNvPr id="1077251"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4162" y="1207316"/>
                        <a:ext cx="5303838" cy="3821883"/>
                      </a:xfrm>
                      <a:prstGeom prst="rect">
                        <a:avLst/>
                      </a:prstGeom>
                      <a:noFill/>
                      <a:ln>
                        <a:noFill/>
                      </a:ln>
                      <a:effectLst/>
                    </p:spPr>
                  </p:pic>
                </p:oleObj>
              </mc:Fallback>
            </mc:AlternateContent>
          </a:graphicData>
        </a:graphic>
      </p:graphicFrame>
      <p:graphicFrame>
        <p:nvGraphicFramePr>
          <p:cNvPr id="1077252" name="Object 4"/>
          <p:cNvGraphicFramePr>
            <a:graphicFrameLocks noChangeAspect="1"/>
          </p:cNvGraphicFramePr>
          <p:nvPr/>
        </p:nvGraphicFramePr>
        <p:xfrm>
          <a:off x="1828801" y="5410200"/>
          <a:ext cx="5153025" cy="438150"/>
        </p:xfrm>
        <a:graphic>
          <a:graphicData uri="http://schemas.openxmlformats.org/presentationml/2006/ole">
            <mc:AlternateContent xmlns:mc="http://schemas.openxmlformats.org/markup-compatibility/2006">
              <mc:Choice xmlns:v="urn:schemas-microsoft-com:vml" Requires="v">
                <p:oleObj name="Worksheet" r:id="rId4" imgW="5153406" imgH="438506" progId="Excel.Sheet.8">
                  <p:embed/>
                </p:oleObj>
              </mc:Choice>
              <mc:Fallback>
                <p:oleObj name="Worksheet" r:id="rId4" imgW="5153406" imgH="438506" progId="Excel.Sheet.8">
                  <p:embed/>
                  <p:pic>
                    <p:nvPicPr>
                      <p:cNvPr id="107725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1" y="5410200"/>
                        <a:ext cx="515302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1077253" name="Object 5"/>
              <p:cNvSpPr txBox="1"/>
              <p:nvPr/>
            </p:nvSpPr>
            <p:spPr bwMode="auto">
              <a:xfrm>
                <a:off x="6981826" y="2438401"/>
                <a:ext cx="4371974" cy="259079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0000"/>
                          </a:solidFill>
                          <a:latin typeface="Cambria Math" panose="02040503050406030204" pitchFamily="18" charset="0"/>
                        </a:rPr>
                        <m:t>𝑃</m:t>
                      </m:r>
                      <m:r>
                        <a:rPr lang="en-US" i="1" smtClean="0">
                          <a:solidFill>
                            <a:srgbClr val="000000"/>
                          </a:solidFill>
                          <a:latin typeface="Cambria Math" panose="02040503050406030204" pitchFamily="18" charset="0"/>
                        </a:rPr>
                        <m:t>(</m:t>
                      </m:r>
                      <m:r>
                        <a:rPr lang="en-US" i="1" smtClean="0">
                          <a:solidFill>
                            <a:srgbClr val="000000"/>
                          </a:solidFill>
                          <a:latin typeface="Cambria Math" panose="02040503050406030204" pitchFamily="18" charset="0"/>
                        </a:rPr>
                        <m:t>𝐴</m:t>
                      </m:r>
                      <m:r>
                        <a:rPr lang="en-US" i="1" smtClean="0">
                          <a:solidFill>
                            <a:srgbClr val="000000"/>
                          </a:solidFill>
                          <a:latin typeface="Cambria Math" panose="02040503050406030204" pitchFamily="18" charset="0"/>
                        </a:rPr>
                        <m:t>|</m:t>
                      </m:r>
                      <m:r>
                        <a:rPr lang="en-US" i="1" smtClean="0">
                          <a:solidFill>
                            <a:srgbClr val="000000"/>
                          </a:solidFill>
                          <a:latin typeface="Cambria Math" panose="02040503050406030204" pitchFamily="18" charset="0"/>
                        </a:rPr>
                        <m:t>𝑀</m:t>
                      </m:r>
                      <m:r>
                        <a:rPr lang="en-US" i="1" smtClean="0">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6</m:t>
                          </m:r>
                        </m:num>
                        <m:den>
                          <m:r>
                            <a:rPr lang="en-US" i="1">
                              <a:solidFill>
                                <a:srgbClr val="000000"/>
                              </a:solidFill>
                              <a:latin typeface="Cambria Math" panose="02040503050406030204" pitchFamily="18" charset="0"/>
                            </a:rPr>
                            <m:t>7</m:t>
                          </m:r>
                        </m:den>
                      </m:f>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6</m:t>
                          </m:r>
                        </m:num>
                        <m:den>
                          <m:r>
                            <a:rPr lang="en-US" i="1">
                              <a:solidFill>
                                <a:srgbClr val="000000"/>
                              </a:solidFill>
                              <a:latin typeface="Cambria Math" panose="02040503050406030204" pitchFamily="18" charset="0"/>
                            </a:rPr>
                            <m:t>7</m:t>
                          </m:r>
                        </m:den>
                      </m:f>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2</m:t>
                          </m:r>
                        </m:num>
                        <m:den>
                          <m:r>
                            <a:rPr lang="en-US" i="1">
                              <a:solidFill>
                                <a:srgbClr val="000000"/>
                              </a:solidFill>
                              <a:latin typeface="Cambria Math" panose="02040503050406030204" pitchFamily="18" charset="0"/>
                            </a:rPr>
                            <m:t>7</m:t>
                          </m:r>
                        </m:den>
                      </m:f>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2</m:t>
                          </m:r>
                        </m:num>
                        <m:den>
                          <m:r>
                            <a:rPr lang="en-US" i="1">
                              <a:solidFill>
                                <a:srgbClr val="000000"/>
                              </a:solidFill>
                              <a:latin typeface="Cambria Math" panose="02040503050406030204" pitchFamily="18" charset="0"/>
                            </a:rPr>
                            <m:t>7</m:t>
                          </m:r>
                        </m:den>
                      </m:f>
                      <m:r>
                        <a:rPr lang="en-US" i="1">
                          <a:solidFill>
                            <a:srgbClr val="000000"/>
                          </a:solidFill>
                          <a:latin typeface="Cambria Math" panose="02040503050406030204" pitchFamily="18" charset="0"/>
                        </a:rPr>
                        <m:t>=0.06</m:t>
                      </m:r>
                    </m:oMath>
                    <m:oMath xmlns:m="http://schemas.openxmlformats.org/officeDocument/2006/math">
                      <m:r>
                        <a:rPr lang="en-US" i="1">
                          <a:solidFill>
                            <a:srgbClr val="000000"/>
                          </a:solidFill>
                          <a:latin typeface="Cambria Math" panose="02040503050406030204" pitchFamily="18" charset="0"/>
                        </a:rPr>
                        <m:t>𝑃</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𝐴</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𝑁</m:t>
                      </m:r>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13</m:t>
                          </m:r>
                        </m:den>
                      </m:f>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b="0" i="1" smtClean="0">
                              <a:solidFill>
                                <a:srgbClr val="000000"/>
                              </a:solidFill>
                              <a:latin typeface="Cambria Math" panose="02040503050406030204" pitchFamily="18" charset="0"/>
                            </a:rPr>
                            <m:t>3</m:t>
                          </m:r>
                        </m:num>
                        <m:den>
                          <m:r>
                            <a:rPr lang="en-US" i="1">
                              <a:solidFill>
                                <a:srgbClr val="000000"/>
                              </a:solidFill>
                              <a:latin typeface="Cambria Math" panose="02040503050406030204" pitchFamily="18" charset="0"/>
                            </a:rPr>
                            <m:t>13</m:t>
                          </m:r>
                        </m:den>
                      </m:f>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3</m:t>
                          </m:r>
                        </m:num>
                        <m:den>
                          <m:r>
                            <a:rPr lang="en-US" i="1">
                              <a:solidFill>
                                <a:srgbClr val="000000"/>
                              </a:solidFill>
                              <a:latin typeface="Cambria Math" panose="02040503050406030204" pitchFamily="18" charset="0"/>
                            </a:rPr>
                            <m:t>13</m:t>
                          </m:r>
                        </m:den>
                      </m:f>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4</m:t>
                          </m:r>
                        </m:num>
                        <m:den>
                          <m:r>
                            <a:rPr lang="en-US" i="1">
                              <a:solidFill>
                                <a:srgbClr val="000000"/>
                              </a:solidFill>
                              <a:latin typeface="Cambria Math" panose="02040503050406030204" pitchFamily="18" charset="0"/>
                            </a:rPr>
                            <m:t>13</m:t>
                          </m:r>
                        </m:den>
                      </m:f>
                      <m:r>
                        <a:rPr lang="en-US" i="1">
                          <a:solidFill>
                            <a:srgbClr val="000000"/>
                          </a:solidFill>
                          <a:latin typeface="Cambria Math" panose="02040503050406030204" pitchFamily="18" charset="0"/>
                        </a:rPr>
                        <m:t>=0.00</m:t>
                      </m:r>
                      <m:r>
                        <a:rPr lang="en-US" b="0" i="1" smtClean="0">
                          <a:solidFill>
                            <a:srgbClr val="000000"/>
                          </a:solidFill>
                          <a:latin typeface="Cambria Math" panose="02040503050406030204" pitchFamily="18" charset="0"/>
                        </a:rPr>
                        <m:t>13</m:t>
                      </m:r>
                    </m:oMath>
                    <m:oMath xmlns:m="http://schemas.openxmlformats.org/officeDocument/2006/math">
                      <m:r>
                        <a:rPr lang="en-US" i="1">
                          <a:solidFill>
                            <a:srgbClr val="000000"/>
                          </a:solidFill>
                          <a:latin typeface="Cambria Math" panose="02040503050406030204" pitchFamily="18" charset="0"/>
                        </a:rPr>
                        <m:t>𝑃</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𝐴</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𝑀</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𝑃</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𝑀</m:t>
                      </m:r>
                      <m:r>
                        <a:rPr lang="en-US" i="1">
                          <a:solidFill>
                            <a:srgbClr val="000000"/>
                          </a:solidFill>
                          <a:latin typeface="Cambria Math" panose="02040503050406030204" pitchFamily="18" charset="0"/>
                        </a:rPr>
                        <m:t>)=0.06×</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7</m:t>
                          </m:r>
                        </m:num>
                        <m:den>
                          <m:r>
                            <a:rPr lang="en-US" i="1">
                              <a:solidFill>
                                <a:srgbClr val="000000"/>
                              </a:solidFill>
                              <a:latin typeface="Cambria Math" panose="02040503050406030204" pitchFamily="18" charset="0"/>
                            </a:rPr>
                            <m:t>20</m:t>
                          </m:r>
                        </m:den>
                      </m:f>
                      <m:r>
                        <a:rPr lang="en-US" i="1">
                          <a:solidFill>
                            <a:srgbClr val="000000"/>
                          </a:solidFill>
                          <a:latin typeface="Cambria Math" panose="02040503050406030204" pitchFamily="18" charset="0"/>
                        </a:rPr>
                        <m:t>=0.021</m:t>
                      </m:r>
                    </m:oMath>
                    <m:oMath xmlns:m="http://schemas.openxmlformats.org/officeDocument/2006/math">
                      <m:r>
                        <a:rPr lang="en-US" i="1">
                          <a:solidFill>
                            <a:srgbClr val="000000"/>
                          </a:solidFill>
                          <a:latin typeface="Cambria Math" panose="02040503050406030204" pitchFamily="18" charset="0"/>
                        </a:rPr>
                        <m:t>𝑃</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𝐴</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𝑁</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𝑃</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𝑁</m:t>
                      </m:r>
                      <m:r>
                        <a:rPr lang="en-US" i="1">
                          <a:solidFill>
                            <a:srgbClr val="000000"/>
                          </a:solidFill>
                          <a:latin typeface="Cambria Math" panose="02040503050406030204" pitchFamily="18" charset="0"/>
                        </a:rPr>
                        <m:t>)=0.0013×</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13</m:t>
                          </m:r>
                        </m:num>
                        <m:den>
                          <m:r>
                            <a:rPr lang="en-US" i="1">
                              <a:solidFill>
                                <a:srgbClr val="000000"/>
                              </a:solidFill>
                              <a:latin typeface="Cambria Math" panose="02040503050406030204" pitchFamily="18" charset="0"/>
                            </a:rPr>
                            <m:t>20</m:t>
                          </m:r>
                        </m:den>
                      </m:f>
                      <m:r>
                        <a:rPr lang="en-US" i="1">
                          <a:solidFill>
                            <a:srgbClr val="000000"/>
                          </a:solidFill>
                          <a:latin typeface="Cambria Math" panose="02040503050406030204" pitchFamily="18" charset="0"/>
                        </a:rPr>
                        <m:t>=0.00</m:t>
                      </m:r>
                      <m:r>
                        <a:rPr lang="en-US" b="0" i="1" smtClean="0">
                          <a:solidFill>
                            <a:srgbClr val="000000"/>
                          </a:solidFill>
                          <a:latin typeface="Cambria Math" panose="02040503050406030204" pitchFamily="18" charset="0"/>
                        </a:rPr>
                        <m:t>0845</m:t>
                      </m:r>
                    </m:oMath>
                  </m:oMathPara>
                </a14:m>
                <a:endParaRPr lang="en-US" dirty="0"/>
              </a:p>
            </p:txBody>
          </p:sp>
        </mc:Choice>
        <mc:Fallback>
          <p:sp>
            <p:nvSpPr>
              <p:cNvPr id="1077253" name="Object 5"/>
              <p:cNvSpPr txBox="1">
                <a:spLocks noRot="1" noChangeAspect="1" noMove="1" noResize="1" noEditPoints="1" noAdjustHandles="1" noChangeArrowheads="1" noChangeShapeType="1" noTextEdit="1"/>
              </p:cNvSpPr>
              <p:nvPr/>
            </p:nvSpPr>
            <p:spPr bwMode="auto">
              <a:xfrm>
                <a:off x="6981826" y="2438401"/>
                <a:ext cx="4371974" cy="2590798"/>
              </a:xfrm>
              <a:prstGeom prst="rect">
                <a:avLst/>
              </a:prstGeom>
              <a:blipFill>
                <a:blip r:embed="rId6"/>
                <a:stretch>
                  <a:fillRect/>
                </a:stretch>
              </a:blipFill>
              <a:ln>
                <a:noFill/>
              </a:ln>
              <a:effectLst/>
            </p:spPr>
            <p:txBody>
              <a:bodyPr/>
              <a:lstStyle/>
              <a:p>
                <a:r>
                  <a:rPr lang="en-US">
                    <a:noFill/>
                  </a:rPr>
                  <a:t> </a:t>
                </a:r>
              </a:p>
            </p:txBody>
          </p:sp>
        </mc:Fallback>
      </mc:AlternateContent>
      <p:sp>
        <p:nvSpPr>
          <p:cNvPr id="1077254" name="Text Box 6"/>
          <p:cNvSpPr txBox="1">
            <a:spLocks noChangeArrowheads="1"/>
          </p:cNvSpPr>
          <p:nvPr/>
        </p:nvSpPr>
        <p:spPr bwMode="auto">
          <a:xfrm>
            <a:off x="7391400" y="1295401"/>
            <a:ext cx="2743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en-US">
                <a:solidFill>
                  <a:prstClr val="black"/>
                </a:solidFill>
              </a:rPr>
              <a:t>A: attributes</a:t>
            </a:r>
          </a:p>
          <a:p>
            <a:pPr>
              <a:spcBef>
                <a:spcPct val="50000"/>
              </a:spcBef>
              <a:defRPr/>
            </a:pPr>
            <a:r>
              <a:rPr lang="en-US" altLang="en-US">
                <a:solidFill>
                  <a:prstClr val="black"/>
                </a:solidFill>
              </a:rPr>
              <a:t>M: mammals</a:t>
            </a:r>
          </a:p>
          <a:p>
            <a:pPr>
              <a:spcBef>
                <a:spcPct val="50000"/>
              </a:spcBef>
              <a:defRPr/>
            </a:pPr>
            <a:r>
              <a:rPr lang="en-US" altLang="en-US">
                <a:solidFill>
                  <a:prstClr val="black"/>
                </a:solidFill>
              </a:rPr>
              <a:t>N: non-mammals</a:t>
            </a:r>
          </a:p>
        </p:txBody>
      </p:sp>
      <p:sp>
        <p:nvSpPr>
          <p:cNvPr id="1077255" name="Text Box 7"/>
          <p:cNvSpPr txBox="1">
            <a:spLocks noChangeArrowheads="1"/>
          </p:cNvSpPr>
          <p:nvPr/>
        </p:nvSpPr>
        <p:spPr bwMode="auto">
          <a:xfrm>
            <a:off x="7315200" y="5257800"/>
            <a:ext cx="274320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en-US">
                <a:solidFill>
                  <a:prstClr val="black"/>
                </a:solidFill>
              </a:rPr>
              <a:t>P(A|M)P(M) &gt; P(A|N)P(N)</a:t>
            </a:r>
          </a:p>
          <a:p>
            <a:pPr>
              <a:spcBef>
                <a:spcPct val="50000"/>
              </a:spcBef>
              <a:defRPr/>
            </a:pPr>
            <a:r>
              <a:rPr lang="en-US" altLang="en-US">
                <a:solidFill>
                  <a:prstClr val="black"/>
                </a:solidFill>
              </a:rPr>
              <a:t>=&gt; Mammals</a:t>
            </a:r>
          </a:p>
        </p:txBody>
      </p:sp>
    </p:spTree>
    <p:extLst>
      <p:ext uri="{BB962C8B-B14F-4D97-AF65-F5344CB8AC3E}">
        <p14:creationId xmlns:p14="http://schemas.microsoft.com/office/powerpoint/2010/main" val="2011004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8274" name="Rectangle 2"/>
          <p:cNvSpPr>
            <a:spLocks noGrp="1" noChangeArrowheads="1"/>
          </p:cNvSpPr>
          <p:nvPr>
            <p:ph type="title"/>
          </p:nvPr>
        </p:nvSpPr>
        <p:spPr/>
        <p:txBody>
          <a:bodyPr/>
          <a:lstStyle/>
          <a:p>
            <a:r>
              <a:rPr lang="en-US" altLang="en-US"/>
              <a:t>Naïve Bayes (Summary)</a:t>
            </a:r>
          </a:p>
        </p:txBody>
      </p:sp>
      <p:sp>
        <p:nvSpPr>
          <p:cNvPr id="1078275" name="Rectangle 3"/>
          <p:cNvSpPr>
            <a:spLocks noGrp="1" noChangeArrowheads="1"/>
          </p:cNvSpPr>
          <p:nvPr>
            <p:ph type="body" idx="1"/>
          </p:nvPr>
        </p:nvSpPr>
        <p:spPr>
          <a:xfrm>
            <a:off x="990600" y="1524000"/>
            <a:ext cx="9220200" cy="5105400"/>
          </a:xfrm>
        </p:spPr>
        <p:txBody>
          <a:bodyPr/>
          <a:lstStyle/>
          <a:p>
            <a:pPr>
              <a:lnSpc>
                <a:spcPct val="90000"/>
              </a:lnSpc>
            </a:pPr>
            <a:r>
              <a:rPr lang="en-US" altLang="en-US" dirty="0"/>
              <a:t>Robust to isolated noise points</a:t>
            </a:r>
          </a:p>
          <a:p>
            <a:pPr>
              <a:lnSpc>
                <a:spcPct val="90000"/>
              </a:lnSpc>
            </a:pPr>
            <a:r>
              <a:rPr lang="en-US" altLang="en-US" dirty="0"/>
              <a:t>Handle missing values by ignoring the instance during probability estimate calculations</a:t>
            </a:r>
          </a:p>
          <a:p>
            <a:pPr>
              <a:lnSpc>
                <a:spcPct val="90000"/>
              </a:lnSpc>
            </a:pPr>
            <a:r>
              <a:rPr lang="en-US" altLang="en-US" dirty="0"/>
              <a:t>Robust to irrelevant attributes</a:t>
            </a:r>
          </a:p>
          <a:p>
            <a:pPr>
              <a:lnSpc>
                <a:spcPct val="90000"/>
              </a:lnSpc>
            </a:pPr>
            <a:r>
              <a:rPr lang="en-US" altLang="en-US" dirty="0"/>
              <a:t>Independence assumption may not hold for some attributes</a:t>
            </a:r>
          </a:p>
          <a:p>
            <a:pPr lvl="1">
              <a:lnSpc>
                <a:spcPct val="90000"/>
              </a:lnSpc>
            </a:pPr>
            <a:r>
              <a:rPr lang="en-US" altLang="en-US" dirty="0"/>
              <a:t>Use other techniques such as Bayesian Belief Networks (BBN)</a:t>
            </a:r>
          </a:p>
        </p:txBody>
      </p:sp>
    </p:spTree>
    <p:extLst>
      <p:ext uri="{BB962C8B-B14F-4D97-AF65-F5344CB8AC3E}">
        <p14:creationId xmlns:p14="http://schemas.microsoft.com/office/powerpoint/2010/main" val="2241803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981200" y="274638"/>
            <a:ext cx="8153400" cy="639762"/>
          </a:xfrm>
        </p:spPr>
        <p:txBody>
          <a:bodyPr/>
          <a:lstStyle/>
          <a:p>
            <a:r>
              <a:rPr lang="en-US" altLang="en-US" dirty="0"/>
              <a:t>Classification: Definition</a:t>
            </a:r>
          </a:p>
        </p:txBody>
      </p:sp>
      <p:sp>
        <p:nvSpPr>
          <p:cNvPr id="25603" name="Rectangle 3"/>
          <p:cNvSpPr>
            <a:spLocks noGrp="1" noChangeArrowheads="1"/>
          </p:cNvSpPr>
          <p:nvPr>
            <p:ph type="body" idx="1"/>
          </p:nvPr>
        </p:nvSpPr>
        <p:spPr>
          <a:xfrm>
            <a:off x="762000" y="914400"/>
            <a:ext cx="9677400" cy="5943600"/>
          </a:xfrm>
        </p:spPr>
        <p:txBody>
          <a:bodyPr/>
          <a:lstStyle/>
          <a:p>
            <a:pPr>
              <a:lnSpc>
                <a:spcPct val="90000"/>
              </a:lnSpc>
            </a:pPr>
            <a:r>
              <a:rPr lang="en-US" altLang="en-US" dirty="0"/>
              <a:t>When the dependent variable is categorical</a:t>
            </a:r>
          </a:p>
          <a:p>
            <a:pPr>
              <a:lnSpc>
                <a:spcPct val="90000"/>
              </a:lnSpc>
            </a:pPr>
            <a:r>
              <a:rPr lang="en-US" altLang="en-US" dirty="0"/>
              <a:t>Given a collection of records (</a:t>
            </a:r>
            <a:r>
              <a:rPr lang="en-US" altLang="en-US" i="1" dirty="0">
                <a:solidFill>
                  <a:srgbClr val="CC0000"/>
                </a:solidFill>
              </a:rPr>
              <a:t>training set </a:t>
            </a:r>
            <a:r>
              <a:rPr lang="en-US" altLang="en-US" dirty="0"/>
              <a:t>)</a:t>
            </a:r>
          </a:p>
          <a:p>
            <a:pPr lvl="1">
              <a:lnSpc>
                <a:spcPct val="90000"/>
              </a:lnSpc>
            </a:pPr>
            <a:r>
              <a:rPr lang="en-US" altLang="en-US" sz="2400" dirty="0"/>
              <a:t>Each record contains a set of </a:t>
            </a:r>
            <a:r>
              <a:rPr lang="en-US" altLang="en-US" sz="2400" i="1" dirty="0">
                <a:solidFill>
                  <a:srgbClr val="CC0000"/>
                </a:solidFill>
              </a:rPr>
              <a:t>attributes</a:t>
            </a:r>
            <a:r>
              <a:rPr lang="en-US" altLang="en-US" sz="2400" dirty="0"/>
              <a:t>, one of the attributes is the </a:t>
            </a:r>
            <a:r>
              <a:rPr lang="en-US" altLang="en-US" sz="2400" i="1" dirty="0">
                <a:solidFill>
                  <a:srgbClr val="CC0000"/>
                </a:solidFill>
              </a:rPr>
              <a:t>class</a:t>
            </a:r>
            <a:r>
              <a:rPr lang="en-US" altLang="en-US" sz="2400" dirty="0"/>
              <a:t>.</a:t>
            </a:r>
            <a:endParaRPr lang="en-US" altLang="en-US" dirty="0"/>
          </a:p>
          <a:p>
            <a:pPr>
              <a:lnSpc>
                <a:spcPct val="90000"/>
              </a:lnSpc>
            </a:pPr>
            <a:r>
              <a:rPr lang="en-US" altLang="en-US" dirty="0"/>
              <a:t>Find a </a:t>
            </a:r>
            <a:r>
              <a:rPr lang="en-US" altLang="en-US" i="1" dirty="0">
                <a:solidFill>
                  <a:srgbClr val="CC0000"/>
                </a:solidFill>
              </a:rPr>
              <a:t>model</a:t>
            </a:r>
            <a:r>
              <a:rPr lang="en-US" altLang="en-US" dirty="0"/>
              <a:t>  for class attribute as a function of the values of other attributes.</a:t>
            </a:r>
          </a:p>
          <a:p>
            <a:pPr>
              <a:lnSpc>
                <a:spcPct val="90000"/>
              </a:lnSpc>
            </a:pPr>
            <a:r>
              <a:rPr lang="en-US" altLang="en-US" dirty="0"/>
              <a:t>Goal: </a:t>
            </a:r>
            <a:r>
              <a:rPr lang="en-US" altLang="en-US" u="sng" dirty="0"/>
              <a:t>previously unseen</a:t>
            </a:r>
            <a:r>
              <a:rPr lang="en-US" altLang="en-US" dirty="0"/>
              <a:t> records should be assigned a class as accurately as possible.</a:t>
            </a:r>
          </a:p>
          <a:p>
            <a:pPr lvl="1">
              <a:lnSpc>
                <a:spcPct val="90000"/>
              </a:lnSpc>
            </a:pPr>
            <a:r>
              <a:rPr lang="en-US" altLang="en-US" sz="2400" dirty="0"/>
              <a:t>A </a:t>
            </a:r>
            <a:r>
              <a:rPr lang="en-US" altLang="en-US" sz="2400" i="1" dirty="0">
                <a:solidFill>
                  <a:srgbClr val="CC0000"/>
                </a:solidFill>
              </a:rPr>
              <a:t>test set</a:t>
            </a:r>
            <a:r>
              <a:rPr lang="en-US" altLang="en-US" sz="2400" dirty="0"/>
              <a:t> is used to determine the accuracy of the model. Usually, the given data set is divided into training and test sets, with training set used to build the model and test set used to validate it.</a:t>
            </a:r>
          </a:p>
          <a:p>
            <a:pPr>
              <a:lnSpc>
                <a:spcPct val="90000"/>
              </a:lnSpc>
            </a:pPr>
            <a:r>
              <a:rPr lang="en-US" altLang="en-US" dirty="0"/>
              <a:t>Why not linear regression</a:t>
            </a:r>
          </a:p>
          <a:p>
            <a:pPr lvl="1">
              <a:lnSpc>
                <a:spcPct val="90000"/>
              </a:lnSpc>
            </a:pPr>
            <a:r>
              <a:rPr lang="en-US" altLang="en-US" b="1" dirty="0"/>
              <a:t>No order</a:t>
            </a:r>
          </a:p>
          <a:p>
            <a:pPr lvl="1">
              <a:lnSpc>
                <a:spcPct val="90000"/>
              </a:lnSpc>
            </a:pPr>
            <a:endParaRPr lang="en-US" altLang="en-US" dirty="0"/>
          </a:p>
        </p:txBody>
      </p:sp>
    </p:spTree>
    <p:extLst>
      <p:ext uri="{BB962C8B-B14F-4D97-AF65-F5344CB8AC3E}">
        <p14:creationId xmlns:p14="http://schemas.microsoft.com/office/powerpoint/2010/main" val="2461910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1020762"/>
          </a:xfrm>
        </p:spPr>
        <p:txBody>
          <a:bodyPr/>
          <a:lstStyle/>
          <a:p>
            <a:r>
              <a:rPr lang="en-US" dirty="0"/>
              <a:t>Classifier- Two types</a:t>
            </a:r>
          </a:p>
        </p:txBody>
      </p:sp>
      <p:sp>
        <p:nvSpPr>
          <p:cNvPr id="3" name="Content Placeholder 2"/>
          <p:cNvSpPr>
            <a:spLocks noGrp="1"/>
          </p:cNvSpPr>
          <p:nvPr>
            <p:ph idx="1"/>
          </p:nvPr>
        </p:nvSpPr>
        <p:spPr>
          <a:xfrm>
            <a:off x="1981200" y="1295400"/>
            <a:ext cx="8229600" cy="4419600"/>
          </a:xfrm>
        </p:spPr>
        <p:txBody>
          <a:bodyPr/>
          <a:lstStyle/>
          <a:p>
            <a:r>
              <a:rPr lang="en-US" b="1" dirty="0"/>
              <a:t>Rule Based Classifier</a:t>
            </a:r>
          </a:p>
          <a:p>
            <a:pPr lvl="1"/>
            <a:r>
              <a:rPr lang="en-US" dirty="0"/>
              <a:t>Come up with series of mutually exclusive rules (build a model) from the training set that will enable one to classify a new record (e.g. </a:t>
            </a:r>
            <a:r>
              <a:rPr lang="en-US" altLang="en-US" dirty="0"/>
              <a:t>decision tree, induction and rule-based systems)</a:t>
            </a:r>
            <a:endParaRPr lang="en-US" dirty="0"/>
          </a:p>
          <a:p>
            <a:r>
              <a:rPr lang="en-US" b="1" dirty="0"/>
              <a:t>Instance Based Classifier</a:t>
            </a:r>
          </a:p>
          <a:p>
            <a:pPr lvl="1"/>
            <a:r>
              <a:rPr lang="en-US" dirty="0"/>
              <a:t>Training data set is stored. Classification for a new record is performed by comparing with similar records in the dataset</a:t>
            </a:r>
          </a:p>
        </p:txBody>
      </p:sp>
      <p:sp>
        <p:nvSpPr>
          <p:cNvPr id="4" name="Slide Number Placeholder 3"/>
          <p:cNvSpPr>
            <a:spLocks noGrp="1"/>
          </p:cNvSpPr>
          <p:nvPr>
            <p:ph type="sldNum" sz="quarter" idx="12"/>
          </p:nvPr>
        </p:nvSpPr>
        <p:spPr/>
        <p:txBody>
          <a:bodyPr/>
          <a:lstStyle/>
          <a:p>
            <a:pPr>
              <a:defRPr/>
            </a:pPr>
            <a:fld id="{0F06C1AC-1021-4533-8B5A-8F33E3BF0092}" type="slidenum">
              <a:rPr lang="en-US" altLang="en-US" smtClean="0"/>
              <a:pPr>
                <a:defRPr/>
              </a:pPr>
              <a:t>3</a:t>
            </a:fld>
            <a:endParaRPr lang="en-US" altLang="en-US"/>
          </a:p>
        </p:txBody>
      </p:sp>
    </p:spTree>
    <p:extLst>
      <p:ext uri="{BB962C8B-B14F-4D97-AF65-F5344CB8AC3E}">
        <p14:creationId xmlns:p14="http://schemas.microsoft.com/office/powerpoint/2010/main" val="1550640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74625"/>
            <a:ext cx="8229600" cy="1143000"/>
          </a:xfrm>
        </p:spPr>
        <p:txBody>
          <a:bodyPr/>
          <a:lstStyle/>
          <a:p>
            <a:pPr eaLnBrk="1" hangingPunct="1">
              <a:defRPr/>
            </a:pPr>
            <a:r>
              <a:rPr lang="en-US" dirty="0"/>
              <a:t>Accuracy of Classification Models</a:t>
            </a:r>
          </a:p>
        </p:txBody>
      </p:sp>
      <p:sp>
        <p:nvSpPr>
          <p:cNvPr id="30731" name="Content Placeholder 2"/>
          <p:cNvSpPr>
            <a:spLocks noGrp="1"/>
          </p:cNvSpPr>
          <p:nvPr>
            <p:ph idx="1"/>
          </p:nvPr>
        </p:nvSpPr>
        <p:spPr>
          <a:xfrm>
            <a:off x="2391569" y="1355725"/>
            <a:ext cx="7961312" cy="1066800"/>
          </a:xfrm>
        </p:spPr>
        <p:txBody>
          <a:bodyPr/>
          <a:lstStyle/>
          <a:p>
            <a:pPr eaLnBrk="1" hangingPunct="1"/>
            <a:r>
              <a:rPr lang="en-US" sz="2800" dirty="0"/>
              <a:t>In classification problems, the primary source for accuracy estimation is the </a:t>
            </a:r>
            <a:r>
              <a:rPr lang="en-US" sz="2800" dirty="0">
                <a:solidFill>
                  <a:srgbClr val="FF3300"/>
                </a:solidFill>
              </a:rPr>
              <a:t>confusion matrix </a:t>
            </a:r>
          </a:p>
        </p:txBody>
      </p:sp>
      <p:sp>
        <p:nvSpPr>
          <p:cNvPr id="15" name="Slide Number Placeholder 14"/>
          <p:cNvSpPr>
            <a:spLocks noGrp="1"/>
          </p:cNvSpPr>
          <p:nvPr>
            <p:ph type="sldNum" sz="quarter" idx="12"/>
          </p:nvPr>
        </p:nvSpPr>
        <p:spPr/>
        <p:txBody>
          <a:bodyPr/>
          <a:lstStyle/>
          <a:p>
            <a:fld id="{862E6027-F18E-4814-AE33-05C12B86EC18}" type="slidenum">
              <a:rPr lang="en-US" smtClean="0"/>
              <a:t>4</a:t>
            </a:fld>
            <a:endParaRPr lang="en-US" dirty="0"/>
          </a:p>
        </p:txBody>
      </p:sp>
      <p:pic>
        <p:nvPicPr>
          <p:cNvPr id="30732" name="Picture 3"/>
          <p:cNvPicPr>
            <a:picLocks noChangeAspect="1" noChangeArrowheads="1"/>
          </p:cNvPicPr>
          <p:nvPr/>
        </p:nvPicPr>
        <p:blipFill>
          <a:blip r:embed="rId3" cstate="print"/>
          <a:srcRect/>
          <a:stretch>
            <a:fillRect/>
          </a:stretch>
        </p:blipFill>
        <p:spPr bwMode="auto">
          <a:xfrm>
            <a:off x="2133600" y="2743200"/>
            <a:ext cx="3733800" cy="3650827"/>
          </a:xfrm>
          <a:prstGeom prst="rect">
            <a:avLst/>
          </a:prstGeom>
          <a:noFill/>
          <a:ln w="9525">
            <a:noFill/>
            <a:miter lim="800000"/>
            <a:headEnd/>
            <a:tailEnd/>
          </a:ln>
        </p:spPr>
      </p:pic>
      <p:sp>
        <p:nvSpPr>
          <p:cNvPr id="30722" name="Rectangle 2"/>
          <p:cNvSpPr>
            <a:spLocks noChangeArrowheads="1"/>
          </p:cNvSpPr>
          <p:nvPr/>
        </p:nvSpPr>
        <p:spPr bwMode="auto">
          <a:xfrm>
            <a:off x="6003634" y="43934"/>
            <a:ext cx="184731" cy="369332"/>
          </a:xfrm>
          <a:prstGeom prst="rect">
            <a:avLst/>
          </a:prstGeom>
          <a:noFill/>
          <a:ln w="9525">
            <a:noFill/>
            <a:miter lim="800000"/>
            <a:headEnd/>
            <a:tailEnd/>
          </a:ln>
          <a:effectLst/>
        </p:spPr>
        <p:txBody>
          <a:bodyPr wrap="none" anchor="ctr">
            <a:spAutoFit/>
          </a:bodyPr>
          <a:lstStyle/>
          <a:p>
            <a:pPr algn="ctr">
              <a:defRPr/>
            </a:pPr>
            <a:endParaRPr lang="en-US">
              <a:effectLst>
                <a:outerShdw blurRad="38100" dist="38100" dir="2700000" algn="tl">
                  <a:srgbClr val="000000">
                    <a:alpha val="43137"/>
                  </a:srgbClr>
                </a:outerShdw>
              </a:effectLst>
              <a:cs typeface="+mn-cs"/>
            </a:endParaRPr>
          </a:p>
        </p:txBody>
      </p:sp>
      <mc:AlternateContent xmlns:mc="http://schemas.openxmlformats.org/markup-compatibility/2006" xmlns:a14="http://schemas.microsoft.com/office/drawing/2010/main">
        <mc:Choice Requires="a14">
          <p:sp>
            <p:nvSpPr>
              <p:cNvPr id="30721" name="Object 1"/>
              <p:cNvSpPr txBox="1"/>
              <p:nvPr/>
            </p:nvSpPr>
            <p:spPr bwMode="auto">
              <a:xfrm>
                <a:off x="6034549" y="3544888"/>
                <a:ext cx="4441825" cy="758825"/>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𝑇𝑟𝑢𝑒</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𝑃𝑜𝑠𝑖𝑡𝑖𝑣𝑒</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𝑅𝑎𝑡𝑒</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𝑟𝑒𝑐𝑎𝑙𝑙</m:t>
                      </m:r>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𝑇𝑃</m:t>
                          </m:r>
                        </m:num>
                        <m:den>
                          <m:r>
                            <a:rPr lang="en-US" i="1">
                              <a:solidFill>
                                <a:srgbClr val="000000"/>
                              </a:solidFill>
                              <a:latin typeface="Cambria Math" panose="02040503050406030204" pitchFamily="18" charset="0"/>
                            </a:rPr>
                            <m:t>𝑇𝑃</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𝐹𝑁</m:t>
                          </m:r>
                        </m:den>
                      </m:f>
                    </m:oMath>
                  </m:oMathPara>
                </a14:m>
                <a:endParaRPr lang="en-US"/>
              </a:p>
            </p:txBody>
          </p:sp>
        </mc:Choice>
        <mc:Fallback xmlns="">
          <p:sp>
            <p:nvSpPr>
              <p:cNvPr id="30721" name="Object 1"/>
              <p:cNvSpPr txBox="1">
                <a:spLocks noRot="1" noChangeAspect="1" noMove="1" noResize="1" noEditPoints="1" noAdjustHandles="1" noChangeArrowheads="1" noChangeShapeType="1" noTextEdit="1"/>
              </p:cNvSpPr>
              <p:nvPr/>
            </p:nvSpPr>
            <p:spPr bwMode="auto">
              <a:xfrm>
                <a:off x="6034549" y="3544888"/>
                <a:ext cx="4441825" cy="758825"/>
              </a:xfrm>
              <a:prstGeom prst="rect">
                <a:avLst/>
              </a:prstGeom>
              <a:blipFill>
                <a:blip r:embed="rId4"/>
                <a:stretch>
                  <a:fillRect/>
                </a:stretch>
              </a:blipFill>
            </p:spPr>
            <p:txBody>
              <a:bodyPr/>
              <a:lstStyle/>
              <a:p>
                <a:r>
                  <a:rPr lang="en-US">
                    <a:noFill/>
                  </a:rPr>
                  <a:t> </a:t>
                </a:r>
              </a:p>
            </p:txBody>
          </p:sp>
        </mc:Fallback>
      </mc:AlternateContent>
      <p:sp>
        <p:nvSpPr>
          <p:cNvPr id="30724" name="Rectangle 4"/>
          <p:cNvSpPr>
            <a:spLocks noChangeArrowheads="1"/>
          </p:cNvSpPr>
          <p:nvPr/>
        </p:nvSpPr>
        <p:spPr bwMode="auto">
          <a:xfrm>
            <a:off x="6003634" y="43934"/>
            <a:ext cx="184731" cy="369332"/>
          </a:xfrm>
          <a:prstGeom prst="rect">
            <a:avLst/>
          </a:prstGeom>
          <a:noFill/>
          <a:ln w="9525">
            <a:noFill/>
            <a:miter lim="800000"/>
            <a:headEnd/>
            <a:tailEnd/>
          </a:ln>
          <a:effectLst/>
        </p:spPr>
        <p:txBody>
          <a:bodyPr wrap="none" anchor="ctr">
            <a:spAutoFit/>
          </a:bodyPr>
          <a:lstStyle/>
          <a:p>
            <a:pPr algn="ctr">
              <a:defRPr/>
            </a:pPr>
            <a:endParaRPr lang="en-US">
              <a:effectLst>
                <a:outerShdw blurRad="38100" dist="38100" dir="2700000" algn="tl">
                  <a:srgbClr val="000000">
                    <a:alpha val="43137"/>
                  </a:srgbClr>
                </a:outerShdw>
              </a:effectLst>
              <a:cs typeface="+mn-cs"/>
            </a:endParaRPr>
          </a:p>
        </p:txBody>
      </p:sp>
      <mc:AlternateContent xmlns:mc="http://schemas.openxmlformats.org/markup-compatibility/2006" xmlns:a14="http://schemas.microsoft.com/office/drawing/2010/main">
        <mc:Choice Requires="a14">
          <p:sp>
            <p:nvSpPr>
              <p:cNvPr id="30723" name="Object 3"/>
              <p:cNvSpPr txBox="1"/>
              <p:nvPr/>
            </p:nvSpPr>
            <p:spPr bwMode="auto">
              <a:xfrm>
                <a:off x="6477000" y="4419600"/>
                <a:ext cx="3464717" cy="76993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𝑇𝑟𝑢𝑒</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𝑁𝑒𝑔𝑎𝑡𝑖𝑣𝑒</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𝑅𝑎𝑡𝑒</m:t>
                      </m:r>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𝑇𝑁</m:t>
                          </m:r>
                        </m:num>
                        <m:den>
                          <m:r>
                            <a:rPr lang="en-US" i="1">
                              <a:solidFill>
                                <a:srgbClr val="000000"/>
                              </a:solidFill>
                              <a:latin typeface="Cambria Math" panose="02040503050406030204" pitchFamily="18" charset="0"/>
                            </a:rPr>
                            <m:t>𝑇𝑁</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𝐹𝑃</m:t>
                          </m:r>
                        </m:den>
                      </m:f>
                    </m:oMath>
                  </m:oMathPara>
                </a14:m>
                <a:endParaRPr lang="en-US"/>
              </a:p>
            </p:txBody>
          </p:sp>
        </mc:Choice>
        <mc:Fallback xmlns="">
          <p:sp>
            <p:nvSpPr>
              <p:cNvPr id="30723" name="Object 3"/>
              <p:cNvSpPr txBox="1">
                <a:spLocks noRot="1" noChangeAspect="1" noMove="1" noResize="1" noEditPoints="1" noAdjustHandles="1" noChangeArrowheads="1" noChangeShapeType="1" noTextEdit="1"/>
              </p:cNvSpPr>
              <p:nvPr/>
            </p:nvSpPr>
            <p:spPr bwMode="auto">
              <a:xfrm>
                <a:off x="6477000" y="4419600"/>
                <a:ext cx="3464717" cy="769937"/>
              </a:xfrm>
              <a:prstGeom prst="rect">
                <a:avLst/>
              </a:prstGeom>
              <a:blipFill>
                <a:blip r:embed="rId5"/>
                <a:stretch>
                  <a:fillRect/>
                </a:stretch>
              </a:blipFill>
            </p:spPr>
            <p:txBody>
              <a:bodyPr/>
              <a:lstStyle/>
              <a:p>
                <a:r>
                  <a:rPr lang="en-US">
                    <a:noFill/>
                  </a:rPr>
                  <a:t> </a:t>
                </a:r>
              </a:p>
            </p:txBody>
          </p:sp>
        </mc:Fallback>
      </mc:AlternateContent>
      <p:sp>
        <p:nvSpPr>
          <p:cNvPr id="30726" name="Rectangle 6"/>
          <p:cNvSpPr>
            <a:spLocks noChangeArrowheads="1"/>
          </p:cNvSpPr>
          <p:nvPr/>
        </p:nvSpPr>
        <p:spPr bwMode="auto">
          <a:xfrm>
            <a:off x="6003634" y="43934"/>
            <a:ext cx="184731" cy="369332"/>
          </a:xfrm>
          <a:prstGeom prst="rect">
            <a:avLst/>
          </a:prstGeom>
          <a:noFill/>
          <a:ln w="9525">
            <a:noFill/>
            <a:miter lim="800000"/>
            <a:headEnd/>
            <a:tailEnd/>
          </a:ln>
          <a:effectLst/>
        </p:spPr>
        <p:txBody>
          <a:bodyPr wrap="none" anchor="ctr">
            <a:spAutoFit/>
          </a:bodyPr>
          <a:lstStyle/>
          <a:p>
            <a:pPr algn="ctr">
              <a:defRPr/>
            </a:pPr>
            <a:endParaRPr lang="en-US">
              <a:effectLst>
                <a:outerShdw blurRad="38100" dist="38100" dir="2700000" algn="tl">
                  <a:srgbClr val="000000">
                    <a:alpha val="43137"/>
                  </a:srgbClr>
                </a:outerShdw>
              </a:effectLst>
              <a:cs typeface="+mn-cs"/>
            </a:endParaRPr>
          </a:p>
        </p:txBody>
      </p:sp>
      <mc:AlternateContent xmlns:mc="http://schemas.openxmlformats.org/markup-compatibility/2006" xmlns:a14="http://schemas.microsoft.com/office/drawing/2010/main">
        <mc:Choice Requires="a14">
          <p:sp>
            <p:nvSpPr>
              <p:cNvPr id="30725" name="Object 5"/>
              <p:cNvSpPr txBox="1"/>
              <p:nvPr/>
            </p:nvSpPr>
            <p:spPr bwMode="auto">
              <a:xfrm>
                <a:off x="6477000" y="2743200"/>
                <a:ext cx="3194050" cy="685800"/>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𝐴𝑐𝑐𝑢𝑟𝑎𝑐𝑦</m:t>
                      </m:r>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𝑇𝑃</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𝑇𝑁</m:t>
                          </m:r>
                        </m:num>
                        <m:den>
                          <m:r>
                            <a:rPr lang="en-US" i="1">
                              <a:solidFill>
                                <a:srgbClr val="000000"/>
                              </a:solidFill>
                              <a:latin typeface="Cambria Math" panose="02040503050406030204" pitchFamily="18" charset="0"/>
                            </a:rPr>
                            <m:t>𝑇𝑃</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𝑇𝑁</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𝐹𝑃</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𝐹𝑁</m:t>
                          </m:r>
                        </m:den>
                      </m:f>
                    </m:oMath>
                  </m:oMathPara>
                </a14:m>
                <a:endParaRPr lang="en-US"/>
              </a:p>
            </p:txBody>
          </p:sp>
        </mc:Choice>
        <mc:Fallback xmlns="">
          <p:sp>
            <p:nvSpPr>
              <p:cNvPr id="30725" name="Object 5"/>
              <p:cNvSpPr txBox="1">
                <a:spLocks noRot="1" noChangeAspect="1" noMove="1" noResize="1" noEditPoints="1" noAdjustHandles="1" noChangeArrowheads="1" noChangeShapeType="1" noTextEdit="1"/>
              </p:cNvSpPr>
              <p:nvPr/>
            </p:nvSpPr>
            <p:spPr bwMode="auto">
              <a:xfrm>
                <a:off x="6477000" y="2743200"/>
                <a:ext cx="3194050" cy="685800"/>
              </a:xfrm>
              <a:prstGeom prst="rect">
                <a:avLst/>
              </a:prstGeom>
              <a:blipFill>
                <a:blip r:embed="rId6"/>
                <a:stretch>
                  <a:fillRect/>
                </a:stretch>
              </a:blipFill>
            </p:spPr>
            <p:txBody>
              <a:bodyPr/>
              <a:lstStyle/>
              <a:p>
                <a:r>
                  <a:rPr lang="en-US">
                    <a:noFill/>
                  </a:rPr>
                  <a:t> </a:t>
                </a:r>
              </a:p>
            </p:txBody>
          </p:sp>
        </mc:Fallback>
      </mc:AlternateContent>
      <p:sp>
        <p:nvSpPr>
          <p:cNvPr id="30728" name="Rectangle 8"/>
          <p:cNvSpPr>
            <a:spLocks noChangeArrowheads="1"/>
          </p:cNvSpPr>
          <p:nvPr/>
        </p:nvSpPr>
        <p:spPr bwMode="auto">
          <a:xfrm>
            <a:off x="6003634" y="43934"/>
            <a:ext cx="184731" cy="369332"/>
          </a:xfrm>
          <a:prstGeom prst="rect">
            <a:avLst/>
          </a:prstGeom>
          <a:noFill/>
          <a:ln w="9525">
            <a:noFill/>
            <a:miter lim="800000"/>
            <a:headEnd/>
            <a:tailEnd/>
          </a:ln>
          <a:effectLst/>
        </p:spPr>
        <p:txBody>
          <a:bodyPr wrap="none" anchor="ctr">
            <a:spAutoFit/>
          </a:bodyPr>
          <a:lstStyle/>
          <a:p>
            <a:pPr algn="ctr">
              <a:defRPr/>
            </a:pPr>
            <a:endParaRPr lang="en-US">
              <a:effectLst>
                <a:outerShdw blurRad="38100" dist="38100" dir="2700000" algn="tl">
                  <a:srgbClr val="000000">
                    <a:alpha val="43137"/>
                  </a:srgbClr>
                </a:outerShdw>
              </a:effectLst>
              <a:cs typeface="+mn-cs"/>
            </a:endParaRPr>
          </a:p>
        </p:txBody>
      </p:sp>
      <p:graphicFrame>
        <p:nvGraphicFramePr>
          <p:cNvPr id="30727" name="Object 7"/>
          <p:cNvGraphicFramePr>
            <a:graphicFrameLocks noChangeAspect="1"/>
          </p:cNvGraphicFramePr>
          <p:nvPr>
            <p:extLst>
              <p:ext uri="{D42A27DB-BD31-4B8C-83A1-F6EECF244321}">
                <p14:modId xmlns:p14="http://schemas.microsoft.com/office/powerpoint/2010/main" val="2793816294"/>
              </p:ext>
            </p:extLst>
          </p:nvPr>
        </p:nvGraphicFramePr>
        <p:xfrm>
          <a:off x="6915734" y="5522707"/>
          <a:ext cx="2679452" cy="801688"/>
        </p:xfrm>
        <a:graphic>
          <a:graphicData uri="http://schemas.openxmlformats.org/presentationml/2006/ole">
            <mc:AlternateContent xmlns:mc="http://schemas.openxmlformats.org/markup-compatibility/2006">
              <mc:Choice xmlns:v="urn:schemas-microsoft-com:vml" Requires="v">
                <p:oleObj name="Equation" r:id="rId7" imgW="1117600" imgH="330200" progId="Equation.3">
                  <p:embed/>
                </p:oleObj>
              </mc:Choice>
              <mc:Fallback>
                <p:oleObj name="Equation" r:id="rId7" imgW="1117600" imgH="330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15734" y="5522707"/>
                        <a:ext cx="2679452" cy="801688"/>
                      </a:xfrm>
                      <a:prstGeom prst="rect">
                        <a:avLst/>
                      </a:prstGeom>
                      <a:noFill/>
                    </p:spPr>
                  </p:pic>
                </p:oleObj>
              </mc:Fallback>
            </mc:AlternateContent>
          </a:graphicData>
        </a:graphic>
      </p:graphicFrame>
      <p:sp>
        <p:nvSpPr>
          <p:cNvPr id="30730" name="Rectangle 10"/>
          <p:cNvSpPr>
            <a:spLocks noChangeArrowheads="1"/>
          </p:cNvSpPr>
          <p:nvPr/>
        </p:nvSpPr>
        <p:spPr bwMode="auto">
          <a:xfrm>
            <a:off x="6003634" y="43934"/>
            <a:ext cx="184731" cy="369332"/>
          </a:xfrm>
          <a:prstGeom prst="rect">
            <a:avLst/>
          </a:prstGeom>
          <a:noFill/>
          <a:ln w="9525">
            <a:noFill/>
            <a:miter lim="800000"/>
            <a:headEnd/>
            <a:tailEnd/>
          </a:ln>
          <a:effectLst/>
        </p:spPr>
        <p:txBody>
          <a:bodyPr wrap="none" anchor="ctr">
            <a:spAutoFit/>
          </a:bodyPr>
          <a:lstStyle/>
          <a:p>
            <a:pPr algn="ctr">
              <a:defRPr/>
            </a:pPr>
            <a:endParaRPr lang="en-US">
              <a:effectLst>
                <a:outerShdw blurRad="38100" dist="38100" dir="2700000" algn="tl">
                  <a:srgbClr val="000000">
                    <a:alpha val="43137"/>
                  </a:srgbClr>
                </a:outerShdw>
              </a:effectLst>
              <a:cs typeface="+mn-cs"/>
            </a:endParaRPr>
          </a:p>
        </p:txBody>
      </p:sp>
    </p:spTree>
    <p:extLst>
      <p:ext uri="{BB962C8B-B14F-4D97-AF65-F5344CB8AC3E}">
        <p14:creationId xmlns:p14="http://schemas.microsoft.com/office/powerpoint/2010/main" val="2649220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010" name="Rectangle 2"/>
          <p:cNvSpPr>
            <a:spLocks noGrp="1" noChangeArrowheads="1"/>
          </p:cNvSpPr>
          <p:nvPr>
            <p:ph type="title"/>
          </p:nvPr>
        </p:nvSpPr>
        <p:spPr/>
        <p:txBody>
          <a:bodyPr/>
          <a:lstStyle/>
          <a:p>
            <a:r>
              <a:rPr lang="en-US" altLang="en-US" b="1" dirty="0"/>
              <a:t>Bayes Classifier</a:t>
            </a:r>
          </a:p>
        </p:txBody>
      </p:sp>
      <p:sp>
        <p:nvSpPr>
          <p:cNvPr id="1067011" name="Rectangle 3"/>
          <p:cNvSpPr>
            <a:spLocks noGrp="1" noChangeArrowheads="1"/>
          </p:cNvSpPr>
          <p:nvPr>
            <p:ph type="body" idx="1"/>
          </p:nvPr>
        </p:nvSpPr>
        <p:spPr/>
        <p:txBody>
          <a:bodyPr/>
          <a:lstStyle/>
          <a:p>
            <a:r>
              <a:rPr lang="en-US" altLang="en-US" dirty="0"/>
              <a:t>A probabilistic framework for solving classification problems</a:t>
            </a:r>
          </a:p>
          <a:p>
            <a:r>
              <a:rPr lang="en-US" altLang="en-US" dirty="0"/>
              <a:t>Conditional Probability:</a:t>
            </a:r>
          </a:p>
          <a:p>
            <a:endParaRPr lang="en-US" altLang="en-US" dirty="0"/>
          </a:p>
          <a:p>
            <a:endParaRPr lang="en-US" altLang="en-US" dirty="0"/>
          </a:p>
          <a:p>
            <a:endParaRPr lang="en-US" altLang="en-US" dirty="0"/>
          </a:p>
          <a:p>
            <a:r>
              <a:rPr lang="en-US" altLang="en-US" dirty="0"/>
              <a:t> Bayes theorem:</a:t>
            </a:r>
          </a:p>
        </p:txBody>
      </p:sp>
      <mc:AlternateContent xmlns:mc="http://schemas.openxmlformats.org/markup-compatibility/2006" xmlns:a14="http://schemas.microsoft.com/office/drawing/2010/main">
        <mc:Choice Requires="a14">
          <p:sp>
            <p:nvSpPr>
              <p:cNvPr id="1067012" name="Object 4"/>
              <p:cNvSpPr txBox="1"/>
              <p:nvPr/>
            </p:nvSpPr>
            <p:spPr bwMode="auto">
              <a:xfrm>
                <a:off x="5105400" y="5141605"/>
                <a:ext cx="4440238" cy="115728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𝑃</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𝐶</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𝐴</m:t>
                      </m:r>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𝑃</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𝐴</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𝐶</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𝑃</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𝐶</m:t>
                          </m:r>
                          <m:r>
                            <a:rPr lang="en-US" i="1">
                              <a:solidFill>
                                <a:srgbClr val="000000"/>
                              </a:solidFill>
                              <a:latin typeface="Cambria Math" panose="02040503050406030204" pitchFamily="18" charset="0"/>
                            </a:rPr>
                            <m:t>)</m:t>
                          </m:r>
                        </m:num>
                        <m:den>
                          <m:r>
                            <a:rPr lang="en-US" i="1">
                              <a:solidFill>
                                <a:srgbClr val="000000"/>
                              </a:solidFill>
                              <a:latin typeface="Cambria Math" panose="02040503050406030204" pitchFamily="18" charset="0"/>
                            </a:rPr>
                            <m:t>𝑃</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𝐴</m:t>
                          </m:r>
                          <m:r>
                            <a:rPr lang="en-US" i="1">
                              <a:solidFill>
                                <a:srgbClr val="000000"/>
                              </a:solidFill>
                              <a:latin typeface="Cambria Math" panose="02040503050406030204" pitchFamily="18" charset="0"/>
                            </a:rPr>
                            <m:t>)</m:t>
                          </m:r>
                        </m:den>
                      </m:f>
                    </m:oMath>
                  </m:oMathPara>
                </a14:m>
                <a:endParaRPr lang="en-US"/>
              </a:p>
            </p:txBody>
          </p:sp>
        </mc:Choice>
        <mc:Fallback xmlns="">
          <p:sp>
            <p:nvSpPr>
              <p:cNvPr id="1067012" name="Object 4"/>
              <p:cNvSpPr txBox="1">
                <a:spLocks noRot="1" noChangeAspect="1" noMove="1" noResize="1" noEditPoints="1" noAdjustHandles="1" noChangeArrowheads="1" noChangeShapeType="1" noTextEdit="1"/>
              </p:cNvSpPr>
              <p:nvPr/>
            </p:nvSpPr>
            <p:spPr bwMode="auto">
              <a:xfrm>
                <a:off x="5105400" y="5141605"/>
                <a:ext cx="4440238" cy="1157288"/>
              </a:xfrm>
              <a:prstGeom prst="rect">
                <a:avLst/>
              </a:prstGeom>
              <a:blipFill>
                <a:blip r:embed="rId2"/>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7013" name="Object 5"/>
              <p:cNvSpPr txBox="1"/>
              <p:nvPr/>
            </p:nvSpPr>
            <p:spPr bwMode="auto">
              <a:xfrm>
                <a:off x="6400800" y="2263776"/>
                <a:ext cx="2819400" cy="200342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𝑃</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𝐶</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𝐴</m:t>
                      </m:r>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𝑃</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𝐴</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𝐶</m:t>
                          </m:r>
                          <m:r>
                            <a:rPr lang="en-US" i="1">
                              <a:solidFill>
                                <a:srgbClr val="000000"/>
                              </a:solidFill>
                              <a:latin typeface="Cambria Math" panose="02040503050406030204" pitchFamily="18" charset="0"/>
                            </a:rPr>
                            <m:t>)</m:t>
                          </m:r>
                        </m:num>
                        <m:den>
                          <m:r>
                            <a:rPr lang="en-US" i="1">
                              <a:solidFill>
                                <a:srgbClr val="000000"/>
                              </a:solidFill>
                              <a:latin typeface="Cambria Math" panose="02040503050406030204" pitchFamily="18" charset="0"/>
                            </a:rPr>
                            <m:t>𝑃</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𝐴</m:t>
                          </m:r>
                          <m:r>
                            <a:rPr lang="en-US" i="1">
                              <a:solidFill>
                                <a:srgbClr val="000000"/>
                              </a:solidFill>
                              <a:latin typeface="Cambria Math" panose="02040503050406030204" pitchFamily="18" charset="0"/>
                            </a:rPr>
                            <m:t>)</m:t>
                          </m:r>
                        </m:den>
                      </m:f>
                    </m:oMath>
                    <m:oMath xmlns:m="http://schemas.openxmlformats.org/officeDocument/2006/math">
                      <m:r>
                        <a:rPr lang="en-US" i="1">
                          <a:solidFill>
                            <a:srgbClr val="000000"/>
                          </a:solidFill>
                          <a:latin typeface="Cambria Math" panose="02040503050406030204" pitchFamily="18" charset="0"/>
                        </a:rPr>
                        <m:t>𝑃</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𝐴</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𝐶</m:t>
                      </m:r>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𝑃</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𝐴</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𝐶</m:t>
                          </m:r>
                          <m:r>
                            <a:rPr lang="en-US" i="1">
                              <a:solidFill>
                                <a:srgbClr val="000000"/>
                              </a:solidFill>
                              <a:latin typeface="Cambria Math" panose="02040503050406030204" pitchFamily="18" charset="0"/>
                            </a:rPr>
                            <m:t>)</m:t>
                          </m:r>
                        </m:num>
                        <m:den>
                          <m:r>
                            <a:rPr lang="en-US" i="1">
                              <a:solidFill>
                                <a:srgbClr val="000000"/>
                              </a:solidFill>
                              <a:latin typeface="Cambria Math" panose="02040503050406030204" pitchFamily="18" charset="0"/>
                            </a:rPr>
                            <m:t>𝑃</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𝐶</m:t>
                          </m:r>
                          <m:r>
                            <a:rPr lang="en-US" i="1">
                              <a:solidFill>
                                <a:srgbClr val="000000"/>
                              </a:solidFill>
                              <a:latin typeface="Cambria Math" panose="02040503050406030204" pitchFamily="18" charset="0"/>
                            </a:rPr>
                            <m:t>)</m:t>
                          </m:r>
                        </m:den>
                      </m:f>
                    </m:oMath>
                  </m:oMathPara>
                </a14:m>
                <a:endParaRPr lang="en-US"/>
              </a:p>
            </p:txBody>
          </p:sp>
        </mc:Choice>
        <mc:Fallback xmlns="">
          <p:sp>
            <p:nvSpPr>
              <p:cNvPr id="1067013" name="Object 5"/>
              <p:cNvSpPr txBox="1">
                <a:spLocks noRot="1" noChangeAspect="1" noMove="1" noResize="1" noEditPoints="1" noAdjustHandles="1" noChangeArrowheads="1" noChangeShapeType="1" noTextEdit="1"/>
              </p:cNvSpPr>
              <p:nvPr/>
            </p:nvSpPr>
            <p:spPr bwMode="auto">
              <a:xfrm>
                <a:off x="6400800" y="2263776"/>
                <a:ext cx="2819400" cy="2003425"/>
              </a:xfrm>
              <a:prstGeom prst="rect">
                <a:avLst/>
              </a:prstGeom>
              <a:blipFill>
                <a:blip r:embed="rId3"/>
                <a:stretch>
                  <a:fillRect/>
                </a:stretch>
              </a:blipFill>
              <a:ln>
                <a:noFill/>
              </a:ln>
              <a:effectLst/>
            </p:spPr>
            <p:txBody>
              <a:bodyPr/>
              <a:lstStyle/>
              <a:p>
                <a:r>
                  <a:rPr lang="en-US">
                    <a:noFill/>
                  </a:rPr>
                  <a:t> </a:t>
                </a:r>
              </a:p>
            </p:txBody>
          </p:sp>
        </mc:Fallback>
      </mc:AlternateContent>
    </p:spTree>
    <p:extLst>
      <p:ext uri="{BB962C8B-B14F-4D97-AF65-F5344CB8AC3E}">
        <p14:creationId xmlns:p14="http://schemas.microsoft.com/office/powerpoint/2010/main" val="577872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4" name="Rectangle 2"/>
          <p:cNvSpPr>
            <a:spLocks noGrp="1" noChangeArrowheads="1"/>
          </p:cNvSpPr>
          <p:nvPr>
            <p:ph type="title"/>
          </p:nvPr>
        </p:nvSpPr>
        <p:spPr/>
        <p:txBody>
          <a:bodyPr/>
          <a:lstStyle/>
          <a:p>
            <a:r>
              <a:rPr lang="en-US" altLang="en-US"/>
              <a:t>Example of Bayes Theorem</a:t>
            </a:r>
          </a:p>
        </p:txBody>
      </p:sp>
      <p:sp>
        <p:nvSpPr>
          <p:cNvPr id="1068035" name="Rectangle 3"/>
          <p:cNvSpPr>
            <a:spLocks noGrp="1" noChangeArrowheads="1"/>
          </p:cNvSpPr>
          <p:nvPr>
            <p:ph type="body" idx="1"/>
          </p:nvPr>
        </p:nvSpPr>
        <p:spPr>
          <a:xfrm>
            <a:off x="1935164" y="1143000"/>
            <a:ext cx="8580437" cy="5181600"/>
          </a:xfrm>
        </p:spPr>
        <p:txBody>
          <a:bodyPr/>
          <a:lstStyle/>
          <a:p>
            <a:r>
              <a:rPr lang="en-US" altLang="en-US"/>
              <a:t>Given: </a:t>
            </a:r>
          </a:p>
          <a:p>
            <a:pPr lvl="1"/>
            <a:r>
              <a:rPr lang="en-US" altLang="en-US" sz="2200"/>
              <a:t>A doctor knows that meningitis causes stiff neck 50% of the time</a:t>
            </a:r>
          </a:p>
          <a:p>
            <a:pPr lvl="1"/>
            <a:r>
              <a:rPr lang="en-US" altLang="en-US" sz="2200"/>
              <a:t>Prior probability of any patient having meningitis is 1/50,000</a:t>
            </a:r>
          </a:p>
          <a:p>
            <a:pPr lvl="1"/>
            <a:r>
              <a:rPr lang="en-US" altLang="en-US" sz="2200"/>
              <a:t>Prior probability of any patient having stiff neck is 1/20</a:t>
            </a:r>
          </a:p>
          <a:p>
            <a:pPr lvl="1">
              <a:buFont typeface="Arial" panose="020B0604020202020204" pitchFamily="34" charset="0"/>
              <a:buNone/>
            </a:pPr>
            <a:endParaRPr lang="en-US" altLang="en-US" sz="2200"/>
          </a:p>
          <a:p>
            <a:r>
              <a:rPr lang="en-US" altLang="en-US"/>
              <a:t> If a patient has stiff neck, what’s the probability he/she has meningitis?</a:t>
            </a:r>
            <a:endParaRPr lang="en-US" altLang="en-US" sz="2200"/>
          </a:p>
          <a:p>
            <a:endParaRPr lang="en-US" altLang="en-US"/>
          </a:p>
        </p:txBody>
      </p:sp>
      <mc:AlternateContent xmlns:mc="http://schemas.openxmlformats.org/markup-compatibility/2006" xmlns:a14="http://schemas.microsoft.com/office/drawing/2010/main">
        <mc:Choice Requires="a14">
          <p:sp>
            <p:nvSpPr>
              <p:cNvPr id="1068036" name="Object 4"/>
              <p:cNvSpPr txBox="1"/>
              <p:nvPr/>
            </p:nvSpPr>
            <p:spPr bwMode="auto">
              <a:xfrm>
                <a:off x="2133600" y="4800601"/>
                <a:ext cx="7772400" cy="96202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𝑃</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𝑀</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𝑆</m:t>
                      </m:r>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𝑃</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𝑆</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𝑀</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𝑃</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𝑀</m:t>
                          </m:r>
                          <m:r>
                            <a:rPr lang="en-US" i="1">
                              <a:solidFill>
                                <a:srgbClr val="000000"/>
                              </a:solidFill>
                              <a:latin typeface="Cambria Math" panose="02040503050406030204" pitchFamily="18" charset="0"/>
                            </a:rPr>
                            <m:t>)</m:t>
                          </m:r>
                        </m:num>
                        <m:den>
                          <m:r>
                            <a:rPr lang="en-US" i="1">
                              <a:solidFill>
                                <a:srgbClr val="000000"/>
                              </a:solidFill>
                              <a:latin typeface="Cambria Math" panose="02040503050406030204" pitchFamily="18" charset="0"/>
                            </a:rPr>
                            <m:t>𝑃</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𝑆</m:t>
                          </m:r>
                          <m:r>
                            <a:rPr lang="en-US" i="1">
                              <a:solidFill>
                                <a:srgbClr val="000000"/>
                              </a:solidFill>
                              <a:latin typeface="Cambria Math" panose="02040503050406030204" pitchFamily="18" charset="0"/>
                            </a:rPr>
                            <m:t>)</m:t>
                          </m:r>
                        </m:den>
                      </m:f>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0.5×1/50000</m:t>
                          </m:r>
                        </m:num>
                        <m:den>
                          <m:r>
                            <a:rPr lang="en-US" i="1">
                              <a:solidFill>
                                <a:srgbClr val="000000"/>
                              </a:solidFill>
                              <a:latin typeface="Cambria Math" panose="02040503050406030204" pitchFamily="18" charset="0"/>
                            </a:rPr>
                            <m:t>1/20</m:t>
                          </m:r>
                        </m:den>
                      </m:f>
                      <m:r>
                        <a:rPr lang="en-US" i="1">
                          <a:solidFill>
                            <a:srgbClr val="000000"/>
                          </a:solidFill>
                          <a:latin typeface="Cambria Math" panose="02040503050406030204" pitchFamily="18" charset="0"/>
                        </a:rPr>
                        <m:t>=0.0002</m:t>
                      </m:r>
                    </m:oMath>
                  </m:oMathPara>
                </a14:m>
                <a:endParaRPr lang="en-US"/>
              </a:p>
            </p:txBody>
          </p:sp>
        </mc:Choice>
        <mc:Fallback xmlns="">
          <p:sp>
            <p:nvSpPr>
              <p:cNvPr id="1068036" name="Object 4"/>
              <p:cNvSpPr txBox="1">
                <a:spLocks noRot="1" noChangeAspect="1" noMove="1" noResize="1" noEditPoints="1" noAdjustHandles="1" noChangeArrowheads="1" noChangeShapeType="1" noTextEdit="1"/>
              </p:cNvSpPr>
              <p:nvPr/>
            </p:nvSpPr>
            <p:spPr bwMode="auto">
              <a:xfrm>
                <a:off x="2133600" y="4800601"/>
                <a:ext cx="7772400" cy="962025"/>
              </a:xfrm>
              <a:prstGeom prst="rect">
                <a:avLst/>
              </a:prstGeom>
              <a:blipFill>
                <a:blip r:embed="rId2"/>
                <a:stretch>
                  <a:fillRect/>
                </a:stretch>
              </a:blipFill>
              <a:ln>
                <a:noFill/>
              </a:ln>
              <a:effectLst/>
            </p:spPr>
            <p:txBody>
              <a:bodyPr/>
              <a:lstStyle/>
              <a:p>
                <a:r>
                  <a:rPr lang="en-US">
                    <a:noFill/>
                  </a:rPr>
                  <a:t> </a:t>
                </a:r>
              </a:p>
            </p:txBody>
          </p:sp>
        </mc:Fallback>
      </mc:AlternateContent>
    </p:spTree>
    <p:extLst>
      <p:ext uri="{BB962C8B-B14F-4D97-AF65-F5344CB8AC3E}">
        <p14:creationId xmlns:p14="http://schemas.microsoft.com/office/powerpoint/2010/main" val="2548329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9058" name="Rectangle 2"/>
          <p:cNvSpPr>
            <a:spLocks noGrp="1" noChangeArrowheads="1"/>
          </p:cNvSpPr>
          <p:nvPr>
            <p:ph type="title"/>
          </p:nvPr>
        </p:nvSpPr>
        <p:spPr>
          <a:xfrm>
            <a:off x="1981200" y="274638"/>
            <a:ext cx="8229600" cy="792162"/>
          </a:xfrm>
        </p:spPr>
        <p:txBody>
          <a:bodyPr/>
          <a:lstStyle/>
          <a:p>
            <a:r>
              <a:rPr lang="en-US" altLang="en-US" dirty="0"/>
              <a:t>Bayesian Classifiers</a:t>
            </a:r>
          </a:p>
        </p:txBody>
      </p:sp>
      <p:sp>
        <p:nvSpPr>
          <p:cNvPr id="1069059" name="Rectangle 3"/>
          <p:cNvSpPr>
            <a:spLocks noGrp="1" noChangeArrowheads="1"/>
          </p:cNvSpPr>
          <p:nvPr>
            <p:ph type="body" idx="1"/>
          </p:nvPr>
        </p:nvSpPr>
        <p:spPr>
          <a:xfrm>
            <a:off x="1752600" y="1066800"/>
            <a:ext cx="8686800" cy="5105400"/>
          </a:xfrm>
        </p:spPr>
        <p:txBody>
          <a:bodyPr/>
          <a:lstStyle/>
          <a:p>
            <a:r>
              <a:rPr lang="en-US" altLang="en-US"/>
              <a:t>Consider each attribute and class label as random variables</a:t>
            </a:r>
          </a:p>
          <a:p>
            <a:pPr lvl="1">
              <a:buFont typeface="Arial" panose="020B0604020202020204" pitchFamily="34" charset="0"/>
              <a:buNone/>
            </a:pPr>
            <a:endParaRPr lang="en-US" altLang="en-US"/>
          </a:p>
          <a:p>
            <a:r>
              <a:rPr lang="en-US" altLang="en-US"/>
              <a:t>Given a record with attributes (A</a:t>
            </a:r>
            <a:r>
              <a:rPr lang="en-US" altLang="en-US" baseline="-25000"/>
              <a:t>1</a:t>
            </a:r>
            <a:r>
              <a:rPr lang="en-US" altLang="en-US"/>
              <a:t>, A</a:t>
            </a:r>
            <a:r>
              <a:rPr lang="en-US" altLang="en-US" baseline="-25000"/>
              <a:t>2</a:t>
            </a:r>
            <a:r>
              <a:rPr lang="en-US" altLang="en-US"/>
              <a:t>,…,A</a:t>
            </a:r>
            <a:r>
              <a:rPr lang="en-US" altLang="en-US" baseline="-25000"/>
              <a:t>n</a:t>
            </a:r>
            <a:r>
              <a:rPr lang="en-US" altLang="en-US"/>
              <a:t>) </a:t>
            </a:r>
          </a:p>
          <a:p>
            <a:pPr lvl="1"/>
            <a:r>
              <a:rPr lang="en-US" altLang="en-US"/>
              <a:t>Goal is to predict class C</a:t>
            </a:r>
          </a:p>
          <a:p>
            <a:pPr lvl="1"/>
            <a:r>
              <a:rPr lang="en-US" altLang="en-US"/>
              <a:t>Specifically, we want to find the value of C that maximizes P(C| A</a:t>
            </a:r>
            <a:r>
              <a:rPr lang="en-US" altLang="en-US" baseline="-25000"/>
              <a:t>1</a:t>
            </a:r>
            <a:r>
              <a:rPr lang="en-US" altLang="en-US"/>
              <a:t>, A</a:t>
            </a:r>
            <a:r>
              <a:rPr lang="en-US" altLang="en-US" baseline="-25000"/>
              <a:t>2</a:t>
            </a:r>
            <a:r>
              <a:rPr lang="en-US" altLang="en-US"/>
              <a:t>,…,A</a:t>
            </a:r>
            <a:r>
              <a:rPr lang="en-US" altLang="en-US" baseline="-25000"/>
              <a:t>n </a:t>
            </a:r>
            <a:r>
              <a:rPr lang="en-US" altLang="en-US"/>
              <a:t>)</a:t>
            </a:r>
          </a:p>
          <a:p>
            <a:pPr lvl="1"/>
            <a:endParaRPr lang="en-US" altLang="en-US"/>
          </a:p>
          <a:p>
            <a:r>
              <a:rPr lang="en-US" altLang="en-US"/>
              <a:t>Can we estimate P(C| A</a:t>
            </a:r>
            <a:r>
              <a:rPr lang="en-US" altLang="en-US" baseline="-25000"/>
              <a:t>1</a:t>
            </a:r>
            <a:r>
              <a:rPr lang="en-US" altLang="en-US"/>
              <a:t>, A</a:t>
            </a:r>
            <a:r>
              <a:rPr lang="en-US" altLang="en-US" baseline="-25000"/>
              <a:t>2</a:t>
            </a:r>
            <a:r>
              <a:rPr lang="en-US" altLang="en-US"/>
              <a:t>,…,A</a:t>
            </a:r>
            <a:r>
              <a:rPr lang="en-US" altLang="en-US" baseline="-25000"/>
              <a:t>n </a:t>
            </a:r>
            <a:r>
              <a:rPr lang="en-US" altLang="en-US"/>
              <a:t>) directly from data?</a:t>
            </a:r>
          </a:p>
        </p:txBody>
      </p:sp>
    </p:spTree>
    <p:extLst>
      <p:ext uri="{BB962C8B-B14F-4D97-AF65-F5344CB8AC3E}">
        <p14:creationId xmlns:p14="http://schemas.microsoft.com/office/powerpoint/2010/main" val="1636155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082" name="Rectangle 2"/>
          <p:cNvSpPr>
            <a:spLocks noGrp="1" noChangeArrowheads="1"/>
          </p:cNvSpPr>
          <p:nvPr>
            <p:ph type="title"/>
          </p:nvPr>
        </p:nvSpPr>
        <p:spPr/>
        <p:txBody>
          <a:bodyPr/>
          <a:lstStyle/>
          <a:p>
            <a:r>
              <a:rPr lang="en-US" altLang="en-US"/>
              <a:t>Bayesian Classifiers</a:t>
            </a:r>
          </a:p>
        </p:txBody>
      </p:sp>
      <p:sp>
        <p:nvSpPr>
          <p:cNvPr id="1070083" name="Rectangle 3"/>
          <p:cNvSpPr>
            <a:spLocks noGrp="1" noChangeArrowheads="1"/>
          </p:cNvSpPr>
          <p:nvPr>
            <p:ph type="body" idx="1"/>
          </p:nvPr>
        </p:nvSpPr>
        <p:spPr>
          <a:xfrm>
            <a:off x="1066800" y="1219200"/>
            <a:ext cx="9448801" cy="5105400"/>
          </a:xfrm>
        </p:spPr>
        <p:txBody>
          <a:bodyPr/>
          <a:lstStyle/>
          <a:p>
            <a:pPr>
              <a:lnSpc>
                <a:spcPct val="90000"/>
              </a:lnSpc>
            </a:pPr>
            <a:r>
              <a:rPr lang="en-US" altLang="en-US" sz="2400" dirty="0"/>
              <a:t>Approach:</a:t>
            </a:r>
          </a:p>
          <a:p>
            <a:pPr lvl="1">
              <a:lnSpc>
                <a:spcPct val="90000"/>
              </a:lnSpc>
            </a:pPr>
            <a:r>
              <a:rPr lang="en-US" altLang="en-US" sz="2400" dirty="0"/>
              <a:t>compute the posterior probability P(C | A</a:t>
            </a:r>
            <a:r>
              <a:rPr lang="en-US" altLang="en-US" sz="2400" baseline="-25000" dirty="0"/>
              <a:t>1</a:t>
            </a:r>
            <a:r>
              <a:rPr lang="en-US" altLang="en-US" sz="2400" dirty="0"/>
              <a:t>, A</a:t>
            </a:r>
            <a:r>
              <a:rPr lang="en-US" altLang="en-US" sz="2400" baseline="-25000" dirty="0"/>
              <a:t>2</a:t>
            </a:r>
            <a:r>
              <a:rPr lang="en-US" altLang="en-US" sz="2400" dirty="0"/>
              <a:t>, …, A</a:t>
            </a:r>
            <a:r>
              <a:rPr lang="en-US" altLang="en-US" sz="2400" baseline="-25000" dirty="0"/>
              <a:t>n</a:t>
            </a:r>
            <a:r>
              <a:rPr lang="en-US" altLang="en-US" sz="2400" dirty="0"/>
              <a:t>) for all values of C using the Bayes theorem</a:t>
            </a:r>
          </a:p>
          <a:p>
            <a:pPr lvl="1">
              <a:lnSpc>
                <a:spcPct val="90000"/>
              </a:lnSpc>
            </a:pPr>
            <a:endParaRPr lang="en-US" altLang="en-US" sz="2400" dirty="0"/>
          </a:p>
          <a:p>
            <a:pPr lvl="1">
              <a:lnSpc>
                <a:spcPct val="90000"/>
              </a:lnSpc>
            </a:pPr>
            <a:endParaRPr lang="en-US" altLang="en-US" sz="2400" dirty="0"/>
          </a:p>
          <a:p>
            <a:pPr lvl="1">
              <a:lnSpc>
                <a:spcPct val="90000"/>
              </a:lnSpc>
              <a:buFont typeface="Arial" panose="020B0604020202020204" pitchFamily="34" charset="0"/>
              <a:buNone/>
            </a:pPr>
            <a:endParaRPr lang="en-US" altLang="en-US" sz="2400" dirty="0"/>
          </a:p>
          <a:p>
            <a:pPr lvl="1">
              <a:lnSpc>
                <a:spcPct val="90000"/>
              </a:lnSpc>
            </a:pPr>
            <a:r>
              <a:rPr lang="en-US" altLang="en-US" sz="2400" dirty="0"/>
              <a:t>Choose value of C that maximizes </a:t>
            </a:r>
            <a:br>
              <a:rPr lang="en-US" altLang="en-US" sz="2400" dirty="0"/>
            </a:br>
            <a:r>
              <a:rPr lang="en-US" altLang="en-US" sz="2400" dirty="0"/>
              <a:t>		P(C | A</a:t>
            </a:r>
            <a:r>
              <a:rPr lang="en-US" altLang="en-US" sz="2400" baseline="-25000" dirty="0"/>
              <a:t>1</a:t>
            </a:r>
            <a:r>
              <a:rPr lang="en-US" altLang="en-US" sz="2400" dirty="0"/>
              <a:t>, A</a:t>
            </a:r>
            <a:r>
              <a:rPr lang="en-US" altLang="en-US" sz="2400" baseline="-25000" dirty="0"/>
              <a:t>2</a:t>
            </a:r>
            <a:r>
              <a:rPr lang="en-US" altLang="en-US" sz="2400" dirty="0"/>
              <a:t>, …, A</a:t>
            </a:r>
            <a:r>
              <a:rPr lang="en-US" altLang="en-US" sz="2400" baseline="-25000" dirty="0"/>
              <a:t>n</a:t>
            </a:r>
            <a:r>
              <a:rPr lang="en-US" altLang="en-US" sz="2400" dirty="0"/>
              <a:t>)</a:t>
            </a:r>
            <a:br>
              <a:rPr lang="en-US" altLang="en-US" sz="2400" dirty="0"/>
            </a:br>
            <a:endParaRPr lang="en-US" altLang="en-US" sz="2400" dirty="0"/>
          </a:p>
          <a:p>
            <a:pPr lvl="1">
              <a:lnSpc>
                <a:spcPct val="90000"/>
              </a:lnSpc>
            </a:pPr>
            <a:r>
              <a:rPr lang="en-US" altLang="en-US" sz="2400" dirty="0"/>
              <a:t>Equivalent to choosing value of C that maximizes</a:t>
            </a:r>
            <a:br>
              <a:rPr lang="en-US" altLang="en-US" sz="2400" dirty="0"/>
            </a:br>
            <a:r>
              <a:rPr lang="en-US" altLang="en-US" sz="2400" dirty="0"/>
              <a:t>     	P(A</a:t>
            </a:r>
            <a:r>
              <a:rPr lang="en-US" altLang="en-US" sz="2400" baseline="-25000" dirty="0"/>
              <a:t>1</a:t>
            </a:r>
            <a:r>
              <a:rPr lang="en-US" altLang="en-US" sz="2400" dirty="0"/>
              <a:t>, A</a:t>
            </a:r>
            <a:r>
              <a:rPr lang="en-US" altLang="en-US" sz="2400" baseline="-25000" dirty="0"/>
              <a:t>2</a:t>
            </a:r>
            <a:r>
              <a:rPr lang="en-US" altLang="en-US" sz="2400" dirty="0"/>
              <a:t>, …, </a:t>
            </a:r>
            <a:r>
              <a:rPr lang="en-US" altLang="en-US" sz="2400" dirty="0" err="1"/>
              <a:t>A</a:t>
            </a:r>
            <a:r>
              <a:rPr lang="en-US" altLang="en-US" sz="2400" baseline="-25000" dirty="0" err="1"/>
              <a:t>n</a:t>
            </a:r>
            <a:r>
              <a:rPr lang="en-US" altLang="en-US" sz="2400" dirty="0" err="1"/>
              <a:t>|C</a:t>
            </a:r>
            <a:r>
              <a:rPr lang="en-US" altLang="en-US" sz="2400" dirty="0"/>
              <a:t>) P(C)</a:t>
            </a:r>
          </a:p>
          <a:p>
            <a:pPr lvl="1">
              <a:lnSpc>
                <a:spcPct val="90000"/>
              </a:lnSpc>
              <a:buFont typeface="Arial" panose="020B0604020202020204" pitchFamily="34" charset="0"/>
              <a:buNone/>
            </a:pPr>
            <a:endParaRPr lang="en-US" altLang="en-US" sz="2400" dirty="0"/>
          </a:p>
          <a:p>
            <a:pPr>
              <a:lnSpc>
                <a:spcPct val="90000"/>
              </a:lnSpc>
            </a:pPr>
            <a:r>
              <a:rPr lang="en-US" altLang="en-US" sz="2400" dirty="0"/>
              <a:t>How to estimate P(A</a:t>
            </a:r>
            <a:r>
              <a:rPr lang="en-US" altLang="en-US" sz="2400" baseline="-25000" dirty="0"/>
              <a:t>1</a:t>
            </a:r>
            <a:r>
              <a:rPr lang="en-US" altLang="en-US" sz="2400" dirty="0"/>
              <a:t>, A</a:t>
            </a:r>
            <a:r>
              <a:rPr lang="en-US" altLang="en-US" sz="2400" baseline="-25000" dirty="0"/>
              <a:t>2</a:t>
            </a:r>
            <a:r>
              <a:rPr lang="en-US" altLang="en-US" sz="2400" dirty="0"/>
              <a:t>, …, A</a:t>
            </a:r>
            <a:r>
              <a:rPr lang="en-US" altLang="en-US" sz="2400" baseline="-25000" dirty="0"/>
              <a:t>n </a:t>
            </a:r>
            <a:r>
              <a:rPr lang="en-US" altLang="en-US" sz="2400" dirty="0"/>
              <a:t>| C )?</a:t>
            </a:r>
          </a:p>
        </p:txBody>
      </p:sp>
      <mc:AlternateContent xmlns:mc="http://schemas.openxmlformats.org/markup-compatibility/2006" xmlns:a14="http://schemas.microsoft.com/office/drawing/2010/main">
        <mc:Choice Requires="a14">
          <p:sp>
            <p:nvSpPr>
              <p:cNvPr id="1070084" name="Object 4"/>
              <p:cNvSpPr txBox="1"/>
              <p:nvPr/>
            </p:nvSpPr>
            <p:spPr bwMode="auto">
              <a:xfrm>
                <a:off x="3352800" y="2479676"/>
                <a:ext cx="5791200" cy="796925"/>
              </a:xfrm>
              <a:prstGeom prst="rect">
                <a:avLst/>
              </a:prstGeom>
              <a:noFill/>
              <a:ln w="57150" cmpd="thickThin">
                <a:solidFill>
                  <a:srgbClr val="FF0000"/>
                </a:solidFill>
                <a:miter lim="800000"/>
                <a:headEnd/>
                <a:tailEnd/>
              </a:ln>
              <a:effectLst/>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𝑃</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𝐶</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𝐴</m:t>
                          </m:r>
                        </m:e>
                        <m:sub>
                          <m:r>
                            <a:rPr lang="en-US" i="1">
                              <a:solidFill>
                                <a:srgbClr val="000000"/>
                              </a:solidFill>
                              <a:latin typeface="Cambria Math" panose="02040503050406030204" pitchFamily="18" charset="0"/>
                            </a:rPr>
                            <m:t>1</m:t>
                          </m:r>
                        </m:sub>
                      </m:sSub>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𝐴</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𝐴</m:t>
                          </m:r>
                        </m:e>
                        <m:sub>
                          <m:r>
                            <a:rPr lang="en-US" i="1">
                              <a:solidFill>
                                <a:srgbClr val="000000"/>
                              </a:solidFill>
                              <a:latin typeface="Cambria Math" panose="02040503050406030204" pitchFamily="18" charset="0"/>
                            </a:rPr>
                            <m:t>𝑛</m:t>
                          </m:r>
                        </m:sub>
                      </m:sSub>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𝑃</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𝐴</m:t>
                              </m:r>
                            </m:e>
                            <m:sub>
                              <m:r>
                                <a:rPr lang="en-US" i="1">
                                  <a:solidFill>
                                    <a:srgbClr val="000000"/>
                                  </a:solidFill>
                                  <a:latin typeface="Cambria Math" panose="02040503050406030204" pitchFamily="18" charset="0"/>
                                </a:rPr>
                                <m:t>1</m:t>
                              </m:r>
                            </m:sub>
                          </m:sSub>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𝐴</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𝐴</m:t>
                              </m:r>
                            </m:e>
                            <m:sub>
                              <m:r>
                                <a:rPr lang="en-US" i="1">
                                  <a:solidFill>
                                    <a:srgbClr val="000000"/>
                                  </a:solidFill>
                                  <a:latin typeface="Cambria Math" panose="02040503050406030204" pitchFamily="18" charset="0"/>
                                </a:rPr>
                                <m:t>𝑛</m:t>
                              </m:r>
                            </m:sub>
                          </m:sSub>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𝐶</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𝑃</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𝐶</m:t>
                          </m:r>
                          <m:r>
                            <a:rPr lang="en-US" i="1">
                              <a:solidFill>
                                <a:srgbClr val="000000"/>
                              </a:solidFill>
                              <a:latin typeface="Cambria Math" panose="02040503050406030204" pitchFamily="18" charset="0"/>
                            </a:rPr>
                            <m:t>)</m:t>
                          </m:r>
                        </m:num>
                        <m:den>
                          <m:r>
                            <a:rPr lang="en-US" i="1">
                              <a:solidFill>
                                <a:srgbClr val="000000"/>
                              </a:solidFill>
                              <a:latin typeface="Cambria Math" panose="02040503050406030204" pitchFamily="18" charset="0"/>
                            </a:rPr>
                            <m:t>𝑃</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𝐴</m:t>
                              </m:r>
                            </m:e>
                            <m:sub>
                              <m:r>
                                <a:rPr lang="en-US" i="1">
                                  <a:solidFill>
                                    <a:srgbClr val="000000"/>
                                  </a:solidFill>
                                  <a:latin typeface="Cambria Math" panose="02040503050406030204" pitchFamily="18" charset="0"/>
                                </a:rPr>
                                <m:t>1</m:t>
                              </m:r>
                            </m:sub>
                          </m:sSub>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𝐴</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𝐴</m:t>
                              </m:r>
                            </m:e>
                            <m:sub>
                              <m:r>
                                <a:rPr lang="en-US" i="1">
                                  <a:solidFill>
                                    <a:srgbClr val="000000"/>
                                  </a:solidFill>
                                  <a:latin typeface="Cambria Math" panose="02040503050406030204" pitchFamily="18" charset="0"/>
                                </a:rPr>
                                <m:t>𝑛</m:t>
                              </m:r>
                            </m:sub>
                          </m:sSub>
                          <m:r>
                            <a:rPr lang="en-US" i="1">
                              <a:solidFill>
                                <a:srgbClr val="000000"/>
                              </a:solidFill>
                              <a:latin typeface="Cambria Math" panose="02040503050406030204" pitchFamily="18" charset="0"/>
                            </a:rPr>
                            <m:t>)</m:t>
                          </m:r>
                        </m:den>
                      </m:f>
                    </m:oMath>
                  </m:oMathPara>
                </a14:m>
                <a:endParaRPr lang="en-US"/>
              </a:p>
            </p:txBody>
          </p:sp>
        </mc:Choice>
        <mc:Fallback xmlns="">
          <p:sp>
            <p:nvSpPr>
              <p:cNvPr id="1070084" name="Object 4"/>
              <p:cNvSpPr txBox="1">
                <a:spLocks noRot="1" noChangeAspect="1" noMove="1" noResize="1" noEditPoints="1" noAdjustHandles="1" noChangeArrowheads="1" noChangeShapeType="1" noTextEdit="1"/>
              </p:cNvSpPr>
              <p:nvPr/>
            </p:nvSpPr>
            <p:spPr bwMode="auto">
              <a:xfrm>
                <a:off x="3352800" y="2479676"/>
                <a:ext cx="5791200" cy="796925"/>
              </a:xfrm>
              <a:prstGeom prst="rect">
                <a:avLst/>
              </a:prstGeom>
              <a:blipFill>
                <a:blip r:embed="rId2"/>
                <a:stretch>
                  <a:fillRect/>
                </a:stretch>
              </a:blipFill>
              <a:ln w="57150" cmpd="thickThin">
                <a:solidFill>
                  <a:srgbClr val="FF0000"/>
                </a:solidFill>
                <a:miter lim="800000"/>
                <a:headEnd/>
                <a:tailEnd/>
              </a:ln>
              <a:effectLst/>
            </p:spPr>
            <p:txBody>
              <a:bodyPr/>
              <a:lstStyle/>
              <a:p>
                <a:r>
                  <a:rPr lang="en-US">
                    <a:noFill/>
                  </a:rPr>
                  <a:t> </a:t>
                </a:r>
              </a:p>
            </p:txBody>
          </p:sp>
        </mc:Fallback>
      </mc:AlternateContent>
    </p:spTree>
    <p:extLst>
      <p:ext uri="{BB962C8B-B14F-4D97-AF65-F5344CB8AC3E}">
        <p14:creationId xmlns:p14="http://schemas.microsoft.com/office/powerpoint/2010/main" val="254600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106" name="Rectangle 2"/>
          <p:cNvSpPr>
            <a:spLocks noGrp="1" noChangeArrowheads="1"/>
          </p:cNvSpPr>
          <p:nvPr>
            <p:ph type="title"/>
          </p:nvPr>
        </p:nvSpPr>
        <p:spPr/>
        <p:txBody>
          <a:bodyPr/>
          <a:lstStyle/>
          <a:p>
            <a:r>
              <a:rPr lang="en-US" altLang="en-US"/>
              <a:t>Naïve Bayes Classifier</a:t>
            </a:r>
          </a:p>
        </p:txBody>
      </p:sp>
      <p:sp>
        <p:nvSpPr>
          <p:cNvPr id="1071107" name="Rectangle 3"/>
          <p:cNvSpPr>
            <a:spLocks noGrp="1" noChangeArrowheads="1"/>
          </p:cNvSpPr>
          <p:nvPr>
            <p:ph type="body" idx="1"/>
          </p:nvPr>
        </p:nvSpPr>
        <p:spPr/>
        <p:txBody>
          <a:bodyPr/>
          <a:lstStyle/>
          <a:p>
            <a:r>
              <a:rPr lang="en-US" altLang="en-US" sz="2400" dirty="0"/>
              <a:t>Assume </a:t>
            </a:r>
            <a:r>
              <a:rPr lang="en-US" altLang="en-US" sz="2400" b="1" dirty="0"/>
              <a:t>independence</a:t>
            </a:r>
            <a:r>
              <a:rPr lang="en-US" altLang="en-US" sz="2400" dirty="0"/>
              <a:t> among attributes A</a:t>
            </a:r>
            <a:r>
              <a:rPr lang="en-US" altLang="en-US" baseline="-25000" dirty="0"/>
              <a:t>i</a:t>
            </a:r>
            <a:r>
              <a:rPr lang="en-US" altLang="en-US" sz="2400" dirty="0"/>
              <a:t> when class is given:    </a:t>
            </a:r>
          </a:p>
          <a:p>
            <a:pPr lvl="1"/>
            <a:r>
              <a:rPr lang="en-US" altLang="en-US" sz="2400" dirty="0"/>
              <a:t>P(A</a:t>
            </a:r>
            <a:r>
              <a:rPr lang="en-US" altLang="en-US" sz="2400" baseline="-25000" dirty="0"/>
              <a:t>1</a:t>
            </a:r>
            <a:r>
              <a:rPr lang="en-US" altLang="en-US" sz="2400" dirty="0"/>
              <a:t>, A</a:t>
            </a:r>
            <a:r>
              <a:rPr lang="en-US" altLang="en-US" sz="2400" baseline="-25000" dirty="0"/>
              <a:t>2</a:t>
            </a:r>
            <a:r>
              <a:rPr lang="en-US" altLang="en-US" sz="2400" dirty="0"/>
              <a:t>, …, A</a:t>
            </a:r>
            <a:r>
              <a:rPr lang="en-US" altLang="en-US" sz="2400" baseline="-25000" dirty="0"/>
              <a:t>n </a:t>
            </a:r>
            <a:r>
              <a:rPr lang="en-US" altLang="en-US" sz="2400" dirty="0"/>
              <a:t>|C) = P(A</a:t>
            </a:r>
            <a:r>
              <a:rPr lang="en-US" altLang="en-US" sz="2400" baseline="-25000" dirty="0"/>
              <a:t>1</a:t>
            </a:r>
            <a:r>
              <a:rPr lang="en-US" altLang="en-US" sz="2400" dirty="0"/>
              <a:t>| </a:t>
            </a:r>
            <a:r>
              <a:rPr lang="en-US" altLang="en-US" sz="2400" dirty="0" err="1"/>
              <a:t>C</a:t>
            </a:r>
            <a:r>
              <a:rPr lang="en-US" altLang="en-US" sz="2400" baseline="-25000" dirty="0" err="1"/>
              <a:t>j</a:t>
            </a:r>
            <a:r>
              <a:rPr lang="en-US" altLang="en-US" sz="2400" dirty="0"/>
              <a:t>) P(A</a:t>
            </a:r>
            <a:r>
              <a:rPr lang="en-US" altLang="en-US" sz="2400" baseline="-25000" dirty="0"/>
              <a:t>2</a:t>
            </a:r>
            <a:r>
              <a:rPr lang="en-US" altLang="en-US" sz="2400" dirty="0"/>
              <a:t>| </a:t>
            </a:r>
            <a:r>
              <a:rPr lang="en-US" altLang="en-US" sz="2400" dirty="0" err="1"/>
              <a:t>C</a:t>
            </a:r>
            <a:r>
              <a:rPr lang="en-US" altLang="en-US" sz="2400" baseline="-25000" dirty="0" err="1"/>
              <a:t>j</a:t>
            </a:r>
            <a:r>
              <a:rPr lang="en-US" altLang="en-US" sz="2400" dirty="0"/>
              <a:t>)… P(A</a:t>
            </a:r>
            <a:r>
              <a:rPr lang="en-US" altLang="en-US" sz="2400" baseline="-25000" dirty="0"/>
              <a:t>n</a:t>
            </a:r>
            <a:r>
              <a:rPr lang="en-US" altLang="en-US" sz="2400" dirty="0"/>
              <a:t>| </a:t>
            </a:r>
            <a:r>
              <a:rPr lang="en-US" altLang="en-US" sz="2400" dirty="0" err="1"/>
              <a:t>C</a:t>
            </a:r>
            <a:r>
              <a:rPr lang="en-US" altLang="en-US" sz="2400" baseline="-25000" dirty="0" err="1"/>
              <a:t>j</a:t>
            </a:r>
            <a:r>
              <a:rPr lang="en-US" altLang="en-US" sz="2400" dirty="0"/>
              <a:t>)</a:t>
            </a:r>
          </a:p>
          <a:p>
            <a:pPr lvl="1">
              <a:buFont typeface="Arial" panose="020B0604020202020204" pitchFamily="34" charset="0"/>
              <a:buNone/>
            </a:pPr>
            <a:r>
              <a:rPr lang="en-US" altLang="en-US" sz="2400" dirty="0"/>
              <a:t> </a:t>
            </a:r>
          </a:p>
          <a:p>
            <a:pPr lvl="1"/>
            <a:r>
              <a:rPr lang="en-US" altLang="en-US" sz="2400" dirty="0"/>
              <a:t>Can estimate P(A</a:t>
            </a:r>
            <a:r>
              <a:rPr lang="en-US" altLang="en-US" baseline="-25000" dirty="0"/>
              <a:t>i</a:t>
            </a:r>
            <a:r>
              <a:rPr lang="en-US" altLang="en-US" sz="2400" dirty="0"/>
              <a:t>| </a:t>
            </a:r>
            <a:r>
              <a:rPr lang="en-US" altLang="en-US" sz="2400" dirty="0" err="1"/>
              <a:t>C</a:t>
            </a:r>
            <a:r>
              <a:rPr lang="en-US" altLang="en-US" baseline="-25000" dirty="0" err="1"/>
              <a:t>j</a:t>
            </a:r>
            <a:r>
              <a:rPr lang="en-US" altLang="en-US" sz="2400" dirty="0"/>
              <a:t>) for all A</a:t>
            </a:r>
            <a:r>
              <a:rPr lang="en-US" altLang="en-US" baseline="-25000" dirty="0"/>
              <a:t>i</a:t>
            </a:r>
            <a:r>
              <a:rPr lang="en-US" altLang="en-US" sz="2400" dirty="0"/>
              <a:t> and </a:t>
            </a:r>
            <a:r>
              <a:rPr lang="en-US" altLang="en-US" sz="2400" dirty="0" err="1"/>
              <a:t>C</a:t>
            </a:r>
            <a:r>
              <a:rPr lang="en-US" altLang="en-US" baseline="-25000" dirty="0" err="1"/>
              <a:t>j</a:t>
            </a:r>
            <a:r>
              <a:rPr lang="en-US" altLang="en-US" sz="2400" dirty="0"/>
              <a:t>.</a:t>
            </a:r>
          </a:p>
          <a:p>
            <a:pPr lvl="1">
              <a:buFont typeface="Arial" panose="020B0604020202020204" pitchFamily="34" charset="0"/>
              <a:buNone/>
            </a:pPr>
            <a:endParaRPr lang="en-US" altLang="en-US" sz="2400" dirty="0"/>
          </a:p>
          <a:p>
            <a:pPr lvl="1"/>
            <a:r>
              <a:rPr lang="en-US" altLang="en-US" sz="2400" dirty="0"/>
              <a:t>New point is classified to </a:t>
            </a:r>
            <a:r>
              <a:rPr lang="en-US" altLang="en-US" sz="2400" dirty="0" err="1"/>
              <a:t>C</a:t>
            </a:r>
            <a:r>
              <a:rPr lang="en-US" altLang="en-US" sz="2400" baseline="-25000" dirty="0" err="1"/>
              <a:t>j</a:t>
            </a:r>
            <a:r>
              <a:rPr lang="en-US" altLang="en-US" sz="2400" dirty="0"/>
              <a:t> if  P(</a:t>
            </a:r>
            <a:r>
              <a:rPr lang="en-US" altLang="en-US" sz="2400" dirty="0" err="1"/>
              <a:t>C</a:t>
            </a:r>
            <a:r>
              <a:rPr lang="en-US" altLang="en-US" sz="2400" baseline="-25000" dirty="0" err="1"/>
              <a:t>j</a:t>
            </a:r>
            <a:r>
              <a:rPr lang="en-US" altLang="en-US" sz="2400" dirty="0"/>
              <a:t>) </a:t>
            </a:r>
            <a:r>
              <a:rPr lang="en-US" altLang="en-US" sz="2400" dirty="0">
                <a:sym typeface="Symbol" panose="05050102010706020507" pitchFamily="18" charset="2"/>
              </a:rPr>
              <a:t></a:t>
            </a:r>
            <a:r>
              <a:rPr lang="en-US" altLang="en-US" sz="2400" dirty="0"/>
              <a:t> P(A</a:t>
            </a:r>
            <a:r>
              <a:rPr lang="en-US" altLang="en-US" sz="2400" baseline="-25000" dirty="0"/>
              <a:t>i</a:t>
            </a:r>
            <a:r>
              <a:rPr lang="en-US" altLang="en-US" sz="2400" dirty="0"/>
              <a:t>| </a:t>
            </a:r>
            <a:r>
              <a:rPr lang="en-US" altLang="en-US" sz="2400" dirty="0" err="1"/>
              <a:t>C</a:t>
            </a:r>
            <a:r>
              <a:rPr lang="en-US" altLang="en-US" sz="2400" baseline="-25000" dirty="0" err="1"/>
              <a:t>j</a:t>
            </a:r>
            <a:r>
              <a:rPr lang="en-US" altLang="en-US" sz="2400" dirty="0"/>
              <a:t>)  is maximal.</a:t>
            </a:r>
            <a:endParaRPr lang="en-US" altLang="en-US" dirty="0"/>
          </a:p>
          <a:p>
            <a:pPr>
              <a:buFont typeface="Monotype Sorts" pitchFamily="2" charset="2"/>
              <a:buNone/>
            </a:pPr>
            <a:endParaRPr lang="en-US" altLang="en-US" dirty="0"/>
          </a:p>
        </p:txBody>
      </p:sp>
    </p:spTree>
    <p:extLst>
      <p:ext uri="{BB962C8B-B14F-4D97-AF65-F5344CB8AC3E}">
        <p14:creationId xmlns:p14="http://schemas.microsoft.com/office/powerpoint/2010/main" val="4803708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2679</TotalTime>
  <Words>1220</Words>
  <Application>Microsoft Office PowerPoint</Application>
  <PresentationFormat>Widescreen</PresentationFormat>
  <Paragraphs>133</Paragraphs>
  <Slides>16</Slides>
  <Notes>3</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3</vt:i4>
      </vt:variant>
      <vt:variant>
        <vt:lpstr>Slide Titles</vt:lpstr>
      </vt:variant>
      <vt:variant>
        <vt:i4>16</vt:i4>
      </vt:variant>
    </vt:vector>
  </HeadingPairs>
  <TitlesOfParts>
    <vt:vector size="26" baseType="lpstr">
      <vt:lpstr>Arial</vt:lpstr>
      <vt:lpstr>Calibri</vt:lpstr>
      <vt:lpstr>Cambria Math</vt:lpstr>
      <vt:lpstr>Monotype Sorts</vt:lpstr>
      <vt:lpstr>Times New Roman</vt:lpstr>
      <vt:lpstr>Office Theme</vt:lpstr>
      <vt:lpstr>1_Office Theme</vt:lpstr>
      <vt:lpstr>VISIO</vt:lpstr>
      <vt:lpstr>Equation</vt:lpstr>
      <vt:lpstr>Worksheet</vt:lpstr>
      <vt:lpstr>Classification</vt:lpstr>
      <vt:lpstr>Classification: Definition</vt:lpstr>
      <vt:lpstr>Classifier- Two types</vt:lpstr>
      <vt:lpstr>Accuracy of Classification Models</vt:lpstr>
      <vt:lpstr>Bayes Classifier</vt:lpstr>
      <vt:lpstr>Example of Bayes Theorem</vt:lpstr>
      <vt:lpstr>Bayesian Classifiers</vt:lpstr>
      <vt:lpstr>Bayesian Classifiers</vt:lpstr>
      <vt:lpstr>Naïve Bayes Classifier</vt:lpstr>
      <vt:lpstr>How to Estimate Probabilities from Data?</vt:lpstr>
      <vt:lpstr>How to Estimate Probabilities from Data?</vt:lpstr>
      <vt:lpstr>How to Estimate Probabilities from Data?</vt:lpstr>
      <vt:lpstr>Example of Naïve Bayes Classifier</vt:lpstr>
      <vt:lpstr>Naïve Bayes Classifier</vt:lpstr>
      <vt:lpstr>Example of Naïve Bayes Classifier</vt:lpstr>
      <vt:lpstr>Naïve Bayes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dc:title>
  <dc:creator>Abhijit Dutt</dc:creator>
  <cp:lastModifiedBy>Abhijit Dutt</cp:lastModifiedBy>
  <cp:revision>12</cp:revision>
  <dcterms:created xsi:type="dcterms:W3CDTF">2019-10-16T23:47:03Z</dcterms:created>
  <dcterms:modified xsi:type="dcterms:W3CDTF">2023-02-24T01:27:52Z</dcterms:modified>
</cp:coreProperties>
</file>