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4" r:id="rId2"/>
  </p:sldMasterIdLst>
  <p:notesMasterIdLst>
    <p:notesMasterId r:id="rId26"/>
  </p:notesMasterIdLst>
  <p:sldIdLst>
    <p:sldId id="257" r:id="rId3"/>
    <p:sldId id="314" r:id="rId4"/>
    <p:sldId id="315" r:id="rId5"/>
    <p:sldId id="316" r:id="rId6"/>
    <p:sldId id="317" r:id="rId7"/>
    <p:sldId id="318" r:id="rId8"/>
    <p:sldId id="320" r:id="rId9"/>
    <p:sldId id="321" r:id="rId10"/>
    <p:sldId id="322" r:id="rId11"/>
    <p:sldId id="324" r:id="rId12"/>
    <p:sldId id="330" r:id="rId13"/>
    <p:sldId id="335" r:id="rId14"/>
    <p:sldId id="336" r:id="rId15"/>
    <p:sldId id="337" r:id="rId16"/>
    <p:sldId id="581" r:id="rId17"/>
    <p:sldId id="331" r:id="rId18"/>
    <p:sldId id="333" r:id="rId19"/>
    <p:sldId id="332" r:id="rId20"/>
    <p:sldId id="580" r:id="rId21"/>
    <p:sldId id="261" r:id="rId22"/>
    <p:sldId id="271" r:id="rId23"/>
    <p:sldId id="272" r:id="rId24"/>
    <p:sldId id="273" r:id="rId25"/>
  </p:sldIdLst>
  <p:sldSz cx="12192000" cy="6858000"/>
  <p:notesSz cx="6858000" cy="9144000"/>
  <p:photoAlbum showCaptions="1" layout="1pic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94D8A-E9F3-48E3-AAB3-4071C482AD9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684D03-5199-41CC-A0A6-6618F27ED175}">
      <dgm:prSet custT="1"/>
      <dgm:spPr/>
      <dgm:t>
        <a:bodyPr/>
        <a:lstStyle/>
        <a:p>
          <a:r>
            <a:rPr lang="en-US" sz="2400" dirty="0"/>
            <a:t>Although linear regression is used with qualitative variables, however if the dependent variable is a qualitative variable it is not possible to use regression.</a:t>
          </a:r>
        </a:p>
      </dgm:t>
    </dgm:pt>
    <dgm:pt modelId="{57CAD9F2-C473-4DDC-BDC2-22AE689E2AD5}" type="parTrans" cxnId="{E6F75940-28C7-4694-94D7-DD6878E7E02D}">
      <dgm:prSet/>
      <dgm:spPr/>
      <dgm:t>
        <a:bodyPr/>
        <a:lstStyle/>
        <a:p>
          <a:endParaRPr lang="en-US"/>
        </a:p>
      </dgm:t>
    </dgm:pt>
    <dgm:pt modelId="{451B2EDE-AE52-4349-A8B7-58205DEE54B6}" type="sibTrans" cxnId="{E6F75940-28C7-4694-94D7-DD6878E7E02D}">
      <dgm:prSet/>
      <dgm:spPr/>
      <dgm:t>
        <a:bodyPr/>
        <a:lstStyle/>
        <a:p>
          <a:endParaRPr lang="en-US"/>
        </a:p>
      </dgm:t>
    </dgm:pt>
    <dgm:pt modelId="{7FC6DEB1-FB4C-46EA-BEBF-00EE658DEB06}">
      <dgm:prSet/>
      <dgm:spPr/>
      <dgm:t>
        <a:bodyPr/>
        <a:lstStyle/>
        <a:p>
          <a:r>
            <a:rPr lang="en-US" dirty="0"/>
            <a:t>In many cases the response (dependent) variable is binary. As an example whether a person would default on a loan</a:t>
          </a:r>
        </a:p>
      </dgm:t>
    </dgm:pt>
    <dgm:pt modelId="{4ABAC819-247C-4702-AEAF-539BA90DF565}" type="parTrans" cxnId="{EB9E4E73-1B97-4F93-848A-2BBA6D98F9A2}">
      <dgm:prSet/>
      <dgm:spPr/>
      <dgm:t>
        <a:bodyPr/>
        <a:lstStyle/>
        <a:p>
          <a:endParaRPr lang="en-US"/>
        </a:p>
      </dgm:t>
    </dgm:pt>
    <dgm:pt modelId="{563A6FC4-1A92-4AAA-9747-1247D6076685}" type="sibTrans" cxnId="{EB9E4E73-1B97-4F93-848A-2BBA6D98F9A2}">
      <dgm:prSet/>
      <dgm:spPr/>
      <dgm:t>
        <a:bodyPr/>
        <a:lstStyle/>
        <a:p>
          <a:endParaRPr lang="en-US"/>
        </a:p>
      </dgm:t>
    </dgm:pt>
    <dgm:pt modelId="{9CE34703-9249-405E-B90A-FD3823E9527E}">
      <dgm:prSet/>
      <dgm:spPr/>
      <dgm:t>
        <a:bodyPr/>
        <a:lstStyle/>
        <a:p>
          <a:r>
            <a:rPr lang="en-US" dirty="0"/>
            <a:t>Instead of modeling the dependent variable directly, we calculate the </a:t>
          </a:r>
          <a:r>
            <a:rPr lang="en-US" b="1" dirty="0"/>
            <a:t>probability</a:t>
          </a:r>
          <a:r>
            <a:rPr lang="en-US" dirty="0"/>
            <a:t> that the dependent variable belongs to one of the categories</a:t>
          </a:r>
        </a:p>
      </dgm:t>
    </dgm:pt>
    <dgm:pt modelId="{C78F6389-1B47-4857-BE0E-0DCFA03763B1}" type="parTrans" cxnId="{E2F3A769-B47F-4E66-906A-47E09B710F8F}">
      <dgm:prSet/>
      <dgm:spPr/>
      <dgm:t>
        <a:bodyPr/>
        <a:lstStyle/>
        <a:p>
          <a:endParaRPr lang="en-US"/>
        </a:p>
      </dgm:t>
    </dgm:pt>
    <dgm:pt modelId="{42230B36-44F6-4190-9905-93E2461560B7}" type="sibTrans" cxnId="{E2F3A769-B47F-4E66-906A-47E09B710F8F}">
      <dgm:prSet/>
      <dgm:spPr/>
      <dgm:t>
        <a:bodyPr/>
        <a:lstStyle/>
        <a:p>
          <a:endParaRPr lang="en-US"/>
        </a:p>
      </dgm:t>
    </dgm:pt>
    <dgm:pt modelId="{D219AE35-A36B-4EC4-96B3-B63289FBC1EE}" type="pres">
      <dgm:prSet presAssocID="{AE794D8A-E9F3-48E3-AAB3-4071C482AD9E}" presName="outerComposite" presStyleCnt="0">
        <dgm:presLayoutVars>
          <dgm:chMax val="5"/>
          <dgm:dir/>
          <dgm:resizeHandles val="exact"/>
        </dgm:presLayoutVars>
      </dgm:prSet>
      <dgm:spPr/>
    </dgm:pt>
    <dgm:pt modelId="{86884A62-B735-4E73-9C02-15B33A98201F}" type="pres">
      <dgm:prSet presAssocID="{AE794D8A-E9F3-48E3-AAB3-4071C482AD9E}" presName="dummyMaxCanvas" presStyleCnt="0">
        <dgm:presLayoutVars/>
      </dgm:prSet>
      <dgm:spPr/>
    </dgm:pt>
    <dgm:pt modelId="{B58D321C-749F-41D3-8053-F5BA4E60CFC7}" type="pres">
      <dgm:prSet presAssocID="{AE794D8A-E9F3-48E3-AAB3-4071C482AD9E}" presName="ThreeNodes_1" presStyleLbl="node1" presStyleIdx="0" presStyleCnt="3">
        <dgm:presLayoutVars>
          <dgm:bulletEnabled val="1"/>
        </dgm:presLayoutVars>
      </dgm:prSet>
      <dgm:spPr/>
    </dgm:pt>
    <dgm:pt modelId="{4FE13F56-3B2A-42FA-9547-DC9AFA865831}" type="pres">
      <dgm:prSet presAssocID="{AE794D8A-E9F3-48E3-AAB3-4071C482AD9E}" presName="ThreeNodes_2" presStyleLbl="node1" presStyleIdx="1" presStyleCnt="3">
        <dgm:presLayoutVars>
          <dgm:bulletEnabled val="1"/>
        </dgm:presLayoutVars>
      </dgm:prSet>
      <dgm:spPr/>
    </dgm:pt>
    <dgm:pt modelId="{665A7818-4B6D-4462-B260-30E61FE9CE07}" type="pres">
      <dgm:prSet presAssocID="{AE794D8A-E9F3-48E3-AAB3-4071C482AD9E}" presName="ThreeNodes_3" presStyleLbl="node1" presStyleIdx="2" presStyleCnt="3">
        <dgm:presLayoutVars>
          <dgm:bulletEnabled val="1"/>
        </dgm:presLayoutVars>
      </dgm:prSet>
      <dgm:spPr/>
    </dgm:pt>
    <dgm:pt modelId="{738E8087-4FFA-4438-83C0-32C17AD4056C}" type="pres">
      <dgm:prSet presAssocID="{AE794D8A-E9F3-48E3-AAB3-4071C482AD9E}" presName="ThreeConn_1-2" presStyleLbl="fgAccFollowNode1" presStyleIdx="0" presStyleCnt="2">
        <dgm:presLayoutVars>
          <dgm:bulletEnabled val="1"/>
        </dgm:presLayoutVars>
      </dgm:prSet>
      <dgm:spPr/>
    </dgm:pt>
    <dgm:pt modelId="{08A033AE-EEF6-4C0F-8B91-052279F42C84}" type="pres">
      <dgm:prSet presAssocID="{AE794D8A-E9F3-48E3-AAB3-4071C482AD9E}" presName="ThreeConn_2-3" presStyleLbl="fgAccFollowNode1" presStyleIdx="1" presStyleCnt="2">
        <dgm:presLayoutVars>
          <dgm:bulletEnabled val="1"/>
        </dgm:presLayoutVars>
      </dgm:prSet>
      <dgm:spPr/>
    </dgm:pt>
    <dgm:pt modelId="{F24FA5BD-967F-48F0-93B6-19922EC53513}" type="pres">
      <dgm:prSet presAssocID="{AE794D8A-E9F3-48E3-AAB3-4071C482AD9E}" presName="ThreeNodes_1_text" presStyleLbl="node1" presStyleIdx="2" presStyleCnt="3">
        <dgm:presLayoutVars>
          <dgm:bulletEnabled val="1"/>
        </dgm:presLayoutVars>
      </dgm:prSet>
      <dgm:spPr/>
    </dgm:pt>
    <dgm:pt modelId="{B35B1799-383E-4174-AF2D-ADD8D22881A9}" type="pres">
      <dgm:prSet presAssocID="{AE794D8A-E9F3-48E3-AAB3-4071C482AD9E}" presName="ThreeNodes_2_text" presStyleLbl="node1" presStyleIdx="2" presStyleCnt="3">
        <dgm:presLayoutVars>
          <dgm:bulletEnabled val="1"/>
        </dgm:presLayoutVars>
      </dgm:prSet>
      <dgm:spPr/>
    </dgm:pt>
    <dgm:pt modelId="{6C3C404E-4C85-4DDA-98A2-8692B894A526}" type="pres">
      <dgm:prSet presAssocID="{AE794D8A-E9F3-48E3-AAB3-4071C482AD9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7D4E10-51F9-4A00-BEEB-8B795C1B36B9}" type="presOf" srcId="{7FC6DEB1-FB4C-46EA-BEBF-00EE658DEB06}" destId="{B35B1799-383E-4174-AF2D-ADD8D22881A9}" srcOrd="1" destOrd="0" presId="urn:microsoft.com/office/officeart/2005/8/layout/vProcess5"/>
    <dgm:cxn modelId="{E8299F35-070F-4546-934A-6B0A4CC54610}" type="presOf" srcId="{563A6FC4-1A92-4AAA-9747-1247D6076685}" destId="{08A033AE-EEF6-4C0F-8B91-052279F42C84}" srcOrd="0" destOrd="0" presId="urn:microsoft.com/office/officeart/2005/8/layout/vProcess5"/>
    <dgm:cxn modelId="{E6F75940-28C7-4694-94D7-DD6878E7E02D}" srcId="{AE794D8A-E9F3-48E3-AAB3-4071C482AD9E}" destId="{2A684D03-5199-41CC-A0A6-6618F27ED175}" srcOrd="0" destOrd="0" parTransId="{57CAD9F2-C473-4DDC-BDC2-22AE689E2AD5}" sibTransId="{451B2EDE-AE52-4349-A8B7-58205DEE54B6}"/>
    <dgm:cxn modelId="{E2F3A769-B47F-4E66-906A-47E09B710F8F}" srcId="{AE794D8A-E9F3-48E3-AAB3-4071C482AD9E}" destId="{9CE34703-9249-405E-B90A-FD3823E9527E}" srcOrd="2" destOrd="0" parTransId="{C78F6389-1B47-4857-BE0E-0DCFA03763B1}" sibTransId="{42230B36-44F6-4190-9905-93E2461560B7}"/>
    <dgm:cxn modelId="{EB9E4E73-1B97-4F93-848A-2BBA6D98F9A2}" srcId="{AE794D8A-E9F3-48E3-AAB3-4071C482AD9E}" destId="{7FC6DEB1-FB4C-46EA-BEBF-00EE658DEB06}" srcOrd="1" destOrd="0" parTransId="{4ABAC819-247C-4702-AEAF-539BA90DF565}" sibTransId="{563A6FC4-1A92-4AAA-9747-1247D6076685}"/>
    <dgm:cxn modelId="{56215779-76FD-47F7-97E1-46B273351351}" type="presOf" srcId="{2A684D03-5199-41CC-A0A6-6618F27ED175}" destId="{B58D321C-749F-41D3-8053-F5BA4E60CFC7}" srcOrd="0" destOrd="0" presId="urn:microsoft.com/office/officeart/2005/8/layout/vProcess5"/>
    <dgm:cxn modelId="{D425837E-75EA-4B95-8C45-DFD20E3B2352}" type="presOf" srcId="{9CE34703-9249-405E-B90A-FD3823E9527E}" destId="{665A7818-4B6D-4462-B260-30E61FE9CE07}" srcOrd="0" destOrd="0" presId="urn:microsoft.com/office/officeart/2005/8/layout/vProcess5"/>
    <dgm:cxn modelId="{523CD88A-51B2-4902-BDB2-244CEA78E7BC}" type="presOf" srcId="{7FC6DEB1-FB4C-46EA-BEBF-00EE658DEB06}" destId="{4FE13F56-3B2A-42FA-9547-DC9AFA865831}" srcOrd="0" destOrd="0" presId="urn:microsoft.com/office/officeart/2005/8/layout/vProcess5"/>
    <dgm:cxn modelId="{9E7B4597-17F3-4BC4-843B-6DC2372B0B5A}" type="presOf" srcId="{451B2EDE-AE52-4349-A8B7-58205DEE54B6}" destId="{738E8087-4FFA-4438-83C0-32C17AD4056C}" srcOrd="0" destOrd="0" presId="urn:microsoft.com/office/officeart/2005/8/layout/vProcess5"/>
    <dgm:cxn modelId="{D56493A7-AE18-4057-A230-4DDA6D1932BE}" type="presOf" srcId="{2A684D03-5199-41CC-A0A6-6618F27ED175}" destId="{F24FA5BD-967F-48F0-93B6-19922EC53513}" srcOrd="1" destOrd="0" presId="urn:microsoft.com/office/officeart/2005/8/layout/vProcess5"/>
    <dgm:cxn modelId="{AF4B7FAB-A335-40B4-9162-6D4650098B45}" type="presOf" srcId="{AE794D8A-E9F3-48E3-AAB3-4071C482AD9E}" destId="{D219AE35-A36B-4EC4-96B3-B63289FBC1EE}" srcOrd="0" destOrd="0" presId="urn:microsoft.com/office/officeart/2005/8/layout/vProcess5"/>
    <dgm:cxn modelId="{1C03B3BD-7E6E-4683-9C98-5437A74156A8}" type="presOf" srcId="{9CE34703-9249-405E-B90A-FD3823E9527E}" destId="{6C3C404E-4C85-4DDA-98A2-8692B894A526}" srcOrd="1" destOrd="0" presId="urn:microsoft.com/office/officeart/2005/8/layout/vProcess5"/>
    <dgm:cxn modelId="{E511B516-CFC2-451F-828A-B9FBFBF7C696}" type="presParOf" srcId="{D219AE35-A36B-4EC4-96B3-B63289FBC1EE}" destId="{86884A62-B735-4E73-9C02-15B33A98201F}" srcOrd="0" destOrd="0" presId="urn:microsoft.com/office/officeart/2005/8/layout/vProcess5"/>
    <dgm:cxn modelId="{BBAA4DAC-79E8-48DC-845D-F8C469209183}" type="presParOf" srcId="{D219AE35-A36B-4EC4-96B3-B63289FBC1EE}" destId="{B58D321C-749F-41D3-8053-F5BA4E60CFC7}" srcOrd="1" destOrd="0" presId="urn:microsoft.com/office/officeart/2005/8/layout/vProcess5"/>
    <dgm:cxn modelId="{23A7E9E8-B68D-47A8-9260-A3AAD12917AF}" type="presParOf" srcId="{D219AE35-A36B-4EC4-96B3-B63289FBC1EE}" destId="{4FE13F56-3B2A-42FA-9547-DC9AFA865831}" srcOrd="2" destOrd="0" presId="urn:microsoft.com/office/officeart/2005/8/layout/vProcess5"/>
    <dgm:cxn modelId="{FAECDF4F-E86A-4F12-88E2-A2CED19D76CE}" type="presParOf" srcId="{D219AE35-A36B-4EC4-96B3-B63289FBC1EE}" destId="{665A7818-4B6D-4462-B260-30E61FE9CE07}" srcOrd="3" destOrd="0" presId="urn:microsoft.com/office/officeart/2005/8/layout/vProcess5"/>
    <dgm:cxn modelId="{EBA90C84-07FD-4F17-879C-03B1B01FA7BA}" type="presParOf" srcId="{D219AE35-A36B-4EC4-96B3-B63289FBC1EE}" destId="{738E8087-4FFA-4438-83C0-32C17AD4056C}" srcOrd="4" destOrd="0" presId="urn:microsoft.com/office/officeart/2005/8/layout/vProcess5"/>
    <dgm:cxn modelId="{63ABAAC5-40AC-431F-8877-0D8F052B4DD3}" type="presParOf" srcId="{D219AE35-A36B-4EC4-96B3-B63289FBC1EE}" destId="{08A033AE-EEF6-4C0F-8B91-052279F42C84}" srcOrd="5" destOrd="0" presId="urn:microsoft.com/office/officeart/2005/8/layout/vProcess5"/>
    <dgm:cxn modelId="{055F9158-0A46-4750-B2A9-899FF127FD8F}" type="presParOf" srcId="{D219AE35-A36B-4EC4-96B3-B63289FBC1EE}" destId="{F24FA5BD-967F-48F0-93B6-19922EC53513}" srcOrd="6" destOrd="0" presId="urn:microsoft.com/office/officeart/2005/8/layout/vProcess5"/>
    <dgm:cxn modelId="{B4F90982-6D3C-419F-BA86-8D3D0F47926E}" type="presParOf" srcId="{D219AE35-A36B-4EC4-96B3-B63289FBC1EE}" destId="{B35B1799-383E-4174-AF2D-ADD8D22881A9}" srcOrd="7" destOrd="0" presId="urn:microsoft.com/office/officeart/2005/8/layout/vProcess5"/>
    <dgm:cxn modelId="{72446A7E-4CE2-4FE5-B2C3-139CCE6DF5A1}" type="presParOf" srcId="{D219AE35-A36B-4EC4-96B3-B63289FBC1EE}" destId="{6C3C404E-4C85-4DDA-98A2-8692B894A52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222CD-7D7E-4C3A-8EE4-DE9C2EB9E0B1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EAA1AB-AC3B-4278-A8D6-A106784F8F22}">
      <dgm:prSet/>
      <dgm:spPr/>
      <dgm:t>
        <a:bodyPr/>
        <a:lstStyle/>
        <a:p>
          <a:r>
            <a:rPr lang="en-US"/>
            <a:t>logit(p) is the log odds (that is, the logarithm of the odds) of success for the given values of the explanatory variables.</a:t>
          </a:r>
        </a:p>
      </dgm:t>
    </dgm:pt>
    <dgm:pt modelId="{CEF16348-14DA-4182-9305-27C9358D1F68}" type="parTrans" cxnId="{B75F31E3-E85E-459B-9C67-77D310E9EB7F}">
      <dgm:prSet/>
      <dgm:spPr/>
      <dgm:t>
        <a:bodyPr/>
        <a:lstStyle/>
        <a:p>
          <a:endParaRPr lang="en-US"/>
        </a:p>
      </dgm:t>
    </dgm:pt>
    <dgm:pt modelId="{F64127AB-A305-4337-9848-251AA3E913AB}" type="sibTrans" cxnId="{B75F31E3-E85E-459B-9C67-77D310E9EB7F}">
      <dgm:prSet/>
      <dgm:spPr/>
      <dgm:t>
        <a:bodyPr/>
        <a:lstStyle/>
        <a:p>
          <a:endParaRPr lang="en-US"/>
        </a:p>
      </dgm:t>
    </dgm:pt>
    <dgm:pt modelId="{CCCD9030-3654-4D0F-B683-0F9F382A3F4A}">
      <dgm:prSet/>
      <dgm:spPr/>
      <dgm:t>
        <a:bodyPr/>
        <a:lstStyle/>
        <a:p>
          <a:r>
            <a:rPr lang="en-US"/>
            <a:t>So logit (p) could vary between -∞ to +∞ as p varies from 0 to 1 and logit (p) = 0 when p=.5 </a:t>
          </a:r>
        </a:p>
      </dgm:t>
    </dgm:pt>
    <dgm:pt modelId="{4D1F4275-149A-48AB-AE1A-726A1B72D3BE}" type="parTrans" cxnId="{B74514B3-3D8E-4DF4-A38A-860CE9D26447}">
      <dgm:prSet/>
      <dgm:spPr/>
      <dgm:t>
        <a:bodyPr/>
        <a:lstStyle/>
        <a:p>
          <a:endParaRPr lang="en-US"/>
        </a:p>
      </dgm:t>
    </dgm:pt>
    <dgm:pt modelId="{EDCCC69F-1946-448E-A3C5-2C80D1030EC3}" type="sibTrans" cxnId="{B74514B3-3D8E-4DF4-A38A-860CE9D26447}">
      <dgm:prSet/>
      <dgm:spPr/>
      <dgm:t>
        <a:bodyPr/>
        <a:lstStyle/>
        <a:p>
          <a:endParaRPr lang="en-US"/>
        </a:p>
      </dgm:t>
    </dgm:pt>
    <dgm:pt modelId="{F43A88E1-ACED-4844-B3B8-099CE819799D}">
      <dgm:prSet/>
      <dgm:spPr/>
      <dgm:t>
        <a:bodyPr/>
        <a:lstStyle/>
        <a:p>
          <a:r>
            <a:rPr lang="en-US"/>
            <a:t>Usually, if the predicted value of p is greater or equal to .5 then prediction is considered as success </a:t>
          </a:r>
        </a:p>
      </dgm:t>
    </dgm:pt>
    <dgm:pt modelId="{9BB5DF68-831A-4C6C-9278-F92B3F0B9373}" type="parTrans" cxnId="{AB8168F1-CACD-4534-AD5B-738C57C9E7AD}">
      <dgm:prSet/>
      <dgm:spPr/>
      <dgm:t>
        <a:bodyPr/>
        <a:lstStyle/>
        <a:p>
          <a:endParaRPr lang="en-US"/>
        </a:p>
      </dgm:t>
    </dgm:pt>
    <dgm:pt modelId="{FE72E0A8-5EFF-4ED6-850C-C3F31524F139}" type="sibTrans" cxnId="{AB8168F1-CACD-4534-AD5B-738C57C9E7AD}">
      <dgm:prSet/>
      <dgm:spPr/>
      <dgm:t>
        <a:bodyPr/>
        <a:lstStyle/>
        <a:p>
          <a:endParaRPr lang="en-US"/>
        </a:p>
      </dgm:t>
    </dgm:pt>
    <dgm:pt modelId="{DF65010C-84C6-403E-BFBC-0D4FDB0E97D5}" type="pres">
      <dgm:prSet presAssocID="{B41222CD-7D7E-4C3A-8EE4-DE9C2EB9E0B1}" presName="Name0" presStyleCnt="0">
        <dgm:presLayoutVars>
          <dgm:dir/>
          <dgm:animLvl val="lvl"/>
          <dgm:resizeHandles val="exact"/>
        </dgm:presLayoutVars>
      </dgm:prSet>
      <dgm:spPr/>
    </dgm:pt>
    <dgm:pt modelId="{0F4F140C-974E-4E3C-A9BD-3C63950AB7D4}" type="pres">
      <dgm:prSet presAssocID="{F43A88E1-ACED-4844-B3B8-099CE819799D}" presName="boxAndChildren" presStyleCnt="0"/>
      <dgm:spPr/>
    </dgm:pt>
    <dgm:pt modelId="{FBD29B50-3609-4B6E-9796-C1B81745A793}" type="pres">
      <dgm:prSet presAssocID="{F43A88E1-ACED-4844-B3B8-099CE819799D}" presName="parentTextBox" presStyleLbl="node1" presStyleIdx="0" presStyleCnt="3"/>
      <dgm:spPr/>
    </dgm:pt>
    <dgm:pt modelId="{12308641-2B68-41B2-A1EE-17934194FE2A}" type="pres">
      <dgm:prSet presAssocID="{EDCCC69F-1946-448E-A3C5-2C80D1030EC3}" presName="sp" presStyleCnt="0"/>
      <dgm:spPr/>
    </dgm:pt>
    <dgm:pt modelId="{4E1B4D2C-103A-4151-865F-9AEF8B070789}" type="pres">
      <dgm:prSet presAssocID="{CCCD9030-3654-4D0F-B683-0F9F382A3F4A}" presName="arrowAndChildren" presStyleCnt="0"/>
      <dgm:spPr/>
    </dgm:pt>
    <dgm:pt modelId="{DB11D009-DD07-44BF-9D6B-48C590DF6844}" type="pres">
      <dgm:prSet presAssocID="{CCCD9030-3654-4D0F-B683-0F9F382A3F4A}" presName="parentTextArrow" presStyleLbl="node1" presStyleIdx="1" presStyleCnt="3"/>
      <dgm:spPr/>
    </dgm:pt>
    <dgm:pt modelId="{13ADF80A-0F81-4B32-8A0E-80FE291CA222}" type="pres">
      <dgm:prSet presAssocID="{F64127AB-A305-4337-9848-251AA3E913AB}" presName="sp" presStyleCnt="0"/>
      <dgm:spPr/>
    </dgm:pt>
    <dgm:pt modelId="{F8D67848-BCCA-4487-B60D-F7DBD1FF0B6E}" type="pres">
      <dgm:prSet presAssocID="{CAEAA1AB-AC3B-4278-A8D6-A106784F8F22}" presName="arrowAndChildren" presStyleCnt="0"/>
      <dgm:spPr/>
    </dgm:pt>
    <dgm:pt modelId="{846F6C0A-7FBB-41C6-924E-65826A84E09D}" type="pres">
      <dgm:prSet presAssocID="{CAEAA1AB-AC3B-4278-A8D6-A106784F8F22}" presName="parentTextArrow" presStyleLbl="node1" presStyleIdx="2" presStyleCnt="3" custLinFactNeighborX="-935" custLinFactNeighborY="1335"/>
      <dgm:spPr/>
    </dgm:pt>
  </dgm:ptLst>
  <dgm:cxnLst>
    <dgm:cxn modelId="{4D5B6070-AC9E-4DAC-97FC-E976966F5FB5}" type="presOf" srcId="{F43A88E1-ACED-4844-B3B8-099CE819799D}" destId="{FBD29B50-3609-4B6E-9796-C1B81745A793}" srcOrd="0" destOrd="0" presId="urn:microsoft.com/office/officeart/2005/8/layout/process4"/>
    <dgm:cxn modelId="{886E1675-06A7-4BFB-9705-00B39F83F5F4}" type="presOf" srcId="{B41222CD-7D7E-4C3A-8EE4-DE9C2EB9E0B1}" destId="{DF65010C-84C6-403E-BFBC-0D4FDB0E97D5}" srcOrd="0" destOrd="0" presId="urn:microsoft.com/office/officeart/2005/8/layout/process4"/>
    <dgm:cxn modelId="{F7893692-A5F2-4DFA-AC6C-632EEFBD4DCA}" type="presOf" srcId="{CCCD9030-3654-4D0F-B683-0F9F382A3F4A}" destId="{DB11D009-DD07-44BF-9D6B-48C590DF6844}" srcOrd="0" destOrd="0" presId="urn:microsoft.com/office/officeart/2005/8/layout/process4"/>
    <dgm:cxn modelId="{9A6832B2-0C69-4FC9-B487-C01572CF9109}" type="presOf" srcId="{CAEAA1AB-AC3B-4278-A8D6-A106784F8F22}" destId="{846F6C0A-7FBB-41C6-924E-65826A84E09D}" srcOrd="0" destOrd="0" presId="urn:microsoft.com/office/officeart/2005/8/layout/process4"/>
    <dgm:cxn modelId="{B74514B3-3D8E-4DF4-A38A-860CE9D26447}" srcId="{B41222CD-7D7E-4C3A-8EE4-DE9C2EB9E0B1}" destId="{CCCD9030-3654-4D0F-B683-0F9F382A3F4A}" srcOrd="1" destOrd="0" parTransId="{4D1F4275-149A-48AB-AE1A-726A1B72D3BE}" sibTransId="{EDCCC69F-1946-448E-A3C5-2C80D1030EC3}"/>
    <dgm:cxn modelId="{B75F31E3-E85E-459B-9C67-77D310E9EB7F}" srcId="{B41222CD-7D7E-4C3A-8EE4-DE9C2EB9E0B1}" destId="{CAEAA1AB-AC3B-4278-A8D6-A106784F8F22}" srcOrd="0" destOrd="0" parTransId="{CEF16348-14DA-4182-9305-27C9358D1F68}" sibTransId="{F64127AB-A305-4337-9848-251AA3E913AB}"/>
    <dgm:cxn modelId="{AB8168F1-CACD-4534-AD5B-738C57C9E7AD}" srcId="{B41222CD-7D7E-4C3A-8EE4-DE9C2EB9E0B1}" destId="{F43A88E1-ACED-4844-B3B8-099CE819799D}" srcOrd="2" destOrd="0" parTransId="{9BB5DF68-831A-4C6C-9278-F92B3F0B9373}" sibTransId="{FE72E0A8-5EFF-4ED6-850C-C3F31524F139}"/>
    <dgm:cxn modelId="{41910F04-5424-44E5-9393-92C520C8D938}" type="presParOf" srcId="{DF65010C-84C6-403E-BFBC-0D4FDB0E97D5}" destId="{0F4F140C-974E-4E3C-A9BD-3C63950AB7D4}" srcOrd="0" destOrd="0" presId="urn:microsoft.com/office/officeart/2005/8/layout/process4"/>
    <dgm:cxn modelId="{1BEC7162-536D-4955-9A1F-307C2599BCAC}" type="presParOf" srcId="{0F4F140C-974E-4E3C-A9BD-3C63950AB7D4}" destId="{FBD29B50-3609-4B6E-9796-C1B81745A793}" srcOrd="0" destOrd="0" presId="urn:microsoft.com/office/officeart/2005/8/layout/process4"/>
    <dgm:cxn modelId="{9E35A7AF-D654-4C3D-B1F7-F8B1627AB10A}" type="presParOf" srcId="{DF65010C-84C6-403E-BFBC-0D4FDB0E97D5}" destId="{12308641-2B68-41B2-A1EE-17934194FE2A}" srcOrd="1" destOrd="0" presId="urn:microsoft.com/office/officeart/2005/8/layout/process4"/>
    <dgm:cxn modelId="{5D94A81B-5F1A-4C90-B98C-6AD923B3F7F2}" type="presParOf" srcId="{DF65010C-84C6-403E-BFBC-0D4FDB0E97D5}" destId="{4E1B4D2C-103A-4151-865F-9AEF8B070789}" srcOrd="2" destOrd="0" presId="urn:microsoft.com/office/officeart/2005/8/layout/process4"/>
    <dgm:cxn modelId="{E73D7EF1-041B-498F-915F-8FFE07BCF7DD}" type="presParOf" srcId="{4E1B4D2C-103A-4151-865F-9AEF8B070789}" destId="{DB11D009-DD07-44BF-9D6B-48C590DF6844}" srcOrd="0" destOrd="0" presId="urn:microsoft.com/office/officeart/2005/8/layout/process4"/>
    <dgm:cxn modelId="{1FE94EF7-4D30-4EBE-8806-A5D9DC9DEA8D}" type="presParOf" srcId="{DF65010C-84C6-403E-BFBC-0D4FDB0E97D5}" destId="{13ADF80A-0F81-4B32-8A0E-80FE291CA222}" srcOrd="3" destOrd="0" presId="urn:microsoft.com/office/officeart/2005/8/layout/process4"/>
    <dgm:cxn modelId="{8DFF4928-3B1A-4BB1-A815-111A5740F04F}" type="presParOf" srcId="{DF65010C-84C6-403E-BFBC-0D4FDB0E97D5}" destId="{F8D67848-BCCA-4487-B60D-F7DBD1FF0B6E}" srcOrd="4" destOrd="0" presId="urn:microsoft.com/office/officeart/2005/8/layout/process4"/>
    <dgm:cxn modelId="{55EAEB10-62E2-4047-9BD5-6E5FDBE723A4}" type="presParOf" srcId="{F8D67848-BCCA-4487-B60D-F7DBD1FF0B6E}" destId="{846F6C0A-7FBB-41C6-924E-65826A84E0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D321C-749F-41D3-8053-F5BA4E60CFC7}">
      <dsp:nvSpPr>
        <dsp:cNvPr id="0" name=""/>
        <dsp:cNvSpPr/>
      </dsp:nvSpPr>
      <dsp:spPr>
        <a:xfrm>
          <a:off x="0" y="0"/>
          <a:ext cx="893826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Although linear regression is used with qualitative variables, however if the dependent variable is a qualitative variable it is not possible to use regression.</a:t>
          </a:r>
        </a:p>
      </dsp:txBody>
      <dsp:txXfrm>
        <a:off x="38288" y="38288"/>
        <a:ext cx="7527628" cy="1230681"/>
      </dsp:txXfrm>
    </dsp:sp>
    <dsp:sp modelId="{4FE13F56-3B2A-42FA-9547-DC9AFA865831}">
      <dsp:nvSpPr>
        <dsp:cNvPr id="0" name=""/>
        <dsp:cNvSpPr/>
      </dsp:nvSpPr>
      <dsp:spPr>
        <a:xfrm>
          <a:off x="788669" y="1525133"/>
          <a:ext cx="893826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many cases the response (dependent) variable is binary. As an example whether a person would default on a loan</a:t>
          </a:r>
        </a:p>
      </dsp:txBody>
      <dsp:txXfrm>
        <a:off x="826957" y="1563421"/>
        <a:ext cx="7223296" cy="1230681"/>
      </dsp:txXfrm>
    </dsp:sp>
    <dsp:sp modelId="{665A7818-4B6D-4462-B260-30E61FE9CE07}">
      <dsp:nvSpPr>
        <dsp:cNvPr id="0" name=""/>
        <dsp:cNvSpPr/>
      </dsp:nvSpPr>
      <dsp:spPr>
        <a:xfrm>
          <a:off x="1577339" y="3050266"/>
          <a:ext cx="8938260" cy="1307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Instead of modeling the dependent variable directly, we calculate the </a:t>
          </a:r>
          <a:r>
            <a:rPr lang="en-US" sz="2400" b="1" kern="1200" dirty="0"/>
            <a:t>probability</a:t>
          </a:r>
          <a:r>
            <a:rPr lang="en-US" sz="2400" kern="1200" dirty="0"/>
            <a:t> that the dependent variable belongs to one of the categories</a:t>
          </a:r>
        </a:p>
      </dsp:txBody>
      <dsp:txXfrm>
        <a:off x="1615627" y="3088554"/>
        <a:ext cx="7223296" cy="1230681"/>
      </dsp:txXfrm>
    </dsp:sp>
    <dsp:sp modelId="{738E8087-4FFA-4438-83C0-32C17AD4056C}">
      <dsp:nvSpPr>
        <dsp:cNvPr id="0" name=""/>
        <dsp:cNvSpPr/>
      </dsp:nvSpPr>
      <dsp:spPr>
        <a:xfrm>
          <a:off x="8088542" y="991336"/>
          <a:ext cx="849717" cy="849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9728" y="991336"/>
        <a:ext cx="467345" cy="639412"/>
      </dsp:txXfrm>
    </dsp:sp>
    <dsp:sp modelId="{08A033AE-EEF6-4C0F-8B91-052279F42C84}">
      <dsp:nvSpPr>
        <dsp:cNvPr id="0" name=""/>
        <dsp:cNvSpPr/>
      </dsp:nvSpPr>
      <dsp:spPr>
        <a:xfrm>
          <a:off x="8877212" y="2507755"/>
          <a:ext cx="849717" cy="849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8398" y="2507755"/>
        <a:ext cx="467345" cy="63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29B50-3609-4B6E-9796-C1B81745A793}">
      <dsp:nvSpPr>
        <dsp:cNvPr id="0" name=""/>
        <dsp:cNvSpPr/>
      </dsp:nvSpPr>
      <dsp:spPr>
        <a:xfrm>
          <a:off x="0" y="4438790"/>
          <a:ext cx="6878876" cy="14569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Usually, if the predicted value of p is greater or equal to .5 then prediction is considered as success </a:t>
          </a:r>
        </a:p>
      </dsp:txBody>
      <dsp:txXfrm>
        <a:off x="0" y="4438790"/>
        <a:ext cx="6878876" cy="1456910"/>
      </dsp:txXfrm>
    </dsp:sp>
    <dsp:sp modelId="{DB11D009-DD07-44BF-9D6B-48C590DF6844}">
      <dsp:nvSpPr>
        <dsp:cNvPr id="0" name=""/>
        <dsp:cNvSpPr/>
      </dsp:nvSpPr>
      <dsp:spPr>
        <a:xfrm rot="10800000">
          <a:off x="0" y="2219916"/>
          <a:ext cx="6878876" cy="2240727"/>
        </a:xfrm>
        <a:prstGeom prst="upArrowCallou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 logit (p) could vary between -∞ to +∞ as p varies from 0 to 1 and logit (p) = 0 when p=.5 </a:t>
          </a:r>
        </a:p>
      </dsp:txBody>
      <dsp:txXfrm rot="10800000">
        <a:off x="0" y="2219916"/>
        <a:ext cx="6878876" cy="1455957"/>
      </dsp:txXfrm>
    </dsp:sp>
    <dsp:sp modelId="{846F6C0A-7FBB-41C6-924E-65826A84E09D}">
      <dsp:nvSpPr>
        <dsp:cNvPr id="0" name=""/>
        <dsp:cNvSpPr/>
      </dsp:nvSpPr>
      <dsp:spPr>
        <a:xfrm rot="10800000">
          <a:off x="0" y="30956"/>
          <a:ext cx="6878876" cy="2240727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logit(p) is the log odds (that is, the logarithm of the odds) of success for the given values of the explanatory variables.</a:t>
          </a:r>
        </a:p>
      </dsp:txBody>
      <dsp:txXfrm rot="10800000">
        <a:off x="0" y="30956"/>
        <a:ext cx="6878876" cy="1455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0E16DE-12B3-42C3-A6AD-99109BEE6622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D832FB-3EBD-4757-B3EE-0D64341605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58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11BF5-034B-4728-847B-2F65A65C17C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64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2078-C0F2-489C-8C48-AB402EC18739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B8F1A-022A-47C2-9424-17B64E2BF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73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E31A9-B2A9-4283-A668-9D95849D7B97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2755F-5BEE-42BD-8E22-3D720F64A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C2CC6-ED77-4B5D-AD8F-931502E71489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6D01E-A5BD-4A79-B92E-2F0BBFE0A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42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4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4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56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7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33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34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0BF01-2632-4301-838E-D5223D2564FC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C1AC-1021-4533-8B5A-8F33E3BF0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1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7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6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0615F-2D19-4C38-AAF8-0F10204FEAD6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5B03B-EAA4-4BCD-BBD2-45A21B6865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37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D9218-732B-4CA4-9A21-6E782D79A6A1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5858-A52E-4202-A11B-EB5EE075D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D1D6-63CA-470B-90D4-75CFCD3A421E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F3915-2102-43F9-82F7-6B2679E15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4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51FBC-E5D3-4C14-8CF1-3A587876BE2D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35219-AECA-4B22-AFCC-41EFEE3B2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11F38-43A2-4334-8650-CF9E1B269B93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3A1E9-77E6-41E6-AED1-526DFCFA30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1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2498-793F-4327-9CD4-A4ECFCEA11B4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EA90B-83BE-4398-8F8B-324B0CD63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17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2B247-CF4A-4DAD-84D7-9B9650B85F01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14176-3149-4839-BD97-84393D1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6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6E1B63-3C89-496F-B2C1-15CE531CFDA3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ACA2419-864F-49CB-AEBE-27F3AD8D49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BD38-B848-4FC9-8F7A-371F30524CC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E0C8-EBE3-42B5-85F9-E5E8383635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/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71" name="Graphic 70" descr="Hierarchy">
            <a:extLst>
              <a:ext uri="{FF2B5EF4-FFF2-40B4-BE49-F238E27FC236}">
                <a16:creationId xmlns:a16="http://schemas.microsoft.com/office/drawing/2014/main" id="{C3E756E6-8A2A-42A8-96E8-775DDFCFC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73" name="Graphic 72" descr="Hierarchy">
            <a:extLst>
              <a:ext uri="{FF2B5EF4-FFF2-40B4-BE49-F238E27FC236}">
                <a16:creationId xmlns:a16="http://schemas.microsoft.com/office/drawing/2014/main" id="{21D9BDFE-1956-4392-A0B8-8860A789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512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B70975D-0BBB-445A-AAF2-22EED3E30BCD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</a:t>
            </a:fld>
            <a:endParaRPr lang="en-US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en-US" sz="3700">
                <a:solidFill>
                  <a:srgbClr val="FFFFFF"/>
                </a:solidFill>
              </a:rPr>
              <a:t>Nearest neighbor Classification…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k-NN classifiers are </a:t>
            </a:r>
            <a:r>
              <a:rPr lang="en-US" altLang="en-US" b="1" dirty="0"/>
              <a:t>lazy</a:t>
            </a:r>
            <a:r>
              <a:rPr lang="en-US" altLang="en-US" dirty="0"/>
              <a:t> learners </a:t>
            </a:r>
          </a:p>
          <a:p>
            <a:pPr lvl="1"/>
            <a:r>
              <a:rPr lang="en-US" altLang="en-US" dirty="0"/>
              <a:t>It does not build models explicitly</a:t>
            </a:r>
          </a:p>
          <a:p>
            <a:pPr lvl="1"/>
            <a:r>
              <a:rPr lang="en-US" altLang="en-US" dirty="0"/>
              <a:t>Unlike eager learners such as decision tree induction and rule-based systems</a:t>
            </a:r>
          </a:p>
          <a:p>
            <a:pPr lvl="1"/>
            <a:r>
              <a:rPr lang="en-US" altLang="en-US" dirty="0"/>
              <a:t>Classifying unknown records are relatively expensive</a:t>
            </a:r>
          </a:p>
        </p:txBody>
      </p:sp>
    </p:spTree>
    <p:extLst>
      <p:ext uri="{BB962C8B-B14F-4D97-AF65-F5344CB8AC3E}">
        <p14:creationId xmlns:p14="http://schemas.microsoft.com/office/powerpoint/2010/main" val="142432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F06C1AC-1021-4533-8B5A-8F33E3BF0092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5C2EE64-4F8C-41B2-BFD8-2F2DEF8E7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91710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302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10058400" cy="5165723"/>
          </a:xfrm>
        </p:spPr>
        <p:txBody>
          <a:bodyPr/>
          <a:lstStyle/>
          <a:p>
            <a:r>
              <a:rPr lang="en-US" sz="2400" dirty="0"/>
              <a:t>As an example - whether a person would default on a loan</a:t>
            </a:r>
          </a:p>
          <a:p>
            <a:r>
              <a:rPr lang="en-US" sz="2400" dirty="0"/>
              <a:t>In that case we are interested in the probability of default. Let us assume that we code </a:t>
            </a:r>
            <a:r>
              <a:rPr lang="en-US" sz="2400" dirty="0">
                <a:solidFill>
                  <a:srgbClr val="FF0000"/>
                </a:solidFill>
              </a:rPr>
              <a:t>default</a:t>
            </a:r>
            <a:r>
              <a:rPr lang="en-US" sz="2400" dirty="0"/>
              <a:t> as 1 and </a:t>
            </a:r>
            <a:r>
              <a:rPr lang="en-US" sz="2400" dirty="0">
                <a:solidFill>
                  <a:srgbClr val="FF0000"/>
                </a:solidFill>
              </a:rPr>
              <a:t>not default </a:t>
            </a:r>
            <a:r>
              <a:rPr lang="en-US" sz="2400" dirty="0"/>
              <a:t>as 0</a:t>
            </a:r>
          </a:p>
          <a:p>
            <a:r>
              <a:rPr lang="en-US" sz="2400" dirty="0"/>
              <a:t>So our equation becomes instead of </a:t>
            </a:r>
          </a:p>
          <a:p>
            <a:pPr marL="457200" lvl="1" indent="0">
              <a:buNone/>
            </a:pPr>
            <a:r>
              <a:rPr lang="en-US" sz="2000" i="1" dirty="0">
                <a:latin typeface="Book Antiqua" pitchFamily="18" charset="0"/>
              </a:rPr>
              <a:t>E</a:t>
            </a:r>
            <a:r>
              <a:rPr lang="en-US" sz="2000" dirty="0">
                <a:latin typeface="Book Antiqua" pitchFamily="18" charset="0"/>
              </a:rPr>
              <a:t>(</a:t>
            </a:r>
            <a:r>
              <a:rPr lang="en-US" sz="2000" i="1" dirty="0">
                <a:latin typeface="Book Antiqua" pitchFamily="18" charset="0"/>
              </a:rPr>
              <a:t>y</a:t>
            </a:r>
            <a:r>
              <a:rPr lang="en-US" sz="2000" dirty="0">
                <a:latin typeface="Book Antiqua" pitchFamily="18" charset="0"/>
              </a:rPr>
              <a:t>) = </a:t>
            </a:r>
            <a:r>
              <a:rPr lang="en-US" sz="2000" dirty="0">
                <a:latin typeface="Symbol" pitchFamily="18" charset="2"/>
              </a:rPr>
              <a:t></a:t>
            </a:r>
            <a:r>
              <a:rPr lang="en-US" sz="2000" baseline="-25000" dirty="0">
                <a:latin typeface="Book Antiqua" pitchFamily="18" charset="0"/>
              </a:rPr>
              <a:t>0</a:t>
            </a:r>
            <a:r>
              <a:rPr lang="en-US" sz="2000" dirty="0">
                <a:latin typeface="Book Antiqua" pitchFamily="18" charset="0"/>
              </a:rPr>
              <a:t> + </a:t>
            </a:r>
            <a:r>
              <a:rPr lang="en-US" sz="2000" dirty="0">
                <a:latin typeface="Symbol" pitchFamily="18" charset="2"/>
              </a:rPr>
              <a:t></a:t>
            </a:r>
            <a:r>
              <a:rPr lang="en-US" sz="2000" baseline="-25000" dirty="0">
                <a:latin typeface="Book Antiqua" pitchFamily="18" charset="0"/>
              </a:rPr>
              <a:t>1</a:t>
            </a:r>
            <a:r>
              <a:rPr lang="en-US" sz="2000" dirty="0">
                <a:latin typeface="Book Antiqua" pitchFamily="18" charset="0"/>
              </a:rPr>
              <a:t>x</a:t>
            </a:r>
            <a:r>
              <a:rPr lang="en-US" sz="2000" baseline="-25000" dirty="0">
                <a:latin typeface="Book Antiqua" pitchFamily="18" charset="0"/>
              </a:rPr>
              <a:t>1 </a:t>
            </a:r>
            <a:r>
              <a:rPr lang="en-US" sz="2000" dirty="0">
                <a:latin typeface="Book Antiqua" pitchFamily="18" charset="0"/>
              </a:rPr>
              <a:t>+ </a:t>
            </a:r>
            <a:r>
              <a:rPr lang="en-US" sz="2000" dirty="0">
                <a:latin typeface="Symbol" pitchFamily="18" charset="2"/>
              </a:rPr>
              <a:t></a:t>
            </a:r>
            <a:r>
              <a:rPr lang="en-US" sz="2000" baseline="-25000" dirty="0">
                <a:latin typeface="Book Antiqua" pitchFamily="18" charset="0"/>
              </a:rPr>
              <a:t>2</a:t>
            </a:r>
            <a:r>
              <a:rPr lang="en-US" sz="2000" dirty="0">
                <a:latin typeface="Book Antiqua" pitchFamily="18" charset="0"/>
              </a:rPr>
              <a:t>x</a:t>
            </a:r>
            <a:r>
              <a:rPr lang="en-US" sz="2000" baseline="-25000" dirty="0">
                <a:latin typeface="Book Antiqua" pitchFamily="18" charset="0"/>
              </a:rPr>
              <a:t>2 </a:t>
            </a:r>
            <a:r>
              <a:rPr lang="en-US" sz="2000" dirty="0">
                <a:latin typeface="Book Antiqua" pitchFamily="18" charset="0"/>
              </a:rPr>
              <a:t>+ . . . + </a:t>
            </a:r>
            <a:r>
              <a:rPr lang="en-US" sz="2000" dirty="0">
                <a:latin typeface="Symbol" pitchFamily="18" charset="2"/>
              </a:rPr>
              <a:t></a:t>
            </a:r>
            <a:r>
              <a:rPr lang="en-US" sz="2000" baseline="-25000" dirty="0" err="1">
                <a:latin typeface="Book Antiqua" pitchFamily="18" charset="0"/>
              </a:rPr>
              <a:t>p</a:t>
            </a:r>
            <a:r>
              <a:rPr lang="en-US" sz="2000" dirty="0" err="1">
                <a:latin typeface="Book Antiqua" pitchFamily="18" charset="0"/>
              </a:rPr>
              <a:t>x</a:t>
            </a:r>
            <a:r>
              <a:rPr lang="en-US" sz="2000" baseline="-25000" dirty="0" err="1">
                <a:latin typeface="Book Antiqua" pitchFamily="18" charset="0"/>
              </a:rPr>
              <a:t>p</a:t>
            </a:r>
            <a:endParaRPr lang="en-US" sz="2000" baseline="-25000" dirty="0">
              <a:latin typeface="Book Antiqua" pitchFamily="18" charset="0"/>
            </a:endParaRPr>
          </a:p>
          <a:p>
            <a:pPr marL="457200" lvl="1" indent="0">
              <a:buNone/>
            </a:pPr>
            <a:r>
              <a:rPr lang="en-US" sz="2400" dirty="0"/>
              <a:t>to</a:t>
            </a:r>
          </a:p>
          <a:p>
            <a:pPr marL="457200" lvl="1" indent="0">
              <a:buNone/>
            </a:pPr>
            <a:r>
              <a:rPr lang="en-US" sz="2000" dirty="0">
                <a:latin typeface="Book Antiqua" pitchFamily="18" charset="0"/>
              </a:rPr>
              <a:t>p(y=1) = </a:t>
            </a:r>
            <a:r>
              <a:rPr lang="en-US" sz="2000" dirty="0">
                <a:latin typeface="Symbol" pitchFamily="18" charset="2"/>
              </a:rPr>
              <a:t></a:t>
            </a:r>
            <a:r>
              <a:rPr lang="en-US" sz="2000" baseline="-25000" dirty="0">
                <a:latin typeface="Book Antiqua" pitchFamily="18" charset="0"/>
              </a:rPr>
              <a:t>0</a:t>
            </a:r>
            <a:r>
              <a:rPr lang="en-US" sz="2000" dirty="0">
                <a:latin typeface="Book Antiqua" pitchFamily="18" charset="0"/>
              </a:rPr>
              <a:t> + </a:t>
            </a:r>
            <a:r>
              <a:rPr lang="en-US" sz="2000" dirty="0">
                <a:latin typeface="Symbol" pitchFamily="18" charset="2"/>
              </a:rPr>
              <a:t></a:t>
            </a:r>
            <a:r>
              <a:rPr lang="en-US" sz="2000" baseline="-25000" dirty="0">
                <a:latin typeface="Book Antiqua" pitchFamily="18" charset="0"/>
              </a:rPr>
              <a:t>1</a:t>
            </a:r>
            <a:r>
              <a:rPr lang="en-US" sz="2000" dirty="0">
                <a:latin typeface="Book Antiqua" pitchFamily="18" charset="0"/>
              </a:rPr>
              <a:t>x</a:t>
            </a:r>
            <a:r>
              <a:rPr lang="en-US" sz="2000" baseline="-25000" dirty="0">
                <a:latin typeface="Book Antiqua" pitchFamily="18" charset="0"/>
              </a:rPr>
              <a:t>1 </a:t>
            </a:r>
            <a:r>
              <a:rPr lang="en-US" sz="2000" dirty="0">
                <a:latin typeface="Book Antiqua" pitchFamily="18" charset="0"/>
              </a:rPr>
              <a:t>+ </a:t>
            </a:r>
            <a:r>
              <a:rPr lang="en-US" sz="2000" dirty="0">
                <a:latin typeface="Symbol" pitchFamily="18" charset="2"/>
              </a:rPr>
              <a:t></a:t>
            </a:r>
            <a:r>
              <a:rPr lang="en-US" sz="2000" baseline="-25000" dirty="0">
                <a:latin typeface="Book Antiqua" pitchFamily="18" charset="0"/>
              </a:rPr>
              <a:t>2</a:t>
            </a:r>
            <a:r>
              <a:rPr lang="en-US" sz="2000" dirty="0">
                <a:latin typeface="Book Antiqua" pitchFamily="18" charset="0"/>
              </a:rPr>
              <a:t>x</a:t>
            </a:r>
            <a:r>
              <a:rPr lang="en-US" sz="2000" baseline="-25000" dirty="0">
                <a:latin typeface="Book Antiqua" pitchFamily="18" charset="0"/>
              </a:rPr>
              <a:t>2 </a:t>
            </a:r>
            <a:r>
              <a:rPr lang="en-US" sz="2000" dirty="0">
                <a:latin typeface="Book Antiqua" pitchFamily="18" charset="0"/>
              </a:rPr>
              <a:t>+ . . . + </a:t>
            </a:r>
            <a:r>
              <a:rPr lang="en-US" sz="2000" dirty="0">
                <a:latin typeface="Symbol" pitchFamily="18" charset="2"/>
              </a:rPr>
              <a:t></a:t>
            </a:r>
            <a:r>
              <a:rPr lang="en-US" sz="2000" baseline="-25000" dirty="0" err="1">
                <a:latin typeface="Book Antiqua" pitchFamily="18" charset="0"/>
              </a:rPr>
              <a:t>p</a:t>
            </a:r>
            <a:r>
              <a:rPr lang="en-US" sz="2000" dirty="0" err="1">
                <a:latin typeface="Book Antiqua" pitchFamily="18" charset="0"/>
              </a:rPr>
              <a:t>x</a:t>
            </a:r>
            <a:r>
              <a:rPr lang="en-US" sz="2000" baseline="-25000" dirty="0" err="1">
                <a:latin typeface="Book Antiqua" pitchFamily="18" charset="0"/>
              </a:rPr>
              <a:t>p</a:t>
            </a:r>
            <a:r>
              <a:rPr lang="en-US" sz="2000" baseline="-25000" dirty="0">
                <a:latin typeface="Book Antiqua" pitchFamily="18" charset="0"/>
              </a:rPr>
              <a:t>  </a:t>
            </a:r>
            <a:r>
              <a:rPr lang="en-US" sz="2400" dirty="0"/>
              <a:t>(in case of multiple regression)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However, we have to set all </a:t>
            </a:r>
            <a:r>
              <a:rPr lang="en-US" sz="2400" dirty="0">
                <a:latin typeface="Symbol" pitchFamily="18" charset="2"/>
              </a:rPr>
              <a:t></a:t>
            </a:r>
            <a:r>
              <a:rPr lang="en-US" sz="2400" baseline="-25000" dirty="0" err="1">
                <a:latin typeface="Book Antiqua" pitchFamily="18" charset="0"/>
              </a:rPr>
              <a:t>i</a:t>
            </a:r>
            <a:r>
              <a:rPr lang="en-US" sz="2400" dirty="0">
                <a:latin typeface="Book Antiqua" pitchFamily="18" charset="0"/>
              </a:rPr>
              <a:t> s, such that p(y=1) is always between 0 and 1.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Next, we define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sz="2400" i="1" dirty="0"/>
              <a:t>    p</a:t>
            </a:r>
            <a:r>
              <a:rPr lang="fr-FR" sz="2400" dirty="0"/>
              <a:t>(</a:t>
            </a:r>
            <a:r>
              <a:rPr lang="fr-FR" sz="2400" i="1" dirty="0"/>
              <a:t>X</a:t>
            </a:r>
            <a:r>
              <a:rPr lang="fr-FR" sz="2400" dirty="0"/>
              <a:t>) = Pr(</a:t>
            </a:r>
            <a:r>
              <a:rPr lang="fr-FR" sz="2400" i="1" dirty="0"/>
              <a:t>Y </a:t>
            </a:r>
            <a:r>
              <a:rPr lang="fr-FR" sz="2400" dirty="0"/>
              <a:t>= 1</a:t>
            </a:r>
            <a:r>
              <a:rPr lang="fr-FR" sz="2400" i="1" dirty="0"/>
              <a:t>|X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>
              <a:latin typeface="Book Antiqua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6C1AC-1021-4533-8B5A-8F33E3BF009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4800" y="457200"/>
                <a:ext cx="7238999" cy="5719763"/>
              </a:xfrm>
            </p:spPr>
            <p:txBody>
              <a:bodyPr anchor="ctr">
                <a:normAutofit/>
              </a:bodyPr>
              <a:lstStyle/>
              <a:p>
                <a:pPr lvl="1">
                  <a:lnSpc>
                    <a:spcPct val="90000"/>
                  </a:lnSpc>
                </a:pPr>
                <a:r>
                  <a:rPr lang="fr-FR" sz="2400" dirty="0" err="1"/>
                  <a:t>However</a:t>
                </a:r>
                <a:r>
                  <a:rPr lang="fr-FR" sz="2400" dirty="0"/>
                  <a:t>,  </a:t>
                </a:r>
                <a:r>
                  <a:rPr lang="fr-FR" sz="2400" dirty="0" err="1"/>
                  <a:t>we</a:t>
                </a:r>
                <a:r>
                  <a:rPr lang="fr-FR" sz="2400" dirty="0"/>
                  <a:t> know </a:t>
                </a:r>
                <a:r>
                  <a:rPr lang="fr-FR" sz="2400" dirty="0" err="1"/>
                  <a:t>that</a:t>
                </a:r>
                <a:r>
                  <a:rPr lang="fr-FR" sz="2400" dirty="0"/>
                  <a:t> </a:t>
                </a:r>
                <a:r>
                  <a:rPr lang="fr-FR" sz="2400" i="1" dirty="0"/>
                  <a:t>p</a:t>
                </a:r>
                <a:r>
                  <a:rPr lang="fr-FR" sz="2400" dirty="0"/>
                  <a:t>(</a:t>
                </a:r>
                <a:r>
                  <a:rPr lang="fr-FR" sz="2400" i="1" dirty="0"/>
                  <a:t>X</a:t>
                </a:r>
                <a:r>
                  <a:rPr lang="fr-FR" sz="2400" dirty="0"/>
                  <a:t>) </a:t>
                </a:r>
                <a:r>
                  <a:rPr lang="fr-FR" sz="2400" dirty="0" err="1"/>
                  <a:t>needs</a:t>
                </a:r>
                <a:r>
                  <a:rPr lang="fr-FR" sz="2400" dirty="0"/>
                  <a:t> to </a:t>
                </a:r>
                <a:r>
                  <a:rPr lang="fr-FR" sz="2400" dirty="0" err="1"/>
                  <a:t>be</a:t>
                </a:r>
                <a:r>
                  <a:rPr lang="fr-FR" sz="2400" dirty="0"/>
                  <a:t> </a:t>
                </a:r>
                <a:r>
                  <a:rPr lang="fr-FR" sz="2400" dirty="0" err="1"/>
                  <a:t>between</a:t>
                </a:r>
                <a:r>
                  <a:rPr lang="fr-FR" sz="2400" dirty="0"/>
                  <a:t> 0 and 1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fr-FR" sz="2400" dirty="0" err="1"/>
                  <a:t>Instead</a:t>
                </a:r>
                <a:r>
                  <a:rPr lang="fr-FR" sz="2400" dirty="0"/>
                  <a:t> of </a:t>
                </a:r>
                <a:r>
                  <a:rPr lang="fr-FR" sz="2400" dirty="0" err="1"/>
                  <a:t>using</a:t>
                </a:r>
                <a:r>
                  <a:rPr lang="fr-FR" sz="2400" dirty="0"/>
                  <a:t> a </a:t>
                </a:r>
                <a:r>
                  <a:rPr lang="fr-FR" sz="2400" dirty="0" err="1"/>
                  <a:t>linear</a:t>
                </a:r>
                <a:r>
                  <a:rPr lang="fr-FR" sz="2400" dirty="0"/>
                  <a:t> </a:t>
                </a:r>
                <a:r>
                  <a:rPr lang="fr-FR" sz="2400" dirty="0" err="1"/>
                  <a:t>equation</a:t>
                </a:r>
                <a:r>
                  <a:rPr lang="fr-FR" sz="2400" dirty="0"/>
                  <a:t>, </a:t>
                </a:r>
                <a:r>
                  <a:rPr lang="fr-FR" sz="2400" dirty="0" err="1"/>
                  <a:t>we</a:t>
                </a:r>
                <a:r>
                  <a:rPr lang="fr-FR" sz="2400" dirty="0"/>
                  <a:t> use the </a:t>
                </a:r>
                <a:r>
                  <a:rPr lang="fr-FR" sz="2400" dirty="0" err="1"/>
                  <a:t>following</a:t>
                </a:r>
                <a:r>
                  <a:rPr lang="fr-FR" sz="2400" dirty="0"/>
                  <a:t> (</a:t>
                </a:r>
                <a:r>
                  <a:rPr lang="fr-FR" sz="2400" dirty="0" err="1"/>
                  <a:t>showing</a:t>
                </a:r>
                <a:r>
                  <a:rPr lang="fr-FR" sz="2400" dirty="0"/>
                  <a:t> </a:t>
                </a:r>
                <a:r>
                  <a:rPr lang="fr-FR" sz="2400" dirty="0" err="1"/>
                  <a:t>only</a:t>
                </a:r>
                <a:r>
                  <a:rPr lang="fr-FR" sz="2400" dirty="0"/>
                  <a:t> for one </a:t>
                </a:r>
                <a:r>
                  <a:rPr lang="fr-FR" sz="2400" dirty="0" err="1"/>
                  <a:t>independent</a:t>
                </a:r>
                <a:r>
                  <a:rPr lang="fr-FR" sz="2400" dirty="0"/>
                  <a:t> variable)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sz="2400" b="1" i="1" dirty="0">
                    <a:solidFill>
                      <a:srgbClr val="FF0000"/>
                    </a:solidFill>
                    <a:latin typeface="Book Antiqua" pitchFamily="18" charset="0"/>
                  </a:rPr>
                  <a:t>p (X) </a:t>
                </a:r>
                <a:r>
                  <a:rPr lang="en-US" sz="2400" b="1" dirty="0">
                    <a:solidFill>
                      <a:srgbClr val="FF0000"/>
                    </a:solidFill>
                    <a:latin typeface="Book Antiqua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="1" baseline="-25000" dirty="0">
                                <a:solidFill>
                                  <a:srgbClr val="FF0000"/>
                                </a:solidFill>
                                <a:latin typeface="Book Antiqua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Book Antiqua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="1" baseline="-25000" dirty="0">
                                <a:solidFill>
                                  <a:srgbClr val="FF0000"/>
                                </a:solidFill>
                                <a:latin typeface="Book Antiqua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Book Antiqua" pitchFamily="18" charset="0"/>
                              </a:rPr>
                              <m:t>x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="1" baseline="-25000" dirty="0">
                                <a:solidFill>
                                  <a:srgbClr val="FF0000"/>
                                </a:solidFill>
                                <a:latin typeface="Book Antiqua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Book Antiqua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="1" baseline="-25000" dirty="0">
                                <a:solidFill>
                                  <a:srgbClr val="FF0000"/>
                                </a:solidFill>
                                <a:latin typeface="Book Antiqua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Book Antiqua" pitchFamily="18" charset="0"/>
                              </a:rPr>
                              <m:t>x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sz="1400" baseline="-25000" dirty="0">
                  <a:latin typeface="Book Antiqua" pitchFamily="18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sz="1400" dirty="0">
                  <a:latin typeface="Book Antiqua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0" y="457200"/>
                <a:ext cx="7238999" cy="5719763"/>
              </a:xfrm>
              <a:blipFill>
                <a:blip r:embed="rId2"/>
                <a:stretch>
                  <a:fillRect r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F06C1AC-1021-4533-8B5A-8F33E3BF0092}" type="slidenum">
              <a:rPr lang="en-US" alt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31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D10F3-E0AA-4C39-9071-0A487DC8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68028-4408-4D2C-ADAF-FDE6727D9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7272" y="533400"/>
                <a:ext cx="7186527" cy="5643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Instead of using direct probability we use odds and that is defined by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above is called logit or log odds,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given data by using </a:t>
                </a:r>
                <a:r>
                  <a:rPr lang="en-US" b="1" dirty="0"/>
                  <a:t>maximum likelihood </a:t>
                </a:r>
                <a:r>
                  <a:rPr lang="en-US" dirty="0"/>
                  <a:t>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68028-4408-4D2C-ADAF-FDE6727D9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7272" y="533400"/>
                <a:ext cx="7186527" cy="5643563"/>
              </a:xfrm>
              <a:blipFill>
                <a:blip r:embed="rId2"/>
                <a:stretch>
                  <a:fillRect l="-1952" r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CF7E-D400-4C2B-B989-3281261E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F06C1AC-1021-4533-8B5A-8F33E3BF0092}" type="slidenum">
              <a:rPr lang="en-US" alt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06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9F30-BFA7-48B3-B157-2E6C6EE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Function (P. 135)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6F1E5-AFEA-41AF-A7B5-7A19988CD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11277600" cy="5334000"/>
              </a:xfrm>
            </p:spPr>
            <p:txBody>
              <a:bodyPr/>
              <a:lstStyle/>
              <a:p>
                <a:r>
                  <a:rPr lang="en-US" sz="2800" dirty="0"/>
                  <a:t>Let us assume that the dependent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)where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=1,2, ….n</a:t>
                </a:r>
              </a:p>
              <a:p>
                <a:r>
                  <a:rPr lang="en-US" sz="2800" dirty="0"/>
                  <a:t>Let us assume that there are two classes A &amp; B and we assume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= 1, then it belongs to Class A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= 0, then it belongs to Class B</a:t>
                </a:r>
              </a:p>
              <a:p>
                <a:r>
                  <a:rPr lang="en-US" sz="2800" dirty="0"/>
                  <a:t>Intuitively, we would like to have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latin typeface="Symbol" pitchFamily="18" charset="2"/>
                      </a:rPr>
                      <m:t></m:t>
                    </m:r>
                    <m:r>
                      <m:rPr>
                        <m:nor/>
                      </m:rPr>
                      <a:rPr lang="en-US" sz="2800" baseline="-25000" dirty="0" smtClean="0">
                        <a:latin typeface="Book Antiqua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Book Antiqua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800" dirty="0" smtClean="0">
                        <a:latin typeface="Book Antiqu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latin typeface="Symbol" pitchFamily="18" charset="2"/>
                      </a:rPr>
                      <m:t></m:t>
                    </m:r>
                    <m:r>
                      <m:rPr>
                        <m:nor/>
                      </m:rPr>
                      <a:rPr lang="en-US" sz="2800" baseline="-25000" dirty="0" smtClean="0">
                        <a:latin typeface="Book Antiqua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Book Antiqu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aseline="-25000" dirty="0" smtClean="0">
                        <a:latin typeface="Book Antiqua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be estimated in such a way that when the test data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belongs to Class A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 will be very close to 1 and when the test data I belongs to Class B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 will be very close to 0 </a:t>
                </a:r>
              </a:p>
              <a:p>
                <a:r>
                  <a:rPr lang="en-US" sz="2800" dirty="0"/>
                  <a:t>Let us assume that we have organized the data in such a way that when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=1,2,,,m the class is A and when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= m+1, m+2, …….n the class is B</a:t>
                </a:r>
              </a:p>
              <a:p>
                <a:r>
                  <a:rPr lang="en-US" sz="2800" dirty="0"/>
                  <a:t>We can define our maximum likelihood function as </a:t>
                </a:r>
              </a:p>
              <a:p>
                <a:r>
                  <a:rPr lang="en-US" sz="2800" i="1" dirty="0"/>
                  <a:t>l</a:t>
                </a:r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latin typeface="Symbol" pitchFamily="18" charset="2"/>
                      </a:rPr>
                      <m:t></m:t>
                    </m:r>
                    <m:r>
                      <m:rPr>
                        <m:nor/>
                      </m:rPr>
                      <a:rPr lang="en-US" sz="2800" baseline="-25000" dirty="0" smtClean="0">
                        <a:latin typeface="Book Antiqua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Book Antiqua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800" dirty="0" smtClean="0">
                        <a:latin typeface="Book Antiqua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latin typeface="Symbol" pitchFamily="18" charset="2"/>
                      </a:rPr>
                      <m:t></m:t>
                    </m:r>
                    <m:r>
                      <m:rPr>
                        <m:nor/>
                      </m:rPr>
                      <a:rPr lang="en-US" sz="2800" baseline="-25000" dirty="0" smtClean="0">
                        <a:latin typeface="Book Antiqua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Book Antiqua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)=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=1, 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+1, 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sz="2800" dirty="0"/>
                          <m:t>p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r>
                  <a:rPr lang="en-US" sz="2800" dirty="0"/>
                  <a:t>Our goal is to maximize the above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6F1E5-AFEA-41AF-A7B5-7A19988CD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11277600" cy="5334000"/>
              </a:xfrm>
              <a:blipFill>
                <a:blip r:embed="rId2"/>
                <a:stretch>
                  <a:fillRect l="-973" t="-1143" r="-865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A6672-843C-4B71-BA82-59225E88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6C1AC-1021-4533-8B5A-8F33E3BF009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25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1125200" cy="4876799"/>
              </a:xfrm>
            </p:spPr>
            <p:txBody>
              <a:bodyPr/>
              <a:lstStyle/>
              <a:p>
                <a:r>
                  <a:rPr lang="en-US" sz="2400" dirty="0"/>
                  <a:t>In this case we have only discussed when there could be two classes.</a:t>
                </a:r>
              </a:p>
              <a:p>
                <a:r>
                  <a:rPr lang="en-US" sz="2400" dirty="0"/>
                  <a:t>Using similar techniques, we can extend this case to multiple independent variables</a:t>
                </a:r>
              </a:p>
              <a:p>
                <a:r>
                  <a:rPr lang="en-US" sz="2400" dirty="0"/>
                  <a:t>We define a function logit where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logit(p)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Symbol" pitchFamily="18" charset="2"/>
                      </a:rPr>
                      <m:t></m:t>
                    </m:r>
                    <m:r>
                      <m:rPr>
                        <m:nor/>
                      </m:rPr>
                      <a:rPr lang="en-US" sz="2400" baseline="-25000" dirty="0">
                        <a:latin typeface="Book Antiqua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400" dirty="0">
                        <a:latin typeface="Book Antiqua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400" dirty="0">
                        <a:latin typeface="Symbol" pitchFamily="18" charset="2"/>
                      </a:rPr>
                      <m:t></m:t>
                    </m:r>
                    <m:r>
                      <m:rPr>
                        <m:nor/>
                      </m:rPr>
                      <a:rPr lang="en-US" sz="2400" baseline="-25000" dirty="0">
                        <a:latin typeface="Book Antiqua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latin typeface="Book Antiqua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latin typeface="Book Antiqua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sz="2400" dirty="0">
                        <a:latin typeface="Book Antiqua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US" sz="2400" dirty="0">
                        <a:latin typeface="Symbol" pitchFamily="18" charset="2"/>
                      </a:rPr>
                      <m:t></m:t>
                    </m:r>
                    <m:r>
                      <m:rPr>
                        <m:nor/>
                      </m:rPr>
                      <a:rPr lang="en-US" sz="2400" baseline="-25000" dirty="0">
                        <a:latin typeface="Book Antiqua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latin typeface="Book Antiqua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latin typeface="Book Antiqua" pitchFamily="18" charset="0"/>
                      </a:rPr>
                      <m:t>2 </m:t>
                    </m:r>
                    <m:r>
                      <m:rPr>
                        <m:nor/>
                      </m:rPr>
                      <a:rPr lang="en-US" sz="2400" dirty="0">
                        <a:latin typeface="Book Antiqua" pitchFamily="18" charset="0"/>
                      </a:rPr>
                      <m:t>+ . . . + </m:t>
                    </m:r>
                    <m:r>
                      <m:rPr>
                        <m:nor/>
                      </m:rPr>
                      <a:rPr lang="en-US" sz="2400" dirty="0">
                        <a:latin typeface="Symbol" pitchFamily="18" charset="2"/>
                      </a:rPr>
                      <m:t></m:t>
                    </m:r>
                    <m:r>
                      <m:rPr>
                        <m:nor/>
                      </m:rPr>
                      <a:rPr lang="en-US" sz="2400" baseline="-25000" dirty="0">
                        <a:latin typeface="Book Antiqu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latin typeface="Book Antiqua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latin typeface="Book Antiqua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aseline="-25000" dirty="0">
                        <a:latin typeface="Book Antiqua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where </a:t>
                </a:r>
                <a:r>
                  <a:rPr lang="en-US" sz="2400" dirty="0">
                    <a:latin typeface="Book Antiqua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+ . .+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. ) 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+ . . . +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Symbol" pitchFamily="18" charset="2"/>
                              </a:rPr>
                              <m:t>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Book Antiqua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Book Antiqua" pitchFamily="18" charset="0"/>
                              </a:rPr>
                              <m:t>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Although Logit could be used when there are more than two classes, in those cases there are better methods such as discriminant analysis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1125200" cy="4876799"/>
              </a:xfrm>
              <a:blipFill>
                <a:blip r:embed="rId2"/>
                <a:stretch>
                  <a:fillRect l="-71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6C1AC-1021-4533-8B5A-8F33E3BF009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34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 descr="05fig13"/>
          <p:cNvPicPr>
            <a:picLocks noRot="1" noChangeAspect="1" noMove="1" noResize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00101"/>
            <a:ext cx="77724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125169"/>
            <a:ext cx="8153400" cy="639762"/>
          </a:xfrm>
        </p:spPr>
        <p:txBody>
          <a:bodyPr/>
          <a:lstStyle/>
          <a:p>
            <a:r>
              <a:rPr lang="en-US" dirty="0"/>
              <a:t>Logistic function</a:t>
            </a:r>
          </a:p>
        </p:txBody>
      </p:sp>
    </p:spTree>
    <p:extLst>
      <p:ext uri="{BB962C8B-B14F-4D97-AF65-F5344CB8AC3E}">
        <p14:creationId xmlns:p14="http://schemas.microsoft.com/office/powerpoint/2010/main" val="115759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Logit 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F06C1AC-1021-4533-8B5A-8F33E3BF0092}" type="slidenum">
              <a:rPr lang="en-US" alt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BC8CCE4-2E78-4C99-8DCA-CEDD55B28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45781"/>
              </p:ext>
            </p:extLst>
          </p:nvPr>
        </p:nvGraphicFramePr>
        <p:xfrm>
          <a:off x="4876801" y="303591"/>
          <a:ext cx="68788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36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4C23C-F8D8-494D-8B9A-60AB411C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evaluate Logit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17EB-EC8B-4EC6-9C80-E66F0A5A8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Akaike Information Criteria (AIC)</a:t>
            </a:r>
          </a:p>
          <a:p>
            <a:pPr lvl="1"/>
            <a:r>
              <a:rPr lang="en-US" sz="2400" dirty="0"/>
              <a:t>Lower the AIC better the model</a:t>
            </a:r>
          </a:p>
          <a:p>
            <a:r>
              <a:rPr lang="en-US" sz="2800" b="1" dirty="0"/>
              <a:t>Null Deviance &amp; Residual Deviance</a:t>
            </a:r>
          </a:p>
          <a:p>
            <a:pPr lvl="1"/>
            <a:r>
              <a:rPr lang="en-US" sz="2400" dirty="0"/>
              <a:t>Lower the Null Deviance &amp; Residual Deviance is better the model</a:t>
            </a:r>
          </a:p>
          <a:p>
            <a:r>
              <a:rPr lang="en-US" sz="2800" b="1" dirty="0"/>
              <a:t>Confusion matrix</a:t>
            </a:r>
          </a:p>
          <a:p>
            <a:pPr lvl="1"/>
            <a:r>
              <a:rPr lang="en-US" sz="2400" dirty="0"/>
              <a:t>The best metric</a:t>
            </a:r>
          </a:p>
          <a:p>
            <a:r>
              <a:rPr lang="en-US" sz="2800" b="1" dirty="0"/>
              <a:t>Receiver Operator Characteristic (ROC)</a:t>
            </a:r>
          </a:p>
          <a:p>
            <a:pPr lvl="1"/>
            <a:r>
              <a:rPr lang="en-US" sz="2400" dirty="0"/>
              <a:t>ROC is plotted between True Positive Rate (Y axis) and False Positive Rate (X Axis).</a:t>
            </a:r>
            <a:endParaRPr lang="en-US" sz="2400" b="1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1310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Instance-Based Classifiers</a:t>
            </a:r>
          </a:p>
        </p:txBody>
      </p:sp>
      <p:graphicFrame>
        <p:nvGraphicFramePr>
          <p:cNvPr id="1052675" name="Object 3"/>
          <p:cNvGraphicFramePr>
            <a:graphicFrameLocks noChangeAspect="1"/>
          </p:cNvGraphicFramePr>
          <p:nvPr/>
        </p:nvGraphicFramePr>
        <p:xfrm>
          <a:off x="1752600" y="1066800"/>
          <a:ext cx="4572000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71640" imgH="5304600" progId="Visio.Drawing.6">
                  <p:embed/>
                </p:oleObj>
              </mc:Choice>
              <mc:Fallback>
                <p:oleObj name="VISIO" r:id="rId3" imgW="4571640" imgH="530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4572000" cy="530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6" name="Object 4"/>
          <p:cNvGraphicFramePr>
            <a:graphicFrameLocks noChangeAspect="1"/>
          </p:cNvGraphicFramePr>
          <p:nvPr/>
        </p:nvGraphicFramePr>
        <p:xfrm>
          <a:off x="5638800" y="2989264"/>
          <a:ext cx="220980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82440" imgH="2637360" progId="Visio.Drawing.6">
                  <p:embed/>
                </p:oleObj>
              </mc:Choice>
              <mc:Fallback>
                <p:oleObj name="VISIO" r:id="rId5" imgW="2782440" imgH="263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89264"/>
                        <a:ext cx="2209800" cy="242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7" name="Object 5"/>
          <p:cNvGraphicFramePr>
            <a:graphicFrameLocks noChangeAspect="1"/>
          </p:cNvGraphicFramePr>
          <p:nvPr/>
        </p:nvGraphicFramePr>
        <p:xfrm>
          <a:off x="7620000" y="3352800"/>
          <a:ext cx="3227388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227400" imgH="2032920" progId="Visio.Drawing.6">
                  <p:embed/>
                </p:oleObj>
              </mc:Choice>
              <mc:Fallback>
                <p:oleObj name="VISIO" r:id="rId7" imgW="3227400" imgH="2032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352800"/>
                        <a:ext cx="3227388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678" name="Text Box 6"/>
          <p:cNvSpPr txBox="1">
            <a:spLocks noChangeArrowheads="1"/>
          </p:cNvSpPr>
          <p:nvPr/>
        </p:nvSpPr>
        <p:spPr bwMode="auto">
          <a:xfrm>
            <a:off x="6324600" y="1219200"/>
            <a:ext cx="4114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Store the training records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Use training records to predict the class label of unseen cases</a:t>
            </a:r>
          </a:p>
        </p:txBody>
      </p:sp>
    </p:spTree>
    <p:extLst>
      <p:ext uri="{BB962C8B-B14F-4D97-AF65-F5344CB8AC3E}">
        <p14:creationId xmlns:p14="http://schemas.microsoft.com/office/powerpoint/2010/main" val="344050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AE0B6-CAD1-40B4-BE5C-4D9BBA3F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ROC (Receiver Operating Characteristics)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8CA1D-DD1C-9209-EDB7-0873A6C6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FEFFFF"/>
                </a:solidFill>
              </a:rPr>
              <a:t>It is a metric for measuring how accurate or effective a classification model is</a:t>
            </a:r>
          </a:p>
          <a:p>
            <a:r>
              <a:rPr lang="en-US" dirty="0">
                <a:solidFill>
                  <a:srgbClr val="FEFFFF"/>
                </a:solidFill>
              </a:rPr>
              <a:t>It could only be used to measure the performance of a binary classifier.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6C2FA-A36D-526A-BF32-75806919A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t="2401" r="-1058" b="-1058"/>
          <a:stretch/>
        </p:blipFill>
        <p:spPr>
          <a:xfrm>
            <a:off x="5181600" y="838199"/>
            <a:ext cx="6705600" cy="46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EFBD-643C-B0D5-C60C-C33AE491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2E08-8EA0-AB14-824E-5A593E7D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recall two metrics that were introduced before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">
                <a:extLst>
                  <a:ext uri="{FF2B5EF4-FFF2-40B4-BE49-F238E27FC236}">
                    <a16:creationId xmlns:a16="http://schemas.microsoft.com/office/drawing/2014/main" id="{869E375E-0664-8E76-DB79-8E8D6AC52EA7}"/>
                  </a:ext>
                </a:extLst>
              </p:cNvPr>
              <p:cNvSpPr txBox="1"/>
              <p:nvPr/>
            </p:nvSpPr>
            <p:spPr bwMode="auto">
              <a:xfrm>
                <a:off x="1921358" y="2670175"/>
                <a:ext cx="6732221" cy="8853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True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Positive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Rate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𝐓𝐏𝐑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recall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TP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bject 1">
                <a:extLst>
                  <a:ext uri="{FF2B5EF4-FFF2-40B4-BE49-F238E27FC236}">
                    <a16:creationId xmlns:a16="http://schemas.microsoft.com/office/drawing/2014/main" id="{869E375E-0664-8E76-DB79-8E8D6AC5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1358" y="2670175"/>
                <a:ext cx="6732221" cy="885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369ED03D-3801-DC9E-253D-8840F6738CE5}"/>
                  </a:ext>
                </a:extLst>
              </p:cNvPr>
              <p:cNvSpPr txBox="1"/>
              <p:nvPr/>
            </p:nvSpPr>
            <p:spPr bwMode="auto">
              <a:xfrm>
                <a:off x="1921359" y="3648807"/>
                <a:ext cx="7292979" cy="8853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True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Negative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Rate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Specificity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TN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369ED03D-3801-DC9E-253D-8840F6738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1359" y="3648807"/>
                <a:ext cx="7292979" cy="885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714BF96-74E9-2604-E7C9-8C815E96B701}"/>
                  </a:ext>
                </a:extLst>
              </p:cNvPr>
              <p:cNvSpPr txBox="1"/>
              <p:nvPr/>
            </p:nvSpPr>
            <p:spPr bwMode="auto">
              <a:xfrm>
                <a:off x="1921358" y="4739967"/>
                <a:ext cx="7785350" cy="8993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False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Positive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Rate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𝐅𝐏𝐑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 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FP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TN</m:t>
                        </m:r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FP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(1-Specificity)</a:t>
                </a: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714BF96-74E9-2604-E7C9-8C815E96B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1358" y="4739967"/>
                <a:ext cx="7785350" cy="8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63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65274-7034-47E0-682F-537F5AB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TPR &amp; FPR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B48C-0945-33F9-535D-DE9471F5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934" y="1676400"/>
            <a:ext cx="6622445" cy="437784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EFFFF"/>
                </a:solidFill>
              </a:rPr>
              <a:t>TPR</a:t>
            </a:r>
            <a:r>
              <a:rPr lang="en-US" dirty="0">
                <a:solidFill>
                  <a:srgbClr val="FEFFFF"/>
                </a:solidFill>
              </a:rPr>
              <a:t> measures how accurately a model detects the actual positive cases. (True Positive + False Negative) is the actual total positive cases in the test data set.  The highest value could be 1.</a:t>
            </a: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FPR</a:t>
            </a:r>
            <a:r>
              <a:rPr lang="en-US" dirty="0">
                <a:solidFill>
                  <a:srgbClr val="FEFFFF"/>
                </a:solidFill>
              </a:rPr>
              <a:t> estimates the error a model makes. (False Positive + True Negative) is the actual total negative cases in the test data set. So false positive shows the </a:t>
            </a:r>
            <a:r>
              <a:rPr lang="en-US" b="1" dirty="0">
                <a:solidFill>
                  <a:srgbClr val="FEFFFF"/>
                </a:solidFill>
              </a:rPr>
              <a:t>error</a:t>
            </a:r>
            <a:r>
              <a:rPr lang="en-US" dirty="0">
                <a:solidFill>
                  <a:srgbClr val="FEFFFF"/>
                </a:solidFill>
              </a:rPr>
              <a:t> a model is making while predicting a case as positive. An ideal model will have it as 0.</a:t>
            </a:r>
          </a:p>
        </p:txBody>
      </p:sp>
    </p:spTree>
    <p:extLst>
      <p:ext uri="{BB962C8B-B14F-4D97-AF65-F5344CB8AC3E}">
        <p14:creationId xmlns:p14="http://schemas.microsoft.com/office/powerpoint/2010/main" val="121368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DD87-A1FB-2375-5B8F-8251D803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44EB-3A1E-1C51-3A92-625D2618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 is drawn by plotting on the Y axis TPR and on the X axis.</a:t>
            </a:r>
          </a:p>
          <a:p>
            <a:r>
              <a:rPr lang="en-US" dirty="0"/>
              <a:t>Based on the Test data, the probabilities are calculated and then they are sorted from minimum to maximum</a:t>
            </a:r>
          </a:p>
          <a:p>
            <a:pPr lvl="1"/>
            <a:r>
              <a:rPr lang="en-US" dirty="0"/>
              <a:t>Using all the different n probabilities, in each case TPR and FPR are calculated and then plotted</a:t>
            </a:r>
          </a:p>
          <a:p>
            <a:r>
              <a:rPr lang="en-US" dirty="0"/>
              <a:t>The curve should be tilted towards the left. In other words, as the threshold probability increases both TPR and FPR will increase.</a:t>
            </a:r>
          </a:p>
          <a:p>
            <a:r>
              <a:rPr lang="en-US" dirty="0"/>
              <a:t>However, for a good model TPR should increase more rapidly </a:t>
            </a:r>
          </a:p>
          <a:p>
            <a:r>
              <a:rPr lang="en-US" dirty="0"/>
              <a:t>The </a:t>
            </a:r>
            <a:r>
              <a:rPr lang="en-US" b="1" dirty="0"/>
              <a:t>area under the curve (AUC)</a:t>
            </a:r>
            <a:r>
              <a:rPr lang="en-US" dirty="0"/>
              <a:t> measures the efficacy of a model. A value greater than .8 is acceptable.</a:t>
            </a:r>
          </a:p>
        </p:txBody>
      </p:sp>
    </p:spTree>
    <p:extLst>
      <p:ext uri="{BB962C8B-B14F-4D97-AF65-F5344CB8AC3E}">
        <p14:creationId xmlns:p14="http://schemas.microsoft.com/office/powerpoint/2010/main" val="267828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Instance Based Classifiers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7272" y="533400"/>
            <a:ext cx="7186527" cy="5643563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/>
              <a:t>Rote-learner</a:t>
            </a:r>
          </a:p>
          <a:p>
            <a:pPr lvl="2"/>
            <a:r>
              <a:rPr lang="en-US" altLang="en-US" dirty="0"/>
              <a:t> Memorizes entire training data and performs classification only if attributes of record match one of the training examples exactly</a:t>
            </a:r>
          </a:p>
          <a:p>
            <a:pPr lvl="1"/>
            <a:r>
              <a:rPr lang="en-US" altLang="en-US" b="1" dirty="0"/>
              <a:t>Nearest neighbor</a:t>
            </a:r>
          </a:p>
          <a:p>
            <a:pPr lvl="2"/>
            <a:r>
              <a:rPr lang="en-US" altLang="en-US" dirty="0"/>
              <a:t> Uses k “closest” points (nearest neighbors) for performing classification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842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7963"/>
            <a:ext cx="8229600" cy="792162"/>
          </a:xfrm>
        </p:spPr>
        <p:txBody>
          <a:bodyPr/>
          <a:lstStyle/>
          <a:p>
            <a:r>
              <a:rPr lang="en-US" altLang="en-US" b="1" dirty="0"/>
              <a:t>Nearest Neighbor Classifiers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30301"/>
            <a:ext cx="10134600" cy="5519736"/>
          </a:xfrm>
        </p:spPr>
        <p:txBody>
          <a:bodyPr/>
          <a:lstStyle/>
          <a:p>
            <a:r>
              <a:rPr lang="en-US" altLang="en-US" dirty="0"/>
              <a:t>Basic idea: </a:t>
            </a:r>
            <a:r>
              <a:rPr lang="en-US" b="1" dirty="0"/>
              <a:t>(P. 39 in the book)</a:t>
            </a:r>
            <a:endParaRPr lang="en-US" altLang="en-US" b="1" dirty="0"/>
          </a:p>
          <a:p>
            <a:pPr lvl="1"/>
            <a:r>
              <a:rPr lang="en-US" altLang="en-US" dirty="0"/>
              <a:t>If it walks like a duck, quacks like a duck, then it’s probably a duck</a:t>
            </a:r>
          </a:p>
        </p:txBody>
      </p:sp>
      <p:grpSp>
        <p:nvGrpSpPr>
          <p:cNvPr id="1054724" name="Group 4"/>
          <p:cNvGrpSpPr>
            <a:grpSpLocks/>
          </p:cNvGrpSpPr>
          <p:nvPr/>
        </p:nvGrpSpPr>
        <p:grpSpPr bwMode="auto">
          <a:xfrm>
            <a:off x="2051050" y="2819400"/>
            <a:ext cx="8007350" cy="3429000"/>
            <a:chOff x="332" y="1776"/>
            <a:chExt cx="5044" cy="2160"/>
          </a:xfrm>
        </p:grpSpPr>
        <p:pic>
          <p:nvPicPr>
            <p:cNvPr id="1054725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6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7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8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9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730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73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32" name="Text Box 12"/>
            <p:cNvSpPr txBox="1">
              <a:spLocks noChangeArrowheads="1"/>
            </p:cNvSpPr>
            <p:nvPr/>
          </p:nvSpPr>
          <p:spPr bwMode="auto">
            <a:xfrm>
              <a:off x="332" y="2547"/>
              <a:ext cx="86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/>
                <a:t>Training Records</a:t>
              </a:r>
            </a:p>
          </p:txBody>
        </p:sp>
        <p:sp>
          <p:nvSpPr>
            <p:cNvPr id="105473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Test Record</a:t>
              </a:r>
            </a:p>
          </p:txBody>
        </p:sp>
      </p:grpSp>
      <p:grpSp>
        <p:nvGrpSpPr>
          <p:cNvPr id="1054734" name="Group 14"/>
          <p:cNvGrpSpPr>
            <a:grpSpLocks/>
          </p:cNvGrpSpPr>
          <p:nvPr/>
        </p:nvGrpSpPr>
        <p:grpSpPr bwMode="auto">
          <a:xfrm>
            <a:off x="4191000" y="3048000"/>
            <a:ext cx="4572000" cy="2286000"/>
            <a:chOff x="1680" y="1920"/>
            <a:chExt cx="2880" cy="1440"/>
          </a:xfrm>
        </p:grpSpPr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Compute Distance</a:t>
              </a:r>
            </a:p>
          </p:txBody>
        </p:sp>
        <p:grpSp>
          <p:nvGrpSpPr>
            <p:cNvPr id="105473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05473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42" name="Group 22"/>
          <p:cNvGrpSpPr>
            <a:grpSpLocks/>
          </p:cNvGrpSpPr>
          <p:nvPr/>
        </p:nvGrpSpPr>
        <p:grpSpPr bwMode="auto">
          <a:xfrm>
            <a:off x="5562600" y="4572000"/>
            <a:ext cx="3352800" cy="1327150"/>
            <a:chOff x="2544" y="2880"/>
            <a:chExt cx="2112" cy="836"/>
          </a:xfrm>
        </p:grpSpPr>
        <p:sp>
          <p:nvSpPr>
            <p:cNvPr id="10547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Choose k of the “nearest” records</a:t>
              </a:r>
            </a:p>
          </p:txBody>
        </p:sp>
        <p:grpSp>
          <p:nvGrpSpPr>
            <p:cNvPr id="10547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10547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6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049000" cy="967581"/>
          </a:xfrm>
        </p:spPr>
        <p:txBody>
          <a:bodyPr/>
          <a:lstStyle/>
          <a:p>
            <a:r>
              <a:rPr lang="en-US" altLang="en-US" b="1" dirty="0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6096000" y="1318419"/>
            <a:ext cx="5410199" cy="538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dirty="0">
                <a:latin typeface="Arial" panose="020B0604020202020204" pitchFamily="34" charset="0"/>
              </a:rPr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The set of stored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The value of </a:t>
            </a:r>
            <a:r>
              <a:rPr lang="en-US" altLang="en-US" sz="2000" i="1" dirty="0"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, the number of nearest neighbors to retrieve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dirty="0">
                <a:latin typeface="Arial" panose="020B0604020202020204" pitchFamily="34" charset="0"/>
              </a:rPr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Identify </a:t>
            </a:r>
            <a:r>
              <a:rPr lang="en-US" altLang="en-US" sz="2000" i="1" dirty="0"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20922"/>
              </p:ext>
            </p:extLst>
          </p:nvPr>
        </p:nvGraphicFramePr>
        <p:xfrm>
          <a:off x="1524001" y="1242219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07454" imgH="8108144" progId="Visio.Drawing.6">
                  <p:embed/>
                </p:oleObj>
              </mc:Choice>
              <mc:Fallback>
                <p:oleObj name="Visio" r:id="rId2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242219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Definition of Nearest Neighbor</a:t>
            </a:r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/>
        </p:nvGraphicFramePr>
        <p:xfrm>
          <a:off x="2057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6360" imgH="4523760" progId="Visio.Drawing.6">
                  <p:embed/>
                </p:oleObj>
              </mc:Choice>
              <mc:Fallback>
                <p:oleObj name="VISIO" r:id="rId2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2247900" y="49657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>
                <a:latin typeface="Arial" panose="020B0604020202020204" pitchFamily="34" charset="0"/>
              </a:rPr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165389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8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201"/>
                <a:ext cx="10972800" cy="5105399"/>
              </a:xfrm>
            </p:spPr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Manhattan distance</a:t>
                </a:r>
              </a:p>
              <a:p>
                <a:pPr marL="914400" lvl="2" indent="0">
                  <a:buNone/>
                </a:pPr>
                <a:r>
                  <a:rPr lang="en-US" altLang="en-US" dirty="0"/>
                  <a:t>                       d (p, q) =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𝑎𝑏𝑠𝑜𝑙𝑢𝑡𝑒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</a:t>
                </a:r>
              </a:p>
              <a:p>
                <a:pPr lvl="1"/>
                <a:r>
                  <a:rPr lang="en-US" altLang="en-US" dirty="0"/>
                  <a:t>Weigh the vote according to distance</a:t>
                </a:r>
              </a:p>
              <a:p>
                <a:pPr lvl="2"/>
                <a:r>
                  <a:rPr lang="en-US" altLang="en-US" dirty="0"/>
                  <a:t> weight factor, w = 1/d</a:t>
                </a:r>
                <a:r>
                  <a:rPr lang="en-US" altLang="en-US" baseline="30000" dirty="0"/>
                  <a:t>2</a:t>
                </a:r>
              </a:p>
            </p:txBody>
          </p:sp>
        </mc:Choice>
        <mc:Fallback xmlns="">
          <p:sp>
            <p:nvSpPr>
              <p:cNvPr id="1058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1"/>
                <a:ext cx="10972800" cy="5105399"/>
              </a:xfrm>
              <a:blipFill>
                <a:blip r:embed="rId3"/>
                <a:stretch>
                  <a:fillRect l="-1278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320563"/>
              </p:ext>
            </p:extLst>
          </p:nvPr>
        </p:nvGraphicFramePr>
        <p:xfrm>
          <a:off x="3429000" y="2590801"/>
          <a:ext cx="3886200" cy="65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457200" progId="Equation.3">
                  <p:embed/>
                </p:oleObj>
              </mc:Choice>
              <mc:Fallback>
                <p:oleObj name="Equation" r:id="rId4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90801"/>
                        <a:ext cx="3886200" cy="65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23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Nearest Neighbor Classification…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/>
        </p:nvGraphicFramePr>
        <p:xfrm>
          <a:off x="5181601" y="3078164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Visio.Drawing.6">
                  <p:embed/>
                </p:oleObj>
              </mc:Choice>
              <mc:Fallback>
                <p:oleObj name="Visio" r:id="rId2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3078164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30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en-US" sz="3700">
                <a:solidFill>
                  <a:srgbClr val="FFFFFF"/>
                </a:solidFill>
              </a:rPr>
              <a:t>Nearest Neighbor Classification…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7272" y="533400"/>
            <a:ext cx="7186527" cy="5643563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Scaling issues</a:t>
            </a:r>
          </a:p>
          <a:p>
            <a:pPr lvl="1"/>
            <a:r>
              <a:rPr lang="en-US" altLang="en-US" dirty="0"/>
              <a:t>Attributes may have to be scaled (e.g. </a:t>
            </a:r>
            <a:r>
              <a:rPr lang="en-US" altLang="en-US" b="1" dirty="0"/>
              <a:t>Normalization</a:t>
            </a:r>
            <a:r>
              <a:rPr lang="en-US" altLang="en-US" dirty="0"/>
              <a:t>) to prevent distance measures from being dominated by one of the attributes</a:t>
            </a:r>
          </a:p>
          <a:p>
            <a:pPr lvl="1"/>
            <a:r>
              <a:rPr lang="en-US" altLang="en-US" dirty="0"/>
              <a:t>Example:</a:t>
            </a:r>
          </a:p>
          <a:p>
            <a:pPr lvl="2"/>
            <a:r>
              <a:rPr lang="en-US" altLang="en-US" dirty="0"/>
              <a:t> height of a person may vary from 1.5m to 1.8m</a:t>
            </a:r>
          </a:p>
          <a:p>
            <a:pPr lvl="2"/>
            <a:r>
              <a:rPr lang="en-US" altLang="en-US" dirty="0"/>
              <a:t> weight of a person may vary from 90lb to 300lb</a:t>
            </a:r>
          </a:p>
          <a:p>
            <a:pPr lvl="2"/>
            <a:r>
              <a:rPr lang="en-US" altLang="en-US" dirty="0"/>
              <a:t> income of a person may vary from $10K to $1M</a:t>
            </a:r>
          </a:p>
        </p:txBody>
      </p:sp>
    </p:spTree>
    <p:extLst>
      <p:ext uri="{BB962C8B-B14F-4D97-AF65-F5344CB8AC3E}">
        <p14:creationId xmlns:p14="http://schemas.microsoft.com/office/powerpoint/2010/main" val="77535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1414</Words>
  <Application>Microsoft Office PowerPoint</Application>
  <PresentationFormat>Widescreen</PresentationFormat>
  <Paragraphs>138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Cambria Math</vt:lpstr>
      <vt:lpstr>Monotype Sorts</vt:lpstr>
      <vt:lpstr>Symbol</vt:lpstr>
      <vt:lpstr>Wingdings</vt:lpstr>
      <vt:lpstr>Office Theme</vt:lpstr>
      <vt:lpstr>1_Office Theme</vt:lpstr>
      <vt:lpstr>VISIO</vt:lpstr>
      <vt:lpstr>Visio</vt:lpstr>
      <vt:lpstr>Equation</vt:lpstr>
      <vt:lpstr>Classification</vt:lpstr>
      <vt:lpstr>Instance-Based Classifiers</vt:lpstr>
      <vt:lpstr>Instance Based Classifiers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Logistic Regression</vt:lpstr>
      <vt:lpstr>Logistic regression</vt:lpstr>
      <vt:lpstr>Logistic regression</vt:lpstr>
      <vt:lpstr>Logistic regression</vt:lpstr>
      <vt:lpstr>Maximum Likelihood Function (P. 135)</vt:lpstr>
      <vt:lpstr>Logistic Regression</vt:lpstr>
      <vt:lpstr>Logistic function</vt:lpstr>
      <vt:lpstr>Logit Contd.</vt:lpstr>
      <vt:lpstr>How to evaluate Logit model</vt:lpstr>
      <vt:lpstr>ROC (Receiver Operating Characteristics)</vt:lpstr>
      <vt:lpstr>ROC</vt:lpstr>
      <vt:lpstr>TPR &amp; FPR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Abhijit Dutt</dc:creator>
  <cp:lastModifiedBy>Abhijit Dutt</cp:lastModifiedBy>
  <cp:revision>16</cp:revision>
  <dcterms:created xsi:type="dcterms:W3CDTF">2020-10-06T15:18:40Z</dcterms:created>
  <dcterms:modified xsi:type="dcterms:W3CDTF">2023-02-23T05:11:41Z</dcterms:modified>
</cp:coreProperties>
</file>