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4" r:id="rId2"/>
    <p:sldMasterId id="2147483686" r:id="rId3"/>
    <p:sldMasterId id="2147483698" r:id="rId4"/>
    <p:sldMasterId id="2147483711" r:id="rId5"/>
    <p:sldMasterId id="2147483723" r:id="rId6"/>
    <p:sldMasterId id="2147483735" r:id="rId7"/>
    <p:sldMasterId id="2147483747" r:id="rId8"/>
    <p:sldMasterId id="2147483759" r:id="rId9"/>
    <p:sldMasterId id="2147483771" r:id="rId10"/>
    <p:sldMasterId id="2147483783" r:id="rId11"/>
    <p:sldMasterId id="2147483795" r:id="rId12"/>
    <p:sldMasterId id="2147483807" r:id="rId13"/>
    <p:sldMasterId id="2147483819" r:id="rId14"/>
    <p:sldMasterId id="2147483831" r:id="rId15"/>
    <p:sldMasterId id="2147483843" r:id="rId16"/>
    <p:sldMasterId id="2147483855" r:id="rId17"/>
  </p:sldMasterIdLst>
  <p:notesMasterIdLst>
    <p:notesMasterId r:id="rId38"/>
  </p:notesMasterIdLst>
  <p:handoutMasterIdLst>
    <p:handoutMasterId r:id="rId39"/>
  </p:handoutMasterIdLst>
  <p:sldIdLst>
    <p:sldId id="583" r:id="rId18"/>
    <p:sldId id="570" r:id="rId19"/>
    <p:sldId id="537" r:id="rId20"/>
    <p:sldId id="538" r:id="rId21"/>
    <p:sldId id="517" r:id="rId22"/>
    <p:sldId id="539" r:id="rId23"/>
    <p:sldId id="518" r:id="rId24"/>
    <p:sldId id="523" r:id="rId25"/>
    <p:sldId id="585" r:id="rId26"/>
    <p:sldId id="524" r:id="rId27"/>
    <p:sldId id="586" r:id="rId28"/>
    <p:sldId id="540" r:id="rId29"/>
    <p:sldId id="526" r:id="rId30"/>
    <p:sldId id="541" r:id="rId31"/>
    <p:sldId id="566" r:id="rId32"/>
    <p:sldId id="568" r:id="rId33"/>
    <p:sldId id="587" r:id="rId34"/>
    <p:sldId id="588" r:id="rId35"/>
    <p:sldId id="578" r:id="rId36"/>
    <p:sldId id="584" r:id="rId37"/>
  </p:sldIdLst>
  <p:sldSz cx="12192000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8" autoAdjust="0"/>
    <p:restoredTop sz="67662" autoAdjust="0"/>
  </p:normalViewPr>
  <p:slideViewPr>
    <p:cSldViewPr>
      <p:cViewPr varScale="1">
        <p:scale>
          <a:sx n="56" d="100"/>
          <a:sy n="56" d="100"/>
        </p:scale>
        <p:origin x="720" y="43"/>
      </p:cViewPr>
      <p:guideLst>
        <p:guide orient="horz" pos="2160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367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51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75" y="728663"/>
            <a:ext cx="637222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019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63550" y="722313"/>
            <a:ext cx="6392863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43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Prune remember as we add more items to an itemset the support will keep on decreasing.</a:t>
            </a:r>
          </a:p>
        </p:txBody>
      </p:sp>
    </p:spTree>
    <p:extLst>
      <p:ext uri="{BB962C8B-B14F-4D97-AF65-F5344CB8AC3E}">
        <p14:creationId xmlns:p14="http://schemas.microsoft.com/office/powerpoint/2010/main" val="228418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is infrequent, so we can prune it. Also we go in one direction – we do AB not BA because </a:t>
            </a:r>
            <a:r>
              <a:rPr lang="en-US"/>
              <a:t>A left of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Outlook = Sunny (5), Outlook = </a:t>
            </a:r>
            <a:r>
              <a:rPr lang="en-US" sz="1200" u="none" strike="noStrike" dirty="0">
                <a:effectLst/>
              </a:rPr>
              <a:t>Overcast</a:t>
            </a:r>
            <a:r>
              <a:rPr lang="en-US" dirty="0"/>
              <a:t> (4), Outlook = </a:t>
            </a:r>
            <a:r>
              <a:rPr lang="en-US" sz="1200" u="none" strike="noStrike" dirty="0">
                <a:effectLst/>
              </a:rPr>
              <a:t>Rainy</a:t>
            </a:r>
            <a:r>
              <a:rPr lang="en-US" dirty="0"/>
              <a:t> (5)</a:t>
            </a:r>
          </a:p>
          <a:p>
            <a:pPr marL="0" marR="0" lvl="0" indent="0" algn="l" defTabSz="963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Temp = Hot (4), Temp = Mild (6), Temp = Cool (4) ……..</a:t>
            </a:r>
            <a:br>
              <a:rPr lang="en-US" dirty="0"/>
            </a:br>
            <a:r>
              <a:rPr lang="en-US" dirty="0"/>
              <a:t>Next we build Two-item sets</a:t>
            </a:r>
          </a:p>
          <a:p>
            <a:r>
              <a:rPr lang="en-US" dirty="0"/>
              <a:t>                    Outlook = Sunny  &amp; Temp = Hot (2), ……………………..</a:t>
            </a:r>
          </a:p>
          <a:p>
            <a:pPr marL="0" marR="0" lvl="0" indent="0" algn="l" defTabSz="963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62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3075" y="728663"/>
            <a:ext cx="637222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3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says how likely item Y is purchased when item X is purchased, while </a:t>
            </a:r>
            <a:r>
              <a:rPr lang="en-US" b="1" dirty="0"/>
              <a:t>controlling for how popular item Y </a:t>
            </a:r>
            <a:r>
              <a:rPr lang="en-US" dirty="0"/>
              <a:t>is. In Table 1, the lift of {apple -&gt; beer} is 1,which implies no association between items. A lift value greater than 1 means that item Y is </a:t>
            </a:r>
            <a:r>
              <a:rPr lang="en-US" i="1" dirty="0"/>
              <a:t>likely</a:t>
            </a:r>
            <a:r>
              <a:rPr lang="en-US" dirty="0"/>
              <a:t> to be bought if item X is bought, while a value less than 1 means that item Y is </a:t>
            </a:r>
            <a:r>
              <a:rPr lang="en-US" i="1" dirty="0"/>
              <a:t>unlikely</a:t>
            </a:r>
            <a:r>
              <a:rPr lang="en-US" dirty="0"/>
              <a:t> to be bought if item X is bought.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9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034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338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667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396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09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5009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350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5026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0906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98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26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1250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888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65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420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09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80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8228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234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632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17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36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93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756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75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41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88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3923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28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67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5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2739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151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880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7009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723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75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20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46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6404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5954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1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87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0693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684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21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7327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309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539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815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24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339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4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333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7816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96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74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533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803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1380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633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4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520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1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919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1031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318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191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4514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783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423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1952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658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565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797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8865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705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8777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034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6829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9619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978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0730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1213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4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222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548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2822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9434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4111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047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423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168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0277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0319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1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7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33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66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6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86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11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6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82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12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7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0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6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7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2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9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7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0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991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8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46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93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8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37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0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21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0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6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02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4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26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238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40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333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413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7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81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53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173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62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035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43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214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5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573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30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19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0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95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850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724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694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211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680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14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15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06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645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294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92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85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783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594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530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75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75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88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818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50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A4DE-691B-45A6-99E7-9E79A7E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257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193-28BF-43A9-BDBB-69240F62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56CA-5E6D-45EC-8D7F-EAB2E864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0519-CF33-4C0F-8D55-74BE5DA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C5F2-6675-402C-9037-F26362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1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7DC-1B46-4DDF-B078-ED3465B7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B9C4-3D5C-4234-86C4-90F8FFEE6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5540-D760-4CAE-9BD5-F5A0B70B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DA2-C85A-4655-B13B-F9C85AD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93BA-4405-437F-94A1-9754AB7D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2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C6F4-BC1F-42A8-874B-DB332A07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92DB-C9F4-4463-9F13-FD5EFD8B7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F512-5C57-4DB1-9C16-04D22DD4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5758-440E-4C8C-91C3-261BEFD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2FFF-25BC-40C1-9B61-3BAB1E28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644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AC4D-4145-4588-AEFA-83ACBA3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10856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468-66DF-43E6-AA04-0B012AC0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461193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3EBF-4AFD-4274-B21C-3DC64EC7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E7DF-18DC-43FA-9FDD-215F80D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112-47E4-4D9E-B09B-659BC29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21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11EA-3098-48D2-9C19-A4A20FC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FEA4-660E-41D3-975C-DCD9FDA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6DE5-405A-44E7-88AC-11474DC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CE-29A3-4A5C-8D2F-4B8CCC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2F26-476C-4B58-8284-963D3178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40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5C8B-C3DE-4349-9556-4712812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55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6A0A-35A5-4F32-AF01-F01C339D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9A72-999D-482A-8BBB-AFBCAD33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0538"/>
            <a:ext cx="5181600" cy="4506425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BA43-DB4F-424C-A086-C7E268E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5EEA-7BC1-4CF2-A3BF-AB4487C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938D-043D-45B0-83C3-CCF7CCF2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300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6332-F4D3-4B19-B786-C959767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9809"/>
            <a:ext cx="10515600" cy="1037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F565-1606-4EDB-A1D3-A3F1FE49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2BE6-DF5D-4B03-9CBB-6C3A5367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A1D02-8E4F-4A64-80EB-30211A94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E6B3-498B-4A98-8101-3B11EF9BC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1626D-8BED-47EB-8390-76C103D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EA4C-3A2A-4551-8841-64C32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75DE7-6F9E-470B-A4E8-71EFAF4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578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CCD-4915-49F8-B148-52638A0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3"/>
            <a:ext cx="10515600" cy="10638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DDDA-4112-421E-9B92-AFBEE70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0DC40-45D3-49AA-9CC2-CED5D03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ADF6-630C-419B-AE68-8D735F3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885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0E334-76A4-4064-B3A6-36AF85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26277-D1AE-474A-A9C2-47737AE0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AFAE-DD40-4A28-9057-E55A63C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075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44BE-5EFF-43E6-8B87-5EDF771C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4BD5-9E22-4C40-BCD0-77B10293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3F5C-CC16-4D64-8433-2FB7140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C413-B9DB-43FB-B6EB-68B2725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86A1-8E22-458B-9612-E002F00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B118-D900-464B-A477-81139C4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61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A66-1AA4-4F68-8654-7387FC5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103A-EAFD-476C-B5E8-1700A6ED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6BA81-ACE3-4A1C-83B7-F7979528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09B1-E9CC-4740-B55B-C3DC532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C7E1-5BE3-4F91-8BBC-4E55826D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36EC-6028-4169-BFE1-61B3B8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2E00732C-3466-4F96-A268-3AE79113E80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A5C3698D-FCCD-48BA-9DE1-402F5205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52A92F8-03F2-4511-90D1-62E23FD6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322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BDA7FEDC-638B-45DB-9AB0-5FC84A60CD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634D212-795C-4AC8-85E1-32F23388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A4F71D36-1BAD-42D0-883C-8DFBFCBC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846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AF4C4781-B083-4C5F-9E67-4B86150CDA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BF031BC3-FDB0-4F12-BD34-48CAB9CC9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8BA27EC5-5F53-4676-93C5-F400573C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072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787B0547-8C0D-4317-B47B-C4F43AE746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9245B4DC-3E1A-43EC-B4F0-026EABF7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42403693-9AB1-408C-8669-B31F4BA7A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4236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410C1AE1-A215-440B-BDBB-ED6C3CE751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9C70A792-210C-4792-BC10-C220C7AA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ABAF4BB3-5DD8-4A53-ADC1-2D6819A28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312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FF18A65-A399-4119-BC78-83B3872A83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427335CA-5EC1-4FA1-B478-904745C5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9BA2DAC8-B121-4238-B93E-C7FCCC32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2225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FD64F059-0951-48AF-A0F6-A437517E2D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250FEC7F-4D57-400E-9638-FB1F8550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1CF371B4-D92A-43A8-8C42-7106E4709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847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7FAB11E0-A31C-42D7-B143-F9416D3518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18F5C07-FC34-4BD5-A945-0E17C255B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4C0C1F23-8360-4AD5-A324-598439EB8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69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FB787307-60BF-4636-BB62-693E9A8FC2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76B507C3-D944-4570-AE0C-C7507587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FB8913DA-6C84-4706-95F4-7B2BBFEFB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6346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4BE2D631-E328-4A78-9FA2-E0E04F43F6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3E4E485F-1BD6-4885-88CA-3DB6A432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6CB6F26C-6177-4C20-B46C-0201E6E8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3817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D5D945A7-A12D-4DC1-B04B-4700151F49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54D34E0B-47A8-4E48-ADFD-4CD95152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5471293D-2288-4D15-8306-59FD14F8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953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7CBCA4EB-800B-4128-8801-90606F1D17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8EE44978-0384-413C-B7DF-983BF9253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4387490-1170-405F-8169-ED6F31E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360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356ED04B-EC18-4C2B-A9A0-DBAF989B7B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9D05DD80-B441-4A72-9A23-09BA1FBC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A833A8BA-C7DB-43E8-9497-8A573436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431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74F6A07A-FCFD-4580-8DB9-C3B4DCD875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BD820D01-2545-44F5-935B-8D97B681E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0CD31B67-ADBA-4B95-94B2-4A4BBD680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2668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E705D4F2-4A18-460D-BE66-735A368622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5CDBE87-2350-4C07-BFC9-7A14C23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4B56F550-93B3-4915-A3F4-E2A84A4B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538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6024127D-833A-465D-8936-6FEE29D089A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63A582EA-7DAD-4CF1-B7A6-6A246E8C3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F04100B-AACE-48F7-A9C6-DC045DB15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250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5EC42-F83F-4130-AC20-85D7303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31D2-1FCD-4213-9B72-939D8A75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2E5A-AD3C-4DE2-AB32-DEB7447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FB20-5CB8-4676-B506-8DE7074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321-4F99-4CE8-9C30-590BD7E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53C6B3B-E672-4FCB-B17D-FB9CB6F012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6F24A5B9-83F9-4D07-B6EF-BE357F83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AF520A5D-A7CA-4438-9994-5C94E082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2355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108.xml"/><Relationship Id="rId7" Type="http://schemas.openxmlformats.org/officeDocument/2006/relationships/oleObject" Target="../embeddings/oleObject10.bin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1.wmf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1.xml"/><Relationship Id="rId7" Type="http://schemas.openxmlformats.org/officeDocument/2006/relationships/image" Target="../media/image14.e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9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80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4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2057400"/>
            <a:ext cx="8135938" cy="3048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4800" b="1" dirty="0"/>
              <a:t>Unsupervised Learning:</a:t>
            </a:r>
            <a:br>
              <a:rPr lang="en-US" altLang="en-US" sz="4800" b="1" dirty="0"/>
            </a:br>
            <a:br>
              <a:rPr lang="en-US" altLang="en-US" sz="4800" b="1"/>
            </a:br>
            <a:endParaRPr lang="en-US" altLang="en-US" sz="4800" b="1" dirty="0"/>
          </a:p>
        </p:txBody>
      </p:sp>
      <p:grpSp>
        <p:nvGrpSpPr>
          <p:cNvPr id="647172" name="Group 2052"/>
          <p:cNvGrpSpPr>
            <a:grpSpLocks/>
          </p:cNvGrpSpPr>
          <p:nvPr/>
        </p:nvGrpSpPr>
        <p:grpSpPr bwMode="auto">
          <a:xfrm>
            <a:off x="1828800" y="1447800"/>
            <a:ext cx="8534400" cy="152400"/>
            <a:chOff x="264" y="788"/>
            <a:chExt cx="5232" cy="124"/>
          </a:xfrm>
        </p:grpSpPr>
        <p:sp>
          <p:nvSpPr>
            <p:cNvPr id="64717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78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0591800" cy="5785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Reducing Number of Candidates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>
          <a:xfrm>
            <a:off x="1935164" y="1143000"/>
            <a:ext cx="9266236" cy="5257800"/>
          </a:xfrm>
        </p:spPr>
        <p:txBody>
          <a:bodyPr/>
          <a:lstStyle/>
          <a:p>
            <a:r>
              <a:rPr lang="en-US" altLang="en-US" sz="2800" dirty="0"/>
              <a:t>So we can mathematically describe </a:t>
            </a:r>
            <a:r>
              <a:rPr lang="en-US" altLang="en-US" sz="2800" dirty="0" err="1"/>
              <a:t>apriori</a:t>
            </a:r>
            <a:r>
              <a:rPr lang="en-US" altLang="en-US" sz="2800" dirty="0"/>
              <a:t> principle as</a:t>
            </a:r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sz="2800" dirty="0"/>
              <a:t>Support of an itemset never exceeds the support of its </a:t>
            </a:r>
            <a:r>
              <a:rPr lang="en-US" altLang="en-US" sz="2800" b="1" dirty="0"/>
              <a:t>subsets</a:t>
            </a:r>
          </a:p>
          <a:p>
            <a:pPr lvl="1"/>
            <a:r>
              <a:rPr lang="en-US" altLang="en-US" sz="2800" dirty="0"/>
              <a:t>This is known as the </a:t>
            </a:r>
            <a:r>
              <a:rPr lang="en-US" altLang="en-US" sz="2800" dirty="0">
                <a:solidFill>
                  <a:srgbClr val="CC3300"/>
                </a:solidFill>
              </a:rPr>
              <a:t>anti-monotone</a:t>
            </a:r>
            <a:r>
              <a:rPr lang="en-US" altLang="en-US" sz="2800" dirty="0"/>
              <a:t> property of support</a:t>
            </a:r>
          </a:p>
          <a:p>
            <a:r>
              <a:rPr lang="en-US" altLang="en-US" sz="3200" dirty="0"/>
              <a:t>Algorithm:</a:t>
            </a:r>
          </a:p>
          <a:p>
            <a:pPr lvl="1"/>
            <a:r>
              <a:rPr lang="en-US" altLang="en-US" sz="2800" dirty="0"/>
              <a:t>Join and Prune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2115"/>
              </p:ext>
            </p:extLst>
          </p:nvPr>
        </p:nvGraphicFramePr>
        <p:xfrm>
          <a:off x="2743200" y="16002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993680" imgH="203040" progId="Equation.3">
                  <p:embed/>
                </p:oleObj>
              </mc:Choice>
              <mc:Fallback>
                <p:oleObj name="Equation" r:id="rId4" imgW="1993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0B25-6D75-47CC-AC6F-376C555E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439400" cy="654781"/>
          </a:xfrm>
        </p:spPr>
        <p:txBody>
          <a:bodyPr>
            <a:normAutofit fontScale="90000"/>
          </a:bodyPr>
          <a:lstStyle/>
          <a:p>
            <a:r>
              <a:rPr lang="en-US" dirty="0"/>
              <a:t>Join &amp; Prune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D812-03D5-4E54-B857-C727D8A6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You start with individual items and then you create </a:t>
            </a:r>
            <a:r>
              <a:rPr lang="en-US" dirty="0" err="1"/>
              <a:t>itemsets</a:t>
            </a:r>
            <a:r>
              <a:rPr lang="en-US" dirty="0"/>
              <a:t> as shown in next figure and readings.</a:t>
            </a:r>
          </a:p>
          <a:p>
            <a:pPr lvl="1"/>
            <a:r>
              <a:rPr lang="en-US" dirty="0"/>
              <a:t>We need to make sure that we don’t create any duplicate such as AB &amp; BA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Prune</a:t>
            </a:r>
          </a:p>
          <a:p>
            <a:pPr lvl="1"/>
            <a:r>
              <a:rPr lang="en-US" dirty="0"/>
              <a:t>As soon as we observe an itemset that doesn’t have the minimum support, we prune it and we don’t create any additional itemset containing that particular itemset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5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/>
          <p:cNvGrpSpPr>
            <a:grpSpLocks/>
          </p:cNvGrpSpPr>
          <p:nvPr/>
        </p:nvGrpSpPr>
        <p:grpSpPr bwMode="auto">
          <a:xfrm>
            <a:off x="1752601" y="1089026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 dirty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 dirty="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10050463" cy="4572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/>
              <a:t>Illustrating </a:t>
            </a:r>
            <a:r>
              <a:rPr lang="en-US" altLang="en-US" sz="4000" b="1" dirty="0" err="1"/>
              <a:t>Apriori</a:t>
            </a:r>
            <a:r>
              <a:rPr lang="en-US" altLang="en-US" sz="4000" b="1" dirty="0"/>
              <a:t>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3200400" y="1087042"/>
            <a:ext cx="7383464" cy="5232676"/>
            <a:chOff x="1488" y="830"/>
            <a:chExt cx="4646" cy="3215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2544142"/>
                </p:ext>
              </p:extLst>
            </p:nvPr>
          </p:nvGraphicFramePr>
          <p:xfrm>
            <a:off x="1821" y="830"/>
            <a:ext cx="4313" cy="3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Visio" r:id="rId7" imgW="9866478" imgH="7377618" progId="Visio.Drawing.6">
                    <p:embed/>
                  </p:oleObj>
                </mc:Choice>
                <mc:Fallback>
                  <p:oleObj name="Visio" r:id="rId7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830"/>
                          <a:ext cx="4313" cy="3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0ACD51-0DE7-4F7C-9454-2CF47B559CF0}"/>
              </a:ext>
            </a:extLst>
          </p:cNvPr>
          <p:cNvSpPr txBox="1"/>
          <p:nvPr/>
        </p:nvSpPr>
        <p:spPr>
          <a:xfrm>
            <a:off x="533400" y="1089026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First you start from the Top and then generate all the frequent </a:t>
            </a:r>
            <a:r>
              <a:rPr lang="en-US" sz="2400" dirty="0" err="1"/>
              <a:t>itemsets</a:t>
            </a: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7394"/>
            <a:ext cx="10668000" cy="6928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Illustrating </a:t>
            </a:r>
            <a:r>
              <a:rPr lang="en-US" altLang="en-US" b="1" dirty="0" err="1"/>
              <a:t>Apriori</a:t>
            </a:r>
            <a:r>
              <a:rPr lang="en-US" altLang="en-US" b="1" dirty="0"/>
              <a:t> 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/>
        </p:nvGraphicFramePr>
        <p:xfrm>
          <a:off x="1828801" y="137160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2289960" imgH="2495520" progId="Word.Document.8">
                  <p:embed/>
                </p:oleObj>
              </mc:Choice>
              <mc:Fallback>
                <p:oleObj name="Document" r:id="rId4" imgW="2289960" imgH="2495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371601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4876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6" imgW="3328560" imgH="2008800" progId="Word.Document.8">
                  <p:embed/>
                </p:oleObj>
              </mc:Choice>
              <mc:Fallback>
                <p:oleObj name="Document" r:id="rId6" imgW="3328560" imgH="2008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6400801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8" imgW="3124080" imgH="840600" progId="Word.Document.8">
                  <p:embed/>
                </p:oleObj>
              </mc:Choice>
              <mc:Fallback>
                <p:oleObj name="Document" r:id="rId8" imgW="3124080" imgH="840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4038601" y="1295401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7620001" y="2055813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Pairs (2-itemsets)</a:t>
            </a:r>
          </a:p>
          <a:p>
            <a:endParaRPr lang="en-US" altLang="en-US" sz="1800" b="0">
              <a:latin typeface="Tahoma" panose="020B0604030504040204" pitchFamily="34" charset="0"/>
            </a:endParaRPr>
          </a:p>
          <a:p>
            <a:r>
              <a:rPr lang="en-US" altLang="en-US" sz="1800" b="0">
                <a:latin typeface="Tahoma" panose="020B0604030504040204" pitchFamily="34" charset="0"/>
              </a:rPr>
              <a:t>(No need to generate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candidates involving Coke</a:t>
            </a: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or Eggs)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8305801" y="4038601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Triplets (3-itemsets)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6934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4343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8458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1828801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1828800" y="45196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If every subset is considered, 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	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1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>
                <a:latin typeface="Tahoma" panose="020B0604030504040204" pitchFamily="34" charset="0"/>
              </a:rPr>
              <a:t>6</a:t>
            </a:r>
            <a:r>
              <a:rPr lang="en-US" altLang="en-US" sz="1800" b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>
                <a:latin typeface="Tahoma" panose="020B0604030504040204" pitchFamily="34" charset="0"/>
              </a:rPr>
              <a:t>3</a:t>
            </a:r>
            <a:r>
              <a:rPr lang="en-US" altLang="en-US" sz="1800" b="0">
                <a:latin typeface="Tahoma" panose="020B0604030504040204" pitchFamily="34" charset="0"/>
              </a:rPr>
              <a:t> = 41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With support-based pruning,</a:t>
            </a:r>
          </a:p>
          <a:p>
            <a:r>
              <a:rPr lang="en-US" altLang="en-US" sz="1800" b="0">
                <a:latin typeface="Tahoma" panose="020B0604030504040204" pitchFamily="34" charset="0"/>
              </a:rPr>
              <a:t>	6 + 6 + 1 = 13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1"/>
            <a:ext cx="10744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err="1"/>
              <a:t>Apriori</a:t>
            </a:r>
            <a:r>
              <a:rPr lang="en-US" altLang="en-US" b="1" dirty="0"/>
              <a:t> Algorithm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19200"/>
            <a:ext cx="10210800" cy="472439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3200" b="1" dirty="0"/>
              <a:t>Method: </a:t>
            </a:r>
          </a:p>
          <a:p>
            <a:pPr marL="742950" lvl="1" indent="-285750">
              <a:lnSpc>
                <a:spcPct val="90000"/>
              </a:lnSpc>
              <a:buNone/>
            </a:pPr>
            <a:endParaRPr lang="en-US" altLang="en-US" sz="2000" dirty="0"/>
          </a:p>
          <a:p>
            <a:pPr marL="742950" lvl="1" indent="-285750">
              <a:lnSpc>
                <a:spcPct val="90000"/>
              </a:lnSpc>
            </a:pPr>
            <a:r>
              <a:rPr lang="en-US" altLang="en-US" sz="2800" dirty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800" dirty="0"/>
              <a:t>Generate frequent </a:t>
            </a:r>
            <a:r>
              <a:rPr lang="en-US" altLang="en-US" sz="2800" dirty="0" err="1"/>
              <a:t>itemsets</a:t>
            </a:r>
            <a:r>
              <a:rPr lang="en-US" altLang="en-US" sz="2800" dirty="0"/>
              <a:t>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800" dirty="0"/>
              <a:t>Repeat until no new frequent </a:t>
            </a:r>
            <a:r>
              <a:rPr lang="en-US" altLang="en-US" sz="2800" dirty="0" err="1"/>
              <a:t>itemsets</a:t>
            </a:r>
            <a:r>
              <a:rPr lang="en-US" altLang="en-US" sz="2800" dirty="0"/>
              <a:t>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400" dirty="0"/>
              <a:t>Generate length (k+1) candidate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from length k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  <a:p>
            <a:pPr marL="1143000" lvl="2" indent="-228600">
              <a:lnSpc>
                <a:spcPct val="90000"/>
              </a:lnSpc>
            </a:pPr>
            <a:r>
              <a:rPr lang="en-US" altLang="en-US" sz="2400" dirty="0"/>
              <a:t>Prune candidate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400" dirty="0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400" dirty="0"/>
              <a:t>Eliminate candidates that are infrequent, leaving only those that are frequent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105156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10972800" cy="4729163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After finding the frequent itemset the rule generation depends on the minimum confidence</a:t>
            </a:r>
          </a:p>
          <a:p>
            <a:r>
              <a:rPr lang="en-US" altLang="en-US" sz="3200" dirty="0"/>
              <a:t>Given a frequent itemset L, find all non-empty subsets f </a:t>
            </a:r>
            <a:r>
              <a:rPr lang="en-US" altLang="en-US" sz="3200" dirty="0"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sz="2800" dirty="0">
                <a:sym typeface="Symbol" panose="05050102010706020507" pitchFamily="18" charset="2"/>
              </a:rPr>
              <a:t>If {A,B,C,D} is a frequent itemset, candidate rules: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ABC D, 	ABD C, 	ACD B, 	BCD A,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A BCD,	B ACD,	C ABD, 	D ABC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AB CD,	AC  BD, 	AD  BC, 	BC AD,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BD AC, 	CD AB,	</a:t>
            </a:r>
            <a:endParaRPr lang="en-US" altLang="en-US" sz="3200" dirty="0">
              <a:sym typeface="Symbol" panose="05050102010706020507" pitchFamily="18" charset="2"/>
            </a:endParaRPr>
          </a:p>
          <a:p>
            <a:r>
              <a:rPr lang="en-US" altLang="en-US" sz="3200" dirty="0"/>
              <a:t>If |L| = k, then there are 2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– 2 candidate association rules (ignoring L </a:t>
            </a:r>
            <a:r>
              <a:rPr lang="en-US" altLang="en-US" sz="3200" dirty="0">
                <a:sym typeface="Symbol" panose="05050102010706020507" pitchFamily="18" charset="2"/>
              </a:rPr>
              <a:t>  and   L)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7394"/>
            <a:ext cx="10515600" cy="47380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Rule Generation for </a:t>
            </a:r>
            <a:r>
              <a:rPr lang="en-US" altLang="en-US" b="1" dirty="0" err="1"/>
              <a:t>Apriori</a:t>
            </a:r>
            <a:r>
              <a:rPr lang="en-US" altLang="en-US" b="1" dirty="0"/>
              <a:t>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4" imgW="8671306" imgH="4782859" progId="Visio.Drawing.6">
                  <p:embed/>
                </p:oleObj>
              </mc:Choice>
              <mc:Fallback>
                <p:oleObj name="Visio" r:id="rId4" imgW="8671306" imgH="4782859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1905000" y="1419226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Visio" r:id="rId6" imgW="8671306" imgH="4782859" progId="Visio.Drawing.6">
                    <p:embed/>
                  </p:oleObj>
                </mc:Choice>
                <mc:Fallback>
                  <p:oleObj name="Visio" r:id="rId6" imgW="8671306" imgH="4782859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1828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Low Confidence Rule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83DDA-52AB-4208-AE24-697B9F1D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23" y="116586"/>
            <a:ext cx="4818888" cy="1065276"/>
          </a:xfrm>
        </p:spPr>
        <p:txBody>
          <a:bodyPr anchor="b">
            <a:normAutofit/>
          </a:bodyPr>
          <a:lstStyle/>
          <a:p>
            <a:pPr algn="ctr"/>
            <a:r>
              <a:rPr lang="en-US" sz="3400" b="1" dirty="0"/>
              <a:t>Use of </a:t>
            </a:r>
            <a:r>
              <a:rPr lang="en-US" sz="3400" b="1" dirty="0" err="1"/>
              <a:t>Apriori</a:t>
            </a:r>
            <a:r>
              <a:rPr lang="en-US" sz="3400" b="1" dirty="0"/>
              <a:t> algorithm in other cases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74B4-7438-489E-ACB3-F4ABE65B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Not just market basket, association rule could be used in almost every other cases as long as variables are categorical</a:t>
            </a:r>
          </a:p>
          <a:p>
            <a:r>
              <a:rPr lang="en-US" sz="2200"/>
              <a:t>Let’s take an example with the well known play dataset</a:t>
            </a:r>
          </a:p>
          <a:p>
            <a:endParaRPr lang="en-US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DE92D-8FF2-49D2-908B-961F8811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0601"/>
              </p:ext>
            </p:extLst>
          </p:nvPr>
        </p:nvGraphicFramePr>
        <p:xfrm>
          <a:off x="6099048" y="791491"/>
          <a:ext cx="5458969" cy="5275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08">
                  <a:extLst>
                    <a:ext uri="{9D8B030D-6E8A-4147-A177-3AD203B41FA5}">
                      <a16:colId xmlns:a16="http://schemas.microsoft.com/office/drawing/2014/main" val="3625698691"/>
                    </a:ext>
                  </a:extLst>
                </a:gridCol>
                <a:gridCol w="1011994">
                  <a:extLst>
                    <a:ext uri="{9D8B030D-6E8A-4147-A177-3AD203B41FA5}">
                      <a16:colId xmlns:a16="http://schemas.microsoft.com/office/drawing/2014/main" val="3618057625"/>
                    </a:ext>
                  </a:extLst>
                </a:gridCol>
                <a:gridCol w="1050998">
                  <a:extLst>
                    <a:ext uri="{9D8B030D-6E8A-4147-A177-3AD203B41FA5}">
                      <a16:colId xmlns:a16="http://schemas.microsoft.com/office/drawing/2014/main" val="319857278"/>
                    </a:ext>
                  </a:extLst>
                </a:gridCol>
                <a:gridCol w="1011994">
                  <a:extLst>
                    <a:ext uri="{9D8B030D-6E8A-4147-A177-3AD203B41FA5}">
                      <a16:colId xmlns:a16="http://schemas.microsoft.com/office/drawing/2014/main" val="4204186827"/>
                    </a:ext>
                  </a:extLst>
                </a:gridCol>
                <a:gridCol w="1361975">
                  <a:extLst>
                    <a:ext uri="{9D8B030D-6E8A-4147-A177-3AD203B41FA5}">
                      <a16:colId xmlns:a16="http://schemas.microsoft.com/office/drawing/2014/main" val="22905487"/>
                    </a:ext>
                  </a:extLst>
                </a:gridCol>
              </a:tblGrid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Outlook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Temp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Play Outside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89471775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2628497269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449464407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4008934335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940853343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3880320027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586415665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081179804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2320145397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627296152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2778937124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952348669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2292537599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Overcast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68269017"/>
                  </a:ext>
                </a:extLst>
              </a:tr>
              <a:tr h="351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50" marR="12650" marT="12650" marB="0" anchor="ctr"/>
                </a:tc>
                <a:extLst>
                  <a:ext uri="{0D108BD9-81ED-4DB2-BD59-A6C34878D82A}">
                    <a16:rowId xmlns:a16="http://schemas.microsoft.com/office/drawing/2014/main" val="18456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56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C567-EF23-487E-AC4E-6AD278C5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152400"/>
            <a:ext cx="10439400" cy="654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Metrics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16B11-864D-4967-983D-BADF0CDF1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10591800" cy="4881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For a rule X-&gt; Y</a:t>
                </a:r>
              </a:p>
              <a:p>
                <a:endParaRPr lang="en-US" b="1" dirty="0"/>
              </a:p>
              <a:p>
                <a:r>
                  <a:rPr lang="en-US" b="1" dirty="0"/>
                  <a:t>Support is given by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transactions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contain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both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transactions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Coverage – it is same as left hand side support.  Hence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    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transactions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contain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transactions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1" dirty="0"/>
                  <a:t>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transactions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contain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both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transactions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contain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We note that if Confidence is 1 then Support is exactly equal to Coverage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16B11-864D-4967-983D-BADF0CDF1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10591800" cy="4881563"/>
              </a:xfrm>
              <a:blipFill>
                <a:blip r:embed="rId2"/>
                <a:stretch>
                  <a:fillRect l="-86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619"/>
            <a:ext cx="10363200" cy="5023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Correlation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9347200" cy="4953000"/>
              </a:xfrm>
            </p:spPr>
            <p:txBody>
              <a:bodyPr/>
              <a:lstStyle/>
              <a:p>
                <a:r>
                  <a:rPr lang="en-US" sz="3200" dirty="0"/>
                  <a:t>Sometimes, it is possible that support and confidence do not say the full story.</a:t>
                </a:r>
              </a:p>
              <a:p>
                <a:r>
                  <a:rPr lang="en-US" sz="3200" dirty="0"/>
                  <a:t>Hence, we can use “Correlation Analysis” </a:t>
                </a:r>
              </a:p>
              <a:p>
                <a:r>
                  <a:rPr lang="en-US" sz="3200" dirty="0"/>
                  <a:t>For a rule A-&gt; B </a:t>
                </a:r>
              </a:p>
              <a:p>
                <a:r>
                  <a:rPr lang="en-US" sz="3200" dirty="0"/>
                  <a:t>We define </a:t>
                </a:r>
              </a:p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Confidence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Prior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proportion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consequent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9347200" cy="4953000"/>
              </a:xfrm>
              <a:blipFill>
                <a:blip r:embed="rId4"/>
                <a:stretch>
                  <a:fillRect l="-1500" t="-2586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3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9619"/>
            <a:ext cx="10668000" cy="654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Unsupervised Learning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5240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Unlike supervised learning there is no test data set, hence it is very challenging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is no specific method to test the model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 investigate whether data tells a story or there is a pattern in the data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Frequent patterns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Association rules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some way, association rules are like classification rules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947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544E-A9DF-4F1D-95B9-95588F73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515600" cy="654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Lift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3C837-9D28-4198-8197-47951DD6A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In order to calculate lift for a rule (A =&gt; B), we use the formula</a:t>
                </a:r>
                <a:br>
                  <a:rPr lang="en-US" sz="2800" dirty="0"/>
                </a:br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Recall</a:t>
                </a:r>
                <a:br>
                  <a:rPr lang="en-US" sz="2800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/>
                  <a:t>If lift &gt; 1, then we say there is positive correlation</a:t>
                </a:r>
              </a:p>
              <a:p>
                <a:r>
                  <a:rPr lang="en-US" sz="2800" dirty="0"/>
                  <a:t>If lift &lt; 1, then we say there is negative correlation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3C837-9D28-4198-8197-47951DD6A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49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1"/>
            <a:ext cx="10744200" cy="5040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Association Rule Mining (Market Basket Analysis)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63676"/>
            <a:ext cx="8318500" cy="114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1828800" y="2819401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1752600" y="34290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6400800" y="3048001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6858000" y="3657600"/>
            <a:ext cx="4648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0" dirty="0"/>
              <a:t>{Diaper} </a:t>
            </a:r>
            <a:r>
              <a:rPr lang="en-US" altLang="en-US" sz="2800" b="0" dirty="0">
                <a:sym typeface="Symbol" panose="05050102010706020507" pitchFamily="18" charset="2"/>
              </a:rPr>
              <a:t> {Beer},</a:t>
            </a:r>
            <a:br>
              <a:rPr lang="en-US" altLang="en-US" sz="2800" b="0" dirty="0">
                <a:sym typeface="Symbol" panose="05050102010706020507" pitchFamily="18" charset="2"/>
              </a:rPr>
            </a:br>
            <a:r>
              <a:rPr lang="en-US" altLang="en-US" sz="2800" b="0" dirty="0">
                <a:sym typeface="Symbol" panose="05050102010706020507" pitchFamily="18" charset="2"/>
              </a:rPr>
              <a:t>{Milk, Bread}  {</a:t>
            </a:r>
            <a:r>
              <a:rPr lang="en-US" altLang="en-US" sz="2800" b="0" dirty="0" err="1">
                <a:sym typeface="Symbol" panose="05050102010706020507" pitchFamily="18" charset="2"/>
              </a:rPr>
              <a:t>Eggs,Coke</a:t>
            </a:r>
            <a:r>
              <a:rPr lang="en-US" altLang="en-US" sz="2800" b="0" dirty="0">
                <a:sym typeface="Symbol" panose="05050102010706020507" pitchFamily="18" charset="2"/>
              </a:rPr>
              <a:t>},</a:t>
            </a:r>
            <a:br>
              <a:rPr lang="en-US" altLang="en-US" sz="2800" b="0" dirty="0">
                <a:sym typeface="Symbol" panose="05050102010706020507" pitchFamily="18" charset="2"/>
              </a:rPr>
            </a:br>
            <a:r>
              <a:rPr lang="en-US" altLang="en-US" sz="2800" b="0" dirty="0"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6400800" y="5128974"/>
            <a:ext cx="5257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Implication means co-occurrence, not causality!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3067349"/>
            <a:ext cx="12192000" cy="3638251"/>
          </a:xfrm>
          <a:noFill/>
          <a:ln/>
        </p:spPr>
        <p:txBody>
          <a:bodyPr>
            <a:noAutofit/>
          </a:bodyPr>
          <a:lstStyle/>
          <a:p>
            <a:pPr marL="342900" indent="-342900"/>
            <a:r>
              <a:rPr lang="en-US" altLang="en-US" b="1" dirty="0"/>
              <a:t>Support count (</a:t>
            </a:r>
            <a:r>
              <a:rPr lang="en-US" altLang="en-US" b="1" dirty="0">
                <a:sym typeface="Symbol" panose="05050102010706020507" pitchFamily="18" charset="2"/>
              </a:rPr>
              <a:t>)</a:t>
            </a:r>
          </a:p>
          <a:p>
            <a:pPr marL="742950" lvl="1" indent="-285750"/>
            <a:r>
              <a:rPr lang="en-US" altLang="en-US" sz="2200" dirty="0"/>
              <a:t>Frequency of occurrence of an </a:t>
            </a:r>
            <a:r>
              <a:rPr lang="en-US" altLang="en-US" sz="2200" dirty="0" err="1"/>
              <a:t>itemset</a:t>
            </a:r>
            <a:endParaRPr lang="en-US" altLang="en-US" sz="2200" dirty="0"/>
          </a:p>
          <a:p>
            <a:pPr marL="742950" lvl="1" indent="-285750"/>
            <a:r>
              <a:rPr lang="en-US" altLang="en-US" sz="2200" dirty="0"/>
              <a:t>E.g.   </a:t>
            </a:r>
            <a:r>
              <a:rPr lang="en-US" altLang="en-US" sz="2200" dirty="0">
                <a:sym typeface="Symbol" panose="05050102010706020507" pitchFamily="18" charset="2"/>
              </a:rPr>
              <a:t>({Milk, </a:t>
            </a:r>
            <a:r>
              <a:rPr lang="en-US" altLang="en-US" sz="2200" dirty="0" err="1">
                <a:sym typeface="Symbol" panose="05050102010706020507" pitchFamily="18" charset="2"/>
              </a:rPr>
              <a:t>Bread,Diaper</a:t>
            </a:r>
            <a:r>
              <a:rPr lang="en-US" altLang="en-US" sz="2200" dirty="0">
                <a:sym typeface="Symbol" panose="05050102010706020507" pitchFamily="18" charset="2"/>
              </a:rPr>
              <a:t>}) = 2 (How many times the itemset occurs in the transaction list)</a:t>
            </a:r>
            <a:endParaRPr lang="en-US" altLang="en-US" sz="2200" dirty="0"/>
          </a:p>
          <a:p>
            <a:pPr marL="342900" indent="-342900"/>
            <a:r>
              <a:rPr lang="en-US" altLang="en-US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</a:t>
            </a:r>
            <a:r>
              <a:rPr lang="en-US" altLang="en-US" dirty="0" err="1"/>
              <a:t>itemset</a:t>
            </a:r>
            <a:endParaRPr lang="en-US" altLang="en-US" dirty="0"/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b="1" dirty="0"/>
              <a:t>Frequent </a:t>
            </a:r>
            <a:r>
              <a:rPr lang="en-US" altLang="en-US" b="1" dirty="0" err="1"/>
              <a:t>Itemset</a:t>
            </a:r>
            <a:endParaRPr lang="en-US" altLang="en-US" b="1" dirty="0"/>
          </a:p>
          <a:p>
            <a:pPr marL="742950" lvl="1" indent="-285750"/>
            <a:r>
              <a:rPr lang="en-US" altLang="en-US" dirty="0"/>
              <a:t>An itemset whose support is greater than or equal to a minimum support (</a:t>
            </a:r>
            <a:r>
              <a:rPr lang="en-US" altLang="en-US" b="1" i="1" dirty="0" err="1"/>
              <a:t>minsup</a:t>
            </a:r>
            <a:r>
              <a:rPr lang="en-US" altLang="en-US" i="1" dirty="0"/>
              <a:t>)</a:t>
            </a:r>
            <a:r>
              <a:rPr lang="en-US" altLang="en-US" dirty="0"/>
              <a:t> threshold</a:t>
            </a:r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957822054"/>
              </p:ext>
            </p:extLst>
          </p:nvPr>
        </p:nvGraphicFramePr>
        <p:xfrm>
          <a:off x="6934200" y="106680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6680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F7B36B-08D3-4BFE-9420-66B1ECBC3BF5}"/>
              </a:ext>
            </a:extLst>
          </p:cNvPr>
          <p:cNvSpPr txBox="1"/>
          <p:nvPr/>
        </p:nvSpPr>
        <p:spPr>
          <a:xfrm>
            <a:off x="838201" y="1066801"/>
            <a:ext cx="54863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en-US" sz="2800" b="1" dirty="0"/>
              <a:t>Itemset</a:t>
            </a:r>
          </a:p>
          <a:p>
            <a:pPr marL="742950" lvl="1" indent="-285750"/>
            <a:r>
              <a:rPr lang="en-US" altLang="en-US" sz="2400" dirty="0"/>
              <a:t>A collection of one or more items</a:t>
            </a:r>
          </a:p>
          <a:p>
            <a:pPr marL="1143000" lvl="2" indent="-228600"/>
            <a:r>
              <a:rPr lang="en-US" altLang="en-US" sz="2400" dirty="0"/>
              <a:t>Example: {Milk, Bread, Diaper}</a:t>
            </a:r>
          </a:p>
          <a:p>
            <a:pPr marL="742950" lvl="1" indent="-285750"/>
            <a:r>
              <a:rPr lang="en-US" altLang="en-US" sz="2400" dirty="0"/>
              <a:t>k-itemset</a:t>
            </a:r>
          </a:p>
          <a:p>
            <a:pPr marL="1143000" lvl="2" indent="-228600"/>
            <a:r>
              <a:rPr lang="en-US" altLang="en-US" sz="2400" dirty="0"/>
              <a:t>An itemset that contains k items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9619"/>
            <a:ext cx="10515600" cy="442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Definition: Association Rule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77273"/>
              </p:ext>
            </p:extLst>
          </p:nvPr>
        </p:nvGraphicFramePr>
        <p:xfrm>
          <a:off x="6942138" y="1295400"/>
          <a:ext cx="35718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3351204" imgH="2019068" progId="Word.Document.8">
                  <p:embed/>
                </p:oleObj>
              </mc:Choice>
              <mc:Fallback>
                <p:oleObj name="Document" r:id="rId4" imgW="3351204" imgH="2019068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1295400"/>
                        <a:ext cx="35718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6308726" y="36576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altLang="en-US" sz="2800" b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6" imgW="1460160" imgH="203040" progId="Equation.3">
                    <p:embed/>
                  </p:oleObj>
                </mc:Choice>
                <mc:Fallback>
                  <p:oleObj name="Equation" r:id="rId6" imgW="146016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8" imgW="4317840" imgH="787320" progId="Equation.3">
                    <p:embed/>
                  </p:oleObj>
                </mc:Choice>
                <mc:Fallback>
                  <p:oleObj name="Equation" r:id="rId8" imgW="4317840" imgH="787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10" imgW="4470120" imgH="787320" progId="Equation.3">
                    <p:embed/>
                  </p:oleObj>
                </mc:Choice>
                <mc:Fallback>
                  <p:oleObj name="Equation" r:id="rId10" imgW="4470120" imgH="7873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152400" y="1013618"/>
            <a:ext cx="6040438" cy="576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Association Rule</a:t>
            </a:r>
          </a:p>
          <a:p>
            <a:pPr lvl="1"/>
            <a:r>
              <a:rPr lang="en-US" altLang="en-US" sz="2400" b="0" dirty="0"/>
              <a:t>An implication expression of the form X </a:t>
            </a:r>
            <a:r>
              <a:rPr lang="en-US" altLang="en-US" sz="2400" b="0" dirty="0">
                <a:sym typeface="Symbol" panose="05050102010706020507" pitchFamily="18" charset="2"/>
              </a:rPr>
              <a:t> Y, where X and Y are </a:t>
            </a:r>
            <a:r>
              <a:rPr lang="en-US" altLang="en-US" sz="2400" b="0" dirty="0" err="1">
                <a:sym typeface="Symbol" panose="05050102010706020507" pitchFamily="18" charset="2"/>
              </a:rPr>
              <a:t>itemsets</a:t>
            </a:r>
            <a:endParaRPr lang="en-US" altLang="en-US" sz="2400" b="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0" dirty="0"/>
              <a:t>Example:</a:t>
            </a:r>
            <a:br>
              <a:rPr lang="en-US" altLang="en-US" sz="2400" b="0" dirty="0"/>
            </a:br>
            <a:r>
              <a:rPr lang="en-US" altLang="en-US" sz="2400" b="0" dirty="0"/>
              <a:t>   {Milk, Diaper} </a:t>
            </a:r>
            <a:r>
              <a:rPr lang="en-US" altLang="en-US" sz="2400" b="0" dirty="0">
                <a:sym typeface="Symbol" panose="05050102010706020507" pitchFamily="18" charset="2"/>
              </a:rPr>
              <a:t> {Beer}</a:t>
            </a:r>
            <a:r>
              <a:rPr lang="en-US" altLang="en-US" sz="2400" b="0" dirty="0"/>
              <a:t> </a:t>
            </a:r>
            <a:endParaRPr lang="en-US" altLang="en-US" sz="2800" dirty="0"/>
          </a:p>
          <a:p>
            <a:r>
              <a:rPr lang="en-US" altLang="en-US" sz="2800" dirty="0"/>
              <a:t>Rule Evaluation Metrics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0" dirty="0"/>
              <a:t>Support (s)</a:t>
            </a:r>
          </a:p>
          <a:p>
            <a:pPr lvl="2"/>
            <a:r>
              <a:rPr lang="en-US" altLang="en-US" sz="2000" b="0" dirty="0"/>
              <a:t>Fraction of transactions that contain both X and Y</a:t>
            </a:r>
          </a:p>
          <a:p>
            <a:pPr lvl="1"/>
            <a:r>
              <a:rPr lang="en-US" altLang="en-US" sz="2400" b="0" dirty="0"/>
              <a:t>Confidence (c)</a:t>
            </a:r>
          </a:p>
          <a:p>
            <a:pPr lvl="2"/>
            <a:r>
              <a:rPr lang="en-US" altLang="en-US" sz="2000" b="0" dirty="0"/>
              <a:t>Measures how often items in Y </a:t>
            </a:r>
            <a:br>
              <a:rPr lang="en-US" altLang="en-US" sz="2000" b="0" dirty="0"/>
            </a:br>
            <a:r>
              <a:rPr lang="en-US" altLang="en-US" sz="2000" b="0" dirty="0"/>
              <a:t>appear in transactions that</a:t>
            </a:r>
            <a:br>
              <a:rPr lang="en-US" altLang="en-US" sz="2000" b="0" dirty="0"/>
            </a:br>
            <a:r>
              <a:rPr lang="en-US" altLang="en-US" sz="2000" b="0" dirty="0"/>
              <a:t>contain 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9619"/>
            <a:ext cx="10515600" cy="5785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b="1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2800" dirty="0"/>
              <a:t>support </a:t>
            </a:r>
            <a:r>
              <a:rPr lang="en-US" altLang="en-US" sz="2800" dirty="0">
                <a:cs typeface="Arial" panose="020B0604020202020204" pitchFamily="34" charset="0"/>
              </a:rPr>
              <a:t>≥ </a:t>
            </a:r>
            <a:r>
              <a:rPr lang="en-US" altLang="en-US" sz="2800" i="1" dirty="0" err="1">
                <a:cs typeface="Arial" panose="020B0604020202020204" pitchFamily="34" charset="0"/>
              </a:rPr>
              <a:t>minsup</a:t>
            </a:r>
            <a:r>
              <a:rPr lang="en-US" altLang="en-US" sz="2800" i="1" dirty="0">
                <a:cs typeface="Arial" panose="020B0604020202020204" pitchFamily="34" charset="0"/>
              </a:rPr>
              <a:t>  </a:t>
            </a:r>
            <a:r>
              <a:rPr lang="en-US" altLang="en-US" sz="2800" dirty="0">
                <a:cs typeface="Arial" panose="020B0604020202020204" pitchFamily="34" charset="0"/>
              </a:rPr>
              <a:t>threshold</a:t>
            </a:r>
          </a:p>
          <a:p>
            <a:pPr lvl="1"/>
            <a:r>
              <a:rPr lang="en-US" altLang="en-US" sz="2800" dirty="0">
                <a:cs typeface="Arial" panose="020B0604020202020204" pitchFamily="34" charset="0"/>
              </a:rPr>
              <a:t>confidence ≥ </a:t>
            </a:r>
            <a:r>
              <a:rPr lang="en-US" altLang="en-US" sz="2800" i="1" dirty="0" err="1">
                <a:cs typeface="Arial" panose="020B0604020202020204" pitchFamily="34" charset="0"/>
              </a:rPr>
              <a:t>minconf</a:t>
            </a:r>
            <a:r>
              <a:rPr lang="en-US" altLang="en-US" sz="2800" i="1" dirty="0">
                <a:cs typeface="Arial" panose="020B0604020202020204" pitchFamily="34" charset="0"/>
              </a:rPr>
              <a:t> (minimum confidence) </a:t>
            </a:r>
            <a:r>
              <a:rPr lang="en-US" altLang="en-US" sz="2800" dirty="0">
                <a:cs typeface="Arial" panose="020B0604020202020204" pitchFamily="34" charset="0"/>
              </a:rPr>
              <a:t>threshold</a:t>
            </a:r>
          </a:p>
          <a:p>
            <a:pPr lvl="1"/>
            <a:endParaRPr lang="en-US" altLang="en-US" sz="2800" dirty="0">
              <a:cs typeface="Arial" panose="020B0604020202020204" pitchFamily="34" charset="0"/>
            </a:endParaRPr>
          </a:p>
          <a:p>
            <a:r>
              <a:rPr lang="en-US" altLang="en-US" sz="3200" b="1" dirty="0">
                <a:cs typeface="Arial" panose="020B0604020202020204" pitchFamily="34" charset="0"/>
              </a:rPr>
              <a:t>Brute-force approach:</a:t>
            </a:r>
          </a:p>
          <a:p>
            <a:pPr lvl="1"/>
            <a:r>
              <a:rPr lang="en-US" altLang="en-US" sz="2800" dirty="0">
                <a:cs typeface="Arial" panose="020B0604020202020204" pitchFamily="34" charset="0"/>
              </a:rPr>
              <a:t>List all possible association rules</a:t>
            </a:r>
          </a:p>
          <a:p>
            <a:pPr lvl="1"/>
            <a:r>
              <a:rPr lang="en-US" altLang="en-US" sz="2800" dirty="0">
                <a:cs typeface="Arial" panose="020B0604020202020204" pitchFamily="34" charset="0"/>
              </a:rPr>
              <a:t>Compute the support and confidence for each rule</a:t>
            </a:r>
          </a:p>
          <a:p>
            <a:pPr lvl="1"/>
            <a:r>
              <a:rPr lang="en-US" altLang="en-US" sz="2800" dirty="0">
                <a:cs typeface="Arial" panose="020B0604020202020204" pitchFamily="34" charset="0"/>
              </a:rPr>
              <a:t>Prune rules that fail the </a:t>
            </a:r>
            <a:r>
              <a:rPr lang="en-US" altLang="en-US" sz="2800" i="1" dirty="0" err="1">
                <a:cs typeface="Arial" panose="020B0604020202020204" pitchFamily="34" charset="0"/>
              </a:rPr>
              <a:t>minsup</a:t>
            </a:r>
            <a:r>
              <a:rPr lang="en-US" altLang="en-US" sz="2800" dirty="0">
                <a:cs typeface="Arial" panose="020B0604020202020204" pitchFamily="34" charset="0"/>
              </a:rPr>
              <a:t> and </a:t>
            </a:r>
            <a:r>
              <a:rPr lang="en-US" altLang="en-US" sz="2800" i="1" dirty="0" err="1">
                <a:cs typeface="Arial" panose="020B0604020202020204" pitchFamily="34" charset="0"/>
              </a:rPr>
              <a:t>minconf</a:t>
            </a:r>
            <a:r>
              <a:rPr lang="en-US" altLang="en-US" sz="2800" dirty="0">
                <a:cs typeface="Arial" panose="020B0604020202020204" pitchFamily="34" charset="0"/>
              </a:rPr>
              <a:t> thresholds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800" dirty="0">
                <a:cs typeface="Arial" panose="020B0604020202020204" pitchFamily="34" charset="0"/>
              </a:rPr>
              <a:t>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9619"/>
            <a:ext cx="10515600" cy="5023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Mining Association Rules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28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5791200" y="1219200"/>
            <a:ext cx="5867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0" dirty="0">
                <a:solidFill>
                  <a:srgbClr val="CC3300"/>
                </a:solidFill>
                <a:sym typeface="Symbol" panose="05050102010706020507" pitchFamily="18" charset="2"/>
              </a:rPr>
              <a:t>Example of Rules:</a:t>
            </a:r>
            <a:br>
              <a:rPr lang="en-US" altLang="en-US" sz="2400" b="0" dirty="0">
                <a:solidFill>
                  <a:srgbClr val="CC3300"/>
                </a:solidFill>
                <a:sym typeface="Symbol" panose="05050102010706020507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en-US" altLang="en-US" sz="2400" b="0" dirty="0"/>
              <a:t>{</a:t>
            </a:r>
            <a:r>
              <a:rPr lang="en-US" altLang="en-US" sz="2400" b="0" dirty="0" err="1"/>
              <a:t>Milk,Diaper</a:t>
            </a:r>
            <a:r>
              <a:rPr lang="en-US" altLang="en-US" sz="2400" b="0" dirty="0"/>
              <a:t>} </a:t>
            </a:r>
            <a:r>
              <a:rPr lang="en-US" altLang="en-US" sz="2400" b="0" dirty="0">
                <a:sym typeface="Symbol" panose="05050102010706020507" pitchFamily="18" charset="2"/>
              </a:rPr>
              <a:t> {Beer} (s=0.4, c=0.67)</a:t>
            </a:r>
            <a:br>
              <a:rPr lang="en-US" altLang="en-US" sz="2400" b="0" dirty="0">
                <a:sym typeface="Symbol" panose="05050102010706020507" pitchFamily="18" charset="2"/>
              </a:rPr>
            </a:br>
            <a:r>
              <a:rPr lang="en-US" altLang="en-US" sz="2400" b="0" dirty="0"/>
              <a:t>{</a:t>
            </a:r>
            <a:r>
              <a:rPr lang="en-US" altLang="en-US" sz="2400" b="0" dirty="0" err="1"/>
              <a:t>Milk,Beer</a:t>
            </a:r>
            <a:r>
              <a:rPr lang="en-US" altLang="en-US" sz="2400" b="0" dirty="0"/>
              <a:t>} </a:t>
            </a:r>
            <a:r>
              <a:rPr lang="en-US" altLang="en-US" sz="2400" b="0" dirty="0"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en-US" sz="2400" b="0" dirty="0"/>
              <a:t>{</a:t>
            </a:r>
            <a:r>
              <a:rPr lang="en-US" altLang="en-US" sz="2400" b="0" dirty="0" err="1"/>
              <a:t>Diaper,Beer</a:t>
            </a:r>
            <a:r>
              <a:rPr lang="en-US" altLang="en-US" sz="2400" b="0" dirty="0"/>
              <a:t>} </a:t>
            </a:r>
            <a:r>
              <a:rPr lang="en-US" altLang="en-US" sz="2400" b="0" dirty="0"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en-US" sz="2400" b="0" dirty="0">
                <a:sym typeface="Symbol" panose="05050102010706020507" pitchFamily="18" charset="2"/>
              </a:rPr>
              <a:t>{Beer}  {</a:t>
            </a:r>
            <a:r>
              <a:rPr lang="en-US" altLang="en-US" sz="2400" b="0" dirty="0" err="1">
                <a:sym typeface="Symbol" panose="05050102010706020507" pitchFamily="18" charset="2"/>
              </a:rPr>
              <a:t>Milk,Diaper</a:t>
            </a:r>
            <a:r>
              <a:rPr lang="en-US" altLang="en-US" sz="2400" b="0" dirty="0">
                <a:sym typeface="Symbol" panose="05050102010706020507" pitchFamily="18" charset="2"/>
              </a:rPr>
              <a:t>} (s=0.4, c=0.67) </a:t>
            </a:r>
            <a:br>
              <a:rPr lang="en-US" altLang="en-US" sz="2400" b="0" dirty="0">
                <a:sym typeface="Symbol" panose="05050102010706020507" pitchFamily="18" charset="2"/>
              </a:rPr>
            </a:br>
            <a:r>
              <a:rPr lang="en-US" altLang="en-US" sz="2400" b="0" dirty="0">
                <a:sym typeface="Symbol" panose="05050102010706020507" pitchFamily="18" charset="2"/>
              </a:rPr>
              <a:t>{Diaper}  {</a:t>
            </a:r>
            <a:r>
              <a:rPr lang="en-US" altLang="en-US" sz="2400" b="0" dirty="0" err="1">
                <a:sym typeface="Symbol" panose="05050102010706020507" pitchFamily="18" charset="2"/>
              </a:rPr>
              <a:t>Milk,Beer</a:t>
            </a:r>
            <a:r>
              <a:rPr lang="en-US" altLang="en-US" sz="2400" b="0" dirty="0">
                <a:sym typeface="Symbol" panose="05050102010706020507" pitchFamily="18" charset="2"/>
              </a:rPr>
              <a:t>} (s=0.4, c=0.5) </a:t>
            </a:r>
          </a:p>
          <a:p>
            <a:r>
              <a:rPr lang="en-US" altLang="en-US" sz="2400" b="0" dirty="0">
                <a:sym typeface="Symbol" panose="05050102010706020507" pitchFamily="18" charset="2"/>
              </a:rPr>
              <a:t>{Milk}  {</a:t>
            </a:r>
            <a:r>
              <a:rPr lang="en-US" altLang="en-US" sz="2400" b="0" dirty="0" err="1">
                <a:sym typeface="Symbol" panose="05050102010706020507" pitchFamily="18" charset="2"/>
              </a:rPr>
              <a:t>Diaper,Beer</a:t>
            </a:r>
            <a:r>
              <a:rPr lang="en-US" altLang="en-US" sz="2400" b="0" dirty="0">
                <a:sym typeface="Symbol" panose="05050102010706020507" pitchFamily="18" charset="2"/>
              </a:rPr>
              <a:t>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685800" y="4114800"/>
            <a:ext cx="9144000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Observations: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0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>
                <a:sym typeface="Symbol" panose="05050102010706020507" pitchFamily="18" charset="2"/>
              </a:rPr>
              <a:t>All the above rules are binary partitions of the same itemset: </a:t>
            </a:r>
            <a:br>
              <a:rPr lang="en-US" altLang="en-US" sz="2400" b="0" dirty="0">
                <a:sym typeface="Symbol" panose="05050102010706020507" pitchFamily="18" charset="2"/>
              </a:rPr>
            </a:br>
            <a:r>
              <a:rPr lang="en-US" altLang="en-US" sz="2400" b="0" dirty="0">
                <a:sym typeface="Symbol" panose="05050102010706020507" pitchFamily="18" charset="2"/>
              </a:rPr>
              <a:t>	{Milk, Diaper, Beer}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ym typeface="Symbol" panose="05050102010706020507" pitchFamily="18" charset="2"/>
              </a:rPr>
              <a:t> Rules originating from the same itemset have identical </a:t>
            </a:r>
            <a:r>
              <a:rPr lang="en-US" altLang="en-US" sz="2400" b="1" dirty="0">
                <a:sym typeface="Symbol" panose="05050102010706020507" pitchFamily="18" charset="2"/>
              </a:rPr>
              <a:t>support</a:t>
            </a:r>
            <a:r>
              <a:rPr lang="en-US" altLang="en-US" sz="2400" b="0" dirty="0">
                <a:sym typeface="Symbol" panose="05050102010706020507" pitchFamily="18" charset="2"/>
              </a:rPr>
              <a:t> but</a:t>
            </a:r>
            <a:br>
              <a:rPr lang="en-US" altLang="en-US" sz="2400" b="0" dirty="0">
                <a:sym typeface="Symbol" panose="05050102010706020507" pitchFamily="18" charset="2"/>
              </a:rPr>
            </a:br>
            <a:r>
              <a:rPr lang="en-US" altLang="en-US" sz="2400" b="0" dirty="0">
                <a:sym typeface="Symbol" panose="05050102010706020507" pitchFamily="18" charset="2"/>
              </a:rPr>
              <a:t>  can have different </a:t>
            </a:r>
            <a:r>
              <a:rPr lang="en-US" altLang="en-US" sz="2400" b="1" dirty="0">
                <a:sym typeface="Symbol" panose="05050102010706020507" pitchFamily="18" charset="2"/>
              </a:rPr>
              <a:t>confidence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sz="2400" b="0" dirty="0"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Frequent Itemset Generation Strategies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9339263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Reduce the </a:t>
            </a:r>
            <a:r>
              <a:rPr lang="en-US" altLang="en-US" sz="2800" dirty="0">
                <a:solidFill>
                  <a:srgbClr val="FF0000"/>
                </a:solidFill>
              </a:rPr>
              <a:t>number of candidates</a:t>
            </a:r>
            <a:r>
              <a:rPr lang="en-US" altLang="en-US" sz="2800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Complete search: M=2</a:t>
            </a:r>
            <a:r>
              <a:rPr lang="en-US" altLang="en-US" sz="24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Reduce the </a:t>
            </a:r>
            <a:r>
              <a:rPr lang="en-US" altLang="en-US" sz="2800" dirty="0">
                <a:solidFill>
                  <a:srgbClr val="FF0000"/>
                </a:solidFill>
              </a:rPr>
              <a:t>number of transactions </a:t>
            </a:r>
            <a:r>
              <a:rPr lang="en-US" altLang="en-US" sz="2800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Used by </a:t>
            </a:r>
            <a:r>
              <a:rPr lang="en-US" altLang="en-US" sz="2400" b="1" dirty="0"/>
              <a:t>DHP</a:t>
            </a:r>
            <a:r>
              <a:rPr lang="en-US" altLang="en-US" sz="2400" dirty="0"/>
              <a:t> (Direct Hashing &amp; Pruning)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Reduce the </a:t>
            </a:r>
            <a:r>
              <a:rPr lang="en-US" altLang="en-US" sz="2800" dirty="0">
                <a:solidFill>
                  <a:srgbClr val="FF0000"/>
                </a:solidFill>
              </a:rPr>
              <a:t>number of comparisons</a:t>
            </a:r>
            <a:r>
              <a:rPr lang="en-US" altLang="en-US" sz="2800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need to match every candidate against every transaction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28D6-EFAD-4EC9-ADB9-8DFBDE3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9"/>
            <a:ext cx="10439400" cy="730981"/>
          </a:xfrm>
        </p:spPr>
        <p:txBody>
          <a:bodyPr/>
          <a:lstStyle/>
          <a:p>
            <a:pPr algn="ctr"/>
            <a:r>
              <a:rPr lang="en-US" sz="4400" b="1" i="0" u="none" strike="noStrike" baseline="0" dirty="0" err="1">
                <a:solidFill>
                  <a:srgbClr val="262626"/>
                </a:solidFill>
                <a:latin typeface="GillSans-Bold"/>
              </a:rPr>
              <a:t>Apriori</a:t>
            </a:r>
            <a:r>
              <a:rPr lang="en-US" sz="4400" b="1" i="0" u="none" strike="noStrike" baseline="0" dirty="0">
                <a:solidFill>
                  <a:srgbClr val="262626"/>
                </a:solidFill>
                <a:latin typeface="GillSans-Bold"/>
              </a:rPr>
              <a:t>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3C87-6F1E-4442-8D85-F8464B67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R. Agrawal and R. Srikant in 1994</a:t>
            </a:r>
          </a:p>
          <a:p>
            <a:r>
              <a:rPr lang="en-US" dirty="0"/>
              <a:t>Based on “reduce the number of candidates”</a:t>
            </a:r>
          </a:p>
          <a:p>
            <a:endParaRPr lang="en-US" dirty="0"/>
          </a:p>
          <a:p>
            <a:r>
              <a:rPr lang="en-US" altLang="en-US" sz="2800" dirty="0" err="1">
                <a:solidFill>
                  <a:srgbClr val="CC3300"/>
                </a:solidFill>
              </a:rPr>
              <a:t>Apriori</a:t>
            </a:r>
            <a:r>
              <a:rPr lang="en-US" altLang="en-US" sz="2800" dirty="0">
                <a:solidFill>
                  <a:srgbClr val="CC3300"/>
                </a:solidFill>
              </a:rPr>
              <a:t> principle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800" dirty="0"/>
              <a:t>If an itemset I is </a:t>
            </a:r>
            <a:r>
              <a:rPr lang="en-US" altLang="en-US" sz="2800" b="1" dirty="0"/>
              <a:t>not frequent </a:t>
            </a:r>
            <a:r>
              <a:rPr lang="en-US" altLang="en-US" sz="2800" dirty="0"/>
              <a:t>(P(I) &lt; </a:t>
            </a:r>
            <a:r>
              <a:rPr lang="en-US" altLang="en-US" sz="2800" dirty="0" err="1"/>
              <a:t>min_sup</a:t>
            </a:r>
            <a:r>
              <a:rPr lang="en-US" altLang="en-US" sz="2800" dirty="0"/>
              <a:t>), then if another item A is added to I then the itemset {I, A} </a:t>
            </a:r>
            <a:r>
              <a:rPr lang="en-US" altLang="en-US" sz="2800" b="1" dirty="0"/>
              <a:t>cannot be frequent </a:t>
            </a:r>
            <a:r>
              <a:rPr lang="en-US" altLang="en-US" sz="2800" dirty="0"/>
              <a:t>either</a:t>
            </a:r>
          </a:p>
          <a:p>
            <a:pPr lvl="1"/>
            <a:r>
              <a:rPr lang="en-US" altLang="en-US" sz="2800" dirty="0"/>
              <a:t>Also occurrence of itemset {I, A} is less than occurrence of I or occurrence of A </a:t>
            </a:r>
          </a:p>
          <a:p>
            <a:r>
              <a:rPr lang="en-US" sz="2800" b="1" dirty="0"/>
              <a:t>It has two steps – </a:t>
            </a:r>
          </a:p>
          <a:p>
            <a:pPr lvl="1"/>
            <a:r>
              <a:rPr lang="en-US" sz="2400" dirty="0"/>
              <a:t>Frequent itemset generation</a:t>
            </a:r>
          </a:p>
          <a:p>
            <a:pPr lvl="1"/>
            <a:r>
              <a:rPr lang="en-US" sz="2400" dirty="0"/>
              <a:t>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3096440022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146482889</TotalTime>
  <Pages>3</Pages>
  <Words>1594</Words>
  <Application>Microsoft Office PowerPoint</Application>
  <PresentationFormat>Widescreen</PresentationFormat>
  <Paragraphs>245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17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GillSans-Bold</vt:lpstr>
      <vt:lpstr>Monotype Sorts</vt:lpstr>
      <vt:lpstr>Tahoma</vt:lpstr>
      <vt:lpstr>Times New Roman</vt:lpstr>
      <vt:lpstr>Wingdings</vt:lpstr>
      <vt:lpstr>LC.BRev.FY97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Equation</vt:lpstr>
      <vt:lpstr>Document</vt:lpstr>
      <vt:lpstr>Visio</vt:lpstr>
      <vt:lpstr>Unsupervised Learning:  </vt:lpstr>
      <vt:lpstr>Unsupervised Learning</vt:lpstr>
      <vt:lpstr>Association Rule Mining (Market Basket Analysis)</vt:lpstr>
      <vt:lpstr>Definition: Frequent Itemset</vt:lpstr>
      <vt:lpstr>Definition: Association Rule</vt:lpstr>
      <vt:lpstr>Association Rule Mining Task</vt:lpstr>
      <vt:lpstr>Mining Association Rules</vt:lpstr>
      <vt:lpstr>Frequent Itemset Generation Strategies</vt:lpstr>
      <vt:lpstr>Apriori Algorithm</vt:lpstr>
      <vt:lpstr>Reducing Number of Candidates</vt:lpstr>
      <vt:lpstr>Join &amp; Prune</vt:lpstr>
      <vt:lpstr>Illustrating Apriori Principle</vt:lpstr>
      <vt:lpstr>Illustrating Apriori Principle</vt:lpstr>
      <vt:lpstr>Apriori Algorithm</vt:lpstr>
      <vt:lpstr>Rule Generation</vt:lpstr>
      <vt:lpstr>Rule Generation for Apriori Algorithm</vt:lpstr>
      <vt:lpstr>Use of Apriori algorithm in other cases</vt:lpstr>
      <vt:lpstr>Metrics  </vt:lpstr>
      <vt:lpstr>Correlation Analysis</vt:lpstr>
      <vt:lpstr>Lift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Association Analysis: Basic Concepts  and Algorithms</dc:title>
  <dc:subject/>
  <dc:creator>Abhijit Dutt</dc:creator>
  <cp:keywords/>
  <dc:description/>
  <cp:lastModifiedBy>Abhijit Dutt</cp:lastModifiedBy>
  <cp:revision>66</cp:revision>
  <cp:lastPrinted>2001-08-28T17:59:37Z</cp:lastPrinted>
  <dcterms:created xsi:type="dcterms:W3CDTF">1998-03-18T13:44:31Z</dcterms:created>
  <dcterms:modified xsi:type="dcterms:W3CDTF">2022-03-01T17:48:39Z</dcterms:modified>
</cp:coreProperties>
</file>