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3" r:id="rId6"/>
    <p:sldId id="259" r:id="rId7"/>
    <p:sldId id="262" r:id="rId8"/>
    <p:sldId id="264" r:id="rId9"/>
    <p:sldId id="260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5680"/>
  </p:normalViewPr>
  <p:slideViewPr>
    <p:cSldViewPr snapToGrid="0" snapToObjects="1">
      <p:cViewPr varScale="1">
        <p:scale>
          <a:sx n="120" d="100"/>
          <a:sy n="120" d="100"/>
        </p:scale>
        <p:origin x="200" y="9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3387458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307351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997952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51426"/>
            <a:ext cx="4038600" cy="31733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51426"/>
            <a:ext cx="4038600" cy="31733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767819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397255"/>
            <a:ext cx="4040188" cy="4362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1989969"/>
            <a:ext cx="4040188" cy="26940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97255"/>
            <a:ext cx="4041775" cy="4362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89969"/>
            <a:ext cx="4041775" cy="26940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20580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53554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141080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9122"/>
            <a:ext cx="3008313" cy="7773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79122"/>
            <a:ext cx="5111750" cy="391550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09519"/>
            <a:ext cx="3008313" cy="298510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373430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858517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17648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8357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8032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02644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10179"/>
            <a:ext cx="8229600" cy="2984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C41C-A487-0C45-A261-16903102544D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URL</a:t>
            </a:r>
          </a:p>
        </p:txBody>
      </p:sp>
      <p:pic>
        <p:nvPicPr>
          <p:cNvPr id="7" name="Picture 6" descr="MD-flag-background-ppt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71500"/>
          </a:xfrm>
          <a:prstGeom prst="rect">
            <a:avLst/>
          </a:prstGeom>
        </p:spPr>
      </p:pic>
      <p:pic>
        <p:nvPicPr>
          <p:cNvPr id="8" name="Picture 7" descr="UMBC-primary-logo-CMYK-on-black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87" y="86177"/>
            <a:ext cx="1749252" cy="402989"/>
          </a:xfrm>
          <a:prstGeom prst="rect">
            <a:avLst/>
          </a:prstGeom>
        </p:spPr>
      </p:pic>
      <p:pic>
        <p:nvPicPr>
          <p:cNvPr id="10" name="Picture 9" descr="corner-element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918" y="3901058"/>
            <a:ext cx="1224081" cy="12424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290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Mid-Term Study Guide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CMSC 471</a:t>
            </a:r>
          </a:p>
        </p:txBody>
      </p:sp>
    </p:spTree>
    <p:extLst>
      <p:ext uri="{BB962C8B-B14F-4D97-AF65-F5344CB8AC3E}">
        <p14:creationId xmlns:p14="http://schemas.microsoft.com/office/powerpoint/2010/main" val="2689409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617FE-E559-BDF6-85D8-33D20B605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A1E9C-7B83-F4A8-2960-F4534F9B1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latin typeface="Calibri" charset="0"/>
              </a:rPr>
              <a:t>How do you design an intelligent agent?</a:t>
            </a:r>
          </a:p>
          <a:p>
            <a:r>
              <a:rPr lang="en-US" dirty="0">
                <a:latin typeface="Calibri" charset="0"/>
              </a:rPr>
              <a:t>What are rational agents?</a:t>
            </a:r>
          </a:p>
          <a:p>
            <a:r>
              <a:rPr lang="en-US" dirty="0">
                <a:latin typeface="Calibri" charset="0"/>
              </a:rPr>
              <a:t>Agent types</a:t>
            </a:r>
          </a:p>
          <a:p>
            <a:r>
              <a:rPr lang="en-US" spc="-124" dirty="0"/>
              <a:t>Properties</a:t>
            </a:r>
            <a:r>
              <a:rPr lang="en-US" spc="-176" dirty="0"/>
              <a:t> </a:t>
            </a:r>
            <a:r>
              <a:rPr lang="en-US" dirty="0"/>
              <a:t>of</a:t>
            </a:r>
            <a:r>
              <a:rPr lang="en-US" spc="-165" dirty="0"/>
              <a:t> </a:t>
            </a:r>
            <a:r>
              <a:rPr lang="en-US" spc="-150" dirty="0"/>
              <a:t>Environments</a:t>
            </a:r>
            <a:r>
              <a:rPr lang="en-US" spc="-150" dirty="0">
                <a:latin typeface="Calibri" charset="0"/>
              </a:rPr>
              <a:t>: Describe the properties of a given problem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047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A0FB2-7353-346A-1C26-96C61125A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B946A-E168-25F1-9EC7-A2FA94670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Represent problem as state, action</a:t>
            </a:r>
          </a:p>
          <a:p>
            <a:r>
              <a:rPr lang="en-US" dirty="0"/>
              <a:t>Search Strategies:</a:t>
            </a:r>
          </a:p>
          <a:p>
            <a:pPr lvl="1"/>
            <a:r>
              <a:rPr lang="en-US" dirty="0"/>
              <a:t>Uninformed </a:t>
            </a:r>
          </a:p>
          <a:p>
            <a:pPr lvl="1"/>
            <a:r>
              <a:rPr lang="en-US" dirty="0"/>
              <a:t>Informed</a:t>
            </a:r>
          </a:p>
          <a:p>
            <a:r>
              <a:rPr lang="en-US" spc="-176" dirty="0"/>
              <a:t>Properties of Searching Strategies</a:t>
            </a:r>
          </a:p>
          <a:p>
            <a:r>
              <a:rPr lang="en-US" dirty="0"/>
              <a:t>Cost of path found</a:t>
            </a:r>
          </a:p>
          <a:p>
            <a:r>
              <a:rPr lang="en-US" dirty="0"/>
              <a:t>Heuristics</a:t>
            </a:r>
          </a:p>
          <a:p>
            <a:r>
              <a:rPr lang="en-US" dirty="0"/>
              <a:t>Hill Climbing</a:t>
            </a:r>
          </a:p>
        </p:txBody>
      </p:sp>
    </p:spTree>
    <p:extLst>
      <p:ext uri="{BB962C8B-B14F-4D97-AF65-F5344CB8AC3E}">
        <p14:creationId xmlns:p14="http://schemas.microsoft.com/office/powerpoint/2010/main" val="476542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8FFB0-79E5-CD60-5310-3E18A1D89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Sample Search Question</a:t>
            </a:r>
          </a:p>
        </p:txBody>
      </p:sp>
      <p:pic>
        <p:nvPicPr>
          <p:cNvPr id="5" name="Content Placeholder 4" descr="Diagram, shape&#10;&#10;Description automatically generated">
            <a:extLst>
              <a:ext uri="{FF2B5EF4-FFF2-40B4-BE49-F238E27FC236}">
                <a16:creationId xmlns:a16="http://schemas.microsoft.com/office/drawing/2014/main" id="{D9D53104-7494-7DD4-5975-56ACD3351B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8952" y="1573619"/>
            <a:ext cx="2261757" cy="29845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E060D8-2803-19DF-B046-BC323CA740E2}"/>
              </a:ext>
            </a:extLst>
          </p:cNvPr>
          <p:cNvSpPr txBox="1"/>
          <p:nvPr/>
        </p:nvSpPr>
        <p:spPr>
          <a:xfrm>
            <a:off x="4572000" y="1573619"/>
            <a:ext cx="34744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each of the following search strategies, give the list of expanded nodes: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DFID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Cost of Path returned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Branching factor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the heuristic as shown for this graph admissible? Explain why or why not.</a:t>
            </a:r>
          </a:p>
        </p:txBody>
      </p:sp>
    </p:spTree>
    <p:extLst>
      <p:ext uri="{BB962C8B-B14F-4D97-AF65-F5344CB8AC3E}">
        <p14:creationId xmlns:p14="http://schemas.microsoft.com/office/powerpoint/2010/main" val="4065664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8FFB0-79E5-CD60-5310-3E18A1D89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Sample Search Question</a:t>
            </a:r>
          </a:p>
        </p:txBody>
      </p:sp>
      <p:pic>
        <p:nvPicPr>
          <p:cNvPr id="5" name="Content Placeholder 4" descr="Diagram, shape&#10;&#10;Description automatically generated">
            <a:extLst>
              <a:ext uri="{FF2B5EF4-FFF2-40B4-BE49-F238E27FC236}">
                <a16:creationId xmlns:a16="http://schemas.microsoft.com/office/drawing/2014/main" id="{D9D53104-7494-7DD4-5975-56ACD3351B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8952" y="1573619"/>
            <a:ext cx="2261757" cy="29845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E060D8-2803-19DF-B046-BC323CA740E2}"/>
              </a:ext>
            </a:extLst>
          </p:cNvPr>
          <p:cNvSpPr txBox="1"/>
          <p:nvPr/>
        </p:nvSpPr>
        <p:spPr>
          <a:xfrm>
            <a:off x="4572000" y="1573619"/>
            <a:ext cx="34744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each of the following search strategies, give the list of expanded nodes: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DF </a:t>
            </a:r>
            <a:r>
              <a:rPr lang="en-US" dirty="0">
                <a:solidFill>
                  <a:srgbClr val="FF0000"/>
                </a:solidFill>
              </a:rPr>
              <a:t>: S-B-E-F-G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DFID </a:t>
            </a:r>
            <a:r>
              <a:rPr lang="en-US" dirty="0">
                <a:solidFill>
                  <a:srgbClr val="FF0000"/>
                </a:solidFill>
              </a:rPr>
              <a:t>: S-B-C-D-B-E-C-G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Cost of Path returned: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DF</a:t>
            </a:r>
            <a:r>
              <a:rPr lang="en-US" dirty="0">
                <a:solidFill>
                  <a:srgbClr val="FF0000"/>
                </a:solidFill>
              </a:rPr>
              <a:t>: 13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DFID </a:t>
            </a:r>
            <a:r>
              <a:rPr lang="en-US" dirty="0">
                <a:solidFill>
                  <a:srgbClr val="FF0000"/>
                </a:solidFill>
              </a:rPr>
              <a:t>: 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Branching factor </a:t>
            </a:r>
            <a:r>
              <a:rPr lang="en-US" dirty="0">
                <a:solidFill>
                  <a:srgbClr val="FF0000"/>
                </a:solidFill>
              </a:rPr>
              <a:t>: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the heuristic as shown for this graph admissible? Explain why or why not. </a:t>
            </a:r>
            <a:r>
              <a:rPr lang="en-US" dirty="0">
                <a:solidFill>
                  <a:srgbClr val="FF0000"/>
                </a:solidFill>
              </a:rPr>
              <a:t>: Yes</a:t>
            </a:r>
          </a:p>
        </p:txBody>
      </p:sp>
    </p:spTree>
    <p:extLst>
      <p:ext uri="{BB962C8B-B14F-4D97-AF65-F5344CB8AC3E}">
        <p14:creationId xmlns:p14="http://schemas.microsoft.com/office/powerpoint/2010/main" val="4061544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AD5D1-ED52-9DC7-5538-C89E14D3F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00F06-BC10-00FD-A126-A53B276E3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4614" y="1346709"/>
            <a:ext cx="5603358" cy="3195737"/>
          </a:xfrm>
        </p:spPr>
        <p:txBody>
          <a:bodyPr>
            <a:normAutofit fontScale="25000" lnSpcReduction="20000"/>
          </a:bodyPr>
          <a:lstStyle/>
          <a:p>
            <a:r>
              <a:rPr lang="en-US" sz="7200" dirty="0"/>
              <a:t>Problem as Constraint Network</a:t>
            </a:r>
          </a:p>
          <a:p>
            <a:r>
              <a:rPr lang="en-US" sz="7200" dirty="0"/>
              <a:t>CSP strategies:</a:t>
            </a:r>
          </a:p>
          <a:p>
            <a:pPr lvl="1"/>
            <a:r>
              <a:rPr lang="en-US" sz="7200" dirty="0"/>
              <a:t>Backtracking</a:t>
            </a:r>
          </a:p>
          <a:p>
            <a:pPr lvl="1"/>
            <a:r>
              <a:rPr lang="en-US" sz="7200" dirty="0"/>
              <a:t>Forward Checking</a:t>
            </a:r>
          </a:p>
          <a:p>
            <a:pPr lvl="1"/>
            <a:r>
              <a:rPr lang="en-US" sz="7200" dirty="0"/>
              <a:t>Arc Consistency</a:t>
            </a:r>
          </a:p>
          <a:p>
            <a:pPr lvl="1"/>
            <a:r>
              <a:rPr lang="en-US" sz="7200" spc="-60" dirty="0"/>
              <a:t>Most</a:t>
            </a:r>
            <a:r>
              <a:rPr lang="en-US" sz="7200" spc="-120" dirty="0"/>
              <a:t> </a:t>
            </a:r>
            <a:r>
              <a:rPr lang="en-US" sz="7200" spc="-116" dirty="0"/>
              <a:t>constraining</a:t>
            </a:r>
            <a:r>
              <a:rPr lang="en-US" sz="7200" spc="-225" dirty="0"/>
              <a:t> </a:t>
            </a:r>
            <a:r>
              <a:rPr lang="en-US" sz="7200" spc="-86" dirty="0"/>
              <a:t>v</a:t>
            </a:r>
            <a:r>
              <a:rPr lang="en-US" sz="7200" spc="-56" dirty="0"/>
              <a:t>a</a:t>
            </a:r>
            <a:r>
              <a:rPr lang="en-US" sz="7200" spc="-19" dirty="0"/>
              <a:t>ri</a:t>
            </a:r>
            <a:r>
              <a:rPr lang="en-US" sz="7200" spc="-56" dirty="0"/>
              <a:t>a</a:t>
            </a:r>
            <a:r>
              <a:rPr lang="en-US" sz="7200" spc="-45" dirty="0"/>
              <a:t>b</a:t>
            </a:r>
            <a:r>
              <a:rPr lang="en-US" sz="7200" spc="-79" dirty="0"/>
              <a:t>l</a:t>
            </a:r>
            <a:r>
              <a:rPr lang="en-US" sz="7200" spc="-614" dirty="0"/>
              <a:t>e</a:t>
            </a:r>
          </a:p>
          <a:p>
            <a:pPr lvl="1"/>
            <a:r>
              <a:rPr lang="en-US" sz="7200" spc="-229" dirty="0"/>
              <a:t>Least</a:t>
            </a:r>
            <a:r>
              <a:rPr lang="en-US" sz="7200" spc="-135" dirty="0"/>
              <a:t> </a:t>
            </a:r>
            <a:r>
              <a:rPr lang="en-US" sz="7200" spc="-116" dirty="0"/>
              <a:t>constraining</a:t>
            </a:r>
            <a:r>
              <a:rPr lang="en-US" sz="7200" spc="-263" dirty="0"/>
              <a:t> </a:t>
            </a:r>
            <a:r>
              <a:rPr lang="en-US" sz="7200" spc="-94" dirty="0"/>
              <a:t>value</a:t>
            </a:r>
          </a:p>
          <a:p>
            <a:r>
              <a:rPr lang="en-US" sz="7200" spc="-94" dirty="0"/>
              <a:t>Also:</a:t>
            </a:r>
          </a:p>
          <a:p>
            <a:pPr lvl="1"/>
            <a:r>
              <a:rPr lang="en-US" sz="7200" spc="-94" dirty="0"/>
              <a:t>Splitting</a:t>
            </a:r>
          </a:p>
          <a:p>
            <a:pPr lvl="1"/>
            <a:r>
              <a:rPr lang="en-US" sz="7200" spc="-94" dirty="0"/>
              <a:t>Variable Elimination</a:t>
            </a:r>
          </a:p>
          <a:p>
            <a:pPr lvl="1"/>
            <a:r>
              <a:rPr lang="en-US" sz="7200" spc="-94" dirty="0"/>
              <a:t>Local Search</a:t>
            </a:r>
          </a:p>
          <a:p>
            <a:r>
              <a:rPr lang="en-US" sz="7200" spc="-94" dirty="0"/>
              <a:t>Pay attention to how these strategies work</a:t>
            </a:r>
          </a:p>
          <a:p>
            <a:r>
              <a:rPr lang="en-US" sz="7200" spc="-94" dirty="0"/>
              <a:t>Map Coloring Example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409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47EEB-AC37-82D8-1970-29226A6B2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Sample Constraint Questions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93A28F6-506A-0006-FFF5-7C06A8AF81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94555"/>
            <a:ext cx="3886200" cy="28194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76EE63-F98E-5AB9-030F-0510704684CF}"/>
              </a:ext>
            </a:extLst>
          </p:cNvPr>
          <p:cNvSpPr txBox="1"/>
          <p:nvPr/>
        </p:nvSpPr>
        <p:spPr>
          <a:xfrm>
            <a:off x="4114800" y="1694555"/>
            <a:ext cx="457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 the variables that should be used to set this up as a CSP problem and the domain of possible values for each variable.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Draw a constraint graph for this problem.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Assume the initial domains of the regions in the map above are given 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1={R,G,B}, 2={R,G}, 3={R,G,B}, 4={R}, 5={R,G,B}, and 6={R}</a:t>
            </a:r>
          </a:p>
          <a:p>
            <a:pPr lvl="1"/>
            <a:r>
              <a:rPr lang="en-US" dirty="0"/>
              <a:t>What is the result of applying the Arc Consistency algorithm, AC-3? </a:t>
            </a:r>
          </a:p>
          <a:p>
            <a:pPr lvl="1"/>
            <a:r>
              <a:rPr lang="en-US" dirty="0"/>
              <a:t>Is a solution possible from this state?</a:t>
            </a:r>
          </a:p>
        </p:txBody>
      </p:sp>
    </p:spTree>
    <p:extLst>
      <p:ext uri="{BB962C8B-B14F-4D97-AF65-F5344CB8AC3E}">
        <p14:creationId xmlns:p14="http://schemas.microsoft.com/office/powerpoint/2010/main" val="1433328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33D29-DDF1-65A7-D2A4-6C9BE295B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Sample Constraint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29EA8-272A-BB07-537D-2A1341336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10179"/>
            <a:ext cx="5284381" cy="298444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There are six variables, which we could name as 1,2,3,4,5,6.</a:t>
            </a:r>
          </a:p>
          <a:p>
            <a:r>
              <a:rPr lang="en-US" dirty="0"/>
              <a:t> The domain of each is {R, G, B}.</a:t>
            </a:r>
          </a:p>
          <a:p>
            <a:r>
              <a:rPr lang="en-US" dirty="0"/>
              <a:t>There are two possible answers: </a:t>
            </a:r>
          </a:p>
          <a:p>
            <a:pPr lvl="1"/>
            <a:r>
              <a:rPr lang="en-US" dirty="0"/>
              <a:t>1={G, B}, 2={G}, 3={R, G, B}, 4={R}, 5={R, B}, 6={}</a:t>
            </a:r>
          </a:p>
          <a:p>
            <a:pPr lvl="1"/>
            <a:r>
              <a:rPr lang="en-US" dirty="0"/>
              <a:t>1={G, B}, 2={G}, 3={R, G, B}, 4={} 5={R, B}, 6={R} </a:t>
            </a:r>
          </a:p>
          <a:p>
            <a:pPr lvl="1"/>
            <a:r>
              <a:rPr lang="en-US" dirty="0"/>
              <a:t>No solution is possible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A1CC7A9-B10A-97D7-B3DA-E8B56D7B0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235" y="1610179"/>
            <a:ext cx="33274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738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B3686-B3DA-4E21-5522-E6CBE3F59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96E5E-F816-8BDB-14AF-0945E9581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Remember:</a:t>
            </a:r>
          </a:p>
          <a:p>
            <a:pPr lvl="1"/>
            <a:r>
              <a:rPr lang="en-US" dirty="0"/>
              <a:t>Knowledge base</a:t>
            </a:r>
          </a:p>
          <a:p>
            <a:pPr lvl="1"/>
            <a:r>
              <a:rPr lang="en-US" dirty="0"/>
              <a:t>Entail</a:t>
            </a:r>
          </a:p>
          <a:p>
            <a:pPr lvl="1"/>
            <a:r>
              <a:rPr lang="en-US" dirty="0"/>
              <a:t>Model</a:t>
            </a:r>
          </a:p>
          <a:p>
            <a:pPr lvl="1"/>
            <a:r>
              <a:rPr lang="en-US" dirty="0"/>
              <a:t>Soundness/Completeness</a:t>
            </a:r>
          </a:p>
          <a:p>
            <a:r>
              <a:rPr lang="en-US" dirty="0"/>
              <a:t>Propositional Logic:</a:t>
            </a:r>
          </a:p>
          <a:p>
            <a:pPr lvl="1"/>
            <a:r>
              <a:rPr lang="en-US" dirty="0"/>
              <a:t>Syntax</a:t>
            </a:r>
          </a:p>
          <a:p>
            <a:pPr lvl="1"/>
            <a:r>
              <a:rPr lang="en-US" dirty="0"/>
              <a:t>Rules of Inference</a:t>
            </a:r>
          </a:p>
          <a:p>
            <a:pPr lvl="1"/>
            <a:r>
              <a:rPr lang="en-US" dirty="0"/>
              <a:t>Resolution by Refutation</a:t>
            </a:r>
          </a:p>
          <a:p>
            <a:r>
              <a:rPr lang="en-US" dirty="0"/>
              <a:t>FOL</a:t>
            </a:r>
          </a:p>
          <a:p>
            <a:pPr lvl="1"/>
            <a:r>
              <a:rPr lang="en-US" dirty="0"/>
              <a:t>Syntax</a:t>
            </a:r>
          </a:p>
          <a:p>
            <a:pPr lvl="1"/>
            <a:r>
              <a:rPr lang="en-US" dirty="0"/>
              <a:t>Translating English </a:t>
            </a:r>
            <a:r>
              <a:rPr lang="en-US"/>
              <a:t>to FOL</a:t>
            </a:r>
          </a:p>
        </p:txBody>
      </p:sp>
    </p:spTree>
    <p:extLst>
      <p:ext uri="{BB962C8B-B14F-4D97-AF65-F5344CB8AC3E}">
        <p14:creationId xmlns:p14="http://schemas.microsoft.com/office/powerpoint/2010/main" val="683491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MBC-powerpoint-presentation-16-9 (1)" id="{56CE7328-5122-FF49-9D1A-B2575E5E25B6}" vid="{0D00BCDD-6C86-CE42-81B5-D7F30E55E75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2502</TotalTime>
  <Words>427</Words>
  <Application>Microsoft Macintosh PowerPoint</Application>
  <PresentationFormat>On-screen Show (16:9)</PresentationFormat>
  <Paragraphs>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Mid-Term Study Guide</vt:lpstr>
      <vt:lpstr>Agents</vt:lpstr>
      <vt:lpstr>Search</vt:lpstr>
      <vt:lpstr>Sample Search Question</vt:lpstr>
      <vt:lpstr>Sample Search Question</vt:lpstr>
      <vt:lpstr>Constraints</vt:lpstr>
      <vt:lpstr>Sample Constraint Questions</vt:lpstr>
      <vt:lpstr>Sample Constraint Questions</vt:lpstr>
      <vt:lpstr>Logic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Mid-Term Study Guide</dc:title>
  <dc:creator>Anantaa Kotal</dc:creator>
  <cp:lastModifiedBy>Anantaa Kotal</cp:lastModifiedBy>
  <cp:revision>3</cp:revision>
  <dcterms:created xsi:type="dcterms:W3CDTF">2022-10-15T21:50:34Z</dcterms:created>
  <dcterms:modified xsi:type="dcterms:W3CDTF">2022-10-17T16:04:38Z</dcterms:modified>
</cp:coreProperties>
</file>