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7"/>
  </p:notesMasterIdLst>
  <p:sldIdLst>
    <p:sldId id="257" r:id="rId2"/>
    <p:sldId id="264" r:id="rId3"/>
    <p:sldId id="258" r:id="rId4"/>
    <p:sldId id="259" r:id="rId5"/>
    <p:sldId id="260" r:id="rId6"/>
    <p:sldId id="261" r:id="rId7"/>
    <p:sldId id="262" r:id="rId8"/>
    <p:sldId id="263" r:id="rId9"/>
    <p:sldId id="268" r:id="rId10"/>
    <p:sldId id="269" r:id="rId11"/>
    <p:sldId id="265" r:id="rId12"/>
    <p:sldId id="270" r:id="rId13"/>
    <p:sldId id="266" r:id="rId14"/>
    <p:sldId id="27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7" autoAdjust="0"/>
    <p:restoredTop sz="94606"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D1F42-7936-4018-B3BB-802CE7B28FF5}"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B6815-8104-4040-A323-8A27C463FBAC}" type="slidenum">
              <a:rPr lang="en-IN" smtClean="0"/>
              <a:t>‹#›</a:t>
            </a:fld>
            <a:endParaRPr lang="en-IN"/>
          </a:p>
        </p:txBody>
      </p:sp>
    </p:spTree>
    <p:extLst>
      <p:ext uri="{BB962C8B-B14F-4D97-AF65-F5344CB8AC3E}">
        <p14:creationId xmlns:p14="http://schemas.microsoft.com/office/powerpoint/2010/main" val="10665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281239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27529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125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80633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205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222497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9640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252123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110312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404117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CA133-C23E-4A6B-AF88-A1796D3B3EEA}"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2167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CA133-C23E-4A6B-AF88-A1796D3B3EEA}"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81866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CA133-C23E-4A6B-AF88-A1796D3B3EEA}"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169095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CA133-C23E-4A6B-AF88-A1796D3B3EEA}"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23925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CA133-C23E-4A6B-AF88-A1796D3B3EEA}"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7847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CA133-C23E-4A6B-AF88-A1796D3B3EEA}"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34237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CA133-C23E-4A6B-AF88-A1796D3B3EEA}"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1F001D-A1B8-4F4A-B639-C1719A6F9E8F}" type="slidenum">
              <a:rPr lang="en-IN" smtClean="0"/>
              <a:t>‹#›</a:t>
            </a:fld>
            <a:endParaRPr lang="en-IN"/>
          </a:p>
        </p:txBody>
      </p:sp>
    </p:spTree>
    <p:extLst>
      <p:ext uri="{BB962C8B-B14F-4D97-AF65-F5344CB8AC3E}">
        <p14:creationId xmlns:p14="http://schemas.microsoft.com/office/powerpoint/2010/main" val="41774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1CA133-C23E-4A6B-AF88-A1796D3B3EEA}" type="datetimeFigureOut">
              <a:rPr lang="en-IN" smtClean="0"/>
              <a:t>19-06-2024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1F001D-A1B8-4F4A-B639-C1719A6F9E8F}" type="slidenum">
              <a:rPr lang="en-IN" smtClean="0"/>
              <a:t>‹#›</a:t>
            </a:fld>
            <a:endParaRPr lang="en-IN"/>
          </a:p>
        </p:txBody>
      </p:sp>
    </p:spTree>
    <p:extLst>
      <p:ext uri="{BB962C8B-B14F-4D97-AF65-F5344CB8AC3E}">
        <p14:creationId xmlns:p14="http://schemas.microsoft.com/office/powerpoint/2010/main" val="136267158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23ED-FA7B-BBE4-808D-634FC88F8A11}"/>
              </a:ext>
            </a:extLst>
          </p:cNvPr>
          <p:cNvSpPr>
            <a:spLocks noGrp="1"/>
          </p:cNvSpPr>
          <p:nvPr>
            <p:ph type="title"/>
          </p:nvPr>
        </p:nvSpPr>
        <p:spPr>
          <a:xfrm>
            <a:off x="1466824" y="665952"/>
            <a:ext cx="7202905" cy="3541295"/>
          </a:xfrm>
        </p:spPr>
        <p:txBody>
          <a:bodyPr>
            <a:normAutofit fontScale="90000"/>
          </a:bodyPr>
          <a:lstStyle/>
          <a:p>
            <a:pPr algn="ctr"/>
            <a:r>
              <a:rPr lang="en-US" sz="3100" dirty="0">
                <a:solidFill>
                  <a:schemeClr val="tx2"/>
                </a:solidFill>
                <a:latin typeface="Times New Roman" panose="02020603050405020304" pitchFamily="18" charset="0"/>
                <a:cs typeface="Times New Roman" panose="02020603050405020304" pitchFamily="18" charset="0"/>
              </a:rPr>
              <a:t>Aqua</a:t>
            </a:r>
            <a:r>
              <a:rPr lang="en-US" sz="3100" dirty="0">
                <a:latin typeface="Times New Roman" panose="02020603050405020304" pitchFamily="18" charset="0"/>
                <a:cs typeface="Times New Roman" panose="02020603050405020304" pitchFamily="18" charset="0"/>
              </a:rPr>
              <a:t> </a:t>
            </a:r>
            <a:r>
              <a:rPr lang="en-US" sz="3100" dirty="0">
                <a:solidFill>
                  <a:schemeClr val="accent4">
                    <a:lumMod val="75000"/>
                  </a:schemeClr>
                </a:solidFill>
                <a:latin typeface="Times New Roman" panose="02020603050405020304" pitchFamily="18" charset="0"/>
                <a:cs typeface="Times New Roman" panose="02020603050405020304" pitchFamily="18" charset="0"/>
              </a:rPr>
              <a:t>Air</a:t>
            </a:r>
            <a:r>
              <a:rPr lang="en-US" sz="3100" dirty="0">
                <a:latin typeface="Times New Roman" panose="02020603050405020304" pitchFamily="18" charset="0"/>
                <a:cs typeface="Times New Roman" panose="02020603050405020304" pitchFamily="18" charset="0"/>
              </a:rPr>
              <a:t> Insight: </a:t>
            </a:r>
            <a:br>
              <a:rPr lang="en-US" sz="3100" dirty="0">
                <a:latin typeface="Times New Roman" panose="02020603050405020304" pitchFamily="18" charset="0"/>
                <a:cs typeface="Times New Roman" panose="02020603050405020304" pitchFamily="18" charset="0"/>
              </a:rPr>
            </a:br>
            <a:r>
              <a:rPr lang="en-US" sz="3100" dirty="0">
                <a:solidFill>
                  <a:schemeClr val="accent4">
                    <a:lumMod val="75000"/>
                  </a:schemeClr>
                </a:solidFill>
                <a:latin typeface="Times New Roman" panose="02020603050405020304" pitchFamily="18" charset="0"/>
                <a:cs typeface="Times New Roman" panose="02020603050405020304" pitchFamily="18" charset="0"/>
              </a:rPr>
              <a:t>Air</a:t>
            </a:r>
            <a:r>
              <a:rPr lang="en-US" sz="3100" dirty="0">
                <a:latin typeface="Times New Roman" panose="02020603050405020304" pitchFamily="18" charset="0"/>
                <a:cs typeface="Times New Roman" panose="02020603050405020304" pitchFamily="18" charset="0"/>
              </a:rPr>
              <a:t>-</a:t>
            </a:r>
            <a:r>
              <a:rPr lang="en-US" sz="3100" dirty="0">
                <a:solidFill>
                  <a:schemeClr val="tx2"/>
                </a:solidFill>
                <a:latin typeface="Times New Roman" panose="02020603050405020304" pitchFamily="18" charset="0"/>
                <a:cs typeface="Times New Roman" panose="02020603050405020304" pitchFamily="18" charset="0"/>
              </a:rPr>
              <a:t>Water</a:t>
            </a:r>
            <a:r>
              <a:rPr lang="en-US" sz="3100" dirty="0">
                <a:latin typeface="Times New Roman" panose="02020603050405020304" pitchFamily="18" charset="0"/>
                <a:cs typeface="Times New Roman" panose="02020603050405020304" pitchFamily="18" charset="0"/>
              </a:rPr>
              <a:t> Quality Prediction</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ea typeface="Unbounded" pitchFamily="34" charset="-122"/>
                <a:cs typeface="Times New Roman" panose="02020603050405020304" pitchFamily="18" charset="0"/>
              </a:rPr>
              <a:t>ASANSOL ENGINEERING COLLEGE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ea typeface="Cabin" pitchFamily="34" charset="-122"/>
                <a:cs typeface="Times New Roman" panose="02020603050405020304" pitchFamily="18" charset="0"/>
              </a:rPr>
              <a:t>Department of Information Technology</a:t>
            </a: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A8C209-F71E-26B0-0B55-05A50005EB53}"/>
              </a:ext>
            </a:extLst>
          </p:cNvPr>
          <p:cNvSpPr>
            <a:spLocks noGrp="1"/>
          </p:cNvSpPr>
          <p:nvPr>
            <p:ph sz="quarter" idx="13"/>
          </p:nvPr>
        </p:nvSpPr>
        <p:spPr>
          <a:xfrm>
            <a:off x="2862105" y="4353028"/>
            <a:ext cx="3028462" cy="2271707"/>
          </a:xfrm>
        </p:spPr>
        <p:txBody>
          <a:bodyPr>
            <a:noAutofit/>
          </a:bodyPr>
          <a:lstStyle/>
          <a:p>
            <a:pPr marL="0" indent="0" algn="l">
              <a:buNone/>
            </a:pPr>
            <a:r>
              <a:rPr lang="en-US" sz="1050" dirty="0">
                <a:solidFill>
                  <a:schemeClr val="tx1"/>
                </a:solidFill>
                <a:latin typeface="Times New Roman" panose="02020603050405020304" pitchFamily="18" charset="0"/>
                <a:cs typeface="Times New Roman" panose="02020603050405020304" pitchFamily="18" charset="0"/>
              </a:rPr>
              <a:t>UNDER THE GUIDANCE OF </a:t>
            </a: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MR. SUDIP KUMAR DE </a:t>
            </a:r>
          </a:p>
          <a:p>
            <a:pPr marL="0" indent="0" algn="l">
              <a:buNone/>
            </a:pPr>
            <a:endParaRPr lang="en-US" sz="100"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Submitted by: </a:t>
            </a: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Shreyansh Shekhar(10800220006)</a:t>
            </a: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Rishika Singh(10800220008)</a:t>
            </a: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Udayan Choudhary(10800220035)</a:t>
            </a:r>
          </a:p>
          <a:p>
            <a:pPr marL="0" indent="0" algn="l">
              <a:buNone/>
            </a:pPr>
            <a:r>
              <a:rPr lang="en-US" sz="1050" dirty="0">
                <a:solidFill>
                  <a:schemeClr val="tx1"/>
                </a:solidFill>
                <a:latin typeface="Times New Roman" panose="02020603050405020304" pitchFamily="18" charset="0"/>
                <a:cs typeface="Times New Roman" panose="02020603050405020304" pitchFamily="18" charset="0"/>
              </a:rPr>
              <a:t>Sumit Kumar Mihirachariya(10800220042)</a:t>
            </a:r>
            <a:endParaRPr lang="en-IN" sz="1050" dirty="0">
              <a:latin typeface="Times New Roman" panose="02020603050405020304" pitchFamily="18" charset="0"/>
              <a:cs typeface="Times New Roman" panose="02020603050405020304" pitchFamily="18" charset="0"/>
            </a:endParaRPr>
          </a:p>
        </p:txBody>
      </p:sp>
      <p:pic>
        <p:nvPicPr>
          <p:cNvPr id="4" name="Image 2" descr="preencoded.png">
            <a:extLst>
              <a:ext uri="{FF2B5EF4-FFF2-40B4-BE49-F238E27FC236}">
                <a16:creationId xmlns:a16="http://schemas.microsoft.com/office/drawing/2014/main" id="{F252CDA7-35A6-119C-BA98-BF22C2F6C50B}"/>
              </a:ext>
            </a:extLst>
          </p:cNvPr>
          <p:cNvPicPr>
            <a:picLocks noChangeAspect="1"/>
          </p:cNvPicPr>
          <p:nvPr/>
        </p:nvPicPr>
        <p:blipFill>
          <a:blip r:embed="rId2"/>
          <a:stretch>
            <a:fillRect/>
          </a:stretch>
        </p:blipFill>
        <p:spPr>
          <a:xfrm>
            <a:off x="4243753" y="2018977"/>
            <a:ext cx="1508369" cy="1319798"/>
          </a:xfrm>
          <a:prstGeom prst="rect">
            <a:avLst/>
          </a:prstGeom>
        </p:spPr>
      </p:pic>
    </p:spTree>
    <p:extLst>
      <p:ext uri="{BB962C8B-B14F-4D97-AF65-F5344CB8AC3E}">
        <p14:creationId xmlns:p14="http://schemas.microsoft.com/office/powerpoint/2010/main" val="390667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05D9-EBA6-E73D-270E-9C43B6C055DC}"/>
              </a:ext>
            </a:extLst>
          </p:cNvPr>
          <p:cNvSpPr>
            <a:spLocks noGrp="1"/>
          </p:cNvSpPr>
          <p:nvPr>
            <p:ph type="title"/>
          </p:nvPr>
        </p:nvSpPr>
        <p:spPr>
          <a:xfrm>
            <a:off x="677334" y="609600"/>
            <a:ext cx="8596668" cy="802105"/>
          </a:xfrm>
        </p:spPr>
        <p:txBody>
          <a:bodyPr>
            <a:normAutofit/>
          </a:bodyPr>
          <a:lstStyle/>
          <a:p>
            <a:r>
              <a:rPr lang="en-IN" sz="2800"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13246713-98EE-319B-9862-4B0FCE65C8D1}"/>
              </a:ext>
            </a:extLst>
          </p:cNvPr>
          <p:cNvSpPr>
            <a:spLocks noGrp="1"/>
          </p:cNvSpPr>
          <p:nvPr>
            <p:ph idx="1"/>
          </p:nvPr>
        </p:nvSpPr>
        <p:spPr>
          <a:xfrm>
            <a:off x="677334" y="2160589"/>
            <a:ext cx="3846540" cy="3880773"/>
          </a:xfrm>
        </p:spPr>
        <p:txBody>
          <a:bodyPr>
            <a:normAutofit fontScale="92500" lnSpcReduction="20000"/>
          </a:bodyPr>
          <a:lstStyle/>
          <a:p>
            <a:pPr marL="0" indent="0">
              <a:buNone/>
            </a:pPr>
            <a:r>
              <a:rPr lang="en-IN" sz="1900" b="1" dirty="0">
                <a:solidFill>
                  <a:schemeClr val="tx2"/>
                </a:solidFill>
                <a:latin typeface="Times New Roman" panose="02020603050405020304" pitchFamily="18" charset="0"/>
                <a:cs typeface="Times New Roman" panose="02020603050405020304" pitchFamily="18" charset="0"/>
              </a:rPr>
              <a:t>Random forest </a:t>
            </a:r>
            <a:r>
              <a:rPr lang="en-IN" sz="1900" b="1"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Random Forest Regression in machine learning is an ensemble technique capable of performing both regression and classification tasks with the use of multiple decision tree. It is a versatile technique which predicts numerical values. It combines the predictions of multiple decision trees to reduce overfitting and improve accuracy.</a:t>
            </a:r>
            <a:endParaRPr lang="en-IN" sz="1900" dirty="0">
              <a:latin typeface="Times New Roman" panose="02020603050405020304" pitchFamily="18" charset="0"/>
              <a:cs typeface="Times New Roman" panose="02020603050405020304" pitchFamily="18" charset="0"/>
            </a:endParaRPr>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                                                                              </a:t>
            </a:r>
          </a:p>
          <a:p>
            <a:endParaRPr lang="en-IN" dirty="0"/>
          </a:p>
        </p:txBody>
      </p:sp>
      <p:pic>
        <p:nvPicPr>
          <p:cNvPr id="4" name="Picture 2" descr="Random Forest Regression Explained with Implementation in Python | by The  Click Reader | Medium">
            <a:extLst>
              <a:ext uri="{FF2B5EF4-FFF2-40B4-BE49-F238E27FC236}">
                <a16:creationId xmlns:a16="http://schemas.microsoft.com/office/drawing/2014/main" id="{1CD8AB68-1425-79A0-DB12-9C911A07B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693" y="1913836"/>
            <a:ext cx="4346914" cy="371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2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19DE-CBAE-5A4A-1859-747D7BF70730}"/>
              </a:ext>
            </a:extLst>
          </p:cNvPr>
          <p:cNvSpPr>
            <a:spLocks noGrp="1"/>
          </p:cNvSpPr>
          <p:nvPr>
            <p:ph type="title"/>
          </p:nvPr>
        </p:nvSpPr>
        <p:spPr>
          <a:xfrm>
            <a:off x="677334" y="609600"/>
            <a:ext cx="8209992" cy="1026695"/>
          </a:xfrm>
        </p:spPr>
        <p:txBody>
          <a:bodyPr>
            <a:normAutofit fontScale="90000"/>
          </a:bodyPr>
          <a:lstStyle/>
          <a:p>
            <a:r>
              <a:rPr lang="en-IN" dirty="0">
                <a:latin typeface="Times New Roman" panose="02020603050405020304" pitchFamily="18" charset="0"/>
                <a:cs typeface="Times New Roman" panose="02020603050405020304" pitchFamily="18" charset="0"/>
              </a:rPr>
              <a:t>Workflow diagram of water-air quality prediction</a:t>
            </a:r>
          </a:p>
        </p:txBody>
      </p:sp>
      <p:sp>
        <p:nvSpPr>
          <p:cNvPr id="4" name="Title 1">
            <a:extLst>
              <a:ext uri="{FF2B5EF4-FFF2-40B4-BE49-F238E27FC236}">
                <a16:creationId xmlns:a16="http://schemas.microsoft.com/office/drawing/2014/main" id="{6CA3C85D-77AA-CFD6-60AF-9DAF9DA2D7DE}"/>
              </a:ext>
            </a:extLst>
          </p:cNvPr>
          <p:cNvSpPr txBox="1">
            <a:spLocks/>
          </p:cNvSpPr>
          <p:nvPr/>
        </p:nvSpPr>
        <p:spPr>
          <a:xfrm>
            <a:off x="685331" y="618518"/>
            <a:ext cx="8596668" cy="122447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pic>
        <p:nvPicPr>
          <p:cNvPr id="13" name="Content Placeholder 12">
            <a:extLst>
              <a:ext uri="{FF2B5EF4-FFF2-40B4-BE49-F238E27FC236}">
                <a16:creationId xmlns:a16="http://schemas.microsoft.com/office/drawing/2014/main" id="{E76890B7-112A-7B91-19BE-1988F9562287}"/>
              </a:ext>
            </a:extLst>
          </p:cNvPr>
          <p:cNvPicPr>
            <a:picLocks noChangeAspect="1"/>
          </p:cNvPicPr>
          <p:nvPr/>
        </p:nvPicPr>
        <p:blipFill>
          <a:blip r:embed="rId2"/>
          <a:stretch>
            <a:fillRect/>
          </a:stretch>
        </p:blipFill>
        <p:spPr>
          <a:xfrm>
            <a:off x="750533" y="1927123"/>
            <a:ext cx="7987067" cy="4198374"/>
          </a:xfrm>
          <a:prstGeom prst="rect">
            <a:avLst/>
          </a:prstGeom>
        </p:spPr>
      </p:pic>
    </p:spTree>
    <p:extLst>
      <p:ext uri="{BB962C8B-B14F-4D97-AF65-F5344CB8AC3E}">
        <p14:creationId xmlns:p14="http://schemas.microsoft.com/office/powerpoint/2010/main" val="29221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2D2E-E8AB-4231-8A5F-5DD93D3030F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USER INTERFACE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943A1-357F-35AD-10BF-243342019C0E}"/>
              </a:ext>
            </a:extLst>
          </p:cNvPr>
          <p:cNvSpPr>
            <a:spLocks noGrp="1"/>
          </p:cNvSpPr>
          <p:nvPr>
            <p:ph idx="1"/>
          </p:nvPr>
        </p:nvSpPr>
        <p:spPr>
          <a:xfrm>
            <a:off x="677334" y="2160589"/>
            <a:ext cx="3541740" cy="1504825"/>
          </a:xfrm>
        </p:spPr>
        <p:txBody>
          <a:bodyPr/>
          <a:lstStyle/>
          <a:p>
            <a:r>
              <a:rPr lang="en-IN" dirty="0">
                <a:latin typeface="Times New Roman" panose="02020603050405020304" pitchFamily="18" charset="0"/>
                <a:cs typeface="Times New Roman" panose="02020603050405020304" pitchFamily="18" charset="0"/>
              </a:rPr>
              <a:t>Takes input of parameters present </a:t>
            </a:r>
          </a:p>
          <a:p>
            <a:r>
              <a:rPr lang="en-IN" dirty="0">
                <a:latin typeface="Times New Roman" panose="02020603050405020304" pitchFamily="18" charset="0"/>
                <a:cs typeface="Times New Roman" panose="02020603050405020304" pitchFamily="18" charset="0"/>
              </a:rPr>
              <a:t>Predicts the water and air quality index</a:t>
            </a:r>
          </a:p>
          <a:p>
            <a:endParaRPr lang="en-IN" dirty="0"/>
          </a:p>
        </p:txBody>
      </p:sp>
      <p:pic>
        <p:nvPicPr>
          <p:cNvPr id="4" name="Content Placeholder 7">
            <a:extLst>
              <a:ext uri="{FF2B5EF4-FFF2-40B4-BE49-F238E27FC236}">
                <a16:creationId xmlns:a16="http://schemas.microsoft.com/office/drawing/2014/main" id="{4EAD2429-BE7B-3EED-11D8-BAAABC21E4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2836" y="2160590"/>
            <a:ext cx="2178040" cy="3060457"/>
          </a:xfrm>
          <a:prstGeom prst="rect">
            <a:avLst/>
          </a:prstGeom>
          <a:noFill/>
        </p:spPr>
      </p:pic>
      <p:pic>
        <p:nvPicPr>
          <p:cNvPr id="5" name="Picture 4">
            <a:extLst>
              <a:ext uri="{FF2B5EF4-FFF2-40B4-BE49-F238E27FC236}">
                <a16:creationId xmlns:a16="http://schemas.microsoft.com/office/drawing/2014/main" id="{648FC607-FE03-D7DC-08A8-35D1E2D18B4A}"/>
              </a:ext>
            </a:extLst>
          </p:cNvPr>
          <p:cNvPicPr>
            <a:picLocks noChangeAspect="1"/>
          </p:cNvPicPr>
          <p:nvPr/>
        </p:nvPicPr>
        <p:blipFill>
          <a:blip r:embed="rId3"/>
          <a:stretch>
            <a:fillRect/>
          </a:stretch>
        </p:blipFill>
        <p:spPr>
          <a:xfrm>
            <a:off x="7094999" y="2160590"/>
            <a:ext cx="2365453" cy="3060457"/>
          </a:xfrm>
          <a:prstGeom prst="rect">
            <a:avLst/>
          </a:prstGeom>
        </p:spPr>
      </p:pic>
    </p:spTree>
    <p:extLst>
      <p:ext uri="{BB962C8B-B14F-4D97-AF65-F5344CB8AC3E}">
        <p14:creationId xmlns:p14="http://schemas.microsoft.com/office/powerpoint/2010/main" val="416337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A8B-E090-119F-6788-32A2512F1ECE}"/>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OUTCOMES</a:t>
            </a:r>
          </a:p>
        </p:txBody>
      </p:sp>
      <p:sp>
        <p:nvSpPr>
          <p:cNvPr id="4" name="Content Placeholder 3">
            <a:extLst>
              <a:ext uri="{FF2B5EF4-FFF2-40B4-BE49-F238E27FC236}">
                <a16:creationId xmlns:a16="http://schemas.microsoft.com/office/drawing/2014/main" id="{1814ABAC-494F-A69F-6889-E0CD2943401E}"/>
              </a:ext>
            </a:extLst>
          </p:cNvPr>
          <p:cNvSpPr>
            <a:spLocks noGrp="1"/>
          </p:cNvSpPr>
          <p:nvPr>
            <p:ph idx="1"/>
          </p:nvPr>
        </p:nvSpPr>
        <p:spPr>
          <a:xfrm>
            <a:off x="304800" y="1525163"/>
            <a:ext cx="2422358" cy="1994317"/>
          </a:xfrm>
          <a:prstGeom prst="ellipse">
            <a:avLst/>
          </a:prstGeom>
          <a:solidFill>
            <a:schemeClr val="tx2">
              <a:lumMod val="75000"/>
            </a:schemeClr>
          </a:solidFill>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marL="0" indent="0" algn="ctr">
              <a:buNone/>
            </a:pPr>
            <a:r>
              <a:rPr lang="en-US" dirty="0">
                <a:latin typeface="Times New Roman" panose="02020603050405020304" pitchFamily="18" charset="0"/>
                <a:cs typeface="Times New Roman" panose="02020603050405020304" pitchFamily="18" charset="0"/>
              </a:rPr>
              <a:t>AQUA AIR INSIGHT: WATER AIR PREDICTOR</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66DE1CC-D841-7AED-A6B5-63E3424EB845}"/>
              </a:ext>
            </a:extLst>
          </p:cNvPr>
          <p:cNvSpPr/>
          <p:nvPr/>
        </p:nvSpPr>
        <p:spPr>
          <a:xfrm>
            <a:off x="1391366" y="3519480"/>
            <a:ext cx="3072809" cy="613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REAL TIME MONITORING SYSTEM</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AE3B8C-1AB7-CAB3-4B0C-2E4611C10765}"/>
              </a:ext>
            </a:extLst>
          </p:cNvPr>
          <p:cNvSpPr/>
          <p:nvPr/>
        </p:nvSpPr>
        <p:spPr>
          <a:xfrm>
            <a:off x="2927770" y="4132554"/>
            <a:ext cx="3072809" cy="613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ACCURATE FORECASTING</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B29D6DB-C1A3-303C-26B8-28773E15B39B}"/>
              </a:ext>
            </a:extLst>
          </p:cNvPr>
          <p:cNvSpPr/>
          <p:nvPr/>
        </p:nvSpPr>
        <p:spPr>
          <a:xfrm>
            <a:off x="4203280" y="4745628"/>
            <a:ext cx="3184590" cy="613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DISEASE PREVENTION</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72C2B3A-C0F5-6E37-D662-10B02EEBB6FE}"/>
              </a:ext>
            </a:extLst>
          </p:cNvPr>
          <p:cNvSpPr/>
          <p:nvPr/>
        </p:nvSpPr>
        <p:spPr>
          <a:xfrm>
            <a:off x="5893996" y="5358702"/>
            <a:ext cx="2987749" cy="613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EARLY WARNING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52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D8E3-594C-21C3-A3A2-ADAC347F2AE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285776C2-A86F-CBE1-8B3B-E9A384BF4A92}"/>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Times New Roman" panose="02020603050405020304" pitchFamily="18" charset="0"/>
              </a:rPr>
              <a:t>The future scope of water and air quality prediction will be combined for better accuracy with hyper parameter tuning and complex and large dataset will be used to </a:t>
            </a:r>
            <a:r>
              <a:rPr lang="en-IN" sz="1800" dirty="0">
                <a:effectLst/>
                <a:latin typeface="Times New Roman" panose="02020603050405020304" pitchFamily="18" charset="0"/>
                <a:ea typeface="Calibri" panose="020F0502020204030204" pitchFamily="34" charset="0"/>
              </a:rPr>
              <a:t>enhance model accuracy through diverse data sources, hyperparameter optimization, and combining algorithms, will yield more sophisticated models.</a:t>
            </a:r>
            <a:endParaRPr lang="en-IN" dirty="0"/>
          </a:p>
        </p:txBody>
      </p:sp>
    </p:spTree>
    <p:extLst>
      <p:ext uri="{BB962C8B-B14F-4D97-AF65-F5344CB8AC3E}">
        <p14:creationId xmlns:p14="http://schemas.microsoft.com/office/powerpoint/2010/main" val="52707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0A4C7-9AAB-A9F4-14A0-5688834F3E23}"/>
              </a:ext>
            </a:extLst>
          </p:cNvPr>
          <p:cNvSpPr>
            <a:spLocks noGrp="1"/>
          </p:cNvSpPr>
          <p:nvPr>
            <p:ph idx="1"/>
          </p:nvPr>
        </p:nvSpPr>
        <p:spPr>
          <a:xfrm>
            <a:off x="1154073" y="2533774"/>
            <a:ext cx="8596668" cy="895226"/>
          </a:xfrm>
        </p:spPr>
        <p:txBody>
          <a:bodyPr/>
          <a:lstStyle/>
          <a:p>
            <a:pPr marL="0" indent="0">
              <a:buNone/>
            </a:pPr>
            <a:r>
              <a:rPr lang="en-US" sz="3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5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BCE6-3BAE-84A3-2C21-F9B0C75613F7}"/>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What is Aqua-Air Insight?</a:t>
            </a:r>
          </a:p>
        </p:txBody>
      </p:sp>
      <p:sp>
        <p:nvSpPr>
          <p:cNvPr id="3" name="Content Placeholder 2">
            <a:extLst>
              <a:ext uri="{FF2B5EF4-FFF2-40B4-BE49-F238E27FC236}">
                <a16:creationId xmlns:a16="http://schemas.microsoft.com/office/drawing/2014/main" id="{635C5E70-7CCF-014F-A7F4-2A77F18AB671}"/>
              </a:ext>
            </a:extLst>
          </p:cNvPr>
          <p:cNvSpPr>
            <a:spLocks noGrp="1"/>
          </p:cNvSpPr>
          <p:nvPr>
            <p:ph idx="1"/>
          </p:nvPr>
        </p:nvSpPr>
        <p:spPr/>
        <p:txBody>
          <a:bodyPr/>
          <a:lstStyle/>
          <a:p>
            <a:pPr marL="0" indent="0">
              <a:buNone/>
            </a:pPr>
            <a:r>
              <a:rPr lang="en-IN" dirty="0">
                <a:solidFill>
                  <a:schemeClr val="tx1"/>
                </a:solidFill>
                <a:latin typeface="Times New Roman" panose="02020603050405020304" pitchFamily="18" charset="0"/>
                <a:cs typeface="Times New Roman" panose="02020603050405020304" pitchFamily="18" charset="0"/>
              </a:rPr>
              <a:t>Aqua-Air Insight is like weather predictors , this predictor gives real time predictions of air and water. It tells us whether the water is portable or not and air we are breathing is safe or not. </a:t>
            </a:r>
            <a:r>
              <a:rPr lang="en-US" dirty="0">
                <a:solidFill>
                  <a:schemeClr val="tx1"/>
                </a:solidFill>
                <a:latin typeface="Times New Roman" panose="02020603050405020304" pitchFamily="18" charset="0"/>
                <a:cs typeface="Times New Roman" panose="02020603050405020304" pitchFamily="18" charset="0"/>
              </a:rPr>
              <a:t>Aqua-Air insight uses advanced algorithm and large dataset to monitor and identify patterns to predict pollution level in both air and water which prevents ecological damage and ensure sustainable living.</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55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DA66-FBD9-5ABD-1D66-FD7476A6F6C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Water quality prediction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98EC3A-50F0-409A-9E48-9DE5F3A0D223}"/>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Water is an essential part of human life. Nowadays due to increase in toxicity, water around us has been polluted. Water quality refers to the condition and characteristics of water that determine its suitability for various uses and the health of aquatic ecosystems. It checks the chemical, physical, and biological properties of water and the presence of contaminants and pollutants. In this project we are going to check for its quality and find whether it is suitable for drinking or not.</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489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E03A-2EC2-DF6E-E766-0CD719D9244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Types of pollutants present in water and their harmful effects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433F8-83C6-8F45-1B2B-EC1BBD69A9E6}"/>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ph: it checks for the acidity/basicity of water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Hardness: amount of  dissolved calcium and magnesium in water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Solids: Total solids are dissolved solids plus suspended and settleable solids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chloramines:  most commonly used chloramines to treat drinking water.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Sulfate: Sulfate levels above 250 mg/L may make the water taste bitter or like medicine.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Conductivity: Conductivity is a measure of the ability of water to pass an electrical current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Organic carbon: the amount carbon atoms tied up in organic compounds in a water sample, and it is a non-specific indicator of water quality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Trihalomethanes :  byproduct of the water treatment process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Turbidity : Turbidity is a measure of water clarity.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potability : water that is suitable for human consumption </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19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C5B5-3358-392A-6567-49A5BE2A413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Air quality prediction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7C8E97-4ED4-7592-DBE0-151FB9B0FA1E}"/>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Air is necessary for every living thing on Earth to breathe. prediction of air quality is significant for improving the health of living beings. Advanced models, like machine learning and atmospheric simulations, analyze these inputs to forecast levels of pollutants such, SO2, NO2, RSPM and SPM. Accurate predictions help in planning health advisories, regulatory actions, and mitigating the impact of poor air quality on public health.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23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FD0C-A87E-7C8A-9012-755C5ECC70C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Types of pollutants present in air and their harmful effects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BED97A-99EE-0BC1-884B-023C1EF6A45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SO2-Sulfur dioxide (SO2) in air quality is primarily from fossil fuel combustion and industrial activities. </a:t>
            </a:r>
          </a:p>
          <a:p>
            <a:r>
              <a:rPr lang="en-IN" dirty="0">
                <a:latin typeface="Times New Roman" panose="02020603050405020304" pitchFamily="18" charset="0"/>
                <a:cs typeface="Times New Roman" panose="02020603050405020304" pitchFamily="18" charset="0"/>
              </a:rPr>
              <a:t>NO2-</a:t>
            </a:r>
            <a:r>
              <a:rPr lang="en-US" dirty="0">
                <a:latin typeface="Times New Roman" panose="02020603050405020304" pitchFamily="18" charset="0"/>
                <a:cs typeface="Times New Roman" panose="02020603050405020304" pitchFamily="18" charset="0"/>
              </a:rPr>
              <a:t>Nitrogen dioxide (NO2) is a key air pollutant from vehicle emissions and industrial activities.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RSPM-</a:t>
            </a:r>
            <a:r>
              <a:rPr lang="en-US" dirty="0">
                <a:latin typeface="Times New Roman" panose="02020603050405020304" pitchFamily="18" charset="0"/>
                <a:cs typeface="Times New Roman" panose="02020603050405020304" pitchFamily="18" charset="0"/>
              </a:rPr>
              <a:t>Respirable Suspended Particulate Matter (RSPM), or PM10, consists of airborne particles smaller than 10 micrometers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SPM-</a:t>
            </a:r>
            <a:r>
              <a:rPr lang="en-US" dirty="0">
                <a:latin typeface="Times New Roman" panose="02020603050405020304" pitchFamily="18" charset="0"/>
                <a:cs typeface="Times New Roman" panose="02020603050405020304" pitchFamily="18" charset="0"/>
              </a:rPr>
              <a:t>Suspended Particulate Matter (SPM) consists of tiny solid or liquid particles in the air, including dust, soot, and smoke. </a:t>
            </a:r>
          </a:p>
          <a:p>
            <a:endParaRPr lang="en-IN" dirty="0"/>
          </a:p>
        </p:txBody>
      </p:sp>
    </p:spTree>
    <p:extLst>
      <p:ext uri="{BB962C8B-B14F-4D97-AF65-F5344CB8AC3E}">
        <p14:creationId xmlns:p14="http://schemas.microsoft.com/office/powerpoint/2010/main" val="387936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9A3A-8F1D-E092-8137-93C792B7AD7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OUR APPPROACH</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2753AE-9793-FE39-3DB0-A093EA1BAF3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Aqua air insight is an real time predictor which predicts the quality of water and early detection of air quality.</a:t>
            </a:r>
            <a:r>
              <a:rPr lang="en-US" spc="85" dirty="0">
                <a:latin typeface="Times New Roman" panose="02020603050405020304" pitchFamily="18" charset="0"/>
                <a:cs typeface="Times New Roman" panose="02020603050405020304" pitchFamily="18" charset="0"/>
              </a:rPr>
              <a:t> Our web interface ensures efficient, accessible, easy to use and accurate predictions.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11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3D10-8FA3-E7EE-C6B3-4B820FFBDDC0}"/>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How does Aqua-Air Insight works ?</a:t>
            </a:r>
          </a:p>
        </p:txBody>
      </p:sp>
      <p:sp>
        <p:nvSpPr>
          <p:cNvPr id="4" name="Content Placeholder 3">
            <a:extLst>
              <a:ext uri="{FF2B5EF4-FFF2-40B4-BE49-F238E27FC236}">
                <a16:creationId xmlns:a16="http://schemas.microsoft.com/office/drawing/2014/main" id="{B6B5C846-AB35-AEB1-0136-A47E0E7587D0}"/>
              </a:ext>
            </a:extLst>
          </p:cNvPr>
          <p:cNvSpPr>
            <a:spLocks noGrp="1"/>
          </p:cNvSpPr>
          <p:nvPr>
            <p:ph idx="1"/>
          </p:nvPr>
        </p:nvSpPr>
        <p:spPr>
          <a:xfrm>
            <a:off x="2690693" y="2380933"/>
            <a:ext cx="1973418" cy="2001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1600" dirty="0">
                <a:latin typeface="Times New Roman" panose="02020603050405020304" pitchFamily="18" charset="0"/>
                <a:cs typeface="Times New Roman" panose="02020603050405020304" pitchFamily="18" charset="0"/>
              </a:rPr>
              <a:t>2. Data is pre-processed which means data is cleaned, integrated, dimensionality is reduced.</a:t>
            </a:r>
          </a:p>
        </p:txBody>
      </p:sp>
      <p:sp>
        <p:nvSpPr>
          <p:cNvPr id="5" name="Rectangle: Rounded Corners 4">
            <a:extLst>
              <a:ext uri="{FF2B5EF4-FFF2-40B4-BE49-F238E27FC236}">
                <a16:creationId xmlns:a16="http://schemas.microsoft.com/office/drawing/2014/main" id="{A08587DF-01A9-83C5-8B27-C0594A0EED36}"/>
              </a:ext>
            </a:extLst>
          </p:cNvPr>
          <p:cNvSpPr/>
          <p:nvPr/>
        </p:nvSpPr>
        <p:spPr>
          <a:xfrm>
            <a:off x="677334" y="1930400"/>
            <a:ext cx="1973417" cy="2001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1. Data is fetched to in form of Datasets.</a:t>
            </a:r>
          </a:p>
        </p:txBody>
      </p:sp>
      <p:sp>
        <p:nvSpPr>
          <p:cNvPr id="6" name="Rectangle: Rounded Corners 5">
            <a:extLst>
              <a:ext uri="{FF2B5EF4-FFF2-40B4-BE49-F238E27FC236}">
                <a16:creationId xmlns:a16="http://schemas.microsoft.com/office/drawing/2014/main" id="{8E991ED5-BD27-662B-1518-0074C1E88949}"/>
              </a:ext>
            </a:extLst>
          </p:cNvPr>
          <p:cNvSpPr/>
          <p:nvPr/>
        </p:nvSpPr>
        <p:spPr>
          <a:xfrm>
            <a:off x="4695615" y="2931353"/>
            <a:ext cx="1973418" cy="1996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3. Splitting of datasets in 80-20 proportion and trained the 80% and tested the 20%. </a:t>
            </a:r>
          </a:p>
        </p:txBody>
      </p:sp>
      <p:sp>
        <p:nvSpPr>
          <p:cNvPr id="7" name="Rectangle: Rounded Corners 6">
            <a:extLst>
              <a:ext uri="{FF2B5EF4-FFF2-40B4-BE49-F238E27FC236}">
                <a16:creationId xmlns:a16="http://schemas.microsoft.com/office/drawing/2014/main" id="{1FDF3D7F-049E-3877-7D31-4366A102EB02}"/>
              </a:ext>
            </a:extLst>
          </p:cNvPr>
          <p:cNvSpPr/>
          <p:nvPr/>
        </p:nvSpPr>
        <p:spPr>
          <a:xfrm>
            <a:off x="6700537" y="3384716"/>
            <a:ext cx="1973418" cy="1996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4. Model is achieved and performance of the model is tested. </a:t>
            </a:r>
          </a:p>
        </p:txBody>
      </p:sp>
    </p:spTree>
    <p:extLst>
      <p:ext uri="{BB962C8B-B14F-4D97-AF65-F5344CB8AC3E}">
        <p14:creationId xmlns:p14="http://schemas.microsoft.com/office/powerpoint/2010/main" val="210223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0A84-9A4C-22DE-F54D-FACF6FD5F2BC}"/>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63474521-D335-0129-02F2-D584EBB945CF}"/>
              </a:ext>
            </a:extLst>
          </p:cNvPr>
          <p:cNvSpPr>
            <a:spLocks noGrp="1"/>
          </p:cNvSpPr>
          <p:nvPr>
            <p:ph idx="1"/>
          </p:nvPr>
        </p:nvSpPr>
        <p:spPr>
          <a:xfrm>
            <a:off x="677335" y="2160589"/>
            <a:ext cx="4841150" cy="3880773"/>
          </a:xfrm>
        </p:spPr>
        <p:txBody>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Linear regression </a:t>
            </a:r>
            <a:r>
              <a:rPr lang="en-IN" b="1"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Linear regression is a type of supervised machine learning algorithm that computes the linear relationship between the dependent variable and one or more independent features by fitting a linear equation to observed data. This model is used to predict the quality of air in the project.</a:t>
            </a:r>
          </a:p>
          <a:p>
            <a:pPr marL="0" indent="0">
              <a:buNone/>
            </a:pPr>
            <a:r>
              <a:rPr lang="en-US" dirty="0"/>
              <a:t>                                                                          </a:t>
            </a:r>
            <a:endParaRPr lang="en-IN" dirty="0"/>
          </a:p>
          <a:p>
            <a:endParaRPr lang="en-IN" dirty="0"/>
          </a:p>
        </p:txBody>
      </p:sp>
      <p:pic>
        <p:nvPicPr>
          <p:cNvPr id="4" name="Picture 6" descr="Linear Regression in Machine learning - GeeksforGeeks">
            <a:extLst>
              <a:ext uri="{FF2B5EF4-FFF2-40B4-BE49-F238E27FC236}">
                <a16:creationId xmlns:a16="http://schemas.microsoft.com/office/drawing/2014/main" id="{4E01B1E8-0A59-D4DC-5E4C-98BCB1C16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9168" y="2282991"/>
            <a:ext cx="4246151" cy="281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26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113</TotalTime>
  <Words>827</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Cabin</vt:lpstr>
      <vt:lpstr>Calibri</vt:lpstr>
      <vt:lpstr>Times New Roman</vt:lpstr>
      <vt:lpstr>Trebuchet MS</vt:lpstr>
      <vt:lpstr>Unbounded</vt:lpstr>
      <vt:lpstr>Wingdings</vt:lpstr>
      <vt:lpstr>Wingdings 3</vt:lpstr>
      <vt:lpstr>Facet</vt:lpstr>
      <vt:lpstr>Aqua Air Insight:  Air-Water Quality Prediction     ASANSOL ENGINEERING COLLEGE Department of Information Technology</vt:lpstr>
      <vt:lpstr>What is Aqua-Air Insight?</vt:lpstr>
      <vt:lpstr>Water quality prediction</vt:lpstr>
      <vt:lpstr>Types of pollutants present in water and their harmful effects</vt:lpstr>
      <vt:lpstr>Air quality prediction</vt:lpstr>
      <vt:lpstr>Types of pollutants present in air and their harmful effects</vt:lpstr>
      <vt:lpstr>OUR APPPROACH</vt:lpstr>
      <vt:lpstr>How does Aqua-Air Insight works ?</vt:lpstr>
      <vt:lpstr>MODELS</vt:lpstr>
      <vt:lpstr>MODELS</vt:lpstr>
      <vt:lpstr>Workflow diagram of water-air quality prediction</vt:lpstr>
      <vt:lpstr>USER INTERFACE</vt:lpstr>
      <vt:lpstr>OUTCOMES</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Air Insight:  Air-Water Quality Prediction     ASANSOL ENGINEERING COLLEGE Department of Information Technology</dc:title>
  <dc:creator>Shreyansh Shekhar</dc:creator>
  <cp:lastModifiedBy>Sumit Mihirachariya</cp:lastModifiedBy>
  <cp:revision>4</cp:revision>
  <dcterms:created xsi:type="dcterms:W3CDTF">2024-06-19T03:10:57Z</dcterms:created>
  <dcterms:modified xsi:type="dcterms:W3CDTF">2024-06-19T05:15:33Z</dcterms:modified>
</cp:coreProperties>
</file>