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4" r:id="rId2"/>
  </p:sldMasterIdLst>
  <p:notesMasterIdLst>
    <p:notesMasterId r:id="rId24"/>
  </p:notesMasterIdLst>
  <p:sldIdLst>
    <p:sldId id="256" r:id="rId3"/>
    <p:sldId id="267" r:id="rId4"/>
    <p:sldId id="260" r:id="rId5"/>
    <p:sldId id="257" r:id="rId6"/>
    <p:sldId id="264" r:id="rId7"/>
    <p:sldId id="268" r:id="rId8"/>
    <p:sldId id="269" r:id="rId9"/>
    <p:sldId id="275" r:id="rId10"/>
    <p:sldId id="280" r:id="rId11"/>
    <p:sldId id="279" r:id="rId12"/>
    <p:sldId id="278" r:id="rId13"/>
    <p:sldId id="265" r:id="rId14"/>
    <p:sldId id="271" r:id="rId15"/>
    <p:sldId id="277" r:id="rId16"/>
    <p:sldId id="274" r:id="rId17"/>
    <p:sldId id="273" r:id="rId18"/>
    <p:sldId id="261" r:id="rId19"/>
    <p:sldId id="281" r:id="rId20"/>
    <p:sldId id="262" r:id="rId21"/>
    <p:sldId id="276"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A1FDBC-0180-4780-835C-804EB04EAE89}">
          <p14:sldIdLst>
            <p14:sldId id="256"/>
            <p14:sldId id="267"/>
            <p14:sldId id="260"/>
            <p14:sldId id="257"/>
          </p14:sldIdLst>
        </p14:section>
        <p14:section name="Untitled Section" id="{1830E253-FE8C-4844-B5DD-F5A9E28459DB}">
          <p14:sldIdLst>
            <p14:sldId id="264"/>
          </p14:sldIdLst>
        </p14:section>
        <p14:section name="Untitled Section" id="{AFB482E4-2781-49DD-A685-1A367CFA110B}">
          <p14:sldIdLst>
            <p14:sldId id="268"/>
            <p14:sldId id="269"/>
            <p14:sldId id="275"/>
            <p14:sldId id="280"/>
            <p14:sldId id="279"/>
            <p14:sldId id="278"/>
            <p14:sldId id="265"/>
            <p14:sldId id="271"/>
            <p14:sldId id="277"/>
            <p14:sldId id="274"/>
          </p14:sldIdLst>
        </p14:section>
        <p14:section name="Untitled Section" id="{C5586488-B7E1-4A64-9CF0-948B528D5F9A}">
          <p14:sldIdLst>
            <p14:sldId id="273"/>
            <p14:sldId id="261"/>
            <p14:sldId id="281"/>
            <p14:sldId id="262"/>
            <p14:sldId id="276"/>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3686" autoAdjust="0"/>
  </p:normalViewPr>
  <p:slideViewPr>
    <p:cSldViewPr>
      <p:cViewPr varScale="1">
        <p:scale>
          <a:sx n="82" d="100"/>
          <a:sy n="82" d="100"/>
        </p:scale>
        <p:origin x="1613"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EA02F-1840-4B29-AB09-74D7F46D9E42}" type="datetimeFigureOut">
              <a:rPr lang="en-US" smtClean="0"/>
              <a:t>4/21/2023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20CE6-83C0-490A-BD6A-0745B2EC9B98}" type="slidenum">
              <a:rPr lang="en-US" smtClean="0"/>
              <a:t>‹#›</a:t>
            </a:fld>
            <a:endParaRPr lang="en-US"/>
          </a:p>
        </p:txBody>
      </p:sp>
    </p:spTree>
    <p:extLst>
      <p:ext uri="{BB962C8B-B14F-4D97-AF65-F5344CB8AC3E}">
        <p14:creationId xmlns:p14="http://schemas.microsoft.com/office/powerpoint/2010/main" val="2266418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20CE6-83C0-490A-BD6A-0745B2EC9B98}" type="slidenum">
              <a:rPr lang="en-US" smtClean="0"/>
              <a:t>7</a:t>
            </a:fld>
            <a:endParaRPr lang="en-US"/>
          </a:p>
        </p:txBody>
      </p:sp>
    </p:spTree>
    <p:extLst>
      <p:ext uri="{BB962C8B-B14F-4D97-AF65-F5344CB8AC3E}">
        <p14:creationId xmlns:p14="http://schemas.microsoft.com/office/powerpoint/2010/main" val="2259561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220CE6-83C0-490A-BD6A-0745B2EC9B98}" type="slidenum">
              <a:rPr lang="en-US" smtClean="0"/>
              <a:t>17</a:t>
            </a:fld>
            <a:endParaRPr lang="en-US"/>
          </a:p>
        </p:txBody>
      </p:sp>
    </p:spTree>
    <p:extLst>
      <p:ext uri="{BB962C8B-B14F-4D97-AF65-F5344CB8AC3E}">
        <p14:creationId xmlns:p14="http://schemas.microsoft.com/office/powerpoint/2010/main" val="48440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298305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410921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3299860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579210-3FD8-44EE-8EC4-0B190D95EDAC}" type="datetimeFigureOut">
              <a:rPr lang="en-US" smtClean="0"/>
              <a:pPr/>
              <a:t>4/21/2023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3687283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579210-3FD8-44EE-8EC4-0B190D95EDAC}" type="datetimeFigureOut">
              <a:rPr lang="en-US" smtClean="0"/>
              <a:pPr/>
              <a:t>4/21/2023</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2448980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579210-3FD8-44EE-8EC4-0B190D95EDAC}" type="datetimeFigureOut">
              <a:rPr lang="en-US" smtClean="0"/>
              <a:pPr/>
              <a:t>4/21/2023</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1200440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79210-3FD8-44EE-8EC4-0B190D95EDAC}" type="datetimeFigureOut">
              <a:rPr lang="en-US" smtClean="0"/>
              <a:pPr/>
              <a:t>4/21/2023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2423518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579210-3FD8-44EE-8EC4-0B190D95EDAC}" type="datetimeFigureOut">
              <a:rPr lang="en-US" smtClean="0"/>
              <a:pPr/>
              <a:t>4/21/2023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160286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579210-3FD8-44EE-8EC4-0B190D95EDAC}" type="datetimeFigureOut">
              <a:rPr lang="en-US" smtClean="0"/>
              <a:pPr/>
              <a:t>4/21/2023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3680755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27813861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AE10D96-FC41-40FA-8F7B-DC7FBDA98822}" type="slidenum">
              <a:rPr lang="en-IN" smtClean="0"/>
              <a:pPr/>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3919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579210-3FD8-44EE-8EC4-0B190D95EDAC}" type="datetimeFigureOut">
              <a:rPr lang="en-US" smtClean="0"/>
              <a:pPr/>
              <a:t>4/21/2023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2187196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579210-3FD8-44EE-8EC4-0B190D95EDAC}" type="datetimeFigureOut">
              <a:rPr lang="en-US" smtClean="0"/>
              <a:pPr/>
              <a:t>4/21/2023</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E10D96-FC41-40FA-8F7B-DC7FBDA98822}" type="slidenum">
              <a:rPr lang="en-IN" smtClean="0"/>
              <a:pPr/>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2122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579210-3FD8-44EE-8EC4-0B190D95EDAC}" type="datetimeFigureOut">
              <a:rPr lang="en-US" smtClean="0"/>
              <a:pPr/>
              <a:t>4/21/2023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3410391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4025255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279867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79210-3FD8-44EE-8EC4-0B190D95EDAC}" type="datetimeFigureOut">
              <a:rPr lang="en-US" smtClean="0"/>
              <a:pPr/>
              <a:t>4/21/2023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5579210-3FD8-44EE-8EC4-0B190D95EDAC}" type="datetimeFigureOut">
              <a:rPr lang="en-US" smtClean="0"/>
              <a:pPr/>
              <a:t>4/21/2023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10D96-FC41-40FA-8F7B-DC7FBDA9882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5579210-3FD8-44EE-8EC4-0B190D95EDAC}" type="datetimeFigureOut">
              <a:rPr lang="en-US" smtClean="0"/>
              <a:pPr/>
              <a:t>4/21/2023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E10D96-FC41-40FA-8F7B-DC7FBDA9882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5579210-3FD8-44EE-8EC4-0B190D95EDAC}" type="datetimeFigureOut">
              <a:rPr lang="en-US" smtClean="0"/>
              <a:pPr/>
              <a:t>4/21/2023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E10D96-FC41-40FA-8F7B-DC7FBDA9882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79210-3FD8-44EE-8EC4-0B190D95EDAC}" type="datetimeFigureOut">
              <a:rPr lang="en-US" smtClean="0"/>
              <a:pPr/>
              <a:t>4/21/2023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E10D96-FC41-40FA-8F7B-DC7FBDA9882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579210-3FD8-44EE-8EC4-0B190D95EDAC}" type="datetimeFigureOut">
              <a:rPr lang="en-US" smtClean="0"/>
              <a:pPr/>
              <a:t>4/21/2023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10D96-FC41-40FA-8F7B-DC7FBDA9882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579210-3FD8-44EE-8EC4-0B190D95EDAC}" type="datetimeFigureOut">
              <a:rPr lang="en-US" smtClean="0"/>
              <a:pPr/>
              <a:t>4/21/2023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10D96-FC41-40FA-8F7B-DC7FBDA9882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79210-3FD8-44EE-8EC4-0B190D95EDAC}" type="datetimeFigureOut">
              <a:rPr lang="en-US" smtClean="0"/>
              <a:pPr/>
              <a:t>4/21/2023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10D96-FC41-40FA-8F7B-DC7FBDA9882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5579210-3FD8-44EE-8EC4-0B190D95EDAC}" type="datetimeFigureOut">
              <a:rPr lang="en-US" smtClean="0"/>
              <a:pPr/>
              <a:t>4/21/2023</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AE10D96-FC41-40FA-8F7B-DC7FBDA98822}" type="slidenum">
              <a:rPr lang="en-IN" smtClean="0"/>
              <a:pPr/>
              <a:t>‹#›</a:t>
            </a:fld>
            <a:endParaRPr lang="en-IN"/>
          </a:p>
        </p:txBody>
      </p:sp>
    </p:spTree>
    <p:extLst>
      <p:ext uri="{BB962C8B-B14F-4D97-AF65-F5344CB8AC3E}">
        <p14:creationId xmlns:p14="http://schemas.microsoft.com/office/powerpoint/2010/main" val="196303209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09604"/>
            <a:ext cx="8915400" cy="1676397"/>
          </a:xfrm>
        </p:spPr>
        <p:txBody>
          <a:bodyPr>
            <a:noAutofit/>
          </a:bodyPr>
          <a:lstStyle/>
          <a:p>
            <a:pPr>
              <a:lnSpc>
                <a:spcPct val="150000"/>
              </a:lnSpc>
            </a:pPr>
            <a:r>
              <a:rPr lang="en-US" sz="2000" b="1" dirty="0"/>
              <a:t>“FOREST FIRE PREDICTION USING MACHINE LEARNING”</a:t>
            </a:r>
            <a:br>
              <a:rPr lang="en-IN" sz="2000" b="1" dirty="0">
                <a:latin typeface="Times New Roman" pitchFamily="18" charset="0"/>
                <a:cs typeface="Times New Roman" pitchFamily="18" charset="0"/>
              </a:rPr>
            </a:br>
            <a:br>
              <a:rPr lang="en-IN" sz="2000" b="1">
                <a:latin typeface="Times New Roman" pitchFamily="18" charset="0"/>
                <a:cs typeface="Times New Roman" pitchFamily="18" charset="0"/>
              </a:rPr>
            </a:br>
            <a:r>
              <a:rPr lang="en-IN" sz="1600" b="1">
                <a:latin typeface="Times New Roman" pitchFamily="18" charset="0"/>
                <a:cs typeface="Times New Roman" pitchFamily="18" charset="0"/>
              </a:rPr>
              <a:t>END </a:t>
            </a:r>
            <a:r>
              <a:rPr lang="en-IN" sz="1600" b="1" dirty="0">
                <a:latin typeface="Times New Roman" pitchFamily="18" charset="0"/>
                <a:cs typeface="Times New Roman" pitchFamily="18" charset="0"/>
              </a:rPr>
              <a:t>TERM PRESENTATION</a:t>
            </a:r>
            <a:br>
              <a:rPr lang="en-IN" sz="1600" b="1" dirty="0">
                <a:latin typeface="Times New Roman" pitchFamily="18" charset="0"/>
                <a:cs typeface="Times New Roman" pitchFamily="18" charset="0"/>
              </a:rPr>
            </a:br>
            <a:br>
              <a:rPr lang="en-US" sz="1600" dirty="0"/>
            </a:br>
            <a:endParaRPr lang="en-US" sz="1600" dirty="0">
              <a:latin typeface="Times New Roman" pitchFamily="18" charset="0"/>
              <a:cs typeface="Times New Roman" pitchFamily="18" charset="0"/>
            </a:endParaRPr>
          </a:p>
        </p:txBody>
      </p:sp>
      <p:sp>
        <p:nvSpPr>
          <p:cNvPr id="4" name="Subtitle 3"/>
          <p:cNvSpPr>
            <a:spLocks noGrp="1"/>
          </p:cNvSpPr>
          <p:nvPr>
            <p:ph type="subTitle" idx="1"/>
          </p:nvPr>
        </p:nvSpPr>
        <p:spPr>
          <a:xfrm>
            <a:off x="4572000" y="4038600"/>
            <a:ext cx="4343400" cy="1143000"/>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        Submitted By</a:t>
            </a:r>
          </a:p>
          <a:p>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Udayan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Khetan</a:t>
            </a:r>
            <a:r>
              <a:rPr lang="en-US" sz="1600" dirty="0">
                <a:solidFill>
                  <a:schemeClr val="tx1"/>
                </a:solidFill>
                <a:latin typeface="Times New Roman" panose="02020603050405020304" pitchFamily="18" charset="0"/>
                <a:cs typeface="Times New Roman" panose="02020603050405020304" pitchFamily="18" charset="0"/>
              </a:rPr>
              <a:t> &amp; Nimisha </a:t>
            </a:r>
            <a:r>
              <a:rPr lang="en-US" sz="1600" dirty="0" err="1">
                <a:solidFill>
                  <a:schemeClr val="tx1"/>
                </a:solidFill>
                <a:latin typeface="Times New Roman" panose="02020603050405020304" pitchFamily="18" charset="0"/>
                <a:cs typeface="Times New Roman" panose="02020603050405020304" pitchFamily="18" charset="0"/>
              </a:rPr>
              <a:t>Bhadsavale</a:t>
            </a:r>
            <a:r>
              <a:rPr lang="en-US" sz="1600" dirty="0">
                <a:solidFill>
                  <a:schemeClr val="tx1"/>
                </a:solidFill>
                <a:latin typeface="Times New Roman" panose="02020603050405020304" pitchFamily="18" charset="0"/>
                <a:cs typeface="Times New Roman" panose="02020603050405020304" pitchFamily="18" charset="0"/>
              </a:rPr>
              <a:t> 209302322             209302369</a:t>
            </a: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Subtitle 3"/>
          <p:cNvSpPr txBox="1">
            <a:spLocks/>
          </p:cNvSpPr>
          <p:nvPr/>
        </p:nvSpPr>
        <p:spPr>
          <a:xfrm>
            <a:off x="228600" y="3962400"/>
            <a:ext cx="44958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Minor Project Guide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Mr</a:t>
            </a:r>
            <a:r>
              <a:rPr lang="en-US" sz="1600" dirty="0">
                <a:latin typeface="Times New Roman" panose="02020603050405020304" pitchFamily="18" charset="0"/>
                <a:cs typeface="Times New Roman" panose="02020603050405020304" pitchFamily="18" charset="0"/>
              </a:rPr>
              <a:t>.Vijay Prakash Sharma</a:t>
            </a:r>
            <a:endPar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Subtitle 3"/>
          <p:cNvSpPr txBox="1">
            <a:spLocks/>
          </p:cNvSpPr>
          <p:nvPr/>
        </p:nvSpPr>
        <p:spPr>
          <a:xfrm>
            <a:off x="762000" y="5295255"/>
            <a:ext cx="7772400" cy="1410345"/>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Department of </a:t>
            </a:r>
            <a:r>
              <a:rPr lang="en-US" sz="1600" b="1" dirty="0">
                <a:latin typeface="Times New Roman" panose="02020603050405020304" pitchFamily="18" charset="0"/>
                <a:cs typeface="Times New Roman" panose="02020603050405020304" pitchFamily="18" charset="0"/>
              </a:rPr>
              <a:t>Information Technology</a:t>
            </a:r>
            <a:endPar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School of </a:t>
            </a:r>
            <a:r>
              <a:rPr lang="en-US" sz="1600" b="1" dirty="0">
                <a:latin typeface="Times New Roman" panose="02020603050405020304" pitchFamily="18" charset="0"/>
                <a:cs typeface="Times New Roman" panose="02020603050405020304" pitchFamily="18" charset="0"/>
              </a:rPr>
              <a:t>Information Technology</a:t>
            </a:r>
            <a:endPar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Manipal University Jaipur, India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b="1" dirty="0">
                <a:latin typeface="Times New Roman" panose="02020603050405020304" pitchFamily="18" charset="0"/>
                <a:cs typeface="Times New Roman" panose="02020603050405020304" pitchFamily="18" charset="0"/>
              </a:rPr>
              <a:t>March 2023</a:t>
            </a:r>
            <a:endParaRPr kumimoji="0" lang="en-US" sz="16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p:txBody>
      </p:sp>
      <p:pic>
        <p:nvPicPr>
          <p:cNvPr id="7" name="Picture 6" descr="A picture containing text&#10;&#10;Description automatically generated">
            <a:extLst>
              <a:ext uri="{FF2B5EF4-FFF2-40B4-BE49-F238E27FC236}">
                <a16:creationId xmlns:a16="http://schemas.microsoft.com/office/drawing/2014/main" id="{26C53362-959A-906D-B9B2-E9110B2B2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123" y="2209800"/>
            <a:ext cx="3832554" cy="1371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D405-F56B-BF39-DFA2-E393DDED77D3}"/>
              </a:ext>
            </a:extLst>
          </p:cNvPr>
          <p:cNvSpPr>
            <a:spLocks noGrp="1"/>
          </p:cNvSpPr>
          <p:nvPr>
            <p:ph type="title"/>
          </p:nvPr>
        </p:nvSpPr>
        <p:spPr/>
        <p:txBody>
          <a:bodyPr/>
          <a:lstStyle/>
          <a:p>
            <a:r>
              <a:rPr lang="en-US" dirty="0">
                <a:latin typeface="Algerian" panose="04020705040A02060702" pitchFamily="82" charset="0"/>
              </a:rPr>
              <a:t>Data Augmentation</a:t>
            </a:r>
          </a:p>
        </p:txBody>
      </p:sp>
      <p:sp>
        <p:nvSpPr>
          <p:cNvPr id="3" name="Content Placeholder 2">
            <a:extLst>
              <a:ext uri="{FF2B5EF4-FFF2-40B4-BE49-F238E27FC236}">
                <a16:creationId xmlns:a16="http://schemas.microsoft.com/office/drawing/2014/main" id="{D306B034-1D19-B842-902E-5A337E3CAF40}"/>
              </a:ext>
            </a:extLst>
          </p:cNvPr>
          <p:cNvSpPr>
            <a:spLocks noGrp="1"/>
          </p:cNvSpPr>
          <p:nvPr>
            <p:ph idx="1"/>
          </p:nvPr>
        </p:nvSpPr>
        <p:spPr>
          <a:xfrm>
            <a:off x="1945201" y="1540189"/>
            <a:ext cx="6591985" cy="3777622"/>
          </a:xfrm>
        </p:spPr>
        <p:txBody>
          <a:bodyPr/>
          <a:lstStyle/>
          <a:p>
            <a:pPr marL="0" indent="0" algn="just">
              <a:buNone/>
            </a:pPr>
            <a:r>
              <a:rPr lang="en-US" dirty="0">
                <a:latin typeface="Times New Roman" panose="02020603050405020304" pitchFamily="18" charset="0"/>
                <a:cs typeface="Times New Roman" panose="02020603050405020304" pitchFamily="18" charset="0"/>
              </a:rPr>
              <a:t>Data augmentation is a technique of artificially increasing the training set by creating modified copies of a dataset using existing data. The approach which we have used here is SMOTE(Synthetic Minority Oversampling Technique). It is a technique of simply duplicating examples from the minority class in the training dataset prior to fitting a model. SMOTE works by selecting examples that are close in the feature space, drawing a line between the examples in the feature space and drawing a new sample at a point along that line.</a:t>
            </a:r>
          </a:p>
        </p:txBody>
      </p:sp>
      <p:pic>
        <p:nvPicPr>
          <p:cNvPr id="5" name="Picture 4">
            <a:extLst>
              <a:ext uri="{FF2B5EF4-FFF2-40B4-BE49-F238E27FC236}">
                <a16:creationId xmlns:a16="http://schemas.microsoft.com/office/drawing/2014/main" id="{B9190FA8-B047-F8DF-72E5-39442047C7CE}"/>
              </a:ext>
            </a:extLst>
          </p:cNvPr>
          <p:cNvPicPr>
            <a:picLocks noChangeAspect="1"/>
          </p:cNvPicPr>
          <p:nvPr/>
        </p:nvPicPr>
        <p:blipFill>
          <a:blip r:embed="rId2"/>
          <a:stretch>
            <a:fillRect/>
          </a:stretch>
        </p:blipFill>
        <p:spPr>
          <a:xfrm>
            <a:off x="1954207" y="4165905"/>
            <a:ext cx="6589199" cy="1638529"/>
          </a:xfrm>
          <a:prstGeom prst="rect">
            <a:avLst/>
          </a:prstGeom>
        </p:spPr>
      </p:pic>
    </p:spTree>
    <p:extLst>
      <p:ext uri="{BB962C8B-B14F-4D97-AF65-F5344CB8AC3E}">
        <p14:creationId xmlns:p14="http://schemas.microsoft.com/office/powerpoint/2010/main" val="279188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4D10-C3C4-E0A0-4C81-86017C094DEF}"/>
              </a:ext>
            </a:extLst>
          </p:cNvPr>
          <p:cNvSpPr>
            <a:spLocks noGrp="1"/>
          </p:cNvSpPr>
          <p:nvPr>
            <p:ph type="title"/>
          </p:nvPr>
        </p:nvSpPr>
        <p:spPr>
          <a:xfrm>
            <a:off x="1841241" y="426355"/>
            <a:ext cx="6589199" cy="1280890"/>
          </a:xfrm>
        </p:spPr>
        <p:txBody>
          <a:bodyPr/>
          <a:lstStyle/>
          <a:p>
            <a:r>
              <a:rPr lang="en-US" dirty="0">
                <a:latin typeface="Algerian" panose="04020705040A02060702" pitchFamily="82" charset="0"/>
              </a:rPr>
              <a:t>FEATURE SELECTION</a:t>
            </a:r>
          </a:p>
        </p:txBody>
      </p:sp>
      <p:sp>
        <p:nvSpPr>
          <p:cNvPr id="3" name="Content Placeholder 2">
            <a:extLst>
              <a:ext uri="{FF2B5EF4-FFF2-40B4-BE49-F238E27FC236}">
                <a16:creationId xmlns:a16="http://schemas.microsoft.com/office/drawing/2014/main" id="{B4E321DE-0759-ACA6-EE27-7BF065EE78D5}"/>
              </a:ext>
            </a:extLst>
          </p:cNvPr>
          <p:cNvSpPr>
            <a:spLocks noGrp="1"/>
          </p:cNvSpPr>
          <p:nvPr>
            <p:ph idx="1"/>
          </p:nvPr>
        </p:nvSpPr>
        <p:spPr>
          <a:xfrm>
            <a:off x="1828800" y="1066800"/>
            <a:ext cx="6858000" cy="5029200"/>
          </a:xfrm>
        </p:spPr>
        <p:txBody>
          <a:bodyPr/>
          <a:lstStyle/>
          <a:p>
            <a:pPr marL="0" indent="0" algn="just">
              <a:buNone/>
            </a:pPr>
            <a:r>
              <a:rPr lang="en-US" dirty="0">
                <a:latin typeface="Times New Roman" panose="02020603050405020304" pitchFamily="18" charset="0"/>
                <a:cs typeface="Times New Roman" panose="02020603050405020304" pitchFamily="18" charset="0"/>
              </a:rPr>
              <a:t>We have done feature selection using random forest which comes under the category of embedded methods. Embedded methods combine the qualities of filter and wrapper methods. They are implemented by algorithms that have their own built-in feature selection methods. Some of the benefits of embedded methods are they are highly accurate, generalize better and are interpretable.</a:t>
            </a:r>
          </a:p>
          <a:p>
            <a:pPr marL="0" indent="0" algn="just">
              <a:buNone/>
            </a:pPr>
            <a:r>
              <a:rPr lang="en-US" dirty="0">
                <a:latin typeface="Times New Roman" panose="02020603050405020304" pitchFamily="18" charset="0"/>
                <a:cs typeface="Times New Roman" panose="02020603050405020304" pitchFamily="18" charset="0"/>
              </a:rPr>
              <a:t>We remove </a:t>
            </a:r>
            <a:r>
              <a:rPr lang="en-US" dirty="0" err="1">
                <a:latin typeface="Times New Roman" panose="02020603050405020304" pitchFamily="18" charset="0"/>
                <a:cs typeface="Times New Roman" panose="02020603050405020304" pitchFamily="18" charset="0"/>
              </a:rPr>
              <a:t>Ws</a:t>
            </a:r>
            <a:r>
              <a:rPr lang="en-US" dirty="0">
                <a:latin typeface="Times New Roman" panose="02020603050405020304" pitchFamily="18" charset="0"/>
                <a:cs typeface="Times New Roman" panose="02020603050405020304" pitchFamily="18" charset="0"/>
              </a:rPr>
              <a:t> attribute as it is least important according to graph shown below.</a:t>
            </a:r>
          </a:p>
        </p:txBody>
      </p:sp>
      <p:pic>
        <p:nvPicPr>
          <p:cNvPr id="7" name="Picture 6">
            <a:extLst>
              <a:ext uri="{FF2B5EF4-FFF2-40B4-BE49-F238E27FC236}">
                <a16:creationId xmlns:a16="http://schemas.microsoft.com/office/drawing/2014/main" id="{DED4F0BA-47F3-4842-3F27-03F30BD6F27D}"/>
              </a:ext>
            </a:extLst>
          </p:cNvPr>
          <p:cNvPicPr>
            <a:picLocks noChangeAspect="1"/>
          </p:cNvPicPr>
          <p:nvPr/>
        </p:nvPicPr>
        <p:blipFill>
          <a:blip r:embed="rId2"/>
          <a:stretch>
            <a:fillRect/>
          </a:stretch>
        </p:blipFill>
        <p:spPr>
          <a:xfrm>
            <a:off x="1981200" y="3453882"/>
            <a:ext cx="6096000" cy="3332317"/>
          </a:xfrm>
          <a:prstGeom prst="rect">
            <a:avLst/>
          </a:prstGeom>
        </p:spPr>
      </p:pic>
    </p:spTree>
    <p:extLst>
      <p:ext uri="{BB962C8B-B14F-4D97-AF65-F5344CB8AC3E}">
        <p14:creationId xmlns:p14="http://schemas.microsoft.com/office/powerpoint/2010/main" val="182380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D9E89F-5CE0-B184-25B1-3971B9A4FB00}"/>
              </a:ext>
            </a:extLst>
          </p:cNvPr>
          <p:cNvSpPr>
            <a:spLocks noGrp="1"/>
          </p:cNvSpPr>
          <p:nvPr>
            <p:ph type="title"/>
          </p:nvPr>
        </p:nvSpPr>
        <p:spPr/>
        <p:txBody>
          <a:bodyPr/>
          <a:lstStyle/>
          <a:p>
            <a:r>
              <a:rPr lang="en-IN" dirty="0">
                <a:latin typeface="Algerian" panose="04020705040A02060702" pitchFamily="82" charset="0"/>
              </a:rPr>
              <a:t>MACHINE LEARNING MODELS</a:t>
            </a:r>
          </a:p>
        </p:txBody>
      </p:sp>
      <p:sp>
        <p:nvSpPr>
          <p:cNvPr id="4" name="Content Placeholder 3">
            <a:extLst>
              <a:ext uri="{FF2B5EF4-FFF2-40B4-BE49-F238E27FC236}">
                <a16:creationId xmlns:a16="http://schemas.microsoft.com/office/drawing/2014/main" id="{DDEAD6BA-521D-8EAD-0888-33FB66F3E187}"/>
              </a:ext>
            </a:extLst>
          </p:cNvPr>
          <p:cNvSpPr>
            <a:spLocks noGrp="1"/>
          </p:cNvSpPr>
          <p:nvPr>
            <p:ph idx="1"/>
          </p:nvPr>
        </p:nvSpPr>
        <p:spPr/>
        <p:txBody>
          <a:bodyPr/>
          <a:lstStyle/>
          <a:p>
            <a:pPr marL="0" indent="0">
              <a:buNone/>
            </a:pPr>
            <a:r>
              <a:rPr lang="en-US" dirty="0"/>
              <a:t>We </a:t>
            </a:r>
            <a:r>
              <a:rPr lang="en-US" dirty="0">
                <a:latin typeface="Times New Roman" panose="02020603050405020304" pitchFamily="18" charset="0"/>
                <a:cs typeface="Times New Roman" panose="02020603050405020304" pitchFamily="18" charset="0"/>
              </a:rPr>
              <a:t>are</a:t>
            </a:r>
            <a:r>
              <a:rPr lang="en-US" dirty="0"/>
              <a:t> using different classification models for prediction of forest fire. These are:</a:t>
            </a:r>
          </a:p>
          <a:p>
            <a:r>
              <a:rPr lang="en-US" dirty="0">
                <a:latin typeface="Times New Roman" panose="02020603050405020304" pitchFamily="18" charset="0"/>
                <a:cs typeface="Times New Roman" panose="02020603050405020304" pitchFamily="18" charset="0"/>
              </a:rPr>
              <a:t>Logistic Regression</a:t>
            </a:r>
          </a:p>
          <a:p>
            <a:pPr algn="just"/>
            <a:r>
              <a:rPr lang="en-US" dirty="0">
                <a:latin typeface="Times New Roman" panose="02020603050405020304" pitchFamily="18" charset="0"/>
                <a:cs typeface="Times New Roman" panose="02020603050405020304" pitchFamily="18" charset="0"/>
              </a:rPr>
              <a:t>K-Nearest Neighbours</a:t>
            </a:r>
          </a:p>
          <a:p>
            <a:pPr algn="just"/>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Random Forest</a:t>
            </a:r>
          </a:p>
          <a:p>
            <a:endParaRPr lang="en-US" dirty="0"/>
          </a:p>
        </p:txBody>
      </p:sp>
    </p:spTree>
    <p:extLst>
      <p:ext uri="{BB962C8B-B14F-4D97-AF65-F5344CB8AC3E}">
        <p14:creationId xmlns:p14="http://schemas.microsoft.com/office/powerpoint/2010/main" val="310942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5AD8-FA00-AFEC-8928-4C60C68FBCD0}"/>
              </a:ext>
            </a:extLst>
          </p:cNvPr>
          <p:cNvSpPr>
            <a:spLocks noGrp="1"/>
          </p:cNvSpPr>
          <p:nvPr>
            <p:ph type="title"/>
          </p:nvPr>
        </p:nvSpPr>
        <p:spPr>
          <a:xfrm>
            <a:off x="1524000" y="609600"/>
            <a:ext cx="6589199" cy="1280890"/>
          </a:xfrm>
        </p:spPr>
        <p:txBody>
          <a:bodyPr/>
          <a:lstStyle/>
          <a:p>
            <a:r>
              <a:rPr lang="en-US" dirty="0">
                <a:latin typeface="Algerian" panose="04020705040A02060702" pitchFamily="82" charset="0"/>
              </a:rPr>
              <a:t>LOGISTIC</a:t>
            </a:r>
            <a:r>
              <a:rPr lang="en-US" dirty="0"/>
              <a:t> </a:t>
            </a:r>
            <a:r>
              <a:rPr lang="en-US" dirty="0">
                <a:latin typeface="Algerian" panose="04020705040A02060702" pitchFamily="82" charset="0"/>
              </a:rPr>
              <a:t>REGRESSION</a:t>
            </a:r>
          </a:p>
        </p:txBody>
      </p:sp>
      <p:sp>
        <p:nvSpPr>
          <p:cNvPr id="3" name="TextBox 2">
            <a:extLst>
              <a:ext uri="{FF2B5EF4-FFF2-40B4-BE49-F238E27FC236}">
                <a16:creationId xmlns:a16="http://schemas.microsoft.com/office/drawing/2014/main" id="{5DD7BEFE-C024-7BE6-4166-91EF891B2CF7}"/>
              </a:ext>
            </a:extLst>
          </p:cNvPr>
          <p:cNvSpPr txBox="1"/>
          <p:nvPr/>
        </p:nvSpPr>
        <p:spPr>
          <a:xfrm>
            <a:off x="1467900" y="1674674"/>
            <a:ext cx="754380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Logistic regression is a statistical method for predicting binary classes. The outcome or target variable is binary in nature. It computes the probability of an event occurrence. The relationship between the dependent variable and the independent variable helps it to predict the target variable. To determine their probability and map them to some discrete values, the logistic regression uses sigmoid function.</a:t>
            </a:r>
          </a:p>
        </p:txBody>
      </p:sp>
      <p:pic>
        <p:nvPicPr>
          <p:cNvPr id="8" name="Picture 7">
            <a:extLst>
              <a:ext uri="{FF2B5EF4-FFF2-40B4-BE49-F238E27FC236}">
                <a16:creationId xmlns:a16="http://schemas.microsoft.com/office/drawing/2014/main" id="{5B91B900-11B6-6C58-6A74-03A835710B0E}"/>
              </a:ext>
            </a:extLst>
          </p:cNvPr>
          <p:cNvPicPr>
            <a:picLocks noChangeAspect="1"/>
          </p:cNvPicPr>
          <p:nvPr/>
        </p:nvPicPr>
        <p:blipFill>
          <a:blip r:embed="rId2"/>
          <a:stretch>
            <a:fillRect/>
          </a:stretch>
        </p:blipFill>
        <p:spPr>
          <a:xfrm>
            <a:off x="1524000" y="3581400"/>
            <a:ext cx="6248400" cy="1601926"/>
          </a:xfrm>
          <a:prstGeom prst="rect">
            <a:avLst/>
          </a:prstGeom>
        </p:spPr>
      </p:pic>
    </p:spTree>
    <p:extLst>
      <p:ext uri="{BB962C8B-B14F-4D97-AF65-F5344CB8AC3E}">
        <p14:creationId xmlns:p14="http://schemas.microsoft.com/office/powerpoint/2010/main" val="403350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51F48-2CB7-8D57-8655-1CD987F3D521}"/>
              </a:ext>
            </a:extLst>
          </p:cNvPr>
          <p:cNvSpPr>
            <a:spLocks noGrp="1"/>
          </p:cNvSpPr>
          <p:nvPr>
            <p:ph idx="1"/>
          </p:nvPr>
        </p:nvSpPr>
        <p:spPr>
          <a:xfrm>
            <a:off x="1854179" y="1371600"/>
            <a:ext cx="6591985" cy="5486400"/>
          </a:xfrm>
        </p:spPr>
        <p:txBody>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 K-NN algorithm stores all the available data and classifies a new data point based on the similarity. This means when new data appears then it can be easily classified into a well suite category by using K- NN algorithm.</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For K=7</a:t>
            </a: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For K=4</a:t>
            </a: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
        <p:nvSpPr>
          <p:cNvPr id="5" name="Title 4">
            <a:extLst>
              <a:ext uri="{FF2B5EF4-FFF2-40B4-BE49-F238E27FC236}">
                <a16:creationId xmlns:a16="http://schemas.microsoft.com/office/drawing/2014/main" id="{BE583749-E84E-7D23-0204-750D032A2C92}"/>
              </a:ext>
            </a:extLst>
          </p:cNvPr>
          <p:cNvSpPr>
            <a:spLocks noGrp="1"/>
          </p:cNvSpPr>
          <p:nvPr>
            <p:ph type="title"/>
          </p:nvPr>
        </p:nvSpPr>
        <p:spPr>
          <a:xfrm>
            <a:off x="1856965" y="609600"/>
            <a:ext cx="6589199" cy="1280890"/>
          </a:xfrm>
        </p:spPr>
        <p:txBody>
          <a:bodyPr/>
          <a:lstStyle/>
          <a:p>
            <a:r>
              <a:rPr lang="en-US" dirty="0">
                <a:latin typeface="Algerian" panose="04020705040A02060702" pitchFamily="82" charset="0"/>
                <a:cs typeface="Times New Roman" panose="02020603050405020304" pitchFamily="18" charset="0"/>
              </a:rPr>
              <a:t>K-Nearest </a:t>
            </a:r>
            <a:r>
              <a:rPr lang="en-US" dirty="0" err="1">
                <a:latin typeface="Algerian" panose="04020705040A02060702" pitchFamily="82" charset="0"/>
                <a:cs typeface="Times New Roman" panose="02020603050405020304" pitchFamily="18" charset="0"/>
              </a:rPr>
              <a:t>Neighbours</a:t>
            </a:r>
            <a:br>
              <a:rPr lang="en-US" dirty="0">
                <a:latin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47412B48-3E48-DF2A-6505-F21CC3761CB4}"/>
              </a:ext>
            </a:extLst>
          </p:cNvPr>
          <p:cNvPicPr>
            <a:picLocks noChangeAspect="1"/>
          </p:cNvPicPr>
          <p:nvPr/>
        </p:nvPicPr>
        <p:blipFill>
          <a:blip r:embed="rId2"/>
          <a:stretch>
            <a:fillRect/>
          </a:stretch>
        </p:blipFill>
        <p:spPr>
          <a:xfrm>
            <a:off x="1987872" y="3513324"/>
            <a:ext cx="6458292" cy="1238423"/>
          </a:xfrm>
          <a:prstGeom prst="rect">
            <a:avLst/>
          </a:prstGeom>
        </p:spPr>
      </p:pic>
      <p:pic>
        <p:nvPicPr>
          <p:cNvPr id="9" name="Picture 8">
            <a:extLst>
              <a:ext uri="{FF2B5EF4-FFF2-40B4-BE49-F238E27FC236}">
                <a16:creationId xmlns:a16="http://schemas.microsoft.com/office/drawing/2014/main" id="{73B7ED67-2D31-543F-3A87-08426784D521}"/>
              </a:ext>
            </a:extLst>
          </p:cNvPr>
          <p:cNvPicPr>
            <a:picLocks noChangeAspect="1"/>
          </p:cNvPicPr>
          <p:nvPr/>
        </p:nvPicPr>
        <p:blipFill>
          <a:blip r:embed="rId3"/>
          <a:stretch>
            <a:fillRect/>
          </a:stretch>
        </p:blipFill>
        <p:spPr>
          <a:xfrm>
            <a:off x="1987872" y="5147695"/>
            <a:ext cx="6458292" cy="1238423"/>
          </a:xfrm>
          <a:prstGeom prst="rect">
            <a:avLst/>
          </a:prstGeom>
        </p:spPr>
      </p:pic>
    </p:spTree>
    <p:extLst>
      <p:ext uri="{BB962C8B-B14F-4D97-AF65-F5344CB8AC3E}">
        <p14:creationId xmlns:p14="http://schemas.microsoft.com/office/powerpoint/2010/main" val="2464407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596C-C105-E7EB-8589-9238752AE1AF}"/>
              </a:ext>
            </a:extLst>
          </p:cNvPr>
          <p:cNvSpPr>
            <a:spLocks noGrp="1"/>
          </p:cNvSpPr>
          <p:nvPr>
            <p:ph type="title"/>
          </p:nvPr>
        </p:nvSpPr>
        <p:spPr>
          <a:xfrm>
            <a:off x="1523999" y="457200"/>
            <a:ext cx="6589199" cy="1280890"/>
          </a:xfrm>
        </p:spPr>
        <p:txBody>
          <a:bodyPr/>
          <a:lstStyle/>
          <a:p>
            <a:r>
              <a:rPr lang="en-US" dirty="0">
                <a:latin typeface="Algerian" panose="04020705040A02060702" pitchFamily="82" charset="0"/>
                <a:cs typeface="Times New Roman" panose="02020603050405020304" pitchFamily="18" charset="0"/>
              </a:rPr>
              <a:t>Decision Tree</a:t>
            </a:r>
            <a:br>
              <a:rPr lang="en-US" dirty="0">
                <a:latin typeface="Times New Roman" panose="02020603050405020304" pitchFamily="18" charset="0"/>
                <a:cs typeface="Times New Roman" panose="02020603050405020304" pitchFamily="18" charset="0"/>
              </a:rPr>
            </a:br>
            <a:endParaRPr lang="en-US" dirty="0"/>
          </a:p>
        </p:txBody>
      </p:sp>
      <p:sp>
        <p:nvSpPr>
          <p:cNvPr id="3" name="TextBox 2">
            <a:extLst>
              <a:ext uri="{FF2B5EF4-FFF2-40B4-BE49-F238E27FC236}">
                <a16:creationId xmlns:a16="http://schemas.microsoft.com/office/drawing/2014/main" id="{D26766E7-9217-540A-3DEF-248F357087DA}"/>
              </a:ext>
            </a:extLst>
          </p:cNvPr>
          <p:cNvSpPr txBox="1"/>
          <p:nvPr/>
        </p:nvSpPr>
        <p:spPr>
          <a:xfrm>
            <a:off x="1523999" y="1604865"/>
            <a:ext cx="7239001"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decision tree is a flowchart-like structure in which each internal node represents a test on a feature each leaf node represents a class label and branches represent conjunctions of features that lead to those class labels. The paths from root to leaf represent classification rules. Decision trees are </a:t>
            </a:r>
          </a:p>
          <a:p>
            <a:pPr algn="just"/>
            <a:r>
              <a:rPr lang="en-US" dirty="0">
                <a:latin typeface="Times New Roman" panose="02020603050405020304" pitchFamily="18" charset="0"/>
                <a:cs typeface="Times New Roman" panose="02020603050405020304" pitchFamily="18" charset="0"/>
              </a:rPr>
              <a:t>constructed via an algorithmic approach that identifies ways to split a data set based on different conditions.</a:t>
            </a:r>
          </a:p>
        </p:txBody>
      </p:sp>
      <p:pic>
        <p:nvPicPr>
          <p:cNvPr id="8" name="Picture 7">
            <a:extLst>
              <a:ext uri="{FF2B5EF4-FFF2-40B4-BE49-F238E27FC236}">
                <a16:creationId xmlns:a16="http://schemas.microsoft.com/office/drawing/2014/main" id="{D7396784-E0C5-B8FE-C4F0-DBFB7B4DC439}"/>
              </a:ext>
            </a:extLst>
          </p:cNvPr>
          <p:cNvPicPr>
            <a:picLocks noChangeAspect="1"/>
          </p:cNvPicPr>
          <p:nvPr/>
        </p:nvPicPr>
        <p:blipFill>
          <a:blip r:embed="rId2"/>
          <a:stretch>
            <a:fillRect/>
          </a:stretch>
        </p:blipFill>
        <p:spPr>
          <a:xfrm>
            <a:off x="1562099" y="3810000"/>
            <a:ext cx="7200901" cy="1754325"/>
          </a:xfrm>
          <a:prstGeom prst="rect">
            <a:avLst/>
          </a:prstGeom>
        </p:spPr>
      </p:pic>
    </p:spTree>
    <p:extLst>
      <p:ext uri="{BB962C8B-B14F-4D97-AF65-F5344CB8AC3E}">
        <p14:creationId xmlns:p14="http://schemas.microsoft.com/office/powerpoint/2010/main" val="301005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2B72-ADB8-4853-5C33-B8DB6A966EFE}"/>
              </a:ext>
            </a:extLst>
          </p:cNvPr>
          <p:cNvSpPr>
            <a:spLocks noGrp="1"/>
          </p:cNvSpPr>
          <p:nvPr>
            <p:ph type="title"/>
          </p:nvPr>
        </p:nvSpPr>
        <p:spPr/>
        <p:txBody>
          <a:bodyPr/>
          <a:lstStyle/>
          <a:p>
            <a:r>
              <a:rPr lang="en-US" dirty="0">
                <a:latin typeface="Algerian" panose="04020705040A02060702" pitchFamily="82" charset="0"/>
                <a:cs typeface="Times New Roman" panose="02020603050405020304" pitchFamily="18" charset="0"/>
              </a:rPr>
              <a:t>Random Forest</a:t>
            </a:r>
            <a:br>
              <a:rPr lang="en-US" dirty="0">
                <a:latin typeface="Times New Roman" panose="02020603050405020304" pitchFamily="18" charset="0"/>
                <a:cs typeface="Times New Roman" panose="02020603050405020304" pitchFamily="18" charset="0"/>
              </a:rPr>
            </a:br>
            <a:endParaRPr lang="en-US" dirty="0"/>
          </a:p>
        </p:txBody>
      </p:sp>
      <p:sp>
        <p:nvSpPr>
          <p:cNvPr id="8" name="TextBox 7">
            <a:extLst>
              <a:ext uri="{FF2B5EF4-FFF2-40B4-BE49-F238E27FC236}">
                <a16:creationId xmlns:a16="http://schemas.microsoft.com/office/drawing/2014/main" id="{0DFD432B-1104-82FF-3277-BD6AD002DB13}"/>
              </a:ext>
            </a:extLst>
          </p:cNvPr>
          <p:cNvSpPr txBox="1"/>
          <p:nvPr/>
        </p:nvSpPr>
        <p:spPr>
          <a:xfrm>
            <a:off x="1959196" y="1524000"/>
            <a:ext cx="6589200"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Random forest consists of a large number of individual decision trees that operate as an ensemble. Each individual tree in the random forest spits out a class prediction and the class with the most votes becomes our model’s prediction. </a:t>
            </a:r>
          </a:p>
        </p:txBody>
      </p:sp>
      <p:pic>
        <p:nvPicPr>
          <p:cNvPr id="4" name="Picture 3">
            <a:extLst>
              <a:ext uri="{FF2B5EF4-FFF2-40B4-BE49-F238E27FC236}">
                <a16:creationId xmlns:a16="http://schemas.microsoft.com/office/drawing/2014/main" id="{0CF76795-3EB7-535B-7BFC-A1731CBDC8B9}"/>
              </a:ext>
            </a:extLst>
          </p:cNvPr>
          <p:cNvPicPr>
            <a:picLocks noChangeAspect="1"/>
          </p:cNvPicPr>
          <p:nvPr/>
        </p:nvPicPr>
        <p:blipFill>
          <a:blip r:embed="rId2"/>
          <a:stretch>
            <a:fillRect/>
          </a:stretch>
        </p:blipFill>
        <p:spPr>
          <a:xfrm>
            <a:off x="1968528" y="3200400"/>
            <a:ext cx="6490996" cy="1600200"/>
          </a:xfrm>
          <a:prstGeom prst="rect">
            <a:avLst/>
          </a:prstGeom>
        </p:spPr>
      </p:pic>
    </p:spTree>
    <p:extLst>
      <p:ext uri="{BB962C8B-B14F-4D97-AF65-F5344CB8AC3E}">
        <p14:creationId xmlns:p14="http://schemas.microsoft.com/office/powerpoint/2010/main" val="213693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9032-D797-F3CC-4466-C1A1E4392FFD}"/>
              </a:ext>
            </a:extLst>
          </p:cNvPr>
          <p:cNvSpPr>
            <a:spLocks noGrp="1"/>
          </p:cNvSpPr>
          <p:nvPr>
            <p:ph type="title"/>
          </p:nvPr>
        </p:nvSpPr>
        <p:spPr/>
        <p:txBody>
          <a:bodyPr/>
          <a:lstStyle/>
          <a:p>
            <a:r>
              <a:rPr lang="en-IN" dirty="0">
                <a:latin typeface="Algerian" panose="04020705040A02060702" pitchFamily="82" charset="0"/>
              </a:rPr>
              <a:t>FUTURE SCOPE</a:t>
            </a:r>
          </a:p>
        </p:txBody>
      </p:sp>
      <p:sp>
        <p:nvSpPr>
          <p:cNvPr id="4" name="TextBox 3">
            <a:extLst>
              <a:ext uri="{FF2B5EF4-FFF2-40B4-BE49-F238E27FC236}">
                <a16:creationId xmlns:a16="http://schemas.microsoft.com/office/drawing/2014/main" id="{FE534A2B-D4F4-3D39-E0DB-D2680DF3452A}"/>
              </a:ext>
            </a:extLst>
          </p:cNvPr>
          <p:cNvSpPr txBox="1"/>
          <p:nvPr/>
        </p:nvSpPr>
        <p:spPr>
          <a:xfrm>
            <a:off x="1923430" y="1676400"/>
            <a:ext cx="6360599"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can integrate the trained model into a production environment where it can be used to predict forest fires in real-time.</a:t>
            </a:r>
          </a:p>
          <a:p>
            <a:pPr algn="just"/>
            <a:r>
              <a:rPr lang="en-US" sz="1800" dirty="0">
                <a:effectLst/>
                <a:latin typeface="Times New Roman" panose="02020603050405020304" pitchFamily="18" charset="0"/>
                <a:ea typeface="Calibri" panose="020F0502020204030204" pitchFamily="34" charset="0"/>
              </a:rPr>
              <a:t>This project can be further expanded to do better so that the models are better equipped and the effects are better. We may also have a UI built for the application to provide some real-time performance. The workflow of the UI model could be, the user may enter the local and the zip code. Using the zip code, we’ll get latitude and longitude using any APIs and consume the coordinates as parameters, get the weather conditions like peak temperature, min temperature, humidity, wind speed, etc. for a given day</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50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9B80-5E25-13EB-3284-55E387C5F7F7}"/>
              </a:ext>
            </a:extLst>
          </p:cNvPr>
          <p:cNvSpPr>
            <a:spLocks noGrp="1"/>
          </p:cNvSpPr>
          <p:nvPr>
            <p:ph type="title"/>
          </p:nvPr>
        </p:nvSpPr>
        <p:spPr/>
        <p:txBody>
          <a:bodyPr/>
          <a:lstStyle/>
          <a:p>
            <a:r>
              <a:rPr lang="en-US"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F195C9EC-E667-3FA6-17C1-1CD909491C1F}"/>
              </a:ext>
            </a:extLst>
          </p:cNvPr>
          <p:cNvSpPr>
            <a:spLocks noGrp="1"/>
          </p:cNvSpPr>
          <p:nvPr>
            <p:ph idx="1"/>
          </p:nvPr>
        </p:nvSpPr>
        <p:spPr>
          <a:xfrm>
            <a:off x="1945201" y="1892559"/>
            <a:ext cx="6591985" cy="3777622"/>
          </a:xfrm>
        </p:spPr>
        <p:txBody>
          <a:bodyPr/>
          <a:lstStyle/>
          <a:p>
            <a:pPr marL="0" indent="0">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After implementation of all the models we find out that Random Forest holds the highest accuracy of 98.36%.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330775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D4BB-B64B-4A50-38AA-968FB4E604CF}"/>
              </a:ext>
            </a:extLst>
          </p:cNvPr>
          <p:cNvSpPr>
            <a:spLocks noGrp="1"/>
          </p:cNvSpPr>
          <p:nvPr>
            <p:ph type="title"/>
          </p:nvPr>
        </p:nvSpPr>
        <p:spPr/>
        <p:txBody>
          <a:bodyPr/>
          <a:lstStyle/>
          <a:p>
            <a:r>
              <a:rPr lang="en-IN" dirty="0">
                <a:latin typeface="Algerian" panose="04020705040A02060702" pitchFamily="82" charset="0"/>
              </a:rPr>
              <a:t>CONCLUSION</a:t>
            </a:r>
          </a:p>
        </p:txBody>
      </p:sp>
      <p:sp>
        <p:nvSpPr>
          <p:cNvPr id="3" name="TextBox 2">
            <a:extLst>
              <a:ext uri="{FF2B5EF4-FFF2-40B4-BE49-F238E27FC236}">
                <a16:creationId xmlns:a16="http://schemas.microsoft.com/office/drawing/2014/main" id="{18955C8B-04BA-FB28-64A4-84659514CC46}"/>
              </a:ext>
            </a:extLst>
          </p:cNvPr>
          <p:cNvSpPr txBox="1"/>
          <p:nvPr/>
        </p:nvSpPr>
        <p:spPr>
          <a:xfrm>
            <a:off x="1752600" y="1905000"/>
            <a:ext cx="6512999"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Forest fires cause a significant environmental damage while threatening human lives. We implemented a research paper and found Random Forest to work best among KNN, Logistic regression and Decision tree.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project involves collecting and preprocessing data, selecting important features, training  and evaluating machine learning models, deploying the best performance model in a user friendly application and maintaining model over time.</a:t>
            </a:r>
          </a:p>
        </p:txBody>
      </p:sp>
    </p:spTree>
    <p:extLst>
      <p:ext uri="{BB962C8B-B14F-4D97-AF65-F5344CB8AC3E}">
        <p14:creationId xmlns:p14="http://schemas.microsoft.com/office/powerpoint/2010/main" val="190321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A19B-28A1-B194-203A-790087DADC89}"/>
              </a:ext>
            </a:extLst>
          </p:cNvPr>
          <p:cNvSpPr>
            <a:spLocks noGrp="1"/>
          </p:cNvSpPr>
          <p:nvPr>
            <p:ph type="title"/>
          </p:nvPr>
        </p:nvSpPr>
        <p:spPr/>
        <p:txBody>
          <a:bodyPr/>
          <a:lstStyle/>
          <a:p>
            <a:r>
              <a:rPr lang="en-IN" dirty="0">
                <a:latin typeface="Algerian" panose="04020705040A02060702" pitchFamily="82" charset="0"/>
              </a:rPr>
              <a:t>CONTENTS</a:t>
            </a:r>
          </a:p>
        </p:txBody>
      </p:sp>
      <p:sp>
        <p:nvSpPr>
          <p:cNvPr id="3" name="Content Placeholder 2">
            <a:extLst>
              <a:ext uri="{FF2B5EF4-FFF2-40B4-BE49-F238E27FC236}">
                <a16:creationId xmlns:a16="http://schemas.microsoft.com/office/drawing/2014/main" id="{1653B22B-1AEA-5DB9-CEB3-3CD61F2CC208}"/>
              </a:ext>
            </a:extLst>
          </p:cNvPr>
          <p:cNvSpPr>
            <a:spLocks noGrp="1"/>
          </p:cNvSpPr>
          <p:nvPr>
            <p:ph idx="1"/>
          </p:nvPr>
        </p:nvSpPr>
        <p:spPr>
          <a:xfrm>
            <a:off x="1905000" y="1371600"/>
            <a:ext cx="6591985" cy="3777622"/>
          </a:xfrm>
        </p:spPr>
        <p:txBody>
          <a:bodyPr>
            <a:normAutofit fontScale="92500" lnSpcReduction="20000"/>
          </a:bodyPr>
          <a:lstStyle/>
          <a:p>
            <a:pPr marL="0" indent="0">
              <a:buNone/>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INTRODUCTION</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OBJECTIVE</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LITERATURE REVIEW</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DATASET</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METHODOLOGY</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MACHINE LEANING MODELS</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FUTURE SCOPE</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RESULT</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CONCLUSION</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REFERENCES</a:t>
            </a:r>
          </a:p>
          <a:p>
            <a:pPr marL="0" indent="0">
              <a:buNone/>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436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0267-F1FC-4429-884F-06177E956B98}"/>
              </a:ext>
            </a:extLst>
          </p:cNvPr>
          <p:cNvSpPr>
            <a:spLocks noGrp="1"/>
          </p:cNvSpPr>
          <p:nvPr>
            <p:ph type="title"/>
          </p:nvPr>
        </p:nvSpPr>
        <p:spPr/>
        <p:txBody>
          <a:bodyPr/>
          <a:lstStyle/>
          <a:p>
            <a:r>
              <a:rPr lang="en-US"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68265454-EEC6-39B3-8E81-ABAF54DDB36F}"/>
              </a:ext>
            </a:extLst>
          </p:cNvPr>
          <p:cNvSpPr>
            <a:spLocks noGrp="1"/>
          </p:cNvSpPr>
          <p:nvPr>
            <p:ph idx="1"/>
          </p:nvPr>
        </p:nvSpPr>
        <p:spPr>
          <a:xfrm>
            <a:off x="1828800" y="1828800"/>
            <a:ext cx="6591985" cy="3777622"/>
          </a:xfrm>
        </p:spPr>
        <p:txBody>
          <a:bodyPr/>
          <a:lstStyle/>
          <a:p>
            <a:pPr marL="0" indent="0" algn="just">
              <a:buNone/>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Madhurima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Linika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Labdhi</a:t>
            </a:r>
            <a:r>
              <a:rPr lang="en-US" dirty="0">
                <a:latin typeface="Times New Roman" panose="02020603050405020304" pitchFamily="18" charset="0"/>
                <a:cs typeface="Times New Roman" panose="02020603050405020304" pitchFamily="18" charset="0"/>
              </a:rPr>
              <a:t>, Bindu Garg. “Predicting forest fires with different data mining techniques.” IJSDR. 2020.</a:t>
            </a:r>
          </a:p>
          <a:p>
            <a:pPr marL="0" indent="0" algn="just">
              <a:buNone/>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Adithi</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Shrouthy</a:t>
            </a:r>
            <a:r>
              <a:rPr lang="en-US" dirty="0">
                <a:latin typeface="Times New Roman" panose="02020603050405020304" pitchFamily="18" charset="0"/>
                <a:cs typeface="Times New Roman" panose="02020603050405020304" pitchFamily="18" charset="0"/>
              </a:rPr>
              <a:t>, Syed </a:t>
            </a:r>
            <a:r>
              <a:rPr lang="en-US" dirty="0" err="1">
                <a:latin typeface="Times New Roman" panose="02020603050405020304" pitchFamily="18" charset="0"/>
                <a:cs typeface="Times New Roman" panose="02020603050405020304" pitchFamily="18" charset="0"/>
              </a:rPr>
              <a:t>Matheen</a:t>
            </a:r>
            <a:r>
              <a:rPr lang="en-US" dirty="0">
                <a:latin typeface="Times New Roman" panose="02020603050405020304" pitchFamily="18" charset="0"/>
                <a:cs typeface="Times New Roman" panose="02020603050405020304" pitchFamily="18" charset="0"/>
              </a:rPr>
              <a:t> Pasha, Yamini S. R. E., Navya Shree S. ,Lisha U. “Forest fire prediction using ML and AI.” IJARIIT. 2021.</a:t>
            </a:r>
          </a:p>
          <a:p>
            <a:pPr marL="0" indent="0" algn="just">
              <a:buNone/>
            </a:pPr>
            <a:r>
              <a:rPr lang="en-US" dirty="0">
                <a:latin typeface="Times New Roman" panose="02020603050405020304" pitchFamily="18" charset="0"/>
                <a:cs typeface="Times New Roman" panose="02020603050405020304" pitchFamily="18" charset="0"/>
              </a:rPr>
              <a:t>[3]</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Shaoxiong</a:t>
            </a:r>
            <a:r>
              <a:rPr lang="en-US" dirty="0">
                <a:latin typeface="Times New Roman" panose="02020603050405020304" pitchFamily="18" charset="0"/>
                <a:cs typeface="Times New Roman" panose="02020603050405020304" pitchFamily="18" charset="0"/>
              </a:rPr>
              <a:t> Zheng, Peng Gao, Weixing Wang and </a:t>
            </a:r>
            <a:r>
              <a:rPr lang="en-US" dirty="0" err="1">
                <a:latin typeface="Times New Roman" panose="02020603050405020304" pitchFamily="18" charset="0"/>
                <a:cs typeface="Times New Roman" panose="02020603050405020304" pitchFamily="18" charset="0"/>
              </a:rPr>
              <a:t>Xiangjun</a:t>
            </a:r>
            <a:r>
              <a:rPr lang="en-US" dirty="0">
                <a:latin typeface="Times New Roman" panose="02020603050405020304" pitchFamily="18" charset="0"/>
                <a:cs typeface="Times New Roman" panose="02020603050405020304" pitchFamily="18" charset="0"/>
              </a:rPr>
              <a:t> Zou.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“Forest fire prediction model based on an improved dynamic convolutional neural network.” MDPI.2022.</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[4]</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Nadir Khan, Nowshath K Batcha.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“Wild fire prediction using machine learning models.” JATI. 2021.</a:t>
            </a:r>
          </a:p>
          <a:p>
            <a:pPr marL="0" indent="0">
              <a:buNone/>
            </a:pPr>
            <a:endParaRPr lang="en-US" dirty="0"/>
          </a:p>
        </p:txBody>
      </p:sp>
    </p:spTree>
    <p:extLst>
      <p:ext uri="{BB962C8B-B14F-4D97-AF65-F5344CB8AC3E}">
        <p14:creationId xmlns:p14="http://schemas.microsoft.com/office/powerpoint/2010/main" val="3381078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E2AF1F-6571-27F1-799C-3C68EADEB571}"/>
              </a:ext>
            </a:extLst>
          </p:cNvPr>
          <p:cNvSpPr>
            <a:spLocks noGrp="1"/>
          </p:cNvSpPr>
          <p:nvPr>
            <p:ph type="title"/>
          </p:nvPr>
        </p:nvSpPr>
        <p:spPr/>
        <p:txBody>
          <a:bodyPr/>
          <a:lstStyle/>
          <a:p>
            <a:r>
              <a:rPr lang="en-US" dirty="0"/>
              <a:t>         </a:t>
            </a:r>
            <a:r>
              <a:rPr lang="en-US" dirty="0">
                <a:latin typeface="Algerian" panose="04020705040A02060702" pitchFamily="82" charset="0"/>
              </a:rPr>
              <a:t>Thank you</a:t>
            </a:r>
            <a:endParaRPr lang="en-IN" dirty="0">
              <a:latin typeface="Algerian" panose="04020705040A02060702" pitchFamily="82" charset="0"/>
            </a:endParaRPr>
          </a:p>
        </p:txBody>
      </p:sp>
    </p:spTree>
    <p:extLst>
      <p:ext uri="{BB962C8B-B14F-4D97-AF65-F5344CB8AC3E}">
        <p14:creationId xmlns:p14="http://schemas.microsoft.com/office/powerpoint/2010/main" val="80256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2F0D-AF10-B728-DA38-8FE292AFCC70}"/>
              </a:ext>
            </a:extLst>
          </p:cNvPr>
          <p:cNvSpPr>
            <a:spLocks noGrp="1"/>
          </p:cNvSpPr>
          <p:nvPr>
            <p:ph type="title"/>
          </p:nvPr>
        </p:nvSpPr>
        <p:spPr>
          <a:xfrm>
            <a:off x="1945201" y="603562"/>
            <a:ext cx="6589199" cy="1280890"/>
          </a:xfrm>
        </p:spPr>
        <p:txBody>
          <a:bodyPr/>
          <a:lstStyle/>
          <a:p>
            <a:r>
              <a:rPr lang="en-IN"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5D72BB3C-FE0C-6348-76F4-052364B3F338}"/>
              </a:ext>
            </a:extLst>
          </p:cNvPr>
          <p:cNvSpPr>
            <a:spLocks noGrp="1"/>
          </p:cNvSpPr>
          <p:nvPr>
            <p:ph idx="1"/>
          </p:nvPr>
        </p:nvSpPr>
        <p:spPr>
          <a:xfrm>
            <a:off x="1828801" y="1981200"/>
            <a:ext cx="6477000" cy="3950570"/>
          </a:xfrm>
        </p:spPr>
        <p:txBody>
          <a:bodyPr>
            <a:normAutofit/>
          </a:bodyPr>
          <a:lstStyle/>
          <a:p>
            <a:pPr marL="0" indent="0" algn="just">
              <a:spcAft>
                <a:spcPts val="800"/>
              </a:spcAft>
              <a:buNone/>
            </a:pPr>
            <a:r>
              <a:rPr lang="en-US" sz="1800" dirty="0">
                <a:latin typeface="Times New Roman" panose="02020603050405020304" pitchFamily="18" charset="0"/>
                <a:cs typeface="Times New Roman" panose="02020603050405020304" pitchFamily="18" charset="0"/>
              </a:rPr>
              <a:t>Forest fires are a major concern for the environment and human life. It is essential to predict and prevent them before they cause significant damage. Machine learning algorithms have shown promising results in predicting forest fires.</a:t>
            </a:r>
          </a:p>
          <a:p>
            <a:pPr marL="0" indent="0" algn="just">
              <a:spcAft>
                <a:spcPts val="800"/>
              </a:spcAft>
              <a:buNone/>
            </a:pPr>
            <a:r>
              <a:rPr lang="en-US" sz="1800" dirty="0">
                <a:latin typeface="Times New Roman" panose="02020603050405020304" pitchFamily="18" charset="0"/>
                <a:cs typeface="Times New Roman" panose="02020603050405020304" pitchFamily="18" charset="0"/>
              </a:rPr>
              <a:t>In this presentation, we will discuss how machine learning models can be implemented to predict forest fires.</a:t>
            </a:r>
          </a:p>
        </p:txBody>
      </p:sp>
    </p:spTree>
    <p:extLst>
      <p:ext uri="{BB962C8B-B14F-4D97-AF65-F5344CB8AC3E}">
        <p14:creationId xmlns:p14="http://schemas.microsoft.com/office/powerpoint/2010/main" val="25328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D321-A794-52D0-34B5-896A7187E892}"/>
              </a:ext>
            </a:extLst>
          </p:cNvPr>
          <p:cNvSpPr>
            <a:spLocks noGrp="1"/>
          </p:cNvSpPr>
          <p:nvPr>
            <p:ph type="title"/>
          </p:nvPr>
        </p:nvSpPr>
        <p:spPr>
          <a:xfrm>
            <a:off x="2133600" y="685800"/>
            <a:ext cx="6589199" cy="1280890"/>
          </a:xfrm>
        </p:spPr>
        <p:txBody>
          <a:bodyPr>
            <a:normAutofit/>
          </a:bodyPr>
          <a:lstStyle/>
          <a:p>
            <a:r>
              <a:rPr lang="en-IN" sz="4000"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50BFE40B-FD0E-DAB7-5254-B4C721052870}"/>
              </a:ext>
            </a:extLst>
          </p:cNvPr>
          <p:cNvSpPr>
            <a:spLocks noGrp="1"/>
          </p:cNvSpPr>
          <p:nvPr>
            <p:ph idx="1"/>
          </p:nvPr>
        </p:nvSpPr>
        <p:spPr>
          <a:xfrm>
            <a:off x="1942415" y="2133600"/>
            <a:ext cx="6439585" cy="3777622"/>
          </a:xfrm>
        </p:spPr>
        <p:txBody>
          <a:bodyPr>
            <a:normAutofit/>
          </a:bodyPr>
          <a:lstStyle/>
          <a:p>
            <a:pPr marL="342900" marR="0" lvl="0" indent="-342900" algn="just">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rPr>
              <a:t>Effective Forest Fire prediction model that helps to take the necessary steps to prevent forest fire and its negative effects.</a:t>
            </a:r>
          </a:p>
          <a:p>
            <a:pPr marL="342900" marR="0" lvl="0" indent="-342900" algn="just">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rPr>
              <a:t>Forest fires are major environmental problem that creates ecological destruction in the form of a threatened landscape of natural resources that disrupts the stability of the ecosystem, increases the risk for other natural hazards, and decreases resources such as water that causes global warming and water pollution. Forest Fire Prediction is a key element for controlling such incidents.</a:t>
            </a:r>
          </a:p>
          <a:p>
            <a:pPr marL="114300" marR="0" indent="0" algn="just">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rPr>
              <a:t> </a:t>
            </a:r>
          </a:p>
          <a:p>
            <a:pPr marL="0" indent="0">
              <a:buNone/>
            </a:pPr>
            <a:endParaRPr lang="en-IN" sz="1600" dirty="0"/>
          </a:p>
        </p:txBody>
      </p:sp>
    </p:spTree>
    <p:extLst>
      <p:ext uri="{BB962C8B-B14F-4D97-AF65-F5344CB8AC3E}">
        <p14:creationId xmlns:p14="http://schemas.microsoft.com/office/powerpoint/2010/main" val="376757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51A2-F648-273F-DFE0-E60EEB5087F3}"/>
              </a:ext>
            </a:extLst>
          </p:cNvPr>
          <p:cNvSpPr>
            <a:spLocks noGrp="1"/>
          </p:cNvSpPr>
          <p:nvPr>
            <p:ph type="title"/>
          </p:nvPr>
        </p:nvSpPr>
        <p:spPr/>
        <p:txBody>
          <a:bodyPr/>
          <a:lstStyle/>
          <a:p>
            <a:pPr algn="ctr"/>
            <a:r>
              <a:rPr lang="en-IN" dirty="0">
                <a:latin typeface="Algerian" panose="04020705040A02060702" pitchFamily="82" charset="0"/>
              </a:rPr>
              <a:t>LITERATURE REVIEW</a:t>
            </a:r>
          </a:p>
        </p:txBody>
      </p:sp>
      <p:sp>
        <p:nvSpPr>
          <p:cNvPr id="3" name="Content Placeholder 2">
            <a:extLst>
              <a:ext uri="{FF2B5EF4-FFF2-40B4-BE49-F238E27FC236}">
                <a16:creationId xmlns:a16="http://schemas.microsoft.com/office/drawing/2014/main" id="{DB7767A6-C360-6098-139D-A181534CA265}"/>
              </a:ext>
            </a:extLst>
          </p:cNvPr>
          <p:cNvSpPr>
            <a:spLocks noGrp="1"/>
          </p:cNvSpPr>
          <p:nvPr>
            <p:ph idx="1"/>
          </p:nvPr>
        </p:nvSpPr>
        <p:spPr>
          <a:xfrm>
            <a:off x="1942415" y="1600200"/>
            <a:ext cx="6591985" cy="4311022"/>
          </a:xfrm>
        </p:spPr>
        <p:txBody>
          <a:bodyPr>
            <a:normAutofit fontScale="92500" lnSpcReduction="20000"/>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PREDICTING FOREST FIRES WITH DIFFERENT DATA MINING TECHNIQUES</a:t>
            </a:r>
          </a:p>
          <a:p>
            <a:pPr marL="0" marR="0" indent="0" algn="just">
              <a:lnSpc>
                <a:spcPct val="107000"/>
              </a:lnSpc>
              <a:spcBef>
                <a:spcPts val="0"/>
              </a:spcBef>
              <a:spcAft>
                <a:spcPts val="800"/>
              </a:spcAft>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nternational journal of scientific development and research(2020), an approach to predict the burnt area of forest fires using different data mining techniques have been discussed in this paper. Several different data mining techniques includes logistic regression, support vector machine, decision trees and random forest[1]</a:t>
            </a: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FOREST FIRE PREDICTION USING ML AND AI</a:t>
            </a:r>
          </a:p>
          <a:p>
            <a:pPr marL="0" marR="0" indent="0" algn="just">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Advance Research, Ideas and Innovations in Technology(2021),Forest fire risk prediction method is described in this paper which is based on Support Vector Machines, Logistic Regression, KNN, decision trees, and Random Forest. They proposed a system to predict the percentage of fire occurrence based on various parameters such as temperature, humidity, and oxygen data. The accuracy of SVM and Logistic regression was same but SVM is implemented with the accuracy of 89.47%.[2]</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7639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5CEDBE2-118A-1EBF-1C4E-EE068781FDC6}"/>
              </a:ext>
            </a:extLst>
          </p:cNvPr>
          <p:cNvSpPr>
            <a:spLocks noGrp="1"/>
          </p:cNvSpPr>
          <p:nvPr>
            <p:ph idx="1"/>
          </p:nvPr>
        </p:nvSpPr>
        <p:spPr>
          <a:xfrm>
            <a:off x="1942415" y="609600"/>
            <a:ext cx="6591985" cy="5301622"/>
          </a:xfrm>
        </p:spPr>
        <p:txBody>
          <a:bodyPr>
            <a:normAutofit/>
          </a:bodyPr>
          <a:lstStyle/>
          <a:p>
            <a:pPr marL="0" marR="0" algn="just">
              <a:lnSpc>
                <a:spcPct val="107000"/>
              </a:lnSpc>
              <a:spcBef>
                <a:spcPts val="0"/>
              </a:spcBef>
              <a:spcAft>
                <a:spcPts val="800"/>
              </a:spcAft>
            </a:pPr>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FOREST FIRE PREDICTION MODEL BASED ON AN IMPROVED DYNAMIC CONVOLUTIONAL NEURAL NETWORK</a:t>
            </a:r>
          </a:p>
          <a:p>
            <a:pPr marL="0" marR="0" indent="0" algn="just">
              <a:lnSpc>
                <a:spcPct val="107000"/>
              </a:lnSpc>
              <a:spcBef>
                <a:spcPts val="0"/>
              </a:spcBef>
              <a:spcAft>
                <a:spcPts val="800"/>
              </a:spcAft>
              <a:buNone/>
            </a:pPr>
            <a:r>
              <a:rPr lang="en-US" sz="1700" kern="100" dirty="0" err="1">
                <a:effectLst/>
                <a:latin typeface="Times New Roman" panose="02020603050405020304" pitchFamily="18" charset="0"/>
                <a:ea typeface="Calibri" panose="020F0502020204030204" pitchFamily="34" charset="0"/>
                <a:cs typeface="Times New Roman" panose="02020603050405020304" pitchFamily="18" charset="0"/>
              </a:rPr>
              <a:t>Shaoxiong</a:t>
            </a:r>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 Zheng, Peng Gao, Weixing Wang and Xiangjun Zou(2022),In this paper DCNN model is created using satellite images which could accurately recognize and classify the risk of a forest fire under natural light conditions.[3]</a:t>
            </a:r>
          </a:p>
          <a:p>
            <a:pPr marL="0" marR="0" algn="just">
              <a:lnSpc>
                <a:spcPct val="107000"/>
              </a:lnSpc>
              <a:spcBef>
                <a:spcPts val="0"/>
              </a:spcBef>
              <a:spcAft>
                <a:spcPts val="800"/>
              </a:spcAft>
            </a:pPr>
            <a:r>
              <a:rPr lang="en-US" sz="1700" kern="100" dirty="0">
                <a:latin typeface="Times New Roman" panose="02020603050405020304" pitchFamily="18" charset="0"/>
                <a:ea typeface="Calibri" panose="020F0502020204030204" pitchFamily="34" charset="0"/>
                <a:cs typeface="Times New Roman" panose="02020603050405020304" pitchFamily="18" charset="0"/>
              </a:rPr>
              <a:t>WILD FIRE PREDICTION USING MACHINE LEARNING MODELS</a:t>
            </a:r>
          </a:p>
          <a:p>
            <a:pPr marL="0" marR="0" indent="0" algn="just">
              <a:lnSpc>
                <a:spcPct val="107000"/>
              </a:lnSpc>
              <a:spcBef>
                <a:spcPts val="0"/>
              </a:spcBef>
              <a:spcAft>
                <a:spcPts val="800"/>
              </a:spcAft>
              <a:buNone/>
            </a:pPr>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Nadir Khan, Nowshath K Batcha</a:t>
            </a:r>
            <a:r>
              <a:rPr lang="en-US" sz="1700" kern="100" dirty="0">
                <a:latin typeface="Times New Roman" panose="02020603050405020304" pitchFamily="18" charset="0"/>
                <a:ea typeface="Calibri" panose="020F0502020204030204" pitchFamily="34" charset="0"/>
                <a:cs typeface="Times New Roman" panose="02020603050405020304" pitchFamily="18" charset="0"/>
              </a:rPr>
              <a:t> School of Computing Asia Pacific University of Technology and Innovation (APU) Kuala Lumpur, Malaysia, In this paper KNN classification yields the highest accuracy in predicting whether or not the fire will occur. Model evaluation was performed by calculation some of the performance parameters i.e. Accuracy, Sensitivity, Recall and RMSE. Model evaluation was performed by calculation some of the performance parameters i.e. Accuracy, Sensitivity, Recall and RMSE.[4]</a:t>
            </a:r>
            <a:endParaRPr lang="en-US"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62605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DE1A-2A49-DF8B-F4E0-DAC42B037F34}"/>
              </a:ext>
            </a:extLst>
          </p:cNvPr>
          <p:cNvSpPr>
            <a:spLocks noGrp="1"/>
          </p:cNvSpPr>
          <p:nvPr>
            <p:ph type="title"/>
          </p:nvPr>
        </p:nvSpPr>
        <p:spPr/>
        <p:txBody>
          <a:bodyPr/>
          <a:lstStyle/>
          <a:p>
            <a:r>
              <a:rPr lang="en-US" dirty="0">
                <a:latin typeface="Algerian" panose="04020705040A02060702" pitchFamily="82" charset="0"/>
              </a:rPr>
              <a:t>DATASET</a:t>
            </a:r>
          </a:p>
        </p:txBody>
      </p:sp>
      <p:sp>
        <p:nvSpPr>
          <p:cNvPr id="3" name="Content Placeholder 2">
            <a:extLst>
              <a:ext uri="{FF2B5EF4-FFF2-40B4-BE49-F238E27FC236}">
                <a16:creationId xmlns:a16="http://schemas.microsoft.com/office/drawing/2014/main" id="{A153D5FC-EF5B-A5F8-64DC-C5FAEF42E944}"/>
              </a:ext>
            </a:extLst>
          </p:cNvPr>
          <p:cNvSpPr>
            <a:spLocks noGrp="1"/>
          </p:cNvSpPr>
          <p:nvPr>
            <p:ph idx="1"/>
          </p:nvPr>
        </p:nvSpPr>
        <p:spPr>
          <a:xfrm>
            <a:off x="1942415" y="1524000"/>
            <a:ext cx="6595095" cy="4387222"/>
          </a:xfrm>
        </p:spPr>
        <p:txBody>
          <a:bodyPr/>
          <a:lstStyle/>
          <a:p>
            <a:pPr marL="0" indent="0" algn="just">
              <a:buNone/>
            </a:pPr>
            <a:r>
              <a:rPr lang="en-US" dirty="0">
                <a:latin typeface="Times New Roman" panose="02020603050405020304" pitchFamily="18" charset="0"/>
                <a:cs typeface="Times New Roman" panose="02020603050405020304" pitchFamily="18" charset="0"/>
              </a:rPr>
              <a:t>The dataset includes 244 instances that regroup a data of two regions of Algeria, namely the Bajaria region located in the northeast of Algeria and the Sidi Bel-abbes region located in the northwest of Algeria.</a:t>
            </a:r>
          </a:p>
          <a:p>
            <a:pPr marL="0" indent="0" algn="just">
              <a:buNone/>
            </a:pPr>
            <a:r>
              <a:rPr lang="en-US" dirty="0">
                <a:latin typeface="Times New Roman" panose="02020603050405020304" pitchFamily="18" charset="0"/>
                <a:cs typeface="Times New Roman" panose="02020603050405020304" pitchFamily="18" charset="0"/>
              </a:rPr>
              <a:t>122 instances for each region.</a:t>
            </a:r>
          </a:p>
          <a:p>
            <a:pPr marL="0" indent="0" algn="just">
              <a:buNone/>
            </a:pPr>
            <a:r>
              <a:rPr lang="en-US" dirty="0">
                <a:latin typeface="Times New Roman" panose="02020603050405020304" pitchFamily="18" charset="0"/>
                <a:cs typeface="Times New Roman" panose="02020603050405020304" pitchFamily="18" charset="0"/>
              </a:rPr>
              <a:t>The period from June 2012 to September 2012.</a:t>
            </a:r>
          </a:p>
          <a:p>
            <a:pPr marL="0" indent="0" algn="just">
              <a:buNone/>
            </a:pPr>
            <a:r>
              <a:rPr lang="en-US" dirty="0">
                <a:latin typeface="Times New Roman" panose="02020603050405020304" pitchFamily="18" charset="0"/>
                <a:cs typeface="Times New Roman" panose="02020603050405020304" pitchFamily="18" charset="0"/>
              </a:rPr>
              <a:t>The dataset includes 11 attributes and 1 output attribute (class)</a:t>
            </a:r>
          </a:p>
          <a:p>
            <a:pPr marL="0" indent="0" algn="just">
              <a:buNone/>
            </a:pPr>
            <a:r>
              <a:rPr lang="en-US" dirty="0">
                <a:latin typeface="Times New Roman" panose="02020603050405020304" pitchFamily="18" charset="0"/>
                <a:cs typeface="Times New Roman" panose="02020603050405020304" pitchFamily="18" charset="0"/>
              </a:rPr>
              <a:t>The 244 instances have been classified into fire (138 classes) and not fire(106 classes) classes. We will classify the data into two types fire and not fire according to the area burnt.</a:t>
            </a:r>
          </a:p>
        </p:txBody>
      </p:sp>
    </p:spTree>
    <p:extLst>
      <p:ext uri="{BB962C8B-B14F-4D97-AF65-F5344CB8AC3E}">
        <p14:creationId xmlns:p14="http://schemas.microsoft.com/office/powerpoint/2010/main" val="50523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4C42-8037-5515-3F71-805DFF467FC6}"/>
              </a:ext>
            </a:extLst>
          </p:cNvPr>
          <p:cNvSpPr>
            <a:spLocks noGrp="1"/>
          </p:cNvSpPr>
          <p:nvPr>
            <p:ph type="title"/>
          </p:nvPr>
        </p:nvSpPr>
        <p:spPr>
          <a:xfrm>
            <a:off x="1658401" y="609600"/>
            <a:ext cx="6589199" cy="1280890"/>
          </a:xfrm>
        </p:spPr>
        <p:txBody>
          <a:bodyPr/>
          <a:lstStyle/>
          <a:p>
            <a:r>
              <a:rPr lang="en-US" dirty="0">
                <a:latin typeface="Algerian" panose="04020705040A02060702" pitchFamily="82" charset="0"/>
              </a:rPr>
              <a:t>DATASET FEATURES</a:t>
            </a:r>
          </a:p>
        </p:txBody>
      </p:sp>
      <p:sp>
        <p:nvSpPr>
          <p:cNvPr id="3" name="Content Placeholder 2">
            <a:extLst>
              <a:ext uri="{FF2B5EF4-FFF2-40B4-BE49-F238E27FC236}">
                <a16:creationId xmlns:a16="http://schemas.microsoft.com/office/drawing/2014/main" id="{240CB319-78A4-73FA-46FD-AA648BD4DFE5}"/>
              </a:ext>
            </a:extLst>
          </p:cNvPr>
          <p:cNvSpPr>
            <a:spLocks noGrp="1"/>
          </p:cNvSpPr>
          <p:nvPr>
            <p:ph idx="1"/>
          </p:nvPr>
        </p:nvSpPr>
        <p:spPr>
          <a:xfrm>
            <a:off x="1371601" y="1828800"/>
            <a:ext cx="7162800" cy="4082422"/>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1. Date : (DD/MM/YYYY) Day, month ('</a:t>
            </a:r>
            <a:r>
              <a:rPr lang="en-US" dirty="0" err="1">
                <a:latin typeface="Times New Roman" panose="02020603050405020304" pitchFamily="18" charset="0"/>
                <a:cs typeface="Times New Roman" panose="02020603050405020304" pitchFamily="18" charset="0"/>
              </a:rPr>
              <a:t>june</a:t>
            </a:r>
            <a:r>
              <a:rPr lang="en-US" dirty="0">
                <a:latin typeface="Times New Roman" panose="02020603050405020304" pitchFamily="18" charset="0"/>
                <a:cs typeface="Times New Roman" panose="02020603050405020304" pitchFamily="18" charset="0"/>
              </a:rPr>
              <a:t>' to '</a:t>
            </a:r>
            <a:r>
              <a:rPr lang="en-US" dirty="0" err="1">
                <a:latin typeface="Times New Roman" panose="02020603050405020304" pitchFamily="18" charset="0"/>
                <a:cs typeface="Times New Roman" panose="02020603050405020304" pitchFamily="18" charset="0"/>
              </a:rPr>
              <a:t>september</a:t>
            </a:r>
            <a:r>
              <a:rPr lang="en-US" dirty="0">
                <a:latin typeface="Times New Roman" panose="02020603050405020304" pitchFamily="18" charset="0"/>
                <a:cs typeface="Times New Roman" panose="02020603050405020304" pitchFamily="18" charset="0"/>
              </a:rPr>
              <a:t>'), year (2012)</a:t>
            </a:r>
          </a:p>
          <a:p>
            <a:r>
              <a:rPr lang="en-US" dirty="0">
                <a:latin typeface="Times New Roman" panose="02020603050405020304" pitchFamily="18" charset="0"/>
                <a:cs typeface="Times New Roman" panose="02020603050405020304" pitchFamily="18" charset="0"/>
              </a:rPr>
              <a:t>Weather data observations</a:t>
            </a:r>
          </a:p>
          <a:p>
            <a:r>
              <a:rPr lang="en-US" dirty="0">
                <a:latin typeface="Times New Roman" panose="02020603050405020304" pitchFamily="18" charset="0"/>
                <a:cs typeface="Times New Roman" panose="02020603050405020304" pitchFamily="18" charset="0"/>
              </a:rPr>
              <a:t>2. Temp : temperature noon (temperature max) in Celsius degrees: 22 to 42</a:t>
            </a:r>
          </a:p>
          <a:p>
            <a:r>
              <a:rPr lang="en-US" dirty="0">
                <a:latin typeface="Times New Roman" panose="02020603050405020304" pitchFamily="18" charset="0"/>
                <a:cs typeface="Times New Roman" panose="02020603050405020304" pitchFamily="18" charset="0"/>
              </a:rPr>
              <a:t>3. RH : Relative Humidity in %: 21 to 90</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Ws</a:t>
            </a:r>
            <a:r>
              <a:rPr lang="en-US" dirty="0">
                <a:latin typeface="Times New Roman" panose="02020603050405020304" pitchFamily="18" charset="0"/>
                <a:cs typeface="Times New Roman" panose="02020603050405020304" pitchFamily="18" charset="0"/>
              </a:rPr>
              <a:t> :Wind speed in km/h: 6 to 29</a:t>
            </a:r>
          </a:p>
          <a:p>
            <a:r>
              <a:rPr lang="en-US" dirty="0">
                <a:latin typeface="Times New Roman" panose="02020603050405020304" pitchFamily="18" charset="0"/>
                <a:cs typeface="Times New Roman" panose="02020603050405020304" pitchFamily="18" charset="0"/>
              </a:rPr>
              <a:t>5. Rain: total day in mm: 0 to 16.8</a:t>
            </a:r>
          </a:p>
          <a:p>
            <a:r>
              <a:rPr lang="en-US" dirty="0">
                <a:latin typeface="Times New Roman" panose="02020603050405020304" pitchFamily="18" charset="0"/>
                <a:cs typeface="Times New Roman" panose="02020603050405020304" pitchFamily="18" charset="0"/>
              </a:rPr>
              <a:t>FWI Components</a:t>
            </a:r>
          </a:p>
          <a:p>
            <a:r>
              <a:rPr lang="en-US" dirty="0">
                <a:latin typeface="Times New Roman" panose="02020603050405020304" pitchFamily="18" charset="0"/>
                <a:cs typeface="Times New Roman" panose="02020603050405020304" pitchFamily="18" charset="0"/>
              </a:rPr>
              <a:t>6. Fine Fuel Moisture Code (FFMC) index from the FWI system: 28.6 to 92.5</a:t>
            </a:r>
          </a:p>
          <a:p>
            <a:r>
              <a:rPr lang="en-US" dirty="0">
                <a:latin typeface="Times New Roman" panose="02020603050405020304" pitchFamily="18" charset="0"/>
                <a:cs typeface="Times New Roman" panose="02020603050405020304" pitchFamily="18" charset="0"/>
              </a:rPr>
              <a:t>7. Duff Moisture Code (DMC) index from the FWI system: 1.1 to 65.9</a:t>
            </a:r>
          </a:p>
          <a:p>
            <a:r>
              <a:rPr lang="en-US" dirty="0">
                <a:latin typeface="Times New Roman" panose="02020603050405020304" pitchFamily="18" charset="0"/>
                <a:cs typeface="Times New Roman" panose="02020603050405020304" pitchFamily="18" charset="0"/>
              </a:rPr>
              <a:t>8. Drought Code (DC) index from the FWI system: 7 to 220.4</a:t>
            </a:r>
          </a:p>
          <a:p>
            <a:r>
              <a:rPr lang="en-US" dirty="0">
                <a:latin typeface="Times New Roman" panose="02020603050405020304" pitchFamily="18" charset="0"/>
                <a:cs typeface="Times New Roman" panose="02020603050405020304" pitchFamily="18" charset="0"/>
              </a:rPr>
              <a:t>9. Initial Spread Index (ISI) index from the FWI system: 0 to 18.5</a:t>
            </a:r>
          </a:p>
          <a:p>
            <a:r>
              <a:rPr lang="en-US" dirty="0">
                <a:latin typeface="Times New Roman" panose="02020603050405020304" pitchFamily="18" charset="0"/>
                <a:cs typeface="Times New Roman" panose="02020603050405020304" pitchFamily="18" charset="0"/>
              </a:rPr>
              <a:t>10. Buildup Index (BUI) index from the FWI system: 1.1 to 68</a:t>
            </a:r>
          </a:p>
          <a:p>
            <a:r>
              <a:rPr lang="en-US" dirty="0">
                <a:latin typeface="Times New Roman" panose="02020603050405020304" pitchFamily="18" charset="0"/>
                <a:cs typeface="Times New Roman" panose="02020603050405020304" pitchFamily="18" charset="0"/>
              </a:rPr>
              <a:t>11. Fire Weather Index (FWI) Index: 0 to 31.1</a:t>
            </a:r>
          </a:p>
          <a:p>
            <a:r>
              <a:rPr lang="en-US" dirty="0">
                <a:latin typeface="Times New Roman" panose="02020603050405020304" pitchFamily="18" charset="0"/>
                <a:cs typeface="Times New Roman" panose="02020603050405020304" pitchFamily="18" charset="0"/>
              </a:rPr>
              <a:t>12. Classes: two classes, namely fire and not fire</a:t>
            </a:r>
          </a:p>
        </p:txBody>
      </p:sp>
    </p:spTree>
    <p:extLst>
      <p:ext uri="{BB962C8B-B14F-4D97-AF65-F5344CB8AC3E}">
        <p14:creationId xmlns:p14="http://schemas.microsoft.com/office/powerpoint/2010/main" val="68359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0E24-94D0-5FD4-34E5-74905797E2D5}"/>
              </a:ext>
            </a:extLst>
          </p:cNvPr>
          <p:cNvSpPr>
            <a:spLocks noGrp="1"/>
          </p:cNvSpPr>
          <p:nvPr>
            <p:ph type="title"/>
          </p:nvPr>
        </p:nvSpPr>
        <p:spPr>
          <a:xfrm>
            <a:off x="1752600" y="457200"/>
            <a:ext cx="6589199" cy="1280890"/>
          </a:xfrm>
        </p:spPr>
        <p:txBody>
          <a:bodyPr/>
          <a:lstStyle/>
          <a:p>
            <a:r>
              <a:rPr lang="en-US" dirty="0">
                <a:latin typeface="Algerian" panose="04020705040A02060702" pitchFamily="82" charset="0"/>
              </a:rPr>
              <a:t>METHODOLGY</a:t>
            </a:r>
          </a:p>
        </p:txBody>
      </p:sp>
      <p:pic>
        <p:nvPicPr>
          <p:cNvPr id="13" name="Picture 12">
            <a:extLst>
              <a:ext uri="{FF2B5EF4-FFF2-40B4-BE49-F238E27FC236}">
                <a16:creationId xmlns:a16="http://schemas.microsoft.com/office/drawing/2014/main" id="{A0260A84-66AD-93FF-FF15-E859B7B35EFB}"/>
              </a:ext>
            </a:extLst>
          </p:cNvPr>
          <p:cNvPicPr>
            <a:picLocks noChangeAspect="1"/>
          </p:cNvPicPr>
          <p:nvPr/>
        </p:nvPicPr>
        <p:blipFill>
          <a:blip r:embed="rId2"/>
          <a:stretch>
            <a:fillRect/>
          </a:stretch>
        </p:blipFill>
        <p:spPr>
          <a:xfrm>
            <a:off x="3657600" y="1219200"/>
            <a:ext cx="1638442" cy="5433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76850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7728</TotalTime>
  <Words>1633</Words>
  <Application>Microsoft Office PowerPoint</Application>
  <PresentationFormat>On-screen Show (4:3)</PresentationFormat>
  <Paragraphs>106</Paragraphs>
  <Slides>21</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Algerian</vt:lpstr>
      <vt:lpstr>Arial</vt:lpstr>
      <vt:lpstr>Calibri</vt:lpstr>
      <vt:lpstr>Century Gothic</vt:lpstr>
      <vt:lpstr>Courier New</vt:lpstr>
      <vt:lpstr>Symbol</vt:lpstr>
      <vt:lpstr>Times New Roman</vt:lpstr>
      <vt:lpstr>Wingdings 3</vt:lpstr>
      <vt:lpstr>Office Theme</vt:lpstr>
      <vt:lpstr>Wisp</vt:lpstr>
      <vt:lpstr>“FOREST FIRE PREDICTION USING MACHINE LEARNING”  END TERM PRESENTATION  </vt:lpstr>
      <vt:lpstr>CONTENTS</vt:lpstr>
      <vt:lpstr>INTRODUCTION</vt:lpstr>
      <vt:lpstr>OBJECTIVE</vt:lpstr>
      <vt:lpstr>LITERATURE REVIEW</vt:lpstr>
      <vt:lpstr>PowerPoint Presentation</vt:lpstr>
      <vt:lpstr>DATASET</vt:lpstr>
      <vt:lpstr>DATASET FEATURES</vt:lpstr>
      <vt:lpstr>METHODOLGY</vt:lpstr>
      <vt:lpstr>Data Augmentation</vt:lpstr>
      <vt:lpstr>FEATURE SELECTION</vt:lpstr>
      <vt:lpstr>MACHINE LEARNING MODELS</vt:lpstr>
      <vt:lpstr>LOGISTIC REGRESSION</vt:lpstr>
      <vt:lpstr>K-Nearest Neighbours </vt:lpstr>
      <vt:lpstr>Decision Tree </vt:lpstr>
      <vt:lpstr>Random Forest </vt:lpstr>
      <vt:lpstr>FUTURE SCOPE</vt:lpstr>
      <vt:lpstr>RESULT</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Evaluation of Routing Protocol  Under Security Attacks</dc:title>
  <dc:creator>SAINATH</dc:creator>
  <cp:lastModifiedBy>SANTOSH KHETAN</cp:lastModifiedBy>
  <cp:revision>720</cp:revision>
  <dcterms:created xsi:type="dcterms:W3CDTF">2012-05-24T06:22:59Z</dcterms:created>
  <dcterms:modified xsi:type="dcterms:W3CDTF">2023-04-21T01:25:00Z</dcterms:modified>
</cp:coreProperties>
</file>