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2" r:id="rId6"/>
    <p:sldId id="265" r:id="rId7"/>
    <p:sldId id="263" r:id="rId8"/>
    <p:sldId id="269" r:id="rId9"/>
    <p:sldId id="266" r:id="rId10"/>
    <p:sldId id="267" r:id="rId11"/>
    <p:sldId id="261" r:id="rId12"/>
    <p:sldId id="264" r:id="rId13"/>
    <p:sldId id="270" r:id="rId14"/>
    <p:sldId id="268" r:id="rId15"/>
    <p:sldId id="271" r:id="rId16"/>
    <p:sldId id="258"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ocuments\MYSQL\ford_market_analysis\Ford%20India%20Sales%20vs%20Competitor%20Sales%20(Yearly%20Comparison).xml"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Ford_units</a:t>
            </a:r>
            <a:r>
              <a:rPr lang="en-IN" baseline="0"/>
              <a:t> Vs Competitor_units Sales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manualLayout>
          <c:layoutTarget val="inner"/>
          <c:xMode val="edge"/>
          <c:yMode val="edge"/>
          <c:x val="0.12454426244264284"/>
          <c:y val="2.21919987274318E-2"/>
          <c:w val="0.76807689081733066"/>
          <c:h val="0.63770396882207903"/>
        </c:manualLayout>
      </c:layout>
      <c:lineChart>
        <c:grouping val="standard"/>
        <c:varyColors val="0"/>
        <c:ser>
          <c:idx val="1"/>
          <c:order val="0"/>
          <c:tx>
            <c:strRef>
              <c:f>Table1!$B$1</c:f>
              <c:strCache>
                <c:ptCount val="1"/>
                <c:pt idx="0">
                  <c:v>ford_units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Table1!$A$2:$A$48</c:f>
              <c:numCache>
                <c:formatCode>General</c:formatCode>
                <c:ptCount val="47"/>
                <c:pt idx="0">
                  <c:v>1997</c:v>
                </c:pt>
                <c:pt idx="1">
                  <c:v>1998</c:v>
                </c:pt>
                <c:pt idx="2">
                  <c:v>1999</c:v>
                </c:pt>
                <c:pt idx="3">
                  <c:v>2000</c:v>
                </c:pt>
                <c:pt idx="4">
                  <c:v>2001</c:v>
                </c:pt>
                <c:pt idx="5">
                  <c:v>2002</c:v>
                </c:pt>
                <c:pt idx="6">
                  <c:v>2003</c:v>
                </c:pt>
                <c:pt idx="7">
                  <c:v>2004</c:v>
                </c:pt>
                <c:pt idx="8">
                  <c:v>2006</c:v>
                </c:pt>
                <c:pt idx="9">
                  <c:v>2007</c:v>
                </c:pt>
                <c:pt idx="10">
                  <c:v>2008</c:v>
                </c:pt>
                <c:pt idx="11">
                  <c:v>2011</c:v>
                </c:pt>
                <c:pt idx="12">
                  <c:v>2011</c:v>
                </c:pt>
                <c:pt idx="13">
                  <c:v>2011</c:v>
                </c:pt>
                <c:pt idx="14">
                  <c:v>2014</c:v>
                </c:pt>
                <c:pt idx="15">
                  <c:v>2014</c:v>
                </c:pt>
                <c:pt idx="16">
                  <c:v>2014</c:v>
                </c:pt>
                <c:pt idx="17">
                  <c:v>2014</c:v>
                </c:pt>
                <c:pt idx="18">
                  <c:v>2014</c:v>
                </c:pt>
                <c:pt idx="19">
                  <c:v>2014</c:v>
                </c:pt>
                <c:pt idx="20">
                  <c:v>2015</c:v>
                </c:pt>
                <c:pt idx="21">
                  <c:v>2015</c:v>
                </c:pt>
                <c:pt idx="22">
                  <c:v>2015</c:v>
                </c:pt>
                <c:pt idx="23">
                  <c:v>2015</c:v>
                </c:pt>
                <c:pt idx="24">
                  <c:v>2015</c:v>
                </c:pt>
                <c:pt idx="25">
                  <c:v>2015</c:v>
                </c:pt>
                <c:pt idx="26">
                  <c:v>2015</c:v>
                </c:pt>
                <c:pt idx="27">
                  <c:v>2015</c:v>
                </c:pt>
                <c:pt idx="28">
                  <c:v>2016</c:v>
                </c:pt>
                <c:pt idx="29">
                  <c:v>2016</c:v>
                </c:pt>
                <c:pt idx="30">
                  <c:v>2016</c:v>
                </c:pt>
                <c:pt idx="31">
                  <c:v>2016</c:v>
                </c:pt>
                <c:pt idx="32">
                  <c:v>2018</c:v>
                </c:pt>
                <c:pt idx="33">
                  <c:v>2018</c:v>
                </c:pt>
                <c:pt idx="34">
                  <c:v>2018</c:v>
                </c:pt>
                <c:pt idx="35">
                  <c:v>2018</c:v>
                </c:pt>
                <c:pt idx="36">
                  <c:v>2018</c:v>
                </c:pt>
                <c:pt idx="37">
                  <c:v>2019</c:v>
                </c:pt>
                <c:pt idx="38">
                  <c:v>2019</c:v>
                </c:pt>
                <c:pt idx="39">
                  <c:v>2019</c:v>
                </c:pt>
                <c:pt idx="40">
                  <c:v>2019</c:v>
                </c:pt>
                <c:pt idx="41">
                  <c:v>2019</c:v>
                </c:pt>
                <c:pt idx="42">
                  <c:v>2021</c:v>
                </c:pt>
                <c:pt idx="43">
                  <c:v>2021</c:v>
                </c:pt>
                <c:pt idx="44">
                  <c:v>2021</c:v>
                </c:pt>
                <c:pt idx="45">
                  <c:v>2021</c:v>
                </c:pt>
                <c:pt idx="46">
                  <c:v>2021</c:v>
                </c:pt>
              </c:numCache>
            </c:numRef>
          </c:cat>
          <c:val>
            <c:numRef>
              <c:f>Table1!$B$2:$B$48</c:f>
              <c:numCache>
                <c:formatCode>General</c:formatCode>
                <c:ptCount val="47"/>
                <c:pt idx="0">
                  <c:v>5428</c:v>
                </c:pt>
                <c:pt idx="1">
                  <c:v>10438</c:v>
                </c:pt>
                <c:pt idx="2">
                  <c:v>14681</c:v>
                </c:pt>
                <c:pt idx="3">
                  <c:v>15266</c:v>
                </c:pt>
                <c:pt idx="4">
                  <c:v>18591</c:v>
                </c:pt>
                <c:pt idx="5">
                  <c:v>19067</c:v>
                </c:pt>
                <c:pt idx="6">
                  <c:v>26176</c:v>
                </c:pt>
                <c:pt idx="7">
                  <c:v>30872</c:v>
                </c:pt>
                <c:pt idx="8">
                  <c:v>42364</c:v>
                </c:pt>
                <c:pt idx="9">
                  <c:v>48237</c:v>
                </c:pt>
                <c:pt idx="10">
                  <c:v>29488</c:v>
                </c:pt>
                <c:pt idx="11">
                  <c:v>70000</c:v>
                </c:pt>
                <c:pt idx="12">
                  <c:v>15000</c:v>
                </c:pt>
                <c:pt idx="13">
                  <c:v>1270</c:v>
                </c:pt>
                <c:pt idx="14">
                  <c:v>52000</c:v>
                </c:pt>
                <c:pt idx="15">
                  <c:v>43000</c:v>
                </c:pt>
                <c:pt idx="16">
                  <c:v>1500</c:v>
                </c:pt>
                <c:pt idx="17">
                  <c:v>52000</c:v>
                </c:pt>
                <c:pt idx="18">
                  <c:v>43000</c:v>
                </c:pt>
                <c:pt idx="19">
                  <c:v>1500</c:v>
                </c:pt>
                <c:pt idx="20">
                  <c:v>45000</c:v>
                </c:pt>
                <c:pt idx="21">
                  <c:v>30000</c:v>
                </c:pt>
                <c:pt idx="22">
                  <c:v>17000</c:v>
                </c:pt>
                <c:pt idx="23">
                  <c:v>1800</c:v>
                </c:pt>
                <c:pt idx="24">
                  <c:v>45000</c:v>
                </c:pt>
                <c:pt idx="25">
                  <c:v>30000</c:v>
                </c:pt>
                <c:pt idx="26">
                  <c:v>17000</c:v>
                </c:pt>
                <c:pt idx="27">
                  <c:v>1800</c:v>
                </c:pt>
                <c:pt idx="28">
                  <c:v>45000</c:v>
                </c:pt>
                <c:pt idx="29">
                  <c:v>32000</c:v>
                </c:pt>
                <c:pt idx="30">
                  <c:v>18000</c:v>
                </c:pt>
                <c:pt idx="31">
                  <c:v>2500</c:v>
                </c:pt>
                <c:pt idx="32">
                  <c:v>38000</c:v>
                </c:pt>
                <c:pt idx="33">
                  <c:v>21000</c:v>
                </c:pt>
                <c:pt idx="34">
                  <c:v>19000</c:v>
                </c:pt>
                <c:pt idx="35">
                  <c:v>16000</c:v>
                </c:pt>
                <c:pt idx="36">
                  <c:v>1700</c:v>
                </c:pt>
                <c:pt idx="37">
                  <c:v>36000</c:v>
                </c:pt>
                <c:pt idx="38">
                  <c:v>18000</c:v>
                </c:pt>
                <c:pt idx="39">
                  <c:v>16000</c:v>
                </c:pt>
                <c:pt idx="40">
                  <c:v>15000</c:v>
                </c:pt>
                <c:pt idx="41">
                  <c:v>1500</c:v>
                </c:pt>
                <c:pt idx="42">
                  <c:v>3800</c:v>
                </c:pt>
                <c:pt idx="43">
                  <c:v>1200</c:v>
                </c:pt>
                <c:pt idx="44">
                  <c:v>1000</c:v>
                </c:pt>
                <c:pt idx="45">
                  <c:v>900</c:v>
                </c:pt>
                <c:pt idx="46">
                  <c:v>800</c:v>
                </c:pt>
              </c:numCache>
            </c:numRef>
          </c:val>
          <c:smooth val="0"/>
          <c:extLst>
            <c:ext xmlns:c16="http://schemas.microsoft.com/office/drawing/2014/chart" uri="{C3380CC4-5D6E-409C-BE32-E72D297353CC}">
              <c16:uniqueId val="{00000000-9DA5-4540-B7C8-72BED79277EB}"/>
            </c:ext>
          </c:extLst>
        </c:ser>
        <c:ser>
          <c:idx val="2"/>
          <c:order val="1"/>
          <c:tx>
            <c:strRef>
              <c:f>Table1!$D$1</c:f>
              <c:strCache>
                <c:ptCount val="1"/>
                <c:pt idx="0">
                  <c:v>competitor_units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Table1!$A$2:$A$48</c:f>
              <c:numCache>
                <c:formatCode>General</c:formatCode>
                <c:ptCount val="47"/>
                <c:pt idx="0">
                  <c:v>1997</c:v>
                </c:pt>
                <c:pt idx="1">
                  <c:v>1998</c:v>
                </c:pt>
                <c:pt idx="2">
                  <c:v>1999</c:v>
                </c:pt>
                <c:pt idx="3">
                  <c:v>2000</c:v>
                </c:pt>
                <c:pt idx="4">
                  <c:v>2001</c:v>
                </c:pt>
                <c:pt idx="5">
                  <c:v>2002</c:v>
                </c:pt>
                <c:pt idx="6">
                  <c:v>2003</c:v>
                </c:pt>
                <c:pt idx="7">
                  <c:v>2004</c:v>
                </c:pt>
                <c:pt idx="8">
                  <c:v>2006</c:v>
                </c:pt>
                <c:pt idx="9">
                  <c:v>2007</c:v>
                </c:pt>
                <c:pt idx="10">
                  <c:v>2008</c:v>
                </c:pt>
                <c:pt idx="11">
                  <c:v>2011</c:v>
                </c:pt>
                <c:pt idx="12">
                  <c:v>2011</c:v>
                </c:pt>
                <c:pt idx="13">
                  <c:v>2011</c:v>
                </c:pt>
                <c:pt idx="14">
                  <c:v>2014</c:v>
                </c:pt>
                <c:pt idx="15">
                  <c:v>2014</c:v>
                </c:pt>
                <c:pt idx="16">
                  <c:v>2014</c:v>
                </c:pt>
                <c:pt idx="17">
                  <c:v>2014</c:v>
                </c:pt>
                <c:pt idx="18">
                  <c:v>2014</c:v>
                </c:pt>
                <c:pt idx="19">
                  <c:v>2014</c:v>
                </c:pt>
                <c:pt idx="20">
                  <c:v>2015</c:v>
                </c:pt>
                <c:pt idx="21">
                  <c:v>2015</c:v>
                </c:pt>
                <c:pt idx="22">
                  <c:v>2015</c:v>
                </c:pt>
                <c:pt idx="23">
                  <c:v>2015</c:v>
                </c:pt>
                <c:pt idx="24">
                  <c:v>2015</c:v>
                </c:pt>
                <c:pt idx="25">
                  <c:v>2015</c:v>
                </c:pt>
                <c:pt idx="26">
                  <c:v>2015</c:v>
                </c:pt>
                <c:pt idx="27">
                  <c:v>2015</c:v>
                </c:pt>
                <c:pt idx="28">
                  <c:v>2016</c:v>
                </c:pt>
                <c:pt idx="29">
                  <c:v>2016</c:v>
                </c:pt>
                <c:pt idx="30">
                  <c:v>2016</c:v>
                </c:pt>
                <c:pt idx="31">
                  <c:v>2016</c:v>
                </c:pt>
                <c:pt idx="32">
                  <c:v>2018</c:v>
                </c:pt>
                <c:pt idx="33">
                  <c:v>2018</c:v>
                </c:pt>
                <c:pt idx="34">
                  <c:v>2018</c:v>
                </c:pt>
                <c:pt idx="35">
                  <c:v>2018</c:v>
                </c:pt>
                <c:pt idx="36">
                  <c:v>2018</c:v>
                </c:pt>
                <c:pt idx="37">
                  <c:v>2019</c:v>
                </c:pt>
                <c:pt idx="38">
                  <c:v>2019</c:v>
                </c:pt>
                <c:pt idx="39">
                  <c:v>2019</c:v>
                </c:pt>
                <c:pt idx="40">
                  <c:v>2019</c:v>
                </c:pt>
                <c:pt idx="41">
                  <c:v>2019</c:v>
                </c:pt>
                <c:pt idx="42">
                  <c:v>2021</c:v>
                </c:pt>
                <c:pt idx="43">
                  <c:v>2021</c:v>
                </c:pt>
                <c:pt idx="44">
                  <c:v>2021</c:v>
                </c:pt>
                <c:pt idx="45">
                  <c:v>2021</c:v>
                </c:pt>
                <c:pt idx="46">
                  <c:v>2021</c:v>
                </c:pt>
              </c:numCache>
            </c:numRef>
          </c:cat>
          <c:val>
            <c:numRef>
              <c:f>Table1!$D$2:$D$48</c:f>
              <c:numCache>
                <c:formatCode>0.00</c:formatCode>
                <c:ptCount val="47"/>
                <c:pt idx="0">
                  <c:v>100000</c:v>
                </c:pt>
                <c:pt idx="1">
                  <c:v>120000</c:v>
                </c:pt>
                <c:pt idx="2">
                  <c:v>80000</c:v>
                </c:pt>
                <c:pt idx="3">
                  <c:v>70000</c:v>
                </c:pt>
                <c:pt idx="4">
                  <c:v>60000</c:v>
                </c:pt>
                <c:pt idx="5">
                  <c:v>95000</c:v>
                </c:pt>
                <c:pt idx="6">
                  <c:v>80000</c:v>
                </c:pt>
                <c:pt idx="7">
                  <c:v>50000</c:v>
                </c:pt>
                <c:pt idx="8">
                  <c:v>110000</c:v>
                </c:pt>
                <c:pt idx="9">
                  <c:v>90000</c:v>
                </c:pt>
                <c:pt idx="10">
                  <c:v>60000</c:v>
                </c:pt>
                <c:pt idx="11">
                  <c:v>85000</c:v>
                </c:pt>
                <c:pt idx="12">
                  <c:v>85000</c:v>
                </c:pt>
                <c:pt idx="13">
                  <c:v>85000</c:v>
                </c:pt>
                <c:pt idx="14">
                  <c:v>90000</c:v>
                </c:pt>
                <c:pt idx="15">
                  <c:v>90000</c:v>
                </c:pt>
                <c:pt idx="16">
                  <c:v>90000</c:v>
                </c:pt>
                <c:pt idx="17">
                  <c:v>90000</c:v>
                </c:pt>
                <c:pt idx="18">
                  <c:v>90000</c:v>
                </c:pt>
                <c:pt idx="19">
                  <c:v>90000</c:v>
                </c:pt>
                <c:pt idx="20">
                  <c:v>80000</c:v>
                </c:pt>
                <c:pt idx="21">
                  <c:v>80000</c:v>
                </c:pt>
                <c:pt idx="22">
                  <c:v>80000</c:v>
                </c:pt>
                <c:pt idx="23">
                  <c:v>80000</c:v>
                </c:pt>
                <c:pt idx="24">
                  <c:v>80000</c:v>
                </c:pt>
                <c:pt idx="25">
                  <c:v>80000</c:v>
                </c:pt>
                <c:pt idx="26">
                  <c:v>80000</c:v>
                </c:pt>
                <c:pt idx="27">
                  <c:v>80000</c:v>
                </c:pt>
                <c:pt idx="28">
                  <c:v>70000</c:v>
                </c:pt>
                <c:pt idx="29">
                  <c:v>70000</c:v>
                </c:pt>
                <c:pt idx="30">
                  <c:v>70000</c:v>
                </c:pt>
                <c:pt idx="31">
                  <c:v>70000</c:v>
                </c:pt>
                <c:pt idx="32">
                  <c:v>145000</c:v>
                </c:pt>
                <c:pt idx="33">
                  <c:v>145000</c:v>
                </c:pt>
                <c:pt idx="34">
                  <c:v>145000</c:v>
                </c:pt>
                <c:pt idx="35">
                  <c:v>145000</c:v>
                </c:pt>
                <c:pt idx="36">
                  <c:v>145000</c:v>
                </c:pt>
                <c:pt idx="37">
                  <c:v>82000</c:v>
                </c:pt>
                <c:pt idx="38">
                  <c:v>82000</c:v>
                </c:pt>
                <c:pt idx="39">
                  <c:v>82000</c:v>
                </c:pt>
                <c:pt idx="40">
                  <c:v>82000</c:v>
                </c:pt>
                <c:pt idx="41">
                  <c:v>82000</c:v>
                </c:pt>
                <c:pt idx="42">
                  <c:v>95000</c:v>
                </c:pt>
                <c:pt idx="43">
                  <c:v>95000</c:v>
                </c:pt>
                <c:pt idx="44">
                  <c:v>95000</c:v>
                </c:pt>
                <c:pt idx="45">
                  <c:v>95000</c:v>
                </c:pt>
                <c:pt idx="46">
                  <c:v>95000</c:v>
                </c:pt>
              </c:numCache>
            </c:numRef>
          </c:val>
          <c:smooth val="0"/>
          <c:extLst>
            <c:ext xmlns:c16="http://schemas.microsoft.com/office/drawing/2014/chart" uri="{C3380CC4-5D6E-409C-BE32-E72D297353CC}">
              <c16:uniqueId val="{00000001-9DA5-4540-B7C8-72BED79277EB}"/>
            </c:ext>
          </c:extLst>
        </c:ser>
        <c:dLbls>
          <c:showLegendKey val="0"/>
          <c:showVal val="0"/>
          <c:showCatName val="0"/>
          <c:showSerName val="0"/>
          <c:showPercent val="0"/>
          <c:showBubbleSize val="0"/>
        </c:dLbls>
        <c:marker val="1"/>
        <c:smooth val="0"/>
        <c:axId val="574737008"/>
        <c:axId val="574733168"/>
      </c:lineChart>
      <c:catAx>
        <c:axId val="5747370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733168"/>
        <c:crosses val="autoZero"/>
        <c:auto val="1"/>
        <c:lblAlgn val="ctr"/>
        <c:lblOffset val="100"/>
        <c:noMultiLvlLbl val="0"/>
      </c:catAx>
      <c:valAx>
        <c:axId val="574733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Units</a:t>
                </a:r>
                <a:r>
                  <a:rPr lang="en-IN" baseline="0"/>
                  <a:t> Sold</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7370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AE5993-A1B4-4678-8ACD-DAB055CD18D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504E293-CB65-4749-8195-524F837979BE}">
      <dgm:prSet/>
      <dgm:spPr/>
      <dgm:t>
        <a:bodyPr/>
        <a:lstStyle/>
        <a:p>
          <a:r>
            <a:rPr lang="en-US" dirty="0"/>
            <a:t> Database: </a:t>
          </a:r>
          <a:r>
            <a:rPr lang="en-US" dirty="0" err="1"/>
            <a:t>Ford_market_analysis</a:t>
          </a:r>
          <a:r>
            <a:rPr lang="en-US" dirty="0"/>
            <a:t> </a:t>
          </a:r>
        </a:p>
      </dgm:t>
    </dgm:pt>
    <dgm:pt modelId="{7A060095-F8D6-41E7-9A3A-8FFD2C43BF0A}" type="parTrans" cxnId="{FA29D4F8-F255-4188-820A-486ABCDC703A}">
      <dgm:prSet/>
      <dgm:spPr/>
      <dgm:t>
        <a:bodyPr/>
        <a:lstStyle/>
        <a:p>
          <a:endParaRPr lang="en-US"/>
        </a:p>
      </dgm:t>
    </dgm:pt>
    <dgm:pt modelId="{48459501-BACD-41EB-81E1-50C12134EA6F}" type="sibTrans" cxnId="{FA29D4F8-F255-4188-820A-486ABCDC703A}">
      <dgm:prSet/>
      <dgm:spPr/>
      <dgm:t>
        <a:bodyPr/>
        <a:lstStyle/>
        <a:p>
          <a:endParaRPr lang="en-US"/>
        </a:p>
      </dgm:t>
    </dgm:pt>
    <dgm:pt modelId="{C95A74EF-2298-4BEE-9D69-F9B01C356782}">
      <dgm:prSet/>
      <dgm:spPr/>
      <dgm:t>
        <a:bodyPr/>
        <a:lstStyle/>
        <a:p>
          <a:r>
            <a:rPr lang="en-US"/>
            <a:t>Competitor_sales_india</a:t>
          </a:r>
        </a:p>
      </dgm:t>
    </dgm:pt>
    <dgm:pt modelId="{35DBD0BF-153C-4FFB-9013-7F84CCF7B4BD}" type="parTrans" cxnId="{8D1B3C83-6D78-44CE-BB4B-037E19665A15}">
      <dgm:prSet/>
      <dgm:spPr/>
      <dgm:t>
        <a:bodyPr/>
        <a:lstStyle/>
        <a:p>
          <a:endParaRPr lang="en-US"/>
        </a:p>
      </dgm:t>
    </dgm:pt>
    <dgm:pt modelId="{1E821C5E-8F04-4234-A358-7B5032BD84E7}" type="sibTrans" cxnId="{8D1B3C83-6D78-44CE-BB4B-037E19665A15}">
      <dgm:prSet/>
      <dgm:spPr/>
      <dgm:t>
        <a:bodyPr/>
        <a:lstStyle/>
        <a:p>
          <a:endParaRPr lang="en-US"/>
        </a:p>
      </dgm:t>
    </dgm:pt>
    <dgm:pt modelId="{18E5FA33-8510-49E8-B37D-C6C427ADC45D}">
      <dgm:prSet/>
      <dgm:spPr/>
      <dgm:t>
        <a:bodyPr/>
        <a:lstStyle/>
        <a:p>
          <a:r>
            <a:rPr lang="en-US"/>
            <a:t>Ford_exit_reasons</a:t>
          </a:r>
        </a:p>
      </dgm:t>
    </dgm:pt>
    <dgm:pt modelId="{58DE40A9-D531-4138-A357-5E526635198C}" type="parTrans" cxnId="{30501456-2072-4DC7-B53E-F01CEA776C56}">
      <dgm:prSet/>
      <dgm:spPr/>
      <dgm:t>
        <a:bodyPr/>
        <a:lstStyle/>
        <a:p>
          <a:endParaRPr lang="en-US"/>
        </a:p>
      </dgm:t>
    </dgm:pt>
    <dgm:pt modelId="{19D13C91-2DC8-4354-9D40-EF458D40E147}" type="sibTrans" cxnId="{30501456-2072-4DC7-B53E-F01CEA776C56}">
      <dgm:prSet/>
      <dgm:spPr/>
      <dgm:t>
        <a:bodyPr/>
        <a:lstStyle/>
        <a:p>
          <a:endParaRPr lang="en-US"/>
        </a:p>
      </dgm:t>
    </dgm:pt>
    <dgm:pt modelId="{E0548C5D-BAD2-4B77-8AFF-EDB51BDBAB51}">
      <dgm:prSet/>
      <dgm:spPr/>
      <dgm:t>
        <a:bodyPr/>
        <a:lstStyle/>
        <a:p>
          <a:r>
            <a:rPr lang="en-US"/>
            <a:t>Ford_exports_india</a:t>
          </a:r>
        </a:p>
      </dgm:t>
    </dgm:pt>
    <dgm:pt modelId="{D7E42E8A-E9D7-4EBC-ADF8-8C9BC4B10497}" type="parTrans" cxnId="{588AC07B-29FA-43D6-8087-6954D440B5C4}">
      <dgm:prSet/>
      <dgm:spPr/>
      <dgm:t>
        <a:bodyPr/>
        <a:lstStyle/>
        <a:p>
          <a:endParaRPr lang="en-US"/>
        </a:p>
      </dgm:t>
    </dgm:pt>
    <dgm:pt modelId="{24622F69-C2B9-4942-9B63-BD470E0A36E9}" type="sibTrans" cxnId="{588AC07B-29FA-43D6-8087-6954D440B5C4}">
      <dgm:prSet/>
      <dgm:spPr/>
      <dgm:t>
        <a:bodyPr/>
        <a:lstStyle/>
        <a:p>
          <a:endParaRPr lang="en-US"/>
        </a:p>
      </dgm:t>
    </dgm:pt>
    <dgm:pt modelId="{D7E336BF-554D-4485-9B30-02D3363BE1C2}">
      <dgm:prSet/>
      <dgm:spPr/>
      <dgm:t>
        <a:bodyPr/>
        <a:lstStyle/>
        <a:p>
          <a:r>
            <a:rPr lang="en-US"/>
            <a:t>Ford_global_sales</a:t>
          </a:r>
        </a:p>
      </dgm:t>
    </dgm:pt>
    <dgm:pt modelId="{5230984F-49D7-4E9E-B128-6C0756ED3635}" type="parTrans" cxnId="{98C65990-E344-4C74-A421-8373CDF44E60}">
      <dgm:prSet/>
      <dgm:spPr/>
      <dgm:t>
        <a:bodyPr/>
        <a:lstStyle/>
        <a:p>
          <a:endParaRPr lang="en-US"/>
        </a:p>
      </dgm:t>
    </dgm:pt>
    <dgm:pt modelId="{D877B49A-56BA-4E0D-BC81-727E54089508}" type="sibTrans" cxnId="{98C65990-E344-4C74-A421-8373CDF44E60}">
      <dgm:prSet/>
      <dgm:spPr/>
      <dgm:t>
        <a:bodyPr/>
        <a:lstStyle/>
        <a:p>
          <a:endParaRPr lang="en-US"/>
        </a:p>
      </dgm:t>
    </dgm:pt>
    <dgm:pt modelId="{15123142-7D88-4C28-BB48-C39DFFFD4F91}">
      <dgm:prSet/>
      <dgm:spPr/>
      <dgm:t>
        <a:bodyPr/>
        <a:lstStyle/>
        <a:p>
          <a:r>
            <a:rPr lang="en-US"/>
            <a:t>Ford_india_sales</a:t>
          </a:r>
        </a:p>
      </dgm:t>
    </dgm:pt>
    <dgm:pt modelId="{1CE673F8-E07F-47E1-A950-829D7139B011}" type="parTrans" cxnId="{BE6E8800-861D-4BB7-BA6F-F0385E883862}">
      <dgm:prSet/>
      <dgm:spPr/>
      <dgm:t>
        <a:bodyPr/>
        <a:lstStyle/>
        <a:p>
          <a:endParaRPr lang="en-US"/>
        </a:p>
      </dgm:t>
    </dgm:pt>
    <dgm:pt modelId="{EA5EC12C-9338-4134-833F-E18E20B182B0}" type="sibTrans" cxnId="{BE6E8800-861D-4BB7-BA6F-F0385E883862}">
      <dgm:prSet/>
      <dgm:spPr/>
      <dgm:t>
        <a:bodyPr/>
        <a:lstStyle/>
        <a:p>
          <a:endParaRPr lang="en-US"/>
        </a:p>
      </dgm:t>
    </dgm:pt>
    <dgm:pt modelId="{3BFFD353-119A-45A7-9451-48F30E22A937}">
      <dgm:prSet/>
      <dgm:spPr/>
      <dgm:t>
        <a:bodyPr/>
        <a:lstStyle/>
        <a:p>
          <a:r>
            <a:rPr lang="en-US"/>
            <a:t>Market_factor</a:t>
          </a:r>
        </a:p>
      </dgm:t>
    </dgm:pt>
    <dgm:pt modelId="{203477FF-45D8-40CA-B185-6ADAD4395FEA}" type="parTrans" cxnId="{15336266-DB33-4152-8A6B-B7BBC8C053EB}">
      <dgm:prSet/>
      <dgm:spPr/>
      <dgm:t>
        <a:bodyPr/>
        <a:lstStyle/>
        <a:p>
          <a:endParaRPr lang="en-US"/>
        </a:p>
      </dgm:t>
    </dgm:pt>
    <dgm:pt modelId="{166F485F-D99C-4037-B73B-F2EF3EFBA15F}" type="sibTrans" cxnId="{15336266-DB33-4152-8A6B-B7BBC8C053EB}">
      <dgm:prSet/>
      <dgm:spPr/>
      <dgm:t>
        <a:bodyPr/>
        <a:lstStyle/>
        <a:p>
          <a:endParaRPr lang="en-US"/>
        </a:p>
      </dgm:t>
    </dgm:pt>
    <dgm:pt modelId="{6D770412-F1EE-444C-9602-F1A89CF192D4}" type="pres">
      <dgm:prSet presAssocID="{77AE5993-A1B4-4678-8ACD-DAB055CD18D2}" presName="linear" presStyleCnt="0">
        <dgm:presLayoutVars>
          <dgm:animLvl val="lvl"/>
          <dgm:resizeHandles val="exact"/>
        </dgm:presLayoutVars>
      </dgm:prSet>
      <dgm:spPr/>
    </dgm:pt>
    <dgm:pt modelId="{CE3C6044-E45B-4283-8966-6ACDB369FE73}" type="pres">
      <dgm:prSet presAssocID="{F504E293-CB65-4749-8195-524F837979BE}" presName="parentText" presStyleLbl="node1" presStyleIdx="0" presStyleCnt="7">
        <dgm:presLayoutVars>
          <dgm:chMax val="0"/>
          <dgm:bulletEnabled val="1"/>
        </dgm:presLayoutVars>
      </dgm:prSet>
      <dgm:spPr/>
    </dgm:pt>
    <dgm:pt modelId="{DBFF2AE8-609B-4578-AC0D-95E8E558B0DF}" type="pres">
      <dgm:prSet presAssocID="{48459501-BACD-41EB-81E1-50C12134EA6F}" presName="spacer" presStyleCnt="0"/>
      <dgm:spPr/>
    </dgm:pt>
    <dgm:pt modelId="{CAC8E71C-1E11-4493-8163-3BE99B7C2718}" type="pres">
      <dgm:prSet presAssocID="{C95A74EF-2298-4BEE-9D69-F9B01C356782}" presName="parentText" presStyleLbl="node1" presStyleIdx="1" presStyleCnt="7">
        <dgm:presLayoutVars>
          <dgm:chMax val="0"/>
          <dgm:bulletEnabled val="1"/>
        </dgm:presLayoutVars>
      </dgm:prSet>
      <dgm:spPr/>
    </dgm:pt>
    <dgm:pt modelId="{DB8B1B70-8AD4-4E8F-A6E3-47F500315BEF}" type="pres">
      <dgm:prSet presAssocID="{1E821C5E-8F04-4234-A358-7B5032BD84E7}" presName="spacer" presStyleCnt="0"/>
      <dgm:spPr/>
    </dgm:pt>
    <dgm:pt modelId="{F041D559-A43A-43D5-90B1-50F582676D2D}" type="pres">
      <dgm:prSet presAssocID="{18E5FA33-8510-49E8-B37D-C6C427ADC45D}" presName="parentText" presStyleLbl="node1" presStyleIdx="2" presStyleCnt="7">
        <dgm:presLayoutVars>
          <dgm:chMax val="0"/>
          <dgm:bulletEnabled val="1"/>
        </dgm:presLayoutVars>
      </dgm:prSet>
      <dgm:spPr/>
    </dgm:pt>
    <dgm:pt modelId="{6186ABA9-E8E9-4847-BEE5-3D22B1F247FB}" type="pres">
      <dgm:prSet presAssocID="{19D13C91-2DC8-4354-9D40-EF458D40E147}" presName="spacer" presStyleCnt="0"/>
      <dgm:spPr/>
    </dgm:pt>
    <dgm:pt modelId="{36FE1464-E19F-447A-9302-5971F045022A}" type="pres">
      <dgm:prSet presAssocID="{E0548C5D-BAD2-4B77-8AFF-EDB51BDBAB51}" presName="parentText" presStyleLbl="node1" presStyleIdx="3" presStyleCnt="7">
        <dgm:presLayoutVars>
          <dgm:chMax val="0"/>
          <dgm:bulletEnabled val="1"/>
        </dgm:presLayoutVars>
      </dgm:prSet>
      <dgm:spPr/>
    </dgm:pt>
    <dgm:pt modelId="{BD119521-0722-40DB-BB62-613B65F80260}" type="pres">
      <dgm:prSet presAssocID="{24622F69-C2B9-4942-9B63-BD470E0A36E9}" presName="spacer" presStyleCnt="0"/>
      <dgm:spPr/>
    </dgm:pt>
    <dgm:pt modelId="{6C529CD2-B59C-4575-9416-2D4DF1467DBE}" type="pres">
      <dgm:prSet presAssocID="{D7E336BF-554D-4485-9B30-02D3363BE1C2}" presName="parentText" presStyleLbl="node1" presStyleIdx="4" presStyleCnt="7">
        <dgm:presLayoutVars>
          <dgm:chMax val="0"/>
          <dgm:bulletEnabled val="1"/>
        </dgm:presLayoutVars>
      </dgm:prSet>
      <dgm:spPr/>
    </dgm:pt>
    <dgm:pt modelId="{93A3DD23-CFFF-4B6D-AF9E-A88A639EBB35}" type="pres">
      <dgm:prSet presAssocID="{D877B49A-56BA-4E0D-BC81-727E54089508}" presName="spacer" presStyleCnt="0"/>
      <dgm:spPr/>
    </dgm:pt>
    <dgm:pt modelId="{9F2F15C6-77C7-4485-BB49-48757E5D57C4}" type="pres">
      <dgm:prSet presAssocID="{15123142-7D88-4C28-BB48-C39DFFFD4F91}" presName="parentText" presStyleLbl="node1" presStyleIdx="5" presStyleCnt="7">
        <dgm:presLayoutVars>
          <dgm:chMax val="0"/>
          <dgm:bulletEnabled val="1"/>
        </dgm:presLayoutVars>
      </dgm:prSet>
      <dgm:spPr/>
    </dgm:pt>
    <dgm:pt modelId="{57FB68B2-87B9-4EB4-A274-FC7E68760B1B}" type="pres">
      <dgm:prSet presAssocID="{EA5EC12C-9338-4134-833F-E18E20B182B0}" presName="spacer" presStyleCnt="0"/>
      <dgm:spPr/>
    </dgm:pt>
    <dgm:pt modelId="{B3697D36-13F0-4BC0-9C14-E77B204EEED5}" type="pres">
      <dgm:prSet presAssocID="{3BFFD353-119A-45A7-9451-48F30E22A937}" presName="parentText" presStyleLbl="node1" presStyleIdx="6" presStyleCnt="7">
        <dgm:presLayoutVars>
          <dgm:chMax val="0"/>
          <dgm:bulletEnabled val="1"/>
        </dgm:presLayoutVars>
      </dgm:prSet>
      <dgm:spPr/>
    </dgm:pt>
  </dgm:ptLst>
  <dgm:cxnLst>
    <dgm:cxn modelId="{BE6E8800-861D-4BB7-BA6F-F0385E883862}" srcId="{77AE5993-A1B4-4678-8ACD-DAB055CD18D2}" destId="{15123142-7D88-4C28-BB48-C39DFFFD4F91}" srcOrd="5" destOrd="0" parTransId="{1CE673F8-E07F-47E1-A950-829D7139B011}" sibTransId="{EA5EC12C-9338-4134-833F-E18E20B182B0}"/>
    <dgm:cxn modelId="{CA80D414-11E2-4EFC-8084-3A2994090EBB}" type="presOf" srcId="{E0548C5D-BAD2-4B77-8AFF-EDB51BDBAB51}" destId="{36FE1464-E19F-447A-9302-5971F045022A}" srcOrd="0" destOrd="0" presId="urn:microsoft.com/office/officeart/2005/8/layout/vList2"/>
    <dgm:cxn modelId="{73F0251D-F0EA-43B0-9B53-8B38248C7529}" type="presOf" srcId="{77AE5993-A1B4-4678-8ACD-DAB055CD18D2}" destId="{6D770412-F1EE-444C-9602-F1A89CF192D4}" srcOrd="0" destOrd="0" presId="urn:microsoft.com/office/officeart/2005/8/layout/vList2"/>
    <dgm:cxn modelId="{1F624B40-B1C3-4C66-A6D3-06A509497A79}" type="presOf" srcId="{D7E336BF-554D-4485-9B30-02D3363BE1C2}" destId="{6C529CD2-B59C-4575-9416-2D4DF1467DBE}" srcOrd="0" destOrd="0" presId="urn:microsoft.com/office/officeart/2005/8/layout/vList2"/>
    <dgm:cxn modelId="{15336266-DB33-4152-8A6B-B7BBC8C053EB}" srcId="{77AE5993-A1B4-4678-8ACD-DAB055CD18D2}" destId="{3BFFD353-119A-45A7-9451-48F30E22A937}" srcOrd="6" destOrd="0" parTransId="{203477FF-45D8-40CA-B185-6ADAD4395FEA}" sibTransId="{166F485F-D99C-4037-B73B-F2EF3EFBA15F}"/>
    <dgm:cxn modelId="{9AB19D6A-43B0-43C9-BE81-2533C919F4B6}" type="presOf" srcId="{C95A74EF-2298-4BEE-9D69-F9B01C356782}" destId="{CAC8E71C-1E11-4493-8163-3BE99B7C2718}" srcOrd="0" destOrd="0" presId="urn:microsoft.com/office/officeart/2005/8/layout/vList2"/>
    <dgm:cxn modelId="{30501456-2072-4DC7-B53E-F01CEA776C56}" srcId="{77AE5993-A1B4-4678-8ACD-DAB055CD18D2}" destId="{18E5FA33-8510-49E8-B37D-C6C427ADC45D}" srcOrd="2" destOrd="0" parTransId="{58DE40A9-D531-4138-A357-5E526635198C}" sibTransId="{19D13C91-2DC8-4354-9D40-EF458D40E147}"/>
    <dgm:cxn modelId="{588AC07B-29FA-43D6-8087-6954D440B5C4}" srcId="{77AE5993-A1B4-4678-8ACD-DAB055CD18D2}" destId="{E0548C5D-BAD2-4B77-8AFF-EDB51BDBAB51}" srcOrd="3" destOrd="0" parTransId="{D7E42E8A-E9D7-4EBC-ADF8-8C9BC4B10497}" sibTransId="{24622F69-C2B9-4942-9B63-BD470E0A36E9}"/>
    <dgm:cxn modelId="{3E3CEA7B-1E89-478C-9667-BB15049BEA9C}" type="presOf" srcId="{F504E293-CB65-4749-8195-524F837979BE}" destId="{CE3C6044-E45B-4283-8966-6ACDB369FE73}" srcOrd="0" destOrd="0" presId="urn:microsoft.com/office/officeart/2005/8/layout/vList2"/>
    <dgm:cxn modelId="{8D1B3C83-6D78-44CE-BB4B-037E19665A15}" srcId="{77AE5993-A1B4-4678-8ACD-DAB055CD18D2}" destId="{C95A74EF-2298-4BEE-9D69-F9B01C356782}" srcOrd="1" destOrd="0" parTransId="{35DBD0BF-153C-4FFB-9013-7F84CCF7B4BD}" sibTransId="{1E821C5E-8F04-4234-A358-7B5032BD84E7}"/>
    <dgm:cxn modelId="{98C65990-E344-4C74-A421-8373CDF44E60}" srcId="{77AE5993-A1B4-4678-8ACD-DAB055CD18D2}" destId="{D7E336BF-554D-4485-9B30-02D3363BE1C2}" srcOrd="4" destOrd="0" parTransId="{5230984F-49D7-4E9E-B128-6C0756ED3635}" sibTransId="{D877B49A-56BA-4E0D-BC81-727E54089508}"/>
    <dgm:cxn modelId="{A765FD93-440F-4A84-8B2D-E2DC58212838}" type="presOf" srcId="{3BFFD353-119A-45A7-9451-48F30E22A937}" destId="{B3697D36-13F0-4BC0-9C14-E77B204EEED5}" srcOrd="0" destOrd="0" presId="urn:microsoft.com/office/officeart/2005/8/layout/vList2"/>
    <dgm:cxn modelId="{4609D2B6-A1A8-4264-B7DB-6AA5F875F4EB}" type="presOf" srcId="{15123142-7D88-4C28-BB48-C39DFFFD4F91}" destId="{9F2F15C6-77C7-4485-BB49-48757E5D57C4}" srcOrd="0" destOrd="0" presId="urn:microsoft.com/office/officeart/2005/8/layout/vList2"/>
    <dgm:cxn modelId="{3E8FBDE6-CB80-431A-9025-768D07F43E92}" type="presOf" srcId="{18E5FA33-8510-49E8-B37D-C6C427ADC45D}" destId="{F041D559-A43A-43D5-90B1-50F582676D2D}" srcOrd="0" destOrd="0" presId="urn:microsoft.com/office/officeart/2005/8/layout/vList2"/>
    <dgm:cxn modelId="{FA29D4F8-F255-4188-820A-486ABCDC703A}" srcId="{77AE5993-A1B4-4678-8ACD-DAB055CD18D2}" destId="{F504E293-CB65-4749-8195-524F837979BE}" srcOrd="0" destOrd="0" parTransId="{7A060095-F8D6-41E7-9A3A-8FFD2C43BF0A}" sibTransId="{48459501-BACD-41EB-81E1-50C12134EA6F}"/>
    <dgm:cxn modelId="{F32CDDFA-EC29-4130-B019-2614C8402442}" type="presParOf" srcId="{6D770412-F1EE-444C-9602-F1A89CF192D4}" destId="{CE3C6044-E45B-4283-8966-6ACDB369FE73}" srcOrd="0" destOrd="0" presId="urn:microsoft.com/office/officeart/2005/8/layout/vList2"/>
    <dgm:cxn modelId="{34E98D02-C3D7-44F4-8708-D2BF5338AFD4}" type="presParOf" srcId="{6D770412-F1EE-444C-9602-F1A89CF192D4}" destId="{DBFF2AE8-609B-4578-AC0D-95E8E558B0DF}" srcOrd="1" destOrd="0" presId="urn:microsoft.com/office/officeart/2005/8/layout/vList2"/>
    <dgm:cxn modelId="{5AC2278F-EC28-4BB9-B35E-31D6D6144CF8}" type="presParOf" srcId="{6D770412-F1EE-444C-9602-F1A89CF192D4}" destId="{CAC8E71C-1E11-4493-8163-3BE99B7C2718}" srcOrd="2" destOrd="0" presId="urn:microsoft.com/office/officeart/2005/8/layout/vList2"/>
    <dgm:cxn modelId="{7A14676F-18F0-449F-9C5A-2B7985A70521}" type="presParOf" srcId="{6D770412-F1EE-444C-9602-F1A89CF192D4}" destId="{DB8B1B70-8AD4-4E8F-A6E3-47F500315BEF}" srcOrd="3" destOrd="0" presId="urn:microsoft.com/office/officeart/2005/8/layout/vList2"/>
    <dgm:cxn modelId="{C792E85B-9EAD-4E9A-833B-C081011143CA}" type="presParOf" srcId="{6D770412-F1EE-444C-9602-F1A89CF192D4}" destId="{F041D559-A43A-43D5-90B1-50F582676D2D}" srcOrd="4" destOrd="0" presId="urn:microsoft.com/office/officeart/2005/8/layout/vList2"/>
    <dgm:cxn modelId="{188506A9-599F-4B10-8F9E-6C08A9211B90}" type="presParOf" srcId="{6D770412-F1EE-444C-9602-F1A89CF192D4}" destId="{6186ABA9-E8E9-4847-BEE5-3D22B1F247FB}" srcOrd="5" destOrd="0" presId="urn:microsoft.com/office/officeart/2005/8/layout/vList2"/>
    <dgm:cxn modelId="{4250CE81-C269-4F8E-9405-05D6B773C096}" type="presParOf" srcId="{6D770412-F1EE-444C-9602-F1A89CF192D4}" destId="{36FE1464-E19F-447A-9302-5971F045022A}" srcOrd="6" destOrd="0" presId="urn:microsoft.com/office/officeart/2005/8/layout/vList2"/>
    <dgm:cxn modelId="{109918A4-99C8-48C5-B0FA-1EF5440242FC}" type="presParOf" srcId="{6D770412-F1EE-444C-9602-F1A89CF192D4}" destId="{BD119521-0722-40DB-BB62-613B65F80260}" srcOrd="7" destOrd="0" presId="urn:microsoft.com/office/officeart/2005/8/layout/vList2"/>
    <dgm:cxn modelId="{0F6DA2CF-E84C-400B-811F-D25DD49FE4CD}" type="presParOf" srcId="{6D770412-F1EE-444C-9602-F1A89CF192D4}" destId="{6C529CD2-B59C-4575-9416-2D4DF1467DBE}" srcOrd="8" destOrd="0" presId="urn:microsoft.com/office/officeart/2005/8/layout/vList2"/>
    <dgm:cxn modelId="{F1D895FB-489D-4802-BF15-D24DC58C2CE8}" type="presParOf" srcId="{6D770412-F1EE-444C-9602-F1A89CF192D4}" destId="{93A3DD23-CFFF-4B6D-AF9E-A88A639EBB35}" srcOrd="9" destOrd="0" presId="urn:microsoft.com/office/officeart/2005/8/layout/vList2"/>
    <dgm:cxn modelId="{423800C0-4741-4CB1-A125-1D4E68831D7D}" type="presParOf" srcId="{6D770412-F1EE-444C-9602-F1A89CF192D4}" destId="{9F2F15C6-77C7-4485-BB49-48757E5D57C4}" srcOrd="10" destOrd="0" presId="urn:microsoft.com/office/officeart/2005/8/layout/vList2"/>
    <dgm:cxn modelId="{70EB5472-97CE-4515-A203-9839A0D75F5B}" type="presParOf" srcId="{6D770412-F1EE-444C-9602-F1A89CF192D4}" destId="{57FB68B2-87B9-4EB4-A274-FC7E68760B1B}" srcOrd="11" destOrd="0" presId="urn:microsoft.com/office/officeart/2005/8/layout/vList2"/>
    <dgm:cxn modelId="{65A31C47-0134-4E3A-8D58-1A368C7D6433}" type="presParOf" srcId="{6D770412-F1EE-444C-9602-F1A89CF192D4}" destId="{B3697D36-13F0-4BC0-9C14-E77B204EEED5}"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3C6044-E45B-4283-8966-6ACDB369FE73}">
      <dsp:nvSpPr>
        <dsp:cNvPr id="0" name=""/>
        <dsp:cNvSpPr/>
      </dsp:nvSpPr>
      <dsp:spPr>
        <a:xfrm>
          <a:off x="0" y="53492"/>
          <a:ext cx="5614487" cy="46683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 Database: </a:t>
          </a:r>
          <a:r>
            <a:rPr lang="en-US" sz="1900" kern="1200" dirty="0" err="1"/>
            <a:t>Ford_market_analysis</a:t>
          </a:r>
          <a:r>
            <a:rPr lang="en-US" sz="1900" kern="1200" dirty="0"/>
            <a:t> </a:t>
          </a:r>
        </a:p>
      </dsp:txBody>
      <dsp:txXfrm>
        <a:off x="22789" y="76281"/>
        <a:ext cx="5568909" cy="421252"/>
      </dsp:txXfrm>
    </dsp:sp>
    <dsp:sp modelId="{CAC8E71C-1E11-4493-8163-3BE99B7C2718}">
      <dsp:nvSpPr>
        <dsp:cNvPr id="0" name=""/>
        <dsp:cNvSpPr/>
      </dsp:nvSpPr>
      <dsp:spPr>
        <a:xfrm>
          <a:off x="0" y="575042"/>
          <a:ext cx="5614487" cy="46683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Competitor_sales_india</a:t>
          </a:r>
        </a:p>
      </dsp:txBody>
      <dsp:txXfrm>
        <a:off x="22789" y="597831"/>
        <a:ext cx="5568909" cy="421252"/>
      </dsp:txXfrm>
    </dsp:sp>
    <dsp:sp modelId="{F041D559-A43A-43D5-90B1-50F582676D2D}">
      <dsp:nvSpPr>
        <dsp:cNvPr id="0" name=""/>
        <dsp:cNvSpPr/>
      </dsp:nvSpPr>
      <dsp:spPr>
        <a:xfrm>
          <a:off x="0" y="1096592"/>
          <a:ext cx="5614487" cy="46683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Ford_exit_reasons</a:t>
          </a:r>
        </a:p>
      </dsp:txBody>
      <dsp:txXfrm>
        <a:off x="22789" y="1119381"/>
        <a:ext cx="5568909" cy="421252"/>
      </dsp:txXfrm>
    </dsp:sp>
    <dsp:sp modelId="{36FE1464-E19F-447A-9302-5971F045022A}">
      <dsp:nvSpPr>
        <dsp:cNvPr id="0" name=""/>
        <dsp:cNvSpPr/>
      </dsp:nvSpPr>
      <dsp:spPr>
        <a:xfrm>
          <a:off x="0" y="1618142"/>
          <a:ext cx="5614487" cy="46683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Ford_exports_india</a:t>
          </a:r>
        </a:p>
      </dsp:txBody>
      <dsp:txXfrm>
        <a:off x="22789" y="1640931"/>
        <a:ext cx="5568909" cy="421252"/>
      </dsp:txXfrm>
    </dsp:sp>
    <dsp:sp modelId="{6C529CD2-B59C-4575-9416-2D4DF1467DBE}">
      <dsp:nvSpPr>
        <dsp:cNvPr id="0" name=""/>
        <dsp:cNvSpPr/>
      </dsp:nvSpPr>
      <dsp:spPr>
        <a:xfrm>
          <a:off x="0" y="2139692"/>
          <a:ext cx="5614487" cy="46683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Ford_global_sales</a:t>
          </a:r>
        </a:p>
      </dsp:txBody>
      <dsp:txXfrm>
        <a:off x="22789" y="2162481"/>
        <a:ext cx="5568909" cy="421252"/>
      </dsp:txXfrm>
    </dsp:sp>
    <dsp:sp modelId="{9F2F15C6-77C7-4485-BB49-48757E5D57C4}">
      <dsp:nvSpPr>
        <dsp:cNvPr id="0" name=""/>
        <dsp:cNvSpPr/>
      </dsp:nvSpPr>
      <dsp:spPr>
        <a:xfrm>
          <a:off x="0" y="2661242"/>
          <a:ext cx="5614487" cy="46683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Ford_india_sales</a:t>
          </a:r>
        </a:p>
      </dsp:txBody>
      <dsp:txXfrm>
        <a:off x="22789" y="2684031"/>
        <a:ext cx="5568909" cy="421252"/>
      </dsp:txXfrm>
    </dsp:sp>
    <dsp:sp modelId="{B3697D36-13F0-4BC0-9C14-E77B204EEED5}">
      <dsp:nvSpPr>
        <dsp:cNvPr id="0" name=""/>
        <dsp:cNvSpPr/>
      </dsp:nvSpPr>
      <dsp:spPr>
        <a:xfrm>
          <a:off x="0" y="3182792"/>
          <a:ext cx="5614487" cy="46683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Market_factor</a:t>
          </a:r>
        </a:p>
      </dsp:txBody>
      <dsp:txXfrm>
        <a:off x="22789" y="3205581"/>
        <a:ext cx="5568909" cy="4212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53A7D-1AE7-5660-8F08-E6A6353F05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3439B6B-FE56-64A0-8700-E3940A7732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34AA5C9-915F-587D-6E65-2C74BF747764}"/>
              </a:ext>
            </a:extLst>
          </p:cNvPr>
          <p:cNvSpPr>
            <a:spLocks noGrp="1"/>
          </p:cNvSpPr>
          <p:nvPr>
            <p:ph type="dt" sz="half" idx="10"/>
          </p:nvPr>
        </p:nvSpPr>
        <p:spPr/>
        <p:txBody>
          <a:bodyPr/>
          <a:lstStyle/>
          <a:p>
            <a:fld id="{013302CD-9383-4B8A-9C65-663CAA182BDD}" type="datetimeFigureOut">
              <a:rPr lang="en-IN" smtClean="0"/>
              <a:t>14-03-2025</a:t>
            </a:fld>
            <a:endParaRPr lang="en-IN"/>
          </a:p>
        </p:txBody>
      </p:sp>
      <p:sp>
        <p:nvSpPr>
          <p:cNvPr id="5" name="Footer Placeholder 4">
            <a:extLst>
              <a:ext uri="{FF2B5EF4-FFF2-40B4-BE49-F238E27FC236}">
                <a16:creationId xmlns:a16="http://schemas.microsoft.com/office/drawing/2014/main" id="{7CB02EE4-14D6-590A-F66D-F3B562647E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24F0EA-2B88-3974-896C-CDA8417CE263}"/>
              </a:ext>
            </a:extLst>
          </p:cNvPr>
          <p:cNvSpPr>
            <a:spLocks noGrp="1"/>
          </p:cNvSpPr>
          <p:nvPr>
            <p:ph type="sldNum" sz="quarter" idx="12"/>
          </p:nvPr>
        </p:nvSpPr>
        <p:spPr/>
        <p:txBody>
          <a:bodyPr/>
          <a:lstStyle/>
          <a:p>
            <a:fld id="{7AFB4AF9-7295-4A9F-8234-574E1F8E2754}" type="slidenum">
              <a:rPr lang="en-IN" smtClean="0"/>
              <a:t>‹#›</a:t>
            </a:fld>
            <a:endParaRPr lang="en-IN"/>
          </a:p>
        </p:txBody>
      </p:sp>
    </p:spTree>
    <p:extLst>
      <p:ext uri="{BB962C8B-B14F-4D97-AF65-F5344CB8AC3E}">
        <p14:creationId xmlns:p14="http://schemas.microsoft.com/office/powerpoint/2010/main" val="1680898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1D145-DB5A-02A6-26BB-4AA7CD5C10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9FBC97-1B62-93A5-923B-2C5832D989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F1F587-8181-4A8D-8307-497F3F1B7C2E}"/>
              </a:ext>
            </a:extLst>
          </p:cNvPr>
          <p:cNvSpPr>
            <a:spLocks noGrp="1"/>
          </p:cNvSpPr>
          <p:nvPr>
            <p:ph type="dt" sz="half" idx="10"/>
          </p:nvPr>
        </p:nvSpPr>
        <p:spPr/>
        <p:txBody>
          <a:bodyPr/>
          <a:lstStyle/>
          <a:p>
            <a:fld id="{013302CD-9383-4B8A-9C65-663CAA182BDD}" type="datetimeFigureOut">
              <a:rPr lang="en-IN" smtClean="0"/>
              <a:t>14-03-2025</a:t>
            </a:fld>
            <a:endParaRPr lang="en-IN"/>
          </a:p>
        </p:txBody>
      </p:sp>
      <p:sp>
        <p:nvSpPr>
          <p:cNvPr id="5" name="Footer Placeholder 4">
            <a:extLst>
              <a:ext uri="{FF2B5EF4-FFF2-40B4-BE49-F238E27FC236}">
                <a16:creationId xmlns:a16="http://schemas.microsoft.com/office/drawing/2014/main" id="{B9843812-A6DB-8E00-D0FC-44554B0F58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061AC8-F6B7-CE9F-144E-C10ABEEA7552}"/>
              </a:ext>
            </a:extLst>
          </p:cNvPr>
          <p:cNvSpPr>
            <a:spLocks noGrp="1"/>
          </p:cNvSpPr>
          <p:nvPr>
            <p:ph type="sldNum" sz="quarter" idx="12"/>
          </p:nvPr>
        </p:nvSpPr>
        <p:spPr/>
        <p:txBody>
          <a:bodyPr/>
          <a:lstStyle/>
          <a:p>
            <a:fld id="{7AFB4AF9-7295-4A9F-8234-574E1F8E2754}" type="slidenum">
              <a:rPr lang="en-IN" smtClean="0"/>
              <a:t>‹#›</a:t>
            </a:fld>
            <a:endParaRPr lang="en-IN"/>
          </a:p>
        </p:txBody>
      </p:sp>
    </p:spTree>
    <p:extLst>
      <p:ext uri="{BB962C8B-B14F-4D97-AF65-F5344CB8AC3E}">
        <p14:creationId xmlns:p14="http://schemas.microsoft.com/office/powerpoint/2010/main" val="1291639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5D5086-1D34-6158-A229-C19860B35C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B5741F-7461-7AB2-C2DE-06E391AC88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5AC87B-BB63-96D9-6F24-6A99C5CC1ED3}"/>
              </a:ext>
            </a:extLst>
          </p:cNvPr>
          <p:cNvSpPr>
            <a:spLocks noGrp="1"/>
          </p:cNvSpPr>
          <p:nvPr>
            <p:ph type="dt" sz="half" idx="10"/>
          </p:nvPr>
        </p:nvSpPr>
        <p:spPr/>
        <p:txBody>
          <a:bodyPr/>
          <a:lstStyle/>
          <a:p>
            <a:fld id="{013302CD-9383-4B8A-9C65-663CAA182BDD}" type="datetimeFigureOut">
              <a:rPr lang="en-IN" smtClean="0"/>
              <a:t>14-03-2025</a:t>
            </a:fld>
            <a:endParaRPr lang="en-IN"/>
          </a:p>
        </p:txBody>
      </p:sp>
      <p:sp>
        <p:nvSpPr>
          <p:cNvPr id="5" name="Footer Placeholder 4">
            <a:extLst>
              <a:ext uri="{FF2B5EF4-FFF2-40B4-BE49-F238E27FC236}">
                <a16:creationId xmlns:a16="http://schemas.microsoft.com/office/drawing/2014/main" id="{5AF3A4E2-37F2-C999-4102-BA1D74D044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0033F2-75A2-50F4-3605-1EE762A47126}"/>
              </a:ext>
            </a:extLst>
          </p:cNvPr>
          <p:cNvSpPr>
            <a:spLocks noGrp="1"/>
          </p:cNvSpPr>
          <p:nvPr>
            <p:ph type="sldNum" sz="quarter" idx="12"/>
          </p:nvPr>
        </p:nvSpPr>
        <p:spPr/>
        <p:txBody>
          <a:bodyPr/>
          <a:lstStyle/>
          <a:p>
            <a:fld id="{7AFB4AF9-7295-4A9F-8234-574E1F8E2754}" type="slidenum">
              <a:rPr lang="en-IN" smtClean="0"/>
              <a:t>‹#›</a:t>
            </a:fld>
            <a:endParaRPr lang="en-IN"/>
          </a:p>
        </p:txBody>
      </p:sp>
    </p:spTree>
    <p:extLst>
      <p:ext uri="{BB962C8B-B14F-4D97-AF65-F5344CB8AC3E}">
        <p14:creationId xmlns:p14="http://schemas.microsoft.com/office/powerpoint/2010/main" val="3239647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3E0EC-C6B6-7E16-60ED-0BC9832372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1C7E04-B3D2-03E7-8E2E-9EE081A471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B79F75-BCF6-07B9-732B-ECC7908CDC19}"/>
              </a:ext>
            </a:extLst>
          </p:cNvPr>
          <p:cNvSpPr>
            <a:spLocks noGrp="1"/>
          </p:cNvSpPr>
          <p:nvPr>
            <p:ph type="dt" sz="half" idx="10"/>
          </p:nvPr>
        </p:nvSpPr>
        <p:spPr/>
        <p:txBody>
          <a:bodyPr/>
          <a:lstStyle/>
          <a:p>
            <a:fld id="{013302CD-9383-4B8A-9C65-663CAA182BDD}" type="datetimeFigureOut">
              <a:rPr lang="en-IN" smtClean="0"/>
              <a:t>14-03-2025</a:t>
            </a:fld>
            <a:endParaRPr lang="en-IN"/>
          </a:p>
        </p:txBody>
      </p:sp>
      <p:sp>
        <p:nvSpPr>
          <p:cNvPr id="5" name="Footer Placeholder 4">
            <a:extLst>
              <a:ext uri="{FF2B5EF4-FFF2-40B4-BE49-F238E27FC236}">
                <a16:creationId xmlns:a16="http://schemas.microsoft.com/office/drawing/2014/main" id="{922645B8-5C07-54C2-3DF6-E129FB6D71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798C4C-4D46-AE76-BC9E-DC690863305C}"/>
              </a:ext>
            </a:extLst>
          </p:cNvPr>
          <p:cNvSpPr>
            <a:spLocks noGrp="1"/>
          </p:cNvSpPr>
          <p:nvPr>
            <p:ph type="sldNum" sz="quarter" idx="12"/>
          </p:nvPr>
        </p:nvSpPr>
        <p:spPr/>
        <p:txBody>
          <a:bodyPr/>
          <a:lstStyle/>
          <a:p>
            <a:fld id="{7AFB4AF9-7295-4A9F-8234-574E1F8E2754}" type="slidenum">
              <a:rPr lang="en-IN" smtClean="0"/>
              <a:t>‹#›</a:t>
            </a:fld>
            <a:endParaRPr lang="en-IN"/>
          </a:p>
        </p:txBody>
      </p:sp>
    </p:spTree>
    <p:extLst>
      <p:ext uri="{BB962C8B-B14F-4D97-AF65-F5344CB8AC3E}">
        <p14:creationId xmlns:p14="http://schemas.microsoft.com/office/powerpoint/2010/main" val="2322632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E1B8D-3AAF-F18A-79A9-FA63781BBB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B63BF13-0506-180C-722F-78115D36A71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D4C45F-2675-099D-2572-345B282989A7}"/>
              </a:ext>
            </a:extLst>
          </p:cNvPr>
          <p:cNvSpPr>
            <a:spLocks noGrp="1"/>
          </p:cNvSpPr>
          <p:nvPr>
            <p:ph type="dt" sz="half" idx="10"/>
          </p:nvPr>
        </p:nvSpPr>
        <p:spPr/>
        <p:txBody>
          <a:bodyPr/>
          <a:lstStyle/>
          <a:p>
            <a:fld id="{013302CD-9383-4B8A-9C65-663CAA182BDD}" type="datetimeFigureOut">
              <a:rPr lang="en-IN" smtClean="0"/>
              <a:t>14-03-2025</a:t>
            </a:fld>
            <a:endParaRPr lang="en-IN"/>
          </a:p>
        </p:txBody>
      </p:sp>
      <p:sp>
        <p:nvSpPr>
          <p:cNvPr id="5" name="Footer Placeholder 4">
            <a:extLst>
              <a:ext uri="{FF2B5EF4-FFF2-40B4-BE49-F238E27FC236}">
                <a16:creationId xmlns:a16="http://schemas.microsoft.com/office/drawing/2014/main" id="{1E4EE2E4-6A6E-BD09-C2D4-EE6204A24D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81D513-2CAA-74DB-1B85-5319160633C0}"/>
              </a:ext>
            </a:extLst>
          </p:cNvPr>
          <p:cNvSpPr>
            <a:spLocks noGrp="1"/>
          </p:cNvSpPr>
          <p:nvPr>
            <p:ph type="sldNum" sz="quarter" idx="12"/>
          </p:nvPr>
        </p:nvSpPr>
        <p:spPr/>
        <p:txBody>
          <a:bodyPr/>
          <a:lstStyle/>
          <a:p>
            <a:fld id="{7AFB4AF9-7295-4A9F-8234-574E1F8E2754}" type="slidenum">
              <a:rPr lang="en-IN" smtClean="0"/>
              <a:t>‹#›</a:t>
            </a:fld>
            <a:endParaRPr lang="en-IN"/>
          </a:p>
        </p:txBody>
      </p:sp>
    </p:spTree>
    <p:extLst>
      <p:ext uri="{BB962C8B-B14F-4D97-AF65-F5344CB8AC3E}">
        <p14:creationId xmlns:p14="http://schemas.microsoft.com/office/powerpoint/2010/main" val="834807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67485-C1BB-A725-5962-38EEFEB5B3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57CC78-C827-7445-12A2-A540AA3899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06EF32D-22CF-91B4-E451-B954DFCB4C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B512019-AFD8-1E1F-5DFE-BB30788240B6}"/>
              </a:ext>
            </a:extLst>
          </p:cNvPr>
          <p:cNvSpPr>
            <a:spLocks noGrp="1"/>
          </p:cNvSpPr>
          <p:nvPr>
            <p:ph type="dt" sz="half" idx="10"/>
          </p:nvPr>
        </p:nvSpPr>
        <p:spPr/>
        <p:txBody>
          <a:bodyPr/>
          <a:lstStyle/>
          <a:p>
            <a:fld id="{013302CD-9383-4B8A-9C65-663CAA182BDD}" type="datetimeFigureOut">
              <a:rPr lang="en-IN" smtClean="0"/>
              <a:t>14-03-2025</a:t>
            </a:fld>
            <a:endParaRPr lang="en-IN"/>
          </a:p>
        </p:txBody>
      </p:sp>
      <p:sp>
        <p:nvSpPr>
          <p:cNvPr id="6" name="Footer Placeholder 5">
            <a:extLst>
              <a:ext uri="{FF2B5EF4-FFF2-40B4-BE49-F238E27FC236}">
                <a16:creationId xmlns:a16="http://schemas.microsoft.com/office/drawing/2014/main" id="{CDD543A6-F855-FE89-49FF-14F8302382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EE3E1A-DE0B-004E-4BFA-02C53A69AEAF}"/>
              </a:ext>
            </a:extLst>
          </p:cNvPr>
          <p:cNvSpPr>
            <a:spLocks noGrp="1"/>
          </p:cNvSpPr>
          <p:nvPr>
            <p:ph type="sldNum" sz="quarter" idx="12"/>
          </p:nvPr>
        </p:nvSpPr>
        <p:spPr/>
        <p:txBody>
          <a:bodyPr/>
          <a:lstStyle/>
          <a:p>
            <a:fld id="{7AFB4AF9-7295-4A9F-8234-574E1F8E2754}" type="slidenum">
              <a:rPr lang="en-IN" smtClean="0"/>
              <a:t>‹#›</a:t>
            </a:fld>
            <a:endParaRPr lang="en-IN"/>
          </a:p>
        </p:txBody>
      </p:sp>
    </p:spTree>
    <p:extLst>
      <p:ext uri="{BB962C8B-B14F-4D97-AF65-F5344CB8AC3E}">
        <p14:creationId xmlns:p14="http://schemas.microsoft.com/office/powerpoint/2010/main" val="3684128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8013A-274E-B77C-5C14-DBD9673BD8C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57DF52-2AB2-C27E-00A9-5FB9DE4E3A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EDB1EC-F31C-7C6F-79C5-EA0B081154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103B01-56DD-43E0-206A-63B0889E88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4FB606-3F5A-2D58-3D72-A71EF232EA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0E691FE-5F43-55B3-9AB7-AD71AC36F07C}"/>
              </a:ext>
            </a:extLst>
          </p:cNvPr>
          <p:cNvSpPr>
            <a:spLocks noGrp="1"/>
          </p:cNvSpPr>
          <p:nvPr>
            <p:ph type="dt" sz="half" idx="10"/>
          </p:nvPr>
        </p:nvSpPr>
        <p:spPr/>
        <p:txBody>
          <a:bodyPr/>
          <a:lstStyle/>
          <a:p>
            <a:fld id="{013302CD-9383-4B8A-9C65-663CAA182BDD}" type="datetimeFigureOut">
              <a:rPr lang="en-IN" smtClean="0"/>
              <a:t>14-03-2025</a:t>
            </a:fld>
            <a:endParaRPr lang="en-IN"/>
          </a:p>
        </p:txBody>
      </p:sp>
      <p:sp>
        <p:nvSpPr>
          <p:cNvPr id="8" name="Footer Placeholder 7">
            <a:extLst>
              <a:ext uri="{FF2B5EF4-FFF2-40B4-BE49-F238E27FC236}">
                <a16:creationId xmlns:a16="http://schemas.microsoft.com/office/drawing/2014/main" id="{399826AF-0744-C76E-D0B6-D11253DE442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7DC3C61-D3FC-F9CA-4471-B3E52F7CB26D}"/>
              </a:ext>
            </a:extLst>
          </p:cNvPr>
          <p:cNvSpPr>
            <a:spLocks noGrp="1"/>
          </p:cNvSpPr>
          <p:nvPr>
            <p:ph type="sldNum" sz="quarter" idx="12"/>
          </p:nvPr>
        </p:nvSpPr>
        <p:spPr/>
        <p:txBody>
          <a:bodyPr/>
          <a:lstStyle/>
          <a:p>
            <a:fld id="{7AFB4AF9-7295-4A9F-8234-574E1F8E2754}" type="slidenum">
              <a:rPr lang="en-IN" smtClean="0"/>
              <a:t>‹#›</a:t>
            </a:fld>
            <a:endParaRPr lang="en-IN"/>
          </a:p>
        </p:txBody>
      </p:sp>
    </p:spTree>
    <p:extLst>
      <p:ext uri="{BB962C8B-B14F-4D97-AF65-F5344CB8AC3E}">
        <p14:creationId xmlns:p14="http://schemas.microsoft.com/office/powerpoint/2010/main" val="2219381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C31C6-40CA-FF14-FC97-9C37AEF139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329F06-3A91-0CD1-BB11-52C366C95637}"/>
              </a:ext>
            </a:extLst>
          </p:cNvPr>
          <p:cNvSpPr>
            <a:spLocks noGrp="1"/>
          </p:cNvSpPr>
          <p:nvPr>
            <p:ph type="dt" sz="half" idx="10"/>
          </p:nvPr>
        </p:nvSpPr>
        <p:spPr/>
        <p:txBody>
          <a:bodyPr/>
          <a:lstStyle/>
          <a:p>
            <a:fld id="{013302CD-9383-4B8A-9C65-663CAA182BDD}" type="datetimeFigureOut">
              <a:rPr lang="en-IN" smtClean="0"/>
              <a:t>14-03-2025</a:t>
            </a:fld>
            <a:endParaRPr lang="en-IN"/>
          </a:p>
        </p:txBody>
      </p:sp>
      <p:sp>
        <p:nvSpPr>
          <p:cNvPr id="4" name="Footer Placeholder 3">
            <a:extLst>
              <a:ext uri="{FF2B5EF4-FFF2-40B4-BE49-F238E27FC236}">
                <a16:creationId xmlns:a16="http://schemas.microsoft.com/office/drawing/2014/main" id="{83C3194D-718E-D665-8147-BC1153678AF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FAA8333-F996-4021-4FE5-A91B516CD2A2}"/>
              </a:ext>
            </a:extLst>
          </p:cNvPr>
          <p:cNvSpPr>
            <a:spLocks noGrp="1"/>
          </p:cNvSpPr>
          <p:nvPr>
            <p:ph type="sldNum" sz="quarter" idx="12"/>
          </p:nvPr>
        </p:nvSpPr>
        <p:spPr/>
        <p:txBody>
          <a:bodyPr/>
          <a:lstStyle/>
          <a:p>
            <a:fld id="{7AFB4AF9-7295-4A9F-8234-574E1F8E2754}" type="slidenum">
              <a:rPr lang="en-IN" smtClean="0"/>
              <a:t>‹#›</a:t>
            </a:fld>
            <a:endParaRPr lang="en-IN"/>
          </a:p>
        </p:txBody>
      </p:sp>
    </p:spTree>
    <p:extLst>
      <p:ext uri="{BB962C8B-B14F-4D97-AF65-F5344CB8AC3E}">
        <p14:creationId xmlns:p14="http://schemas.microsoft.com/office/powerpoint/2010/main" val="2676006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557776-5407-012B-45D9-498EDCDF730D}"/>
              </a:ext>
            </a:extLst>
          </p:cNvPr>
          <p:cNvSpPr>
            <a:spLocks noGrp="1"/>
          </p:cNvSpPr>
          <p:nvPr>
            <p:ph type="dt" sz="half" idx="10"/>
          </p:nvPr>
        </p:nvSpPr>
        <p:spPr/>
        <p:txBody>
          <a:bodyPr/>
          <a:lstStyle/>
          <a:p>
            <a:fld id="{013302CD-9383-4B8A-9C65-663CAA182BDD}" type="datetimeFigureOut">
              <a:rPr lang="en-IN" smtClean="0"/>
              <a:t>14-03-2025</a:t>
            </a:fld>
            <a:endParaRPr lang="en-IN"/>
          </a:p>
        </p:txBody>
      </p:sp>
      <p:sp>
        <p:nvSpPr>
          <p:cNvPr id="3" name="Footer Placeholder 2">
            <a:extLst>
              <a:ext uri="{FF2B5EF4-FFF2-40B4-BE49-F238E27FC236}">
                <a16:creationId xmlns:a16="http://schemas.microsoft.com/office/drawing/2014/main" id="{C0C9347E-3E7F-D7BE-291B-2B9474727A7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FF76E69-7182-7635-D3D5-2EDABCD1E10A}"/>
              </a:ext>
            </a:extLst>
          </p:cNvPr>
          <p:cNvSpPr>
            <a:spLocks noGrp="1"/>
          </p:cNvSpPr>
          <p:nvPr>
            <p:ph type="sldNum" sz="quarter" idx="12"/>
          </p:nvPr>
        </p:nvSpPr>
        <p:spPr/>
        <p:txBody>
          <a:bodyPr/>
          <a:lstStyle/>
          <a:p>
            <a:fld id="{7AFB4AF9-7295-4A9F-8234-574E1F8E2754}" type="slidenum">
              <a:rPr lang="en-IN" smtClean="0"/>
              <a:t>‹#›</a:t>
            </a:fld>
            <a:endParaRPr lang="en-IN"/>
          </a:p>
        </p:txBody>
      </p:sp>
    </p:spTree>
    <p:extLst>
      <p:ext uri="{BB962C8B-B14F-4D97-AF65-F5344CB8AC3E}">
        <p14:creationId xmlns:p14="http://schemas.microsoft.com/office/powerpoint/2010/main" val="2147329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87DA8-9D39-B336-8CD0-CC1C782C98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0439824-70AA-DB47-70A0-72545268CB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02A6027-9CD9-73BB-0C32-042AB7F0B9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7E12C5-0370-3FB4-B96C-DEDA4457F30E}"/>
              </a:ext>
            </a:extLst>
          </p:cNvPr>
          <p:cNvSpPr>
            <a:spLocks noGrp="1"/>
          </p:cNvSpPr>
          <p:nvPr>
            <p:ph type="dt" sz="half" idx="10"/>
          </p:nvPr>
        </p:nvSpPr>
        <p:spPr/>
        <p:txBody>
          <a:bodyPr/>
          <a:lstStyle/>
          <a:p>
            <a:fld id="{013302CD-9383-4B8A-9C65-663CAA182BDD}" type="datetimeFigureOut">
              <a:rPr lang="en-IN" smtClean="0"/>
              <a:t>14-03-2025</a:t>
            </a:fld>
            <a:endParaRPr lang="en-IN"/>
          </a:p>
        </p:txBody>
      </p:sp>
      <p:sp>
        <p:nvSpPr>
          <p:cNvPr id="6" name="Footer Placeholder 5">
            <a:extLst>
              <a:ext uri="{FF2B5EF4-FFF2-40B4-BE49-F238E27FC236}">
                <a16:creationId xmlns:a16="http://schemas.microsoft.com/office/drawing/2014/main" id="{54185FB2-F72E-A1E2-3874-160030C26C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C10A43-26E9-EB9E-B5F5-B9F734A921FD}"/>
              </a:ext>
            </a:extLst>
          </p:cNvPr>
          <p:cNvSpPr>
            <a:spLocks noGrp="1"/>
          </p:cNvSpPr>
          <p:nvPr>
            <p:ph type="sldNum" sz="quarter" idx="12"/>
          </p:nvPr>
        </p:nvSpPr>
        <p:spPr/>
        <p:txBody>
          <a:bodyPr/>
          <a:lstStyle/>
          <a:p>
            <a:fld id="{7AFB4AF9-7295-4A9F-8234-574E1F8E2754}" type="slidenum">
              <a:rPr lang="en-IN" smtClean="0"/>
              <a:t>‹#›</a:t>
            </a:fld>
            <a:endParaRPr lang="en-IN"/>
          </a:p>
        </p:txBody>
      </p:sp>
    </p:spTree>
    <p:extLst>
      <p:ext uri="{BB962C8B-B14F-4D97-AF65-F5344CB8AC3E}">
        <p14:creationId xmlns:p14="http://schemas.microsoft.com/office/powerpoint/2010/main" val="1661395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E5A95-699D-7EC8-88F4-DEAF14CECA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DD46E7C-2942-D8DD-A8B3-18A9D3FF27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185122A-4E74-5720-75E6-D6787D1FBD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20B93A-00CF-6CCA-EFD9-A2EF05D20AB8}"/>
              </a:ext>
            </a:extLst>
          </p:cNvPr>
          <p:cNvSpPr>
            <a:spLocks noGrp="1"/>
          </p:cNvSpPr>
          <p:nvPr>
            <p:ph type="dt" sz="half" idx="10"/>
          </p:nvPr>
        </p:nvSpPr>
        <p:spPr/>
        <p:txBody>
          <a:bodyPr/>
          <a:lstStyle/>
          <a:p>
            <a:fld id="{013302CD-9383-4B8A-9C65-663CAA182BDD}" type="datetimeFigureOut">
              <a:rPr lang="en-IN" smtClean="0"/>
              <a:t>14-03-2025</a:t>
            </a:fld>
            <a:endParaRPr lang="en-IN"/>
          </a:p>
        </p:txBody>
      </p:sp>
      <p:sp>
        <p:nvSpPr>
          <p:cNvPr id="6" name="Footer Placeholder 5">
            <a:extLst>
              <a:ext uri="{FF2B5EF4-FFF2-40B4-BE49-F238E27FC236}">
                <a16:creationId xmlns:a16="http://schemas.microsoft.com/office/drawing/2014/main" id="{93451473-4E8B-E646-3610-C24D94B916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24D666-39A7-CC0C-4BE1-F2172E111E31}"/>
              </a:ext>
            </a:extLst>
          </p:cNvPr>
          <p:cNvSpPr>
            <a:spLocks noGrp="1"/>
          </p:cNvSpPr>
          <p:nvPr>
            <p:ph type="sldNum" sz="quarter" idx="12"/>
          </p:nvPr>
        </p:nvSpPr>
        <p:spPr/>
        <p:txBody>
          <a:bodyPr/>
          <a:lstStyle/>
          <a:p>
            <a:fld id="{7AFB4AF9-7295-4A9F-8234-574E1F8E2754}" type="slidenum">
              <a:rPr lang="en-IN" smtClean="0"/>
              <a:t>‹#›</a:t>
            </a:fld>
            <a:endParaRPr lang="en-IN"/>
          </a:p>
        </p:txBody>
      </p:sp>
    </p:spTree>
    <p:extLst>
      <p:ext uri="{BB962C8B-B14F-4D97-AF65-F5344CB8AC3E}">
        <p14:creationId xmlns:p14="http://schemas.microsoft.com/office/powerpoint/2010/main" val="2583773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6F1EB0-742C-A420-5E31-A041414F4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D9ACCC-051E-1738-3D1F-1FF8FA76AD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9D617B-DC08-DCD5-42CE-0A0A2710D9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13302CD-9383-4B8A-9C65-663CAA182BDD}" type="datetimeFigureOut">
              <a:rPr lang="en-IN" smtClean="0"/>
              <a:t>14-03-2025</a:t>
            </a:fld>
            <a:endParaRPr lang="en-IN"/>
          </a:p>
        </p:txBody>
      </p:sp>
      <p:sp>
        <p:nvSpPr>
          <p:cNvPr id="5" name="Footer Placeholder 4">
            <a:extLst>
              <a:ext uri="{FF2B5EF4-FFF2-40B4-BE49-F238E27FC236}">
                <a16:creationId xmlns:a16="http://schemas.microsoft.com/office/drawing/2014/main" id="{3C0A2A84-4588-AC50-A387-0933D552CE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858BE3EF-74D8-7490-36AE-59ECC5766E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AFB4AF9-7295-4A9F-8234-574E1F8E2754}" type="slidenum">
              <a:rPr lang="en-IN" smtClean="0"/>
              <a:t>‹#›</a:t>
            </a:fld>
            <a:endParaRPr lang="en-IN"/>
          </a:p>
        </p:txBody>
      </p:sp>
    </p:spTree>
    <p:extLst>
      <p:ext uri="{BB962C8B-B14F-4D97-AF65-F5344CB8AC3E}">
        <p14:creationId xmlns:p14="http://schemas.microsoft.com/office/powerpoint/2010/main" val="2452361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en.wikipedia.org/wiki/Ford_India"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autopunditz.com/" TargetMode="External"/><Relationship Id="rId2" Type="http://schemas.openxmlformats.org/officeDocument/2006/relationships/hyperlink" Target="https://data.worldbank.org/indicator/IC.BUS.EASE.XQ?locations=I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A397E7-BF60-45B2-84C7-B074B76C3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A74BFAB5-37EA-57B2-430E-B1856BFC957F}"/>
              </a:ext>
            </a:extLst>
          </p:cNvPr>
          <p:cNvPicPr>
            <a:picLocks noChangeAspect="1"/>
          </p:cNvPicPr>
          <p:nvPr/>
        </p:nvPicPr>
        <p:blipFill>
          <a:blip r:embed="rId2">
            <a:alphaModFix/>
          </a:blip>
          <a:srcRect r="1119" b="-1"/>
          <a:stretch/>
        </p:blipFill>
        <p:spPr>
          <a:xfrm>
            <a:off x="4283902" y="10"/>
            <a:ext cx="7908098" cy="6857992"/>
          </a:xfrm>
          <a:prstGeom prst="rect">
            <a:avLst/>
          </a:prstGeom>
        </p:spPr>
      </p:pic>
      <p:sp>
        <p:nvSpPr>
          <p:cNvPr id="11" name="Rectangle 10">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62A950-8BDE-17A6-FF16-4CACCA8E6BF5}"/>
              </a:ext>
            </a:extLst>
          </p:cNvPr>
          <p:cNvSpPr>
            <a:spLocks noGrp="1"/>
          </p:cNvSpPr>
          <p:nvPr>
            <p:ph type="ctrTitle"/>
          </p:nvPr>
        </p:nvSpPr>
        <p:spPr>
          <a:xfrm>
            <a:off x="728663" y="1115219"/>
            <a:ext cx="5505449" cy="2387600"/>
          </a:xfrm>
        </p:spPr>
        <p:txBody>
          <a:bodyPr>
            <a:normAutofit/>
          </a:bodyPr>
          <a:lstStyle/>
          <a:p>
            <a:pPr algn="l"/>
            <a:r>
              <a:rPr lang="en-US" sz="4600">
                <a:solidFill>
                  <a:schemeClr val="bg1"/>
                </a:solidFill>
              </a:rPr>
              <a:t>🚘 Why Ford Exited India (Twice): A Data-Driven Analysis</a:t>
            </a:r>
            <a:endParaRPr lang="en-IN" sz="4600">
              <a:solidFill>
                <a:schemeClr val="bg1"/>
              </a:solidFill>
            </a:endParaRPr>
          </a:p>
        </p:txBody>
      </p:sp>
      <p:sp>
        <p:nvSpPr>
          <p:cNvPr id="3" name="Subtitle 2">
            <a:extLst>
              <a:ext uri="{FF2B5EF4-FFF2-40B4-BE49-F238E27FC236}">
                <a16:creationId xmlns:a16="http://schemas.microsoft.com/office/drawing/2014/main" id="{208228A7-C911-74FF-6DB6-806279BB3E1A}"/>
              </a:ext>
            </a:extLst>
          </p:cNvPr>
          <p:cNvSpPr>
            <a:spLocks noGrp="1"/>
          </p:cNvSpPr>
          <p:nvPr>
            <p:ph type="subTitle" idx="1"/>
          </p:nvPr>
        </p:nvSpPr>
        <p:spPr>
          <a:xfrm>
            <a:off x="728663" y="3902075"/>
            <a:ext cx="5505449" cy="1655762"/>
          </a:xfrm>
        </p:spPr>
        <p:txBody>
          <a:bodyPr>
            <a:normAutofit/>
          </a:bodyPr>
          <a:lstStyle/>
          <a:p>
            <a:pPr algn="l"/>
            <a:r>
              <a:rPr lang="en-IN" sz="2000">
                <a:solidFill>
                  <a:schemeClr val="bg1"/>
                </a:solidFill>
              </a:rPr>
              <a:t>📅 1997–2021 | 📊 MySQL + Excel </a:t>
            </a:r>
          </a:p>
          <a:p>
            <a:pPr algn="l"/>
            <a:endParaRPr lang="en-IN" sz="2000">
              <a:solidFill>
                <a:schemeClr val="bg1"/>
              </a:solidFill>
            </a:endParaRPr>
          </a:p>
          <a:p>
            <a:pPr algn="l"/>
            <a:endParaRPr lang="en-IN" sz="2000">
              <a:solidFill>
                <a:schemeClr val="bg1"/>
              </a:solidFill>
            </a:endParaRPr>
          </a:p>
          <a:p>
            <a:pPr algn="l"/>
            <a:r>
              <a:rPr lang="en-IN" sz="2000">
                <a:solidFill>
                  <a:schemeClr val="bg1"/>
                </a:solidFill>
              </a:rPr>
              <a:t>By:Uday Arora</a:t>
            </a:r>
          </a:p>
        </p:txBody>
      </p:sp>
      <p:cxnSp>
        <p:nvCxnSpPr>
          <p:cNvPr id="13" name="Straight Connector 12">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8585" y="3681408"/>
            <a:ext cx="1193482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2356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4ED39-E29D-58A3-5A2F-96EB24ED8149}"/>
              </a:ext>
            </a:extLst>
          </p:cNvPr>
          <p:cNvSpPr>
            <a:spLocks noGrp="1"/>
          </p:cNvSpPr>
          <p:nvPr>
            <p:ph type="title"/>
          </p:nvPr>
        </p:nvSpPr>
        <p:spPr/>
        <p:txBody>
          <a:bodyPr/>
          <a:lstStyle/>
          <a:p>
            <a:r>
              <a:rPr lang="en-US" dirty="0"/>
              <a:t>Market Headwinds: Correlation Between Ford Sales and Economic Factors</a:t>
            </a:r>
            <a:endParaRPr lang="en-IN" dirty="0"/>
          </a:p>
        </p:txBody>
      </p:sp>
      <p:pic>
        <p:nvPicPr>
          <p:cNvPr id="5" name="Picture 4">
            <a:extLst>
              <a:ext uri="{FF2B5EF4-FFF2-40B4-BE49-F238E27FC236}">
                <a16:creationId xmlns:a16="http://schemas.microsoft.com/office/drawing/2014/main" id="{E41DA2AD-20B3-209D-98A3-FBF80AC4CBDC}"/>
              </a:ext>
            </a:extLst>
          </p:cNvPr>
          <p:cNvPicPr>
            <a:picLocks noChangeAspect="1"/>
          </p:cNvPicPr>
          <p:nvPr/>
        </p:nvPicPr>
        <p:blipFill>
          <a:blip r:embed="rId2"/>
          <a:stretch>
            <a:fillRect/>
          </a:stretch>
        </p:blipFill>
        <p:spPr>
          <a:xfrm>
            <a:off x="4386804" y="1576527"/>
            <a:ext cx="7674015" cy="4547463"/>
          </a:xfrm>
          <a:prstGeom prst="rect">
            <a:avLst/>
          </a:prstGeom>
        </p:spPr>
      </p:pic>
      <p:sp>
        <p:nvSpPr>
          <p:cNvPr id="11" name="TextBox 10">
            <a:extLst>
              <a:ext uri="{FF2B5EF4-FFF2-40B4-BE49-F238E27FC236}">
                <a16:creationId xmlns:a16="http://schemas.microsoft.com/office/drawing/2014/main" id="{422F99C4-0275-9D98-80FB-83F9839CDF20}"/>
              </a:ext>
            </a:extLst>
          </p:cNvPr>
          <p:cNvSpPr txBox="1"/>
          <p:nvPr/>
        </p:nvSpPr>
        <p:spPr>
          <a:xfrm>
            <a:off x="838200" y="1875882"/>
            <a:ext cx="3548605" cy="3416320"/>
          </a:xfrm>
          <a:prstGeom prst="rect">
            <a:avLst/>
          </a:prstGeom>
          <a:noFill/>
        </p:spPr>
        <p:txBody>
          <a:bodyPr wrap="square">
            <a:spAutoFit/>
          </a:bodyPr>
          <a:lstStyle/>
          <a:p>
            <a:pPr>
              <a:buNone/>
            </a:pPr>
            <a:r>
              <a:rPr lang="en-IN" dirty="0"/>
              <a:t>🧠 </a:t>
            </a:r>
            <a:r>
              <a:rPr lang="en-IN" b="1" dirty="0"/>
              <a:t>Key Observations:</a:t>
            </a:r>
          </a:p>
          <a:p>
            <a:pPr>
              <a:buNone/>
            </a:pPr>
            <a:endParaRPr lang="en-IN" dirty="0"/>
          </a:p>
          <a:p>
            <a:pPr>
              <a:buFont typeface="Arial" panose="020B0604020202020204" pitchFamily="34" charset="0"/>
              <a:buChar char="•"/>
            </a:pPr>
            <a:r>
              <a:rPr lang="en-IN" dirty="0"/>
              <a:t>🔼 </a:t>
            </a:r>
            <a:r>
              <a:rPr lang="en-IN" b="1" dirty="0"/>
              <a:t>2003–2014:</a:t>
            </a:r>
            <a:r>
              <a:rPr lang="en-IN" dirty="0"/>
              <a:t> Sales peaked even as fuel prices rose — strong product lineup.</a:t>
            </a:r>
          </a:p>
          <a:p>
            <a:pPr>
              <a:buFont typeface="Arial" panose="020B0604020202020204" pitchFamily="34" charset="0"/>
              <a:buChar char="•"/>
            </a:pPr>
            <a:r>
              <a:rPr lang="en-IN" dirty="0"/>
              <a:t>🔽 </a:t>
            </a:r>
            <a:r>
              <a:rPr lang="en-IN" b="1" dirty="0"/>
              <a:t>Post-2014:</a:t>
            </a:r>
            <a:r>
              <a:rPr lang="en-IN" dirty="0"/>
              <a:t> Sales dropped sharply despite falling fuel prices.</a:t>
            </a:r>
          </a:p>
          <a:p>
            <a:pPr>
              <a:buFont typeface="Arial" panose="020B0604020202020204" pitchFamily="34" charset="0"/>
              <a:buChar char="•"/>
            </a:pPr>
            <a:r>
              <a:rPr lang="en-IN" dirty="0"/>
              <a:t>❗ No strong correlation between fuel prices and Ford's performance.</a:t>
            </a:r>
          </a:p>
          <a:p>
            <a:pPr>
              <a:buFont typeface="Arial" panose="020B0604020202020204" pitchFamily="34" charset="0"/>
              <a:buChar char="•"/>
            </a:pPr>
            <a:r>
              <a:rPr lang="en-IN" dirty="0"/>
              <a:t>🛑 2021: Sales dropped drastically as Ford exited India.</a:t>
            </a:r>
          </a:p>
        </p:txBody>
      </p:sp>
      <p:sp>
        <p:nvSpPr>
          <p:cNvPr id="13" name="TextBox 12">
            <a:extLst>
              <a:ext uri="{FF2B5EF4-FFF2-40B4-BE49-F238E27FC236}">
                <a16:creationId xmlns:a16="http://schemas.microsoft.com/office/drawing/2014/main" id="{AD20D8B2-ACE9-EEDC-EFD0-CC880901CF79}"/>
              </a:ext>
            </a:extLst>
          </p:cNvPr>
          <p:cNvSpPr txBox="1"/>
          <p:nvPr/>
        </p:nvSpPr>
        <p:spPr>
          <a:xfrm>
            <a:off x="699304" y="6123543"/>
            <a:ext cx="11594939" cy="369332"/>
          </a:xfrm>
          <a:prstGeom prst="rect">
            <a:avLst/>
          </a:prstGeom>
          <a:noFill/>
        </p:spPr>
        <p:txBody>
          <a:bodyPr wrap="square">
            <a:spAutoFit/>
          </a:bodyPr>
          <a:lstStyle/>
          <a:p>
            <a:pPr algn="ctr"/>
            <a:r>
              <a:rPr lang="en-US" dirty="0"/>
              <a:t>🔍 </a:t>
            </a:r>
            <a:r>
              <a:rPr lang="en-US" sz="1400" i="1" dirty="0"/>
              <a:t>“Fuel prices shown are per </a:t>
            </a:r>
            <a:r>
              <a:rPr lang="en-US" sz="1400" i="1" dirty="0" err="1"/>
              <a:t>litre</a:t>
            </a:r>
            <a:r>
              <a:rPr lang="en-US" sz="1400" i="1" dirty="0"/>
              <a:t> in USD. Sales are based on Ford’s annual vehicle deliveries in India.”</a:t>
            </a:r>
            <a:endParaRPr lang="en-IN" sz="1400" i="1" dirty="0"/>
          </a:p>
        </p:txBody>
      </p:sp>
      <p:sp>
        <p:nvSpPr>
          <p:cNvPr id="14" name="TextBox 13">
            <a:extLst>
              <a:ext uri="{FF2B5EF4-FFF2-40B4-BE49-F238E27FC236}">
                <a16:creationId xmlns:a16="http://schemas.microsoft.com/office/drawing/2014/main" id="{AF9395D4-35A0-EAAA-269A-E7B9B1413F31}"/>
              </a:ext>
            </a:extLst>
          </p:cNvPr>
          <p:cNvSpPr txBox="1"/>
          <p:nvPr/>
        </p:nvSpPr>
        <p:spPr>
          <a:xfrm>
            <a:off x="9926256" y="5962184"/>
            <a:ext cx="2265744" cy="230832"/>
          </a:xfrm>
          <a:prstGeom prst="rect">
            <a:avLst/>
          </a:prstGeom>
          <a:noFill/>
        </p:spPr>
        <p:txBody>
          <a:bodyPr wrap="square">
            <a:spAutoFit/>
          </a:bodyPr>
          <a:lstStyle/>
          <a:p>
            <a:r>
              <a:rPr lang="en-US" sz="900" i="1" dirty="0">
                <a:solidFill>
                  <a:schemeClr val="tx1">
                    <a:lumMod val="65000"/>
                    <a:lumOff val="35000"/>
                  </a:schemeClr>
                </a:solidFill>
              </a:rPr>
              <a:t>Estimated figures based on public data</a:t>
            </a:r>
            <a:endParaRPr lang="en-IN" sz="900" i="1" dirty="0">
              <a:solidFill>
                <a:schemeClr val="tx1">
                  <a:lumMod val="65000"/>
                  <a:lumOff val="35000"/>
                </a:schemeClr>
              </a:solidFill>
            </a:endParaRPr>
          </a:p>
        </p:txBody>
      </p:sp>
    </p:spTree>
    <p:extLst>
      <p:ext uri="{BB962C8B-B14F-4D97-AF65-F5344CB8AC3E}">
        <p14:creationId xmlns:p14="http://schemas.microsoft.com/office/powerpoint/2010/main" val="3494290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BDC9-7185-BB1C-D42F-E883761EFD81}"/>
              </a:ext>
            </a:extLst>
          </p:cNvPr>
          <p:cNvSpPr>
            <a:spLocks noGrp="1"/>
          </p:cNvSpPr>
          <p:nvPr>
            <p:ph type="title"/>
          </p:nvPr>
        </p:nvSpPr>
        <p:spPr>
          <a:xfrm>
            <a:off x="838200" y="365125"/>
            <a:ext cx="10515600" cy="662781"/>
          </a:xfrm>
        </p:spPr>
        <p:txBody>
          <a:bodyPr>
            <a:normAutofit fontScale="90000"/>
          </a:bodyPr>
          <a:lstStyle/>
          <a:p>
            <a:r>
              <a:rPr lang="en-US" dirty="0"/>
              <a:t>Ford’s Market Share Over 25 Years</a:t>
            </a:r>
            <a:endParaRPr lang="en-IN" dirty="0"/>
          </a:p>
        </p:txBody>
      </p:sp>
      <p:sp>
        <p:nvSpPr>
          <p:cNvPr id="3" name="Content Placeholder 2">
            <a:extLst>
              <a:ext uri="{FF2B5EF4-FFF2-40B4-BE49-F238E27FC236}">
                <a16:creationId xmlns:a16="http://schemas.microsoft.com/office/drawing/2014/main" id="{87AF4BE5-5218-6880-01E9-C9D9D013669F}"/>
              </a:ext>
            </a:extLst>
          </p:cNvPr>
          <p:cNvSpPr>
            <a:spLocks noGrp="1"/>
          </p:cNvSpPr>
          <p:nvPr>
            <p:ph idx="1"/>
          </p:nvPr>
        </p:nvSpPr>
        <p:spPr>
          <a:xfrm>
            <a:off x="838200" y="1223482"/>
            <a:ext cx="10515600" cy="1325563"/>
          </a:xfrm>
        </p:spPr>
        <p:txBody>
          <a:bodyPr>
            <a:normAutofit/>
          </a:bodyPr>
          <a:lstStyle/>
          <a:p>
            <a:pPr marL="0" indent="0">
              <a:buNone/>
            </a:pPr>
            <a:r>
              <a:rPr lang="en-US" sz="2400" dirty="0"/>
              <a:t>Between 1997–2021, Ford sold only 40.43% as many units as its competitors combined — highlighting long-term underperformance in India’s competitive auto market.</a:t>
            </a:r>
            <a:endParaRPr lang="en-IN" sz="2400"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14971D6D-B0BE-2B0E-2F7B-C2D51AD31EC3}"/>
                  </a:ext>
                </a:extLst>
              </p:cNvPr>
              <p:cNvSpPr txBox="1"/>
              <p:nvPr/>
            </p:nvSpPr>
            <p:spPr>
              <a:xfrm>
                <a:off x="838200" y="2565072"/>
                <a:ext cx="7177413" cy="514180"/>
              </a:xfrm>
              <a:prstGeom prst="rect">
                <a:avLst/>
              </a:prstGeom>
              <a:noFill/>
            </p:spPr>
            <p:txBody>
              <a:bodyPr wrap="square" lIns="0" tIns="0" rIns="0" bIns="0" rtlCol="0">
                <a:spAutoFit/>
              </a:bodyPr>
              <a:lstStyle/>
              <a:p>
                <a:r>
                  <a:rPr lang="en-IN" sz="2000" i="1" dirty="0"/>
                  <a:t>Market share (%) </a:t>
                </a:r>
                <a14:m>
                  <m:oMath xmlns:m="http://schemas.openxmlformats.org/officeDocument/2006/math">
                    <m:r>
                      <a:rPr lang="en-IN" sz="2000" i="0">
                        <a:latin typeface="Cambria Math" panose="02040503050406030204" pitchFamily="18" charset="0"/>
                      </a:rPr>
                      <m:t>=</m:t>
                    </m:r>
                    <m:f>
                      <m:fPr>
                        <m:ctrlPr>
                          <a:rPr lang="en-IN" sz="2000" i="1">
                            <a:solidFill>
                              <a:srgbClr val="836967"/>
                            </a:solidFill>
                            <a:latin typeface="Cambria Math" panose="02040503050406030204" pitchFamily="18" charset="0"/>
                          </a:rPr>
                        </m:ctrlPr>
                      </m:fPr>
                      <m:num>
                        <m:r>
                          <a:rPr lang="en-US" sz="2000" b="0" i="1" smtClean="0">
                            <a:solidFill>
                              <a:srgbClr val="836967"/>
                            </a:solidFill>
                            <a:latin typeface="Cambria Math" panose="02040503050406030204" pitchFamily="18" charset="0"/>
                          </a:rPr>
                          <m:t>𝐹𝑜𝑟</m:t>
                        </m:r>
                        <m:sSup>
                          <m:sSupPr>
                            <m:ctrlPr>
                              <a:rPr lang="en-US" sz="2000" b="0" i="1" smtClean="0">
                                <a:solidFill>
                                  <a:srgbClr val="836967"/>
                                </a:solidFill>
                                <a:latin typeface="Cambria Math" panose="02040503050406030204" pitchFamily="18" charset="0"/>
                              </a:rPr>
                            </m:ctrlPr>
                          </m:sSupPr>
                          <m:e>
                            <m:r>
                              <a:rPr lang="en-US" sz="2000" b="0" i="1" smtClean="0">
                                <a:solidFill>
                                  <a:srgbClr val="836967"/>
                                </a:solidFill>
                                <a:latin typeface="Cambria Math" panose="02040503050406030204" pitchFamily="18" charset="0"/>
                              </a:rPr>
                              <m:t>𝑑</m:t>
                            </m:r>
                          </m:e>
                          <m:sup>
                            <m:r>
                              <a:rPr lang="en-US" sz="2000" b="0" i="1" smtClean="0">
                                <a:solidFill>
                                  <a:srgbClr val="836967"/>
                                </a:solidFill>
                                <a:latin typeface="Cambria Math" panose="02040503050406030204" pitchFamily="18" charset="0"/>
                              </a:rPr>
                              <m:t>′</m:t>
                            </m:r>
                          </m:sup>
                        </m:sSup>
                        <m:r>
                          <a:rPr lang="en-US" sz="2000" b="0" i="1" smtClean="0">
                            <a:solidFill>
                              <a:srgbClr val="836967"/>
                            </a:solidFill>
                            <a:latin typeface="Cambria Math" panose="02040503050406030204" pitchFamily="18" charset="0"/>
                          </a:rPr>
                          <m:t>𝑠</m:t>
                        </m:r>
                        <m:r>
                          <a:rPr lang="en-US" sz="2000" b="0" i="1" smtClean="0">
                            <a:solidFill>
                              <a:srgbClr val="836967"/>
                            </a:solidFill>
                            <a:latin typeface="Cambria Math" panose="02040503050406030204" pitchFamily="18" charset="0"/>
                          </a:rPr>
                          <m:t> </m:t>
                        </m:r>
                        <m:r>
                          <a:rPr lang="en-US" sz="2000" b="0" i="1" smtClean="0">
                            <a:solidFill>
                              <a:srgbClr val="836967"/>
                            </a:solidFill>
                            <a:latin typeface="Cambria Math" panose="02040503050406030204" pitchFamily="18" charset="0"/>
                          </a:rPr>
                          <m:t>𝑈𝑛𝑖𝑡𝑠</m:t>
                        </m:r>
                        <m:r>
                          <a:rPr lang="en-US" sz="2000" b="0" i="1" smtClean="0">
                            <a:solidFill>
                              <a:srgbClr val="836967"/>
                            </a:solidFill>
                            <a:latin typeface="Cambria Math" panose="02040503050406030204" pitchFamily="18" charset="0"/>
                          </a:rPr>
                          <m:t> </m:t>
                        </m:r>
                        <m:r>
                          <a:rPr lang="en-US" sz="2000" b="0" i="1" smtClean="0">
                            <a:solidFill>
                              <a:srgbClr val="836967"/>
                            </a:solidFill>
                            <a:latin typeface="Cambria Math" panose="02040503050406030204" pitchFamily="18" charset="0"/>
                          </a:rPr>
                          <m:t>𝑠𝑜𝑙𝑑</m:t>
                        </m:r>
                      </m:num>
                      <m:den>
                        <m:r>
                          <a:rPr lang="en-US" sz="2000" b="0" i="1" smtClean="0">
                            <a:latin typeface="Cambria Math" panose="02040503050406030204" pitchFamily="18" charset="0"/>
                          </a:rPr>
                          <m:t>𝑇𝑜𝑡𝑎𝑙</m:t>
                        </m:r>
                        <m:r>
                          <a:rPr lang="en-US" sz="2000" b="0" i="1" smtClean="0">
                            <a:latin typeface="Cambria Math" panose="02040503050406030204" pitchFamily="18" charset="0"/>
                          </a:rPr>
                          <m:t> </m:t>
                        </m:r>
                        <m:r>
                          <a:rPr lang="en-US" sz="2000" b="0" i="1" smtClean="0">
                            <a:latin typeface="Cambria Math" panose="02040503050406030204" pitchFamily="18" charset="0"/>
                          </a:rPr>
                          <m:t>𝑈𝑛𝑖𝑡𝑠</m:t>
                        </m:r>
                        <m:r>
                          <a:rPr lang="en-US" sz="2000" b="0" i="1" smtClean="0">
                            <a:latin typeface="Cambria Math" panose="02040503050406030204" pitchFamily="18" charset="0"/>
                          </a:rPr>
                          <m:t> </m:t>
                        </m:r>
                        <m:r>
                          <a:rPr lang="en-US" sz="2000" b="0" i="1" smtClean="0">
                            <a:latin typeface="Cambria Math" panose="02040503050406030204" pitchFamily="18" charset="0"/>
                          </a:rPr>
                          <m:t>𝑆𝑜𝑙𝑑</m:t>
                        </m:r>
                        <m:r>
                          <a:rPr lang="en-US" sz="2000" b="0" i="1" smtClean="0">
                            <a:latin typeface="Cambria Math" panose="02040503050406030204" pitchFamily="18" charset="0"/>
                          </a:rPr>
                          <m:t> </m:t>
                        </m:r>
                        <m:r>
                          <a:rPr lang="en-US" sz="2000" b="0" i="1" smtClean="0">
                            <a:latin typeface="Cambria Math" panose="02040503050406030204" pitchFamily="18" charset="0"/>
                          </a:rPr>
                          <m:t>𝑏𝑦</m:t>
                        </m:r>
                        <m:r>
                          <a:rPr lang="en-US" sz="2000" b="0" i="1" smtClean="0">
                            <a:latin typeface="Cambria Math" panose="02040503050406030204" pitchFamily="18" charset="0"/>
                          </a:rPr>
                          <m:t> </m:t>
                        </m:r>
                        <m:r>
                          <a:rPr lang="en-US" sz="2000" b="0" i="1" smtClean="0">
                            <a:latin typeface="Cambria Math" panose="02040503050406030204" pitchFamily="18" charset="0"/>
                          </a:rPr>
                          <m:t>𝐴𝑙𝑙</m:t>
                        </m:r>
                        <m:r>
                          <a:rPr lang="en-US" sz="2000" b="0" i="1" smtClean="0">
                            <a:latin typeface="Cambria Math" panose="02040503050406030204" pitchFamily="18" charset="0"/>
                          </a:rPr>
                          <m:t> </m:t>
                        </m:r>
                        <m:r>
                          <a:rPr lang="en-US" sz="2000" b="0" i="1" smtClean="0">
                            <a:latin typeface="Cambria Math" panose="02040503050406030204" pitchFamily="18" charset="0"/>
                          </a:rPr>
                          <m:t>𝑏𝑟𝑎𝑛𝑑𝑠</m:t>
                        </m:r>
                      </m:den>
                    </m:f>
                    <m:r>
                      <a:rPr lang="en-IN" sz="2000" i="0">
                        <a:latin typeface="Cambria Math" panose="02040503050406030204" pitchFamily="18" charset="0"/>
                      </a:rPr>
                      <m:t>×</m:t>
                    </m:r>
                    <m:r>
                      <a:rPr lang="en-IN" sz="2000" i="0">
                        <a:latin typeface="Cambria Math" panose="02040503050406030204" pitchFamily="18" charset="0"/>
                      </a:rPr>
                      <m:t>100</m:t>
                    </m:r>
                    <m:r>
                      <a:rPr lang="en-US" sz="2000" b="0" i="0" smtClean="0">
                        <a:latin typeface="Cambria Math" panose="02040503050406030204" pitchFamily="18" charset="0"/>
                      </a:rPr>
                      <m:t>=</m:t>
                    </m:r>
                  </m:oMath>
                </a14:m>
                <a:r>
                  <a:rPr lang="en-IN" sz="2000" dirty="0"/>
                  <a:t> </a:t>
                </a:r>
                <a:r>
                  <a:rPr lang="en-IN" b="1" dirty="0"/>
                  <a:t>40.43605</a:t>
                </a:r>
                <a:r>
                  <a:rPr lang="en-IN" sz="2000" b="1" dirty="0"/>
                  <a:t> %</a:t>
                </a:r>
              </a:p>
            </p:txBody>
          </p:sp>
        </mc:Choice>
        <mc:Fallback>
          <p:sp>
            <p:nvSpPr>
              <p:cNvPr id="4" name="TextBox 3">
                <a:extLst>
                  <a:ext uri="{FF2B5EF4-FFF2-40B4-BE49-F238E27FC236}">
                    <a16:creationId xmlns:a16="http://schemas.microsoft.com/office/drawing/2014/main" id="{14971D6D-B0BE-2B0E-2F7B-C2D51AD31EC3}"/>
                  </a:ext>
                </a:extLst>
              </p:cNvPr>
              <p:cNvSpPr txBox="1">
                <a:spLocks noRot="1" noChangeAspect="1" noMove="1" noResize="1" noEditPoints="1" noAdjustHandles="1" noChangeArrowheads="1" noChangeShapeType="1" noTextEdit="1"/>
              </p:cNvSpPr>
              <p:nvPr/>
            </p:nvSpPr>
            <p:spPr>
              <a:xfrm>
                <a:off x="838200" y="2565072"/>
                <a:ext cx="7177413" cy="514180"/>
              </a:xfrm>
              <a:prstGeom prst="rect">
                <a:avLst/>
              </a:prstGeom>
              <a:blipFill>
                <a:blip r:embed="rId2"/>
                <a:stretch>
                  <a:fillRect l="-2209" r="-1359" b="-11905"/>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D9991B3E-82F8-6180-F843-E9106E04752F}"/>
              </a:ext>
            </a:extLst>
          </p:cNvPr>
          <p:cNvSpPr txBox="1"/>
          <p:nvPr/>
        </p:nvSpPr>
        <p:spPr>
          <a:xfrm>
            <a:off x="838200" y="3609459"/>
            <a:ext cx="4658006" cy="338554"/>
          </a:xfrm>
          <a:prstGeom prst="rect">
            <a:avLst/>
          </a:prstGeom>
          <a:noFill/>
        </p:spPr>
        <p:txBody>
          <a:bodyPr wrap="none" rtlCol="0">
            <a:spAutoFit/>
          </a:bodyPr>
          <a:lstStyle/>
          <a:p>
            <a:r>
              <a:rPr lang="en-US" sz="1600" dirty="0"/>
              <a:t>Total number of </a:t>
            </a:r>
            <a:r>
              <a:rPr lang="en-US" sz="1600" dirty="0" err="1"/>
              <a:t>competitor_unit_sold</a:t>
            </a:r>
            <a:r>
              <a:rPr lang="en-US" sz="1600" dirty="0"/>
              <a:t> = 1,992,000  </a:t>
            </a:r>
            <a:endParaRPr lang="en-IN" sz="1600" dirty="0"/>
          </a:p>
        </p:txBody>
      </p:sp>
      <p:sp>
        <p:nvSpPr>
          <p:cNvPr id="7" name="TextBox 6">
            <a:extLst>
              <a:ext uri="{FF2B5EF4-FFF2-40B4-BE49-F238E27FC236}">
                <a16:creationId xmlns:a16="http://schemas.microsoft.com/office/drawing/2014/main" id="{E6912F85-7CAB-46F0-D8C3-20BF5AE29EFB}"/>
              </a:ext>
            </a:extLst>
          </p:cNvPr>
          <p:cNvSpPr txBox="1"/>
          <p:nvPr/>
        </p:nvSpPr>
        <p:spPr>
          <a:xfrm>
            <a:off x="838200" y="3950368"/>
            <a:ext cx="4076501" cy="338554"/>
          </a:xfrm>
          <a:prstGeom prst="rect">
            <a:avLst/>
          </a:prstGeom>
          <a:noFill/>
        </p:spPr>
        <p:txBody>
          <a:bodyPr wrap="none" rtlCol="0">
            <a:spAutoFit/>
          </a:bodyPr>
          <a:lstStyle/>
          <a:p>
            <a:r>
              <a:rPr lang="en-US" sz="1600" dirty="0"/>
              <a:t>Total number of </a:t>
            </a:r>
            <a:r>
              <a:rPr lang="en-US" sz="1600" dirty="0" err="1"/>
              <a:t>Ford_unit_sold</a:t>
            </a:r>
            <a:r>
              <a:rPr lang="en-US" sz="1600" dirty="0"/>
              <a:t> = </a:t>
            </a:r>
            <a:r>
              <a:rPr lang="en-IN" sz="1600" dirty="0"/>
              <a:t>1,352,305</a:t>
            </a:r>
            <a:r>
              <a:rPr lang="en-US" sz="1600" dirty="0"/>
              <a:t>  </a:t>
            </a:r>
            <a:endParaRPr lang="en-IN" sz="1600" dirty="0"/>
          </a:p>
        </p:txBody>
      </p:sp>
      <p:pic>
        <p:nvPicPr>
          <p:cNvPr id="10" name="Picture 9">
            <a:extLst>
              <a:ext uri="{FF2B5EF4-FFF2-40B4-BE49-F238E27FC236}">
                <a16:creationId xmlns:a16="http://schemas.microsoft.com/office/drawing/2014/main" id="{48192858-15BC-6C06-1D12-AC378EFD1FC7}"/>
              </a:ext>
            </a:extLst>
          </p:cNvPr>
          <p:cNvPicPr>
            <a:picLocks noChangeAspect="1"/>
          </p:cNvPicPr>
          <p:nvPr/>
        </p:nvPicPr>
        <p:blipFill>
          <a:blip r:embed="rId3"/>
          <a:stretch>
            <a:fillRect/>
          </a:stretch>
        </p:blipFill>
        <p:spPr>
          <a:xfrm>
            <a:off x="4976013" y="3095279"/>
            <a:ext cx="7215987" cy="3413622"/>
          </a:xfrm>
          <a:prstGeom prst="rect">
            <a:avLst/>
          </a:prstGeom>
        </p:spPr>
      </p:pic>
      <p:sp>
        <p:nvSpPr>
          <p:cNvPr id="11" name="TextBox 10">
            <a:extLst>
              <a:ext uri="{FF2B5EF4-FFF2-40B4-BE49-F238E27FC236}">
                <a16:creationId xmlns:a16="http://schemas.microsoft.com/office/drawing/2014/main" id="{B0103AF3-7139-1481-19E8-4E86591174A7}"/>
              </a:ext>
            </a:extLst>
          </p:cNvPr>
          <p:cNvSpPr txBox="1"/>
          <p:nvPr/>
        </p:nvSpPr>
        <p:spPr>
          <a:xfrm>
            <a:off x="9926256" y="6627168"/>
            <a:ext cx="2265744" cy="230832"/>
          </a:xfrm>
          <a:prstGeom prst="rect">
            <a:avLst/>
          </a:prstGeom>
          <a:noFill/>
        </p:spPr>
        <p:txBody>
          <a:bodyPr wrap="square">
            <a:spAutoFit/>
          </a:bodyPr>
          <a:lstStyle/>
          <a:p>
            <a:r>
              <a:rPr lang="en-US" sz="900" i="1" dirty="0">
                <a:solidFill>
                  <a:schemeClr val="tx1">
                    <a:lumMod val="65000"/>
                    <a:lumOff val="35000"/>
                  </a:schemeClr>
                </a:solidFill>
              </a:rPr>
              <a:t>Estimated figures based on public data</a:t>
            </a:r>
            <a:endParaRPr lang="en-IN" sz="900" i="1" dirty="0">
              <a:solidFill>
                <a:schemeClr val="tx1">
                  <a:lumMod val="65000"/>
                  <a:lumOff val="35000"/>
                </a:schemeClr>
              </a:solidFill>
            </a:endParaRPr>
          </a:p>
        </p:txBody>
      </p:sp>
    </p:spTree>
    <p:extLst>
      <p:ext uri="{BB962C8B-B14F-4D97-AF65-F5344CB8AC3E}">
        <p14:creationId xmlns:p14="http://schemas.microsoft.com/office/powerpoint/2010/main" val="2657700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D0702-3AEE-BC1A-88A6-B297596E55DF}"/>
              </a:ext>
            </a:extLst>
          </p:cNvPr>
          <p:cNvSpPr>
            <a:spLocks noGrp="1"/>
          </p:cNvSpPr>
          <p:nvPr>
            <p:ph type="title"/>
          </p:nvPr>
        </p:nvSpPr>
        <p:spPr/>
        <p:txBody>
          <a:bodyPr/>
          <a:lstStyle/>
          <a:p>
            <a:r>
              <a:rPr lang="en-IN" b="1" dirty="0"/>
              <a:t>Global Perspective</a:t>
            </a:r>
            <a:endParaRPr lang="en-IN" dirty="0"/>
          </a:p>
        </p:txBody>
      </p:sp>
      <p:sp>
        <p:nvSpPr>
          <p:cNvPr id="10" name="Rectangle 4">
            <a:extLst>
              <a:ext uri="{FF2B5EF4-FFF2-40B4-BE49-F238E27FC236}">
                <a16:creationId xmlns:a16="http://schemas.microsoft.com/office/drawing/2014/main" id="{339F3B0A-712F-421D-18A6-B3AD49C73EB9}"/>
              </a:ext>
            </a:extLst>
          </p:cNvPr>
          <p:cNvSpPr>
            <a:spLocks noChangeArrowheads="1"/>
          </p:cNvSpPr>
          <p:nvPr/>
        </p:nvSpPr>
        <p:spPr bwMode="auto">
          <a:xfrm>
            <a:off x="780564" y="1690688"/>
            <a:ext cx="580059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Despite having lower sales in countries like Brazil (13.38%) and especially </a:t>
            </a:r>
            <a:r>
              <a:rPr kumimoji="0" lang="en-US" altLang="en-US" sz="1800" b="1" i="0" u="none" strike="noStrike" cap="none" normalizeH="0" baseline="0" dirty="0">
                <a:ln>
                  <a:noFill/>
                </a:ln>
                <a:solidFill>
                  <a:schemeClr val="tx1"/>
                </a:solidFill>
                <a:effectLst/>
                <a:latin typeface="Arial" panose="020B0604020202020204" pitchFamily="34" charset="0"/>
              </a:rPr>
              <a:t>India (only 2.42%)</a:t>
            </a:r>
            <a:r>
              <a:rPr kumimoji="0" lang="en-US" altLang="en-US" sz="1800" b="0" i="0" u="none" strike="noStrike" cap="none" normalizeH="0" baseline="0" dirty="0">
                <a:ln>
                  <a:noFill/>
                </a:ln>
                <a:solidFill>
                  <a:schemeClr val="tx1"/>
                </a:solidFill>
                <a:effectLst/>
                <a:latin typeface="Arial" panose="020B0604020202020204" pitchFamily="34" charset="0"/>
              </a:rPr>
              <a:t>, Ford </a:t>
            </a:r>
            <a:r>
              <a:rPr kumimoji="0" lang="en-US" altLang="en-US" sz="1800" b="1" i="0" u="none" strike="noStrike" cap="none" normalizeH="0" baseline="0" dirty="0">
                <a:ln>
                  <a:noFill/>
                </a:ln>
                <a:solidFill>
                  <a:schemeClr val="tx1"/>
                </a:solidFill>
                <a:effectLst/>
                <a:latin typeface="Arial" panose="020B0604020202020204" pitchFamily="34" charset="0"/>
              </a:rPr>
              <a:t>continued operations</a:t>
            </a:r>
            <a:r>
              <a:rPr kumimoji="0" lang="en-US" altLang="en-US" sz="1800" b="0" i="0" u="none" strike="noStrike" cap="none" normalizeH="0" baseline="0" dirty="0">
                <a:ln>
                  <a:noFill/>
                </a:ln>
                <a:solidFill>
                  <a:schemeClr val="tx1"/>
                </a:solidFill>
                <a:effectLst/>
                <a:latin typeface="Arial" panose="020B0604020202020204" pitchFamily="34" charset="0"/>
              </a:rPr>
              <a:t> in other markets, some with similar challenges.</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p>
          <a:p>
            <a:pPr marL="0" marR="0" lvl="0" indent="0" algn="l" defTabSz="914400" rtl="0" eaLnBrk="0" fontAlgn="base" latinLnBrk="0" hangingPunct="0">
              <a:lnSpc>
                <a:spcPct val="100000"/>
              </a:lnSpc>
              <a:spcBef>
                <a:spcPct val="0"/>
              </a:spcBef>
              <a:spcAft>
                <a:spcPct val="0"/>
              </a:spcAft>
              <a:buClrTx/>
              <a:buSzTx/>
              <a:buFontTx/>
              <a:buNone/>
              <a:tabLst/>
            </a:pPr>
            <a:r>
              <a:rPr lang="en-US" dirty="0"/>
              <a:t>Ford remained operational in markets </a:t>
            </a:r>
            <a:r>
              <a:rPr lang="en-US" b="1" dirty="0"/>
              <a:t>like Thailand, Vietnam, and South Africa </a:t>
            </a:r>
            <a:r>
              <a:rPr lang="en-US" dirty="0"/>
              <a:t>despite challenges — showing they had different approaches by region.</a:t>
            </a:r>
            <a:endParaRPr 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India contributed just 2.42%</a:t>
            </a:r>
            <a:r>
              <a:rPr kumimoji="0" lang="en-US" altLang="en-US" sz="1800" b="0" i="0" u="none" strike="noStrike" cap="none" normalizeH="0" baseline="0" dirty="0">
                <a:ln>
                  <a:noFill/>
                </a:ln>
                <a:solidFill>
                  <a:schemeClr val="tx1"/>
                </a:solidFill>
                <a:effectLst/>
                <a:latin typeface="Arial" panose="020B0604020202020204" pitchFamily="34" charset="0"/>
              </a:rPr>
              <a:t> to Ford’s global sales — yet Ford exited the Indian market, while continuing in countries like Brazil and Australia. This raises a question: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Why did Ford not double down to improve performance in India like it did elsewhere?</a:t>
            </a:r>
          </a:p>
        </p:txBody>
      </p:sp>
      <p:pic>
        <p:nvPicPr>
          <p:cNvPr id="12" name="Picture 11">
            <a:extLst>
              <a:ext uri="{FF2B5EF4-FFF2-40B4-BE49-F238E27FC236}">
                <a16:creationId xmlns:a16="http://schemas.microsoft.com/office/drawing/2014/main" id="{5379D9FE-383C-F013-CE6C-8818607231AA}"/>
              </a:ext>
            </a:extLst>
          </p:cNvPr>
          <p:cNvPicPr>
            <a:picLocks noChangeAspect="1"/>
          </p:cNvPicPr>
          <p:nvPr/>
        </p:nvPicPr>
        <p:blipFill>
          <a:blip r:embed="rId2"/>
          <a:srcRect t="3088"/>
          <a:stretch/>
        </p:blipFill>
        <p:spPr>
          <a:xfrm>
            <a:off x="6581159" y="1852618"/>
            <a:ext cx="5610841" cy="3457193"/>
          </a:xfrm>
          <a:prstGeom prst="rect">
            <a:avLst/>
          </a:prstGeom>
        </p:spPr>
      </p:pic>
    </p:spTree>
    <p:extLst>
      <p:ext uri="{BB962C8B-B14F-4D97-AF65-F5344CB8AC3E}">
        <p14:creationId xmlns:p14="http://schemas.microsoft.com/office/powerpoint/2010/main" val="1154993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FCB4F-FE5E-96B3-F8CF-5F3A3E8B0D4B}"/>
              </a:ext>
            </a:extLst>
          </p:cNvPr>
          <p:cNvSpPr>
            <a:spLocks noGrp="1"/>
          </p:cNvSpPr>
          <p:nvPr>
            <p:ph type="title"/>
          </p:nvPr>
        </p:nvSpPr>
        <p:spPr/>
        <p:txBody>
          <a:bodyPr/>
          <a:lstStyle/>
          <a:p>
            <a:r>
              <a:rPr lang="en-US" dirty="0"/>
              <a:t>India: A Tough Road for Global Automakers</a:t>
            </a:r>
            <a:endParaRPr lang="en-IN" dirty="0"/>
          </a:p>
        </p:txBody>
      </p:sp>
      <p:sp>
        <p:nvSpPr>
          <p:cNvPr id="4" name="Rectangle 1">
            <a:extLst>
              <a:ext uri="{FF2B5EF4-FFF2-40B4-BE49-F238E27FC236}">
                <a16:creationId xmlns:a16="http://schemas.microsoft.com/office/drawing/2014/main" id="{52D9C1CA-B507-1752-F056-DEB20BF45E45}"/>
              </a:ext>
            </a:extLst>
          </p:cNvPr>
          <p:cNvSpPr>
            <a:spLocks noChangeArrowheads="1"/>
          </p:cNvSpPr>
          <p:nvPr/>
        </p:nvSpPr>
        <p:spPr bwMode="auto">
          <a:xfrm>
            <a:off x="838200" y="1806104"/>
            <a:ext cx="4828675"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Top Challenges Faced in India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 Price-Sensitive Market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Majority of buyers opt for budget cars with high fuel efficiency.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 High After-Sales Expectations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Affordable maintenance, widespread service network expected.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 Infrastructural Gaps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Roads and conditions favor small, rugged, fuel-efficient vehicles.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 Regulatory Complexity</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Constant shifts in GST, safety norms, and emission standards.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 Low Brand Loyalty</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Indian buyers often switch brands based on short-term value.</a:t>
            </a:r>
          </a:p>
        </p:txBody>
      </p:sp>
      <p:sp>
        <p:nvSpPr>
          <p:cNvPr id="6" name="Rectangle 3">
            <a:extLst>
              <a:ext uri="{FF2B5EF4-FFF2-40B4-BE49-F238E27FC236}">
                <a16:creationId xmlns:a16="http://schemas.microsoft.com/office/drawing/2014/main" id="{A5FE1C5A-C854-63AB-3A67-1414C0A22CB9}"/>
              </a:ext>
            </a:extLst>
          </p:cNvPr>
          <p:cNvSpPr>
            <a:spLocks noChangeArrowheads="1"/>
          </p:cNvSpPr>
          <p:nvPr/>
        </p:nvSpPr>
        <p:spPr bwMode="auto">
          <a:xfrm>
            <a:off x="6096000" y="1806104"/>
            <a:ext cx="5043948"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Impact on Ford’s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Premium Pricing Limited Reach</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Ford’s globally successful cars were priced too high for mass appeal.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Slow </a:t>
            </a:r>
            <a:r>
              <a:rPr kumimoji="0" lang="en-US" altLang="en-US" sz="1800" b="1" i="0" u="none" strike="noStrike" cap="none" normalizeH="0" baseline="0" dirty="0" err="1">
                <a:ln>
                  <a:noFill/>
                </a:ln>
                <a:solidFill>
                  <a:schemeClr val="tx1"/>
                </a:solidFill>
                <a:effectLst/>
                <a:latin typeface="Arial" panose="020B0604020202020204" pitchFamily="34" charset="0"/>
              </a:rPr>
              <a:t>Localisation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Higher import content made Ford cars expensive vs rivals.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Low Volume, High Ambition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Couldn’t match sales volume of Maruti or Hyundai despite early entry.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Missed Trend Shifts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Late to respond to compact SUV trend and urban needs.</a:t>
            </a:r>
          </a:p>
        </p:txBody>
      </p:sp>
      <p:sp>
        <p:nvSpPr>
          <p:cNvPr id="8" name="TextBox 7">
            <a:extLst>
              <a:ext uri="{FF2B5EF4-FFF2-40B4-BE49-F238E27FC236}">
                <a16:creationId xmlns:a16="http://schemas.microsoft.com/office/drawing/2014/main" id="{BF0B3011-2114-B22C-DA3C-B07A7CEE50D4}"/>
              </a:ext>
            </a:extLst>
          </p:cNvPr>
          <p:cNvSpPr txBox="1"/>
          <p:nvPr/>
        </p:nvSpPr>
        <p:spPr>
          <a:xfrm>
            <a:off x="2074058" y="6128818"/>
            <a:ext cx="7305916" cy="246221"/>
          </a:xfrm>
          <a:prstGeom prst="rect">
            <a:avLst/>
          </a:prstGeom>
          <a:noFill/>
        </p:spPr>
        <p:txBody>
          <a:bodyPr wrap="square">
            <a:spAutoFit/>
          </a:bodyPr>
          <a:lstStyle/>
          <a:p>
            <a:r>
              <a:rPr lang="en-US" sz="1000" b="1" i="1" dirty="0">
                <a:solidFill>
                  <a:schemeClr val="tx1">
                    <a:lumMod val="65000"/>
                    <a:lumOff val="35000"/>
                  </a:schemeClr>
                </a:solidFill>
              </a:rPr>
              <a:t>“Ford delivered global quality, but missed India’s value equation. Without affordability and </a:t>
            </a:r>
            <a:r>
              <a:rPr lang="en-US" sz="1000" b="1" i="1" dirty="0" err="1">
                <a:solidFill>
                  <a:schemeClr val="tx1">
                    <a:lumMod val="65000"/>
                    <a:lumOff val="35000"/>
                  </a:schemeClr>
                </a:solidFill>
              </a:rPr>
              <a:t>localisation</a:t>
            </a:r>
            <a:r>
              <a:rPr lang="en-US" sz="1000" b="1" i="1" dirty="0">
                <a:solidFill>
                  <a:schemeClr val="tx1">
                    <a:lumMod val="65000"/>
                    <a:lumOff val="35000"/>
                  </a:schemeClr>
                </a:solidFill>
              </a:rPr>
              <a:t>, scaling was tough”</a:t>
            </a:r>
            <a:endParaRPr lang="en-IN" sz="1000" b="1" i="1" dirty="0">
              <a:solidFill>
                <a:schemeClr val="tx1">
                  <a:lumMod val="65000"/>
                  <a:lumOff val="35000"/>
                </a:schemeClr>
              </a:solidFill>
            </a:endParaRPr>
          </a:p>
        </p:txBody>
      </p:sp>
    </p:spTree>
    <p:extLst>
      <p:ext uri="{BB962C8B-B14F-4D97-AF65-F5344CB8AC3E}">
        <p14:creationId xmlns:p14="http://schemas.microsoft.com/office/powerpoint/2010/main" val="473557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B6FA3-1D9D-FB45-0CD9-741653DF2DFC}"/>
              </a:ext>
            </a:extLst>
          </p:cNvPr>
          <p:cNvSpPr>
            <a:spLocks noGrp="1"/>
          </p:cNvSpPr>
          <p:nvPr>
            <p:ph type="title"/>
          </p:nvPr>
        </p:nvSpPr>
        <p:spPr>
          <a:xfrm>
            <a:off x="876694" y="972930"/>
            <a:ext cx="4500850" cy="825726"/>
          </a:xfrm>
        </p:spPr>
        <p:txBody>
          <a:bodyPr vert="horz" lIns="91440" tIns="45720" rIns="91440" bIns="45720" rtlCol="0" anchor="t">
            <a:normAutofit/>
          </a:bodyPr>
          <a:lstStyle/>
          <a:p>
            <a:r>
              <a:rPr lang="en-US" sz="3200" kern="1200" dirty="0">
                <a:solidFill>
                  <a:schemeClr val="tx1"/>
                </a:solidFill>
                <a:latin typeface="+mj-lt"/>
                <a:ea typeface="+mj-ea"/>
                <a:cs typeface="+mj-cs"/>
              </a:rPr>
              <a:t>Recommendations</a:t>
            </a:r>
          </a:p>
        </p:txBody>
      </p:sp>
      <p:pic>
        <p:nvPicPr>
          <p:cNvPr id="11266" name="Picture 2" descr="Ford India - Wikipedia">
            <a:extLst>
              <a:ext uri="{FF2B5EF4-FFF2-40B4-BE49-F238E27FC236}">
                <a16:creationId xmlns:a16="http://schemas.microsoft.com/office/drawing/2014/main" id="{39C1F978-A3E1-C365-BCB3-9AB5407BFC9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7862" y="2824202"/>
            <a:ext cx="4539344" cy="16341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536609A-35CC-B46A-CBFF-3A254C0AB884}"/>
              </a:ext>
            </a:extLst>
          </p:cNvPr>
          <p:cNvSpPr txBox="1"/>
          <p:nvPr/>
        </p:nvSpPr>
        <p:spPr>
          <a:xfrm>
            <a:off x="6096000" y="978195"/>
            <a:ext cx="5257799" cy="5003113"/>
          </a:xfrm>
          <a:prstGeom prst="rect">
            <a:avLst/>
          </a:prstGeom>
        </p:spPr>
        <p:txBody>
          <a:bodyPr vert="horz" lIns="91440" tIns="45720" rIns="91440" bIns="45720" rtlCol="0" anchor="t">
            <a:normAutofit/>
          </a:bodyPr>
          <a:lstStyle/>
          <a:p>
            <a:pPr>
              <a:lnSpc>
                <a:spcPct val="90000"/>
              </a:lnSpc>
              <a:spcAft>
                <a:spcPts val="600"/>
              </a:spcAft>
            </a:pPr>
            <a:r>
              <a:rPr lang="en-US" sz="1400" b="1" dirty="0"/>
              <a:t>🚗 1. Focus on Budget-Friendly Models</a:t>
            </a:r>
            <a:endParaRPr lang="en-US" sz="1400" dirty="0"/>
          </a:p>
          <a:p>
            <a:pPr indent="-228600">
              <a:lnSpc>
                <a:spcPct val="90000"/>
              </a:lnSpc>
              <a:spcAft>
                <a:spcPts val="600"/>
              </a:spcAft>
              <a:buFont typeface="Arial" panose="020B0604020202020204" pitchFamily="34" charset="0"/>
              <a:buChar char="•"/>
            </a:pPr>
            <a:r>
              <a:rPr lang="en-US" sz="1400" dirty="0"/>
              <a:t>Reintroduce compact, fuel-efficient cars like </a:t>
            </a:r>
            <a:r>
              <a:rPr lang="en-US" sz="1400" b="1" dirty="0"/>
              <a:t>Figo</a:t>
            </a:r>
            <a:r>
              <a:rPr lang="en-US" sz="1400" dirty="0"/>
              <a:t> and </a:t>
            </a:r>
            <a:r>
              <a:rPr lang="en-US" sz="1400" b="1" dirty="0"/>
              <a:t>Freestyle</a:t>
            </a:r>
            <a:endParaRPr lang="en-US" sz="1400" dirty="0"/>
          </a:p>
          <a:p>
            <a:pPr indent="-228600">
              <a:lnSpc>
                <a:spcPct val="90000"/>
              </a:lnSpc>
              <a:spcAft>
                <a:spcPts val="600"/>
              </a:spcAft>
              <a:buFont typeface="Arial" panose="020B0604020202020204" pitchFamily="34" charset="0"/>
              <a:buChar char="•"/>
            </a:pPr>
            <a:r>
              <a:rPr lang="en-US" sz="1400" dirty="0"/>
              <a:t>Compete directly with Maruti, Tata, Hyundai in the small car segment</a:t>
            </a:r>
          </a:p>
          <a:p>
            <a:pPr indent="-228600">
              <a:lnSpc>
                <a:spcPct val="90000"/>
              </a:lnSpc>
              <a:spcAft>
                <a:spcPts val="600"/>
              </a:spcAft>
              <a:buFont typeface="Arial" panose="020B0604020202020204" pitchFamily="34" charset="0"/>
              <a:buChar char="•"/>
            </a:pPr>
            <a:endParaRPr lang="en-US" sz="1400" dirty="0"/>
          </a:p>
          <a:p>
            <a:pPr>
              <a:lnSpc>
                <a:spcPct val="90000"/>
              </a:lnSpc>
              <a:spcAft>
                <a:spcPts val="600"/>
              </a:spcAft>
            </a:pPr>
            <a:r>
              <a:rPr lang="en-US" sz="1400" b="1" dirty="0"/>
              <a:t>🛠️ 2. Use CKD/SKD Kit Assembly</a:t>
            </a:r>
            <a:endParaRPr lang="en-US" sz="1400" dirty="0"/>
          </a:p>
          <a:p>
            <a:pPr indent="-228600">
              <a:lnSpc>
                <a:spcPct val="90000"/>
              </a:lnSpc>
              <a:spcAft>
                <a:spcPts val="600"/>
              </a:spcAft>
              <a:buFont typeface="Arial" panose="020B0604020202020204" pitchFamily="34" charset="0"/>
              <a:buChar char="•"/>
            </a:pPr>
            <a:r>
              <a:rPr lang="en-US" sz="1400" dirty="0"/>
              <a:t>Shift to </a:t>
            </a:r>
            <a:r>
              <a:rPr lang="en-US" sz="1400" b="1" dirty="0"/>
              <a:t>Completely Knocked Down (CKD)</a:t>
            </a:r>
            <a:r>
              <a:rPr lang="en-US" sz="1400" dirty="0"/>
              <a:t> or </a:t>
            </a:r>
            <a:r>
              <a:rPr lang="en-US" sz="1400" b="1" dirty="0"/>
              <a:t>Semi Knocked Down (SKD)</a:t>
            </a:r>
            <a:r>
              <a:rPr lang="en-US" sz="1400" dirty="0"/>
              <a:t> strategy</a:t>
            </a:r>
          </a:p>
          <a:p>
            <a:pPr indent="-228600">
              <a:lnSpc>
                <a:spcPct val="90000"/>
              </a:lnSpc>
              <a:spcAft>
                <a:spcPts val="600"/>
              </a:spcAft>
              <a:buFont typeface="Arial" panose="020B0604020202020204" pitchFamily="34" charset="0"/>
              <a:buChar char="•"/>
            </a:pPr>
            <a:r>
              <a:rPr lang="en-US" sz="1400" dirty="0"/>
              <a:t>Significantly reduce </a:t>
            </a:r>
            <a:r>
              <a:rPr lang="en-US" sz="1400" b="1" dirty="0"/>
              <a:t>manufacturing &amp; import costs</a:t>
            </a:r>
          </a:p>
          <a:p>
            <a:pPr indent="-228600">
              <a:lnSpc>
                <a:spcPct val="90000"/>
              </a:lnSpc>
              <a:spcAft>
                <a:spcPts val="600"/>
              </a:spcAft>
              <a:buFont typeface="Arial" panose="020B0604020202020204" pitchFamily="34" charset="0"/>
              <a:buChar char="•"/>
            </a:pPr>
            <a:endParaRPr lang="en-US" sz="1400" dirty="0"/>
          </a:p>
          <a:p>
            <a:pPr>
              <a:lnSpc>
                <a:spcPct val="90000"/>
              </a:lnSpc>
              <a:spcAft>
                <a:spcPts val="600"/>
              </a:spcAft>
            </a:pPr>
            <a:r>
              <a:rPr lang="en-US" sz="1400" b="1" dirty="0"/>
              <a:t>⚡ 3. Enter India’s EV Market</a:t>
            </a:r>
            <a:endParaRPr lang="en-US" sz="1400" dirty="0"/>
          </a:p>
          <a:p>
            <a:pPr indent="-228600">
              <a:lnSpc>
                <a:spcPct val="90000"/>
              </a:lnSpc>
              <a:spcAft>
                <a:spcPts val="600"/>
              </a:spcAft>
              <a:buFont typeface="Arial" panose="020B0604020202020204" pitchFamily="34" charset="0"/>
              <a:buChar char="•"/>
            </a:pPr>
            <a:r>
              <a:rPr lang="en-US" sz="1400" dirty="0"/>
              <a:t>Launch </a:t>
            </a:r>
            <a:r>
              <a:rPr lang="en-US" sz="1400" b="1" dirty="0"/>
              <a:t>entry-level EVs</a:t>
            </a:r>
            <a:r>
              <a:rPr lang="en-US" sz="1400" dirty="0"/>
              <a:t> aligned with India’s green transition</a:t>
            </a:r>
          </a:p>
          <a:p>
            <a:pPr indent="-228600">
              <a:lnSpc>
                <a:spcPct val="90000"/>
              </a:lnSpc>
              <a:spcAft>
                <a:spcPts val="600"/>
              </a:spcAft>
              <a:buFont typeface="Arial" panose="020B0604020202020204" pitchFamily="34" charset="0"/>
              <a:buChar char="•"/>
            </a:pPr>
            <a:r>
              <a:rPr lang="en-US" sz="1400" dirty="0"/>
              <a:t>Compete with Tata (Nexon EV) and Mahindra’s electric lineup</a:t>
            </a:r>
          </a:p>
          <a:p>
            <a:pPr indent="-228600">
              <a:lnSpc>
                <a:spcPct val="90000"/>
              </a:lnSpc>
              <a:spcAft>
                <a:spcPts val="600"/>
              </a:spcAft>
              <a:buFont typeface="Arial" panose="020B0604020202020204" pitchFamily="34" charset="0"/>
              <a:buChar char="•"/>
            </a:pPr>
            <a:endParaRPr lang="en-US" sz="1400" dirty="0"/>
          </a:p>
          <a:p>
            <a:pPr>
              <a:lnSpc>
                <a:spcPct val="90000"/>
              </a:lnSpc>
              <a:spcAft>
                <a:spcPts val="600"/>
              </a:spcAft>
            </a:pPr>
            <a:r>
              <a:rPr lang="en-US" sz="1400" b="1" dirty="0"/>
              <a:t>🧰 4. Strengthen After-Sales Support</a:t>
            </a:r>
            <a:endParaRPr lang="en-US" sz="1400" dirty="0"/>
          </a:p>
          <a:p>
            <a:pPr indent="-228600">
              <a:lnSpc>
                <a:spcPct val="90000"/>
              </a:lnSpc>
              <a:spcAft>
                <a:spcPts val="600"/>
              </a:spcAft>
              <a:buFont typeface="Arial" panose="020B0604020202020204" pitchFamily="34" charset="0"/>
              <a:buChar char="•"/>
            </a:pPr>
            <a:r>
              <a:rPr lang="en-US" sz="1400" dirty="0"/>
              <a:t>Improve service center availability</a:t>
            </a:r>
          </a:p>
          <a:p>
            <a:pPr indent="-228600">
              <a:lnSpc>
                <a:spcPct val="90000"/>
              </a:lnSpc>
              <a:spcAft>
                <a:spcPts val="600"/>
              </a:spcAft>
              <a:buFont typeface="Arial" panose="020B0604020202020204" pitchFamily="34" charset="0"/>
              <a:buChar char="•"/>
            </a:pPr>
            <a:r>
              <a:rPr lang="en-US" sz="1400" dirty="0"/>
              <a:t>Focus on </a:t>
            </a:r>
            <a:r>
              <a:rPr lang="en-US" sz="1400" b="1" dirty="0"/>
              <a:t>customer satisfaction, trust &amp; branding</a:t>
            </a:r>
            <a:endParaRPr lang="en-US" sz="1400" dirty="0"/>
          </a:p>
        </p:txBody>
      </p:sp>
      <p:grpSp>
        <p:nvGrpSpPr>
          <p:cNvPr id="11271" name="Group 11270">
            <a:extLst>
              <a:ext uri="{FF2B5EF4-FFF2-40B4-BE49-F238E27FC236}">
                <a16:creationId xmlns:a16="http://schemas.microsoft.com/office/drawing/2014/main" id="{9AF08BBE-71A7-AEFC-F970-93C6BF79B3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1272" name="Rectangle 11271">
              <a:extLst>
                <a:ext uri="{FF2B5EF4-FFF2-40B4-BE49-F238E27FC236}">
                  <a16:creationId xmlns:a16="http://schemas.microsoft.com/office/drawing/2014/main" id="{31C42412-D66A-A89A-CBAD-067355BA7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3" name="Rectangle 11272">
              <a:extLst>
                <a:ext uri="{FF2B5EF4-FFF2-40B4-BE49-F238E27FC236}">
                  <a16:creationId xmlns:a16="http://schemas.microsoft.com/office/drawing/2014/main" id="{19F63095-BD54-33B2-6873-1DC4DF820D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1753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2764806D-E17C-C73C-B4AC-ADFB18CACE2F}"/>
              </a:ext>
            </a:extLst>
          </p:cNvPr>
          <p:cNvSpPr>
            <a:spLocks noGrp="1"/>
          </p:cNvSpPr>
          <p:nvPr>
            <p:ph type="title"/>
          </p:nvPr>
        </p:nvSpPr>
        <p:spPr>
          <a:xfrm>
            <a:off x="838200" y="448721"/>
            <a:ext cx="4707671" cy="1225650"/>
          </a:xfrm>
        </p:spPr>
        <p:txBody>
          <a:bodyPr vert="horz" lIns="91440" tIns="45720" rIns="91440" bIns="45720" rtlCol="0" anchor="b">
            <a:normAutofit/>
          </a:bodyPr>
          <a:lstStyle/>
          <a:p>
            <a:r>
              <a:rPr lang="en-US" sz="3800" kern="1200">
                <a:solidFill>
                  <a:schemeClr val="bg1"/>
                </a:solidFill>
                <a:latin typeface="+mj-lt"/>
                <a:ea typeface="+mj-ea"/>
                <a:cs typeface="+mj-cs"/>
              </a:rPr>
              <a:t>Conclusion</a:t>
            </a:r>
          </a:p>
        </p:txBody>
      </p:sp>
      <p:cxnSp>
        <p:nvCxnSpPr>
          <p:cNvPr id="13" name="Straight Connector 12">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Rectangle 2">
            <a:extLst>
              <a:ext uri="{FF2B5EF4-FFF2-40B4-BE49-F238E27FC236}">
                <a16:creationId xmlns:a16="http://schemas.microsoft.com/office/drawing/2014/main" id="{E1BBD458-8E8A-C361-CF70-2519C2ADE920}"/>
              </a:ext>
            </a:extLst>
          </p:cNvPr>
          <p:cNvSpPr>
            <a:spLocks noChangeArrowheads="1"/>
          </p:cNvSpPr>
          <p:nvPr/>
        </p:nvSpPr>
        <p:spPr bwMode="auto">
          <a:xfrm>
            <a:off x="897769" y="1909192"/>
            <a:ext cx="4586513" cy="364771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600" b="0" i="0" u="none" strike="noStrike" cap="none" normalizeH="0" baseline="0">
              <a:ln>
                <a:noFill/>
              </a:ln>
              <a:solidFill>
                <a:schemeClr val="bg1"/>
              </a:solidFill>
              <a:effectLst/>
            </a:endParaRPr>
          </a:p>
          <a:p>
            <a:pPr marL="34290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600" b="0" i="0" u="none" strike="noStrike" cap="none" normalizeH="0" baseline="0">
                <a:ln>
                  <a:noFill/>
                </a:ln>
                <a:solidFill>
                  <a:schemeClr val="bg1"/>
                </a:solidFill>
                <a:effectLst/>
              </a:rPr>
              <a:t>Ford exited India </a:t>
            </a:r>
            <a:r>
              <a:rPr kumimoji="0" lang="en-US" altLang="en-US" sz="1600" b="1" i="0" u="none" strike="noStrike" cap="none" normalizeH="0" baseline="0">
                <a:ln>
                  <a:noFill/>
                </a:ln>
                <a:solidFill>
                  <a:schemeClr val="bg1"/>
                </a:solidFill>
                <a:effectLst/>
              </a:rPr>
              <a:t>twice</a:t>
            </a:r>
            <a:r>
              <a:rPr kumimoji="0" lang="en-US" altLang="en-US" sz="1600" b="0" i="0" u="none" strike="noStrike" cap="none" normalizeH="0" baseline="0">
                <a:ln>
                  <a:noFill/>
                </a:ln>
                <a:solidFill>
                  <a:schemeClr val="bg1"/>
                </a:solidFill>
                <a:effectLst/>
              </a:rPr>
              <a:t>, the latest in 2021, despite 25+ years of presence. </a:t>
            </a:r>
          </a:p>
          <a:p>
            <a:pPr marL="34290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600" b="0" i="0" u="none" strike="noStrike" cap="none" normalizeH="0" baseline="0">
              <a:ln>
                <a:noFill/>
              </a:ln>
              <a:solidFill>
                <a:schemeClr val="bg1"/>
              </a:solidFill>
              <a:effectLst/>
            </a:endParaRPr>
          </a:p>
          <a:p>
            <a:pPr marL="34290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600" b="0" i="0" u="none" strike="noStrike" cap="none" normalizeH="0" baseline="0">
                <a:ln>
                  <a:noFill/>
                </a:ln>
                <a:solidFill>
                  <a:schemeClr val="bg1"/>
                </a:solidFill>
                <a:effectLst/>
              </a:rPr>
              <a:t>Revenue analysis shows Ford held only </a:t>
            </a:r>
            <a:r>
              <a:rPr kumimoji="0" lang="en-US" altLang="en-US" sz="1600" b="1" i="0" u="none" strike="noStrike" cap="none" normalizeH="0" baseline="0">
                <a:ln>
                  <a:noFill/>
                </a:ln>
                <a:solidFill>
                  <a:schemeClr val="bg1"/>
                </a:solidFill>
                <a:effectLst/>
              </a:rPr>
              <a:t>~53%</a:t>
            </a:r>
            <a:r>
              <a:rPr kumimoji="0" lang="en-US" altLang="en-US" sz="1600" b="0" i="0" u="none" strike="noStrike" cap="none" normalizeH="0" baseline="0">
                <a:ln>
                  <a:noFill/>
                </a:ln>
                <a:solidFill>
                  <a:schemeClr val="bg1"/>
                </a:solidFill>
                <a:effectLst/>
              </a:rPr>
              <a:t> of total revenue among major competitors. </a:t>
            </a:r>
          </a:p>
          <a:p>
            <a:pPr marL="34290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600" b="0" i="0" u="none" strike="noStrike" cap="none" normalizeH="0" baseline="0">
              <a:ln>
                <a:noFill/>
              </a:ln>
              <a:solidFill>
                <a:schemeClr val="bg1"/>
              </a:solidFill>
              <a:effectLst/>
            </a:endParaRPr>
          </a:p>
          <a:p>
            <a:pPr marL="34290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600" b="0" i="0" u="none" strike="noStrike" cap="none" normalizeH="0" baseline="0">
                <a:ln>
                  <a:noFill/>
                </a:ln>
                <a:solidFill>
                  <a:schemeClr val="bg1"/>
                </a:solidFill>
                <a:effectLst/>
              </a:rPr>
              <a:t>Poor localization, lack of small car focus, weak after-sales were key reasons. </a:t>
            </a:r>
          </a:p>
          <a:p>
            <a:pPr marL="34290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600" b="0" i="0" u="none" strike="noStrike" cap="none" normalizeH="0" baseline="0">
              <a:ln>
                <a:noFill/>
              </a:ln>
              <a:solidFill>
                <a:schemeClr val="bg1"/>
              </a:solidFill>
              <a:effectLst/>
            </a:endParaRPr>
          </a:p>
          <a:p>
            <a:pPr marL="34290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600" b="0" i="0" u="none" strike="noStrike" cap="none" normalizeH="0" baseline="0">
                <a:ln>
                  <a:noFill/>
                </a:ln>
                <a:solidFill>
                  <a:schemeClr val="bg1"/>
                </a:solidFill>
                <a:effectLst/>
              </a:rPr>
              <a:t>Competitors like </a:t>
            </a:r>
            <a:r>
              <a:rPr kumimoji="0" lang="en-US" altLang="en-US" sz="1600" b="1" i="0" u="none" strike="noStrike" cap="none" normalizeH="0" baseline="0">
                <a:ln>
                  <a:noFill/>
                </a:ln>
                <a:solidFill>
                  <a:schemeClr val="bg1"/>
                </a:solidFill>
                <a:effectLst/>
              </a:rPr>
              <a:t>Maruti, Tata, Hyundai</a:t>
            </a:r>
            <a:r>
              <a:rPr kumimoji="0" lang="en-US" altLang="en-US" sz="1600" b="0" i="0" u="none" strike="noStrike" cap="none" normalizeH="0" baseline="0">
                <a:ln>
                  <a:noFill/>
                </a:ln>
                <a:solidFill>
                  <a:schemeClr val="bg1"/>
                </a:solidFill>
                <a:effectLst/>
              </a:rPr>
              <a:t> succeeded with </a:t>
            </a:r>
            <a:r>
              <a:rPr kumimoji="0" lang="en-US" altLang="en-US" sz="1600" b="1" i="0" u="none" strike="noStrike" cap="none" normalizeH="0" baseline="0">
                <a:ln>
                  <a:noFill/>
                </a:ln>
                <a:solidFill>
                  <a:schemeClr val="bg1"/>
                </a:solidFill>
                <a:effectLst/>
              </a:rPr>
              <a:t>local production, EV push,</a:t>
            </a:r>
            <a:r>
              <a:rPr kumimoji="0" lang="en-US" altLang="en-US" sz="1600" b="0" i="0" u="none" strike="noStrike" cap="none" normalizeH="0" baseline="0">
                <a:ln>
                  <a:noFill/>
                </a:ln>
                <a:solidFill>
                  <a:schemeClr val="bg1"/>
                </a:solidFill>
                <a:effectLst/>
              </a:rPr>
              <a:t> and </a:t>
            </a:r>
            <a:r>
              <a:rPr kumimoji="0" lang="en-US" altLang="en-US" sz="1600" b="1" i="0" u="none" strike="noStrike" cap="none" normalizeH="0" baseline="0">
                <a:ln>
                  <a:noFill/>
                </a:ln>
                <a:solidFill>
                  <a:schemeClr val="bg1"/>
                </a:solidFill>
                <a:effectLst/>
              </a:rPr>
              <a:t>strong networks</a:t>
            </a:r>
            <a:r>
              <a:rPr kumimoji="0" lang="en-US" altLang="en-US" sz="1600" b="0" i="0" u="none" strike="noStrike" cap="none" normalizeH="0" baseline="0">
                <a:ln>
                  <a:noFill/>
                </a:ln>
                <a:solidFill>
                  <a:schemeClr val="bg1"/>
                </a:solidFill>
                <a:effectLst/>
              </a:rPr>
              <a:t>. </a:t>
            </a:r>
          </a:p>
        </p:txBody>
      </p:sp>
      <p:cxnSp>
        <p:nvCxnSpPr>
          <p:cNvPr id="15" name="Straight Connector 14">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CEF58F6-2F12-6CB1-1525-B263A46B8B7D}"/>
              </a:ext>
            </a:extLst>
          </p:cNvPr>
          <p:cNvPicPr>
            <a:picLocks noChangeAspect="1"/>
          </p:cNvPicPr>
          <p:nvPr/>
        </p:nvPicPr>
        <p:blipFill>
          <a:blip r:embed="rId2"/>
          <a:stretch>
            <a:fillRect/>
          </a:stretch>
        </p:blipFill>
        <p:spPr>
          <a:xfrm>
            <a:off x="6525453" y="1835284"/>
            <a:ext cx="5666547" cy="3187432"/>
          </a:xfrm>
          <a:prstGeom prst="rect">
            <a:avLst/>
          </a:prstGeom>
        </p:spPr>
      </p:pic>
    </p:spTree>
    <p:extLst>
      <p:ext uri="{BB962C8B-B14F-4D97-AF65-F5344CB8AC3E}">
        <p14:creationId xmlns:p14="http://schemas.microsoft.com/office/powerpoint/2010/main" val="3111064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7DDFE-54CA-65B5-020C-2832A4EFDFC6}"/>
              </a:ext>
            </a:extLst>
          </p:cNvPr>
          <p:cNvSpPr>
            <a:spLocks noGrp="1"/>
          </p:cNvSpPr>
          <p:nvPr>
            <p:ph type="title"/>
          </p:nvPr>
        </p:nvSpPr>
        <p:spPr/>
        <p:txBody>
          <a:bodyPr/>
          <a:lstStyle/>
          <a:p>
            <a:r>
              <a:rPr lang="en-US" dirty="0"/>
              <a:t>📜 </a:t>
            </a:r>
            <a:r>
              <a:rPr lang="en-US" b="1" dirty="0"/>
              <a:t>Legally Framed Disclaimer (for India)</a:t>
            </a:r>
            <a:endParaRPr lang="en-IN" dirty="0"/>
          </a:p>
        </p:txBody>
      </p:sp>
      <p:sp>
        <p:nvSpPr>
          <p:cNvPr id="6" name="TextBox 5">
            <a:extLst>
              <a:ext uri="{FF2B5EF4-FFF2-40B4-BE49-F238E27FC236}">
                <a16:creationId xmlns:a16="http://schemas.microsoft.com/office/drawing/2014/main" id="{A9DA3B14-A3F5-2C04-32A9-AEDF52A4C42E}"/>
              </a:ext>
            </a:extLst>
          </p:cNvPr>
          <p:cNvSpPr txBox="1"/>
          <p:nvPr/>
        </p:nvSpPr>
        <p:spPr>
          <a:xfrm>
            <a:off x="838200" y="1690688"/>
            <a:ext cx="10515600" cy="4300694"/>
          </a:xfrm>
          <a:prstGeom prst="rect">
            <a:avLst/>
          </a:prstGeom>
          <a:noFill/>
        </p:spPr>
        <p:txBody>
          <a:bodyPr wrap="square" rtlCol="0">
            <a:spAutoFit/>
          </a:bodyPr>
          <a:lstStyle/>
          <a:p>
            <a:pPr algn="just">
              <a:buNone/>
            </a:pPr>
            <a:r>
              <a:rPr lang="en-US" b="1" dirty="0"/>
              <a:t>Disclaimer:</a:t>
            </a:r>
            <a:br>
              <a:rPr lang="en-US" dirty="0"/>
            </a:br>
            <a:r>
              <a:rPr lang="en-US" dirty="0"/>
              <a:t>This project is intended purely for academic and learning purposes. The data presented herein has been compiled from publicly available sources, industry estimates, and open reports to analyze business trends. While every effort has been made to ensure accuracy, some values — including revenue and market share — are estimated due to limitations in publicly disclosed data.</a:t>
            </a:r>
          </a:p>
          <a:p>
            <a:pPr algn="just">
              <a:buNone/>
            </a:pPr>
            <a:r>
              <a:rPr lang="en-US" dirty="0"/>
              <a:t>This work does not intend to cause harm, defame, or misrepresent any company, individual, or entity. No insult, critique, or allegation is made against Ford India or its stakeholders.</a:t>
            </a:r>
          </a:p>
          <a:p>
            <a:pPr algn="just">
              <a:buNone/>
            </a:pPr>
            <a:r>
              <a:rPr lang="en-US" dirty="0"/>
              <a:t>In accordance with the principles of </a:t>
            </a:r>
            <a:r>
              <a:rPr lang="en-US" b="1" dirty="0"/>
              <a:t>freedom of speech and expression under Article 19(1)(a) of the Constitution of India</a:t>
            </a:r>
            <a:r>
              <a:rPr lang="en-US" dirty="0"/>
              <a:t>, and as this falls under </a:t>
            </a:r>
            <a:r>
              <a:rPr lang="en-US" b="1" dirty="0"/>
              <a:t>non-commercial academic use</a:t>
            </a:r>
            <a:r>
              <a:rPr lang="en-US" dirty="0"/>
              <a:t>, the author assumes no liability for any errors, omissions, or interpretations of the data.</a:t>
            </a:r>
          </a:p>
          <a:p>
            <a:pPr algn="just">
              <a:buNone/>
            </a:pPr>
            <a:r>
              <a:rPr lang="en-US" dirty="0"/>
              <a:t>Should Ford Motor Company or any relevant party request clarification, removal, or correction of specific data points, the same will be duly reviewed and updated.</a:t>
            </a:r>
          </a:p>
          <a:p>
            <a:pPr algn="just"/>
            <a:r>
              <a:rPr lang="en-US" dirty="0"/>
              <a:t>By viewing or sharing this project, it is understood that the information is not legally binding, and no commercial or defamatory intent is involved.</a:t>
            </a:r>
          </a:p>
          <a:p>
            <a:endParaRPr lang="en-IN" dirty="0"/>
          </a:p>
        </p:txBody>
      </p:sp>
    </p:spTree>
    <p:extLst>
      <p:ext uri="{BB962C8B-B14F-4D97-AF65-F5344CB8AC3E}">
        <p14:creationId xmlns:p14="http://schemas.microsoft.com/office/powerpoint/2010/main" val="2330430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EDF5A-8994-644B-2499-CEDD1AABC543}"/>
              </a:ext>
            </a:extLst>
          </p:cNvPr>
          <p:cNvSpPr>
            <a:spLocks noGrp="1"/>
          </p:cNvSpPr>
          <p:nvPr>
            <p:ph type="title"/>
          </p:nvPr>
        </p:nvSpPr>
        <p:spPr/>
        <p:txBody>
          <a:bodyPr>
            <a:normAutofit/>
          </a:bodyPr>
          <a:lstStyle/>
          <a:p>
            <a:r>
              <a:rPr lang="en-US" b="1" dirty="0"/>
              <a:t>Sources and Reference Links (with Access Dates)</a:t>
            </a:r>
            <a:endParaRPr lang="en-IN" dirty="0"/>
          </a:p>
        </p:txBody>
      </p:sp>
      <p:sp>
        <p:nvSpPr>
          <p:cNvPr id="4" name="Rectangle 1">
            <a:extLst>
              <a:ext uri="{FF2B5EF4-FFF2-40B4-BE49-F238E27FC236}">
                <a16:creationId xmlns:a16="http://schemas.microsoft.com/office/drawing/2014/main" id="{1E2DFAF4-B5A4-D3A1-67A6-B5F46CD37C59}"/>
              </a:ext>
            </a:extLst>
          </p:cNvPr>
          <p:cNvSpPr>
            <a:spLocks noChangeArrowheads="1"/>
          </p:cNvSpPr>
          <p:nvPr/>
        </p:nvSpPr>
        <p:spPr bwMode="auto">
          <a:xfrm>
            <a:off x="838200" y="1690688"/>
            <a:ext cx="10962968"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Wikipedia – Ford India History</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hlinkClick r:id="rId2"/>
              </a:rPr>
              <a:t>https://en.wikipedia.org/wiki/Ford_India</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Accessed: March 15, 2025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Statista – Car Sales in India by Brand (2020–2021)</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https://www.statista.com/statistics/1115856/india-car-sales-by-brand/</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Accessed: March 15, 2025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Statista – Passenger Vehicle Sales Volume in India</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https://www.statista.com/statistics/665695/india-passenger-vehicles-sales-volume/</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Accessed: March 15, 2025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Reuters – Ford India Exit Report (2021)</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https://www.reuters.com/business/autos-transportation/ford-move-india-restructure-costs-2021-09-09/</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Accessed: March 15, 2025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latin typeface="Arial" panose="020B0604020202020204" pitchFamily="34" charset="0"/>
              </a:rPr>
              <a:t>CarDekho</a:t>
            </a:r>
            <a:r>
              <a:rPr kumimoji="0" lang="en-US" altLang="en-US" sz="1400" b="1" i="0" u="none" strike="noStrike" cap="none" normalizeH="0" baseline="0" dirty="0">
                <a:ln>
                  <a:noFill/>
                </a:ln>
                <a:solidFill>
                  <a:schemeClr val="tx1"/>
                </a:solidFill>
                <a:effectLst/>
                <a:latin typeface="Arial" panose="020B0604020202020204" pitchFamily="34" charset="0"/>
              </a:rPr>
              <a:t> – Ford Car Prices in India (Archived)</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https://www.cardekho.com/cars/Ford</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Accessed: March 15, 2025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latin typeface="Arial" panose="020B0604020202020204" pitchFamily="34" charset="0"/>
              </a:rPr>
              <a:t>AutoCar</a:t>
            </a:r>
            <a:r>
              <a:rPr kumimoji="0" lang="en-US" altLang="en-US" sz="1400" b="1" i="0" u="none" strike="noStrike" cap="none" normalizeH="0" baseline="0" dirty="0">
                <a:ln>
                  <a:noFill/>
                </a:ln>
                <a:solidFill>
                  <a:schemeClr val="tx1"/>
                </a:solidFill>
                <a:effectLst/>
                <a:latin typeface="Arial" panose="020B0604020202020204" pitchFamily="34" charset="0"/>
              </a:rPr>
              <a:t> India – Market Share of Carmakers in India</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https://www.autocarindia.com/car-news/indian-car-market-share-in-2021-420406</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Accessed: March 15, 2025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ET Auto (Economic Times) – Ford India exit analysis</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https://auto.economictimes.indiatimes.com/news/passenger-vehicle/cars/why-ford-decided-to-leave-india/86040755</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Accessed: March 15, 2025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15, 2025</a:t>
            </a:r>
          </a:p>
        </p:txBody>
      </p:sp>
    </p:spTree>
    <p:extLst>
      <p:ext uri="{BB962C8B-B14F-4D97-AF65-F5344CB8AC3E}">
        <p14:creationId xmlns:p14="http://schemas.microsoft.com/office/powerpoint/2010/main" val="2130794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C2FED-5530-EB30-DF73-375A9BD4AC9C}"/>
              </a:ext>
            </a:extLst>
          </p:cNvPr>
          <p:cNvSpPr>
            <a:spLocks noGrp="1"/>
          </p:cNvSpPr>
          <p:nvPr>
            <p:ph type="title"/>
          </p:nvPr>
        </p:nvSpPr>
        <p:spPr/>
        <p:txBody>
          <a:bodyPr/>
          <a:lstStyle/>
          <a:p>
            <a:r>
              <a:rPr lang="en-US" b="1"/>
              <a:t>Sources and Reference Links (with Access Dates)</a:t>
            </a:r>
            <a:endParaRPr lang="en-IN"/>
          </a:p>
        </p:txBody>
      </p:sp>
      <p:sp>
        <p:nvSpPr>
          <p:cNvPr id="5" name="TextBox 4">
            <a:extLst>
              <a:ext uri="{FF2B5EF4-FFF2-40B4-BE49-F238E27FC236}">
                <a16:creationId xmlns:a16="http://schemas.microsoft.com/office/drawing/2014/main" id="{E918D485-0C51-E6C6-B2A6-C41214BDD4A8}"/>
              </a:ext>
            </a:extLst>
          </p:cNvPr>
          <p:cNvSpPr txBox="1"/>
          <p:nvPr/>
        </p:nvSpPr>
        <p:spPr>
          <a:xfrm>
            <a:off x="838200" y="1690688"/>
            <a:ext cx="10186219" cy="461664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Society of Indian Automobile Manufacturers (SIAM)</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https://www.siam.in/statistics.aspx?mpgid=8&amp;pgidtrail=14</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Accessed: March 15, 2025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World Bank – Ease of Doing Business Index (India)</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hlinkClick r:id="rId2"/>
              </a:rPr>
              <a:t>https://data.worldbank.org/indicator/IC.BUS.EASE.XQ?locations=IN</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Accessed: March 15, 2025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Trading Economics – India Corporate Tax Rate</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https://tradingeconomics.com/india/corporate-tax-rate</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Accessed: March 15, 2025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India Today – Fuel Prices in India (Historical)</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https://www.indiatoday.in/fuel-prices</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Accessed: March 15, 2025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Ford Annual Report (Global)</a:t>
            </a:r>
            <a:r>
              <a:rPr kumimoji="0" lang="en-US" altLang="en-US" sz="1400" b="0" i="0" u="none" strike="noStrike" cap="none" normalizeH="0" baseline="0" dirty="0">
                <a:ln>
                  <a:noFill/>
                </a:ln>
                <a:solidFill>
                  <a:schemeClr val="tx1"/>
                </a:solidFill>
                <a:effectLst/>
                <a:latin typeface="Arial" panose="020B0604020202020204" pitchFamily="34" charset="0"/>
              </a:rPr>
              <a:t> – FY2021</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https://corporate.ford.com/investors/reports/annual-reports.html</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Accessed: March 15, 2025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latin typeface="Arial" panose="020B0604020202020204" pitchFamily="34" charset="0"/>
              </a:rPr>
              <a:t>AutoPunditz</a:t>
            </a:r>
            <a:r>
              <a:rPr kumimoji="0" lang="en-US" altLang="en-US" sz="1400" b="1" i="0" u="none" strike="noStrike" cap="none" normalizeH="0" baseline="0" dirty="0">
                <a:ln>
                  <a:noFill/>
                </a:ln>
                <a:solidFill>
                  <a:schemeClr val="tx1"/>
                </a:solidFill>
                <a:effectLst/>
                <a:latin typeface="Arial" panose="020B0604020202020204" pitchFamily="34" charset="0"/>
              </a:rPr>
              <a:t> – Monthly Car Sales Data in India (Ford &amp; Competitors)</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hlinkClick r:id="rId3"/>
              </a:rPr>
              <a:t>https://www.autopunditz.com/</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Accessed: March 15, 2025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Financial Express – Ford Exports from India</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https://www.financialexpress.com/auto/car-news/ford-exits-india-still-exports-from-chennai/2322681/</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Accessed: March 15, 2025</a:t>
            </a:r>
          </a:p>
        </p:txBody>
      </p:sp>
    </p:spTree>
    <p:extLst>
      <p:ext uri="{BB962C8B-B14F-4D97-AF65-F5344CB8AC3E}">
        <p14:creationId xmlns:p14="http://schemas.microsoft.com/office/powerpoint/2010/main" val="4253286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7" name="Rectangle 10246">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4B3DDB38-E10C-7856-DFA1-F676189B35DB}"/>
              </a:ext>
            </a:extLst>
          </p:cNvPr>
          <p:cNvSpPr>
            <a:spLocks noGrp="1"/>
          </p:cNvSpPr>
          <p:nvPr>
            <p:ph type="title"/>
          </p:nvPr>
        </p:nvSpPr>
        <p:spPr>
          <a:xfrm>
            <a:off x="838200" y="448721"/>
            <a:ext cx="4707671" cy="1225650"/>
          </a:xfrm>
        </p:spPr>
        <p:txBody>
          <a:bodyPr anchor="b">
            <a:normAutofit/>
          </a:bodyPr>
          <a:lstStyle/>
          <a:p>
            <a:r>
              <a:rPr lang="en-IN" sz="3800">
                <a:solidFill>
                  <a:schemeClr val="bg1"/>
                </a:solidFill>
              </a:rPr>
              <a:t>Project Objective</a:t>
            </a:r>
          </a:p>
        </p:txBody>
      </p:sp>
      <p:cxnSp>
        <p:nvCxnSpPr>
          <p:cNvPr id="10249" name="Straight Connector 10248">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F5090AF-DF47-8898-DE3B-FF05F8F7B726}"/>
              </a:ext>
            </a:extLst>
          </p:cNvPr>
          <p:cNvSpPr>
            <a:spLocks noGrp="1"/>
          </p:cNvSpPr>
          <p:nvPr>
            <p:ph idx="1"/>
          </p:nvPr>
        </p:nvSpPr>
        <p:spPr>
          <a:xfrm>
            <a:off x="897769" y="1909192"/>
            <a:ext cx="4586513" cy="3647710"/>
          </a:xfrm>
        </p:spPr>
        <p:txBody>
          <a:bodyPr>
            <a:normAutofit/>
          </a:bodyPr>
          <a:lstStyle/>
          <a:p>
            <a:pPr marL="514350" indent="-514350">
              <a:buFont typeface="+mj-lt"/>
              <a:buAutoNum type="arabicPeriod"/>
            </a:pPr>
            <a:r>
              <a:rPr lang="en-US" sz="2000" b="1">
                <a:solidFill>
                  <a:schemeClr val="bg1"/>
                </a:solidFill>
              </a:rPr>
              <a:t>Goal: </a:t>
            </a:r>
            <a:r>
              <a:rPr lang="en-US" sz="2000">
                <a:solidFill>
                  <a:schemeClr val="bg1"/>
                </a:solidFill>
              </a:rPr>
              <a:t>To explore Ford Motor Company’s exit from the Indian market using SQL and data analysis </a:t>
            </a:r>
          </a:p>
          <a:p>
            <a:pPr marL="514350" indent="-514350">
              <a:buFont typeface="+mj-lt"/>
              <a:buAutoNum type="arabicPeriod"/>
            </a:pPr>
            <a:r>
              <a:rPr lang="en-US" sz="2000">
                <a:solidFill>
                  <a:schemeClr val="bg1"/>
                </a:solidFill>
              </a:rPr>
              <a:t>Understand if they should have stayed based on: </a:t>
            </a:r>
          </a:p>
          <a:p>
            <a:r>
              <a:rPr lang="en-US" sz="2000">
                <a:solidFill>
                  <a:schemeClr val="bg1"/>
                </a:solidFill>
              </a:rPr>
              <a:t>Sales performance </a:t>
            </a:r>
          </a:p>
          <a:p>
            <a:r>
              <a:rPr lang="en-US" sz="2000">
                <a:solidFill>
                  <a:schemeClr val="bg1"/>
                </a:solidFill>
              </a:rPr>
              <a:t>Competition </a:t>
            </a:r>
          </a:p>
          <a:p>
            <a:r>
              <a:rPr lang="en-US" sz="2000">
                <a:solidFill>
                  <a:schemeClr val="bg1"/>
                </a:solidFill>
              </a:rPr>
              <a:t>Market conditions (fuel price, GST, etc.) </a:t>
            </a:r>
          </a:p>
          <a:p>
            <a:r>
              <a:rPr lang="en-US" sz="2000">
                <a:solidFill>
                  <a:schemeClr val="bg1"/>
                </a:solidFill>
              </a:rPr>
              <a:t>Export strategy</a:t>
            </a:r>
            <a:endParaRPr lang="en-IN" sz="2000">
              <a:solidFill>
                <a:schemeClr val="bg1"/>
              </a:solidFill>
            </a:endParaRPr>
          </a:p>
        </p:txBody>
      </p:sp>
      <p:cxnSp>
        <p:nvCxnSpPr>
          <p:cNvPr id="10251" name="Straight Connector 10250">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0242" name="Picture 2" descr="Ford India Corporate Profile | Ford India">
            <a:extLst>
              <a:ext uri="{FF2B5EF4-FFF2-40B4-BE49-F238E27FC236}">
                <a16:creationId xmlns:a16="http://schemas.microsoft.com/office/drawing/2014/main" id="{EA022120-BE7B-7058-2340-197E971684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337" r="17810" b="-1"/>
          <a:stretch/>
        </p:blipFill>
        <p:spPr bwMode="auto">
          <a:xfrm>
            <a:off x="6525453" y="10"/>
            <a:ext cx="5666547"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51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7525CDFB-3DC2-0D29-1793-0BFC6FAA8973}"/>
              </a:ext>
            </a:extLst>
          </p:cNvPr>
          <p:cNvSpPr>
            <a:spLocks noGrp="1"/>
          </p:cNvSpPr>
          <p:nvPr>
            <p:ph type="title"/>
          </p:nvPr>
        </p:nvSpPr>
        <p:spPr>
          <a:xfrm>
            <a:off x="838200" y="448721"/>
            <a:ext cx="4707671" cy="1225650"/>
          </a:xfrm>
        </p:spPr>
        <p:txBody>
          <a:bodyPr anchor="b">
            <a:normAutofit/>
          </a:bodyPr>
          <a:lstStyle/>
          <a:p>
            <a:r>
              <a:rPr lang="en-IN" sz="3800">
                <a:solidFill>
                  <a:schemeClr val="bg1"/>
                </a:solidFill>
              </a:rPr>
              <a:t>Key Questions We Asked</a:t>
            </a:r>
          </a:p>
        </p:txBody>
      </p:sp>
      <p:cxnSp>
        <p:nvCxnSpPr>
          <p:cNvPr id="11" name="Straight Connector 1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6F97C60-6EF8-97A1-62A4-0D20B9E7DF12}"/>
              </a:ext>
            </a:extLst>
          </p:cNvPr>
          <p:cNvSpPr>
            <a:spLocks noGrp="1"/>
          </p:cNvSpPr>
          <p:nvPr>
            <p:ph idx="1"/>
          </p:nvPr>
        </p:nvSpPr>
        <p:spPr>
          <a:xfrm>
            <a:off x="897769" y="1909192"/>
            <a:ext cx="4586513" cy="3647710"/>
          </a:xfrm>
        </p:spPr>
        <p:txBody>
          <a:bodyPr>
            <a:normAutofit/>
          </a:bodyPr>
          <a:lstStyle/>
          <a:p>
            <a:r>
              <a:rPr lang="en-US" sz="2000">
                <a:solidFill>
                  <a:schemeClr val="bg1"/>
                </a:solidFill>
              </a:rPr>
              <a:t>How did Ford perform in India over time?</a:t>
            </a:r>
          </a:p>
          <a:p>
            <a:r>
              <a:rPr lang="en-US" sz="2000">
                <a:solidFill>
                  <a:schemeClr val="bg1"/>
                </a:solidFill>
              </a:rPr>
              <a:t> How did Ford compare with competitors like Maruti, Hyundai, Tata?</a:t>
            </a:r>
          </a:p>
          <a:p>
            <a:r>
              <a:rPr lang="en-US" sz="2000">
                <a:solidFill>
                  <a:schemeClr val="bg1"/>
                </a:solidFill>
              </a:rPr>
              <a:t> Did high fuel prices and taxes push buyers away? </a:t>
            </a:r>
          </a:p>
          <a:p>
            <a:r>
              <a:rPr lang="en-US" sz="2000">
                <a:solidFill>
                  <a:schemeClr val="bg1"/>
                </a:solidFill>
              </a:rPr>
              <a:t>Was Ford using India only as a manufacturing hub? </a:t>
            </a:r>
          </a:p>
          <a:p>
            <a:r>
              <a:rPr lang="en-US" sz="2000">
                <a:solidFill>
                  <a:schemeClr val="bg1"/>
                </a:solidFill>
              </a:rPr>
              <a:t>Could Ford have stayed if they changed strategy?</a:t>
            </a:r>
            <a:endParaRPr lang="en-IN" sz="2000">
              <a:solidFill>
                <a:schemeClr val="bg1"/>
              </a:solidFill>
            </a:endParaRPr>
          </a:p>
        </p:txBody>
      </p:sp>
      <p:cxnSp>
        <p:nvCxnSpPr>
          <p:cNvPr id="13" name="Straight Connector 12">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descr="Cars parked in a line">
            <a:extLst>
              <a:ext uri="{FF2B5EF4-FFF2-40B4-BE49-F238E27FC236}">
                <a16:creationId xmlns:a16="http://schemas.microsoft.com/office/drawing/2014/main" id="{AE60EF37-4E5C-3B5D-4BA4-9A5D84D3F391}"/>
              </a:ext>
            </a:extLst>
          </p:cNvPr>
          <p:cNvPicPr>
            <a:picLocks noChangeAspect="1"/>
          </p:cNvPicPr>
          <p:nvPr/>
        </p:nvPicPr>
        <p:blipFill>
          <a:blip r:embed="rId2"/>
          <a:srcRect l="27837" r="10193"/>
          <a:stretch/>
        </p:blipFill>
        <p:spPr>
          <a:xfrm>
            <a:off x="6525453" y="10"/>
            <a:ext cx="5666547" cy="6857990"/>
          </a:xfrm>
          <a:prstGeom prst="rect">
            <a:avLst/>
          </a:prstGeom>
        </p:spPr>
      </p:pic>
    </p:spTree>
    <p:extLst>
      <p:ext uri="{BB962C8B-B14F-4D97-AF65-F5344CB8AC3E}">
        <p14:creationId xmlns:p14="http://schemas.microsoft.com/office/powerpoint/2010/main" val="3479786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B5F7E-860E-FD58-39B2-7EF94144FFD4}"/>
              </a:ext>
            </a:extLst>
          </p:cNvPr>
          <p:cNvSpPr>
            <a:spLocks noGrp="1"/>
          </p:cNvSpPr>
          <p:nvPr>
            <p:ph type="title"/>
          </p:nvPr>
        </p:nvSpPr>
        <p:spPr/>
        <p:txBody>
          <a:bodyPr/>
          <a:lstStyle/>
          <a:p>
            <a:r>
              <a:rPr lang="en-IN" dirty="0"/>
              <a:t>Data Sources Used</a:t>
            </a:r>
          </a:p>
        </p:txBody>
      </p:sp>
      <p:graphicFrame>
        <p:nvGraphicFramePr>
          <p:cNvPr id="11" name="Content Placeholder 2">
            <a:extLst>
              <a:ext uri="{FF2B5EF4-FFF2-40B4-BE49-F238E27FC236}">
                <a16:creationId xmlns:a16="http://schemas.microsoft.com/office/drawing/2014/main" id="{BB58B257-6C67-BDC1-FC83-0A6D664031C1}"/>
              </a:ext>
            </a:extLst>
          </p:cNvPr>
          <p:cNvGraphicFramePr>
            <a:graphicFrameLocks noGrp="1"/>
          </p:cNvGraphicFramePr>
          <p:nvPr>
            <p:ph idx="1"/>
            <p:extLst>
              <p:ext uri="{D42A27DB-BD31-4B8C-83A1-F6EECF244321}">
                <p14:modId xmlns:p14="http://schemas.microsoft.com/office/powerpoint/2010/main" val="1063527337"/>
              </p:ext>
            </p:extLst>
          </p:nvPr>
        </p:nvGraphicFramePr>
        <p:xfrm>
          <a:off x="838200" y="1690688"/>
          <a:ext cx="5614487" cy="37031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CB0036DB-CD84-7432-8784-C9CEC9E361E3}"/>
              </a:ext>
            </a:extLst>
          </p:cNvPr>
          <p:cNvPicPr>
            <a:picLocks noChangeAspect="1"/>
          </p:cNvPicPr>
          <p:nvPr/>
        </p:nvPicPr>
        <p:blipFill>
          <a:blip r:embed="rId7"/>
          <a:stretch>
            <a:fillRect/>
          </a:stretch>
        </p:blipFill>
        <p:spPr>
          <a:xfrm>
            <a:off x="6561492" y="1690688"/>
            <a:ext cx="5630508" cy="3558480"/>
          </a:xfrm>
          <a:prstGeom prst="rect">
            <a:avLst/>
          </a:prstGeom>
        </p:spPr>
      </p:pic>
      <p:sp>
        <p:nvSpPr>
          <p:cNvPr id="9" name="TextBox 8">
            <a:extLst>
              <a:ext uri="{FF2B5EF4-FFF2-40B4-BE49-F238E27FC236}">
                <a16:creationId xmlns:a16="http://schemas.microsoft.com/office/drawing/2014/main" id="{B5D18D69-3352-05B3-5A3A-F6F68DB1BEF5}"/>
              </a:ext>
            </a:extLst>
          </p:cNvPr>
          <p:cNvSpPr txBox="1"/>
          <p:nvPr/>
        </p:nvSpPr>
        <p:spPr>
          <a:xfrm>
            <a:off x="893463" y="5521124"/>
            <a:ext cx="11118448" cy="461665"/>
          </a:xfrm>
          <a:prstGeom prst="rect">
            <a:avLst/>
          </a:prstGeom>
          <a:noFill/>
        </p:spPr>
        <p:txBody>
          <a:bodyPr wrap="square">
            <a:spAutoFit/>
          </a:bodyPr>
          <a:lstStyle/>
          <a:p>
            <a:r>
              <a:rPr lang="en-US" sz="1200" b="1" i="1" dirty="0"/>
              <a:t>Note</a:t>
            </a:r>
            <a:r>
              <a:rPr lang="en-US" sz="1200" i="1" dirty="0"/>
              <a:t>: Some values, especially estimated revenue figures, were derived using publicly available sales data and average car prices. These are approximations and may not match official financial reports.</a:t>
            </a:r>
            <a:endParaRPr lang="en-IN" sz="1200" i="1" dirty="0"/>
          </a:p>
        </p:txBody>
      </p:sp>
    </p:spTree>
    <p:extLst>
      <p:ext uri="{BB962C8B-B14F-4D97-AF65-F5344CB8AC3E}">
        <p14:creationId xmlns:p14="http://schemas.microsoft.com/office/powerpoint/2010/main" val="781528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C10A6-58D6-72D7-0FBB-01C4AED11A72}"/>
              </a:ext>
            </a:extLst>
          </p:cNvPr>
          <p:cNvSpPr>
            <a:spLocks noGrp="1"/>
          </p:cNvSpPr>
          <p:nvPr>
            <p:ph type="title"/>
          </p:nvPr>
        </p:nvSpPr>
        <p:spPr/>
        <p:txBody>
          <a:bodyPr/>
          <a:lstStyle/>
          <a:p>
            <a:r>
              <a:rPr lang="en-US" dirty="0"/>
              <a:t>India’s Car Market Share Landscape: 1997–2021</a:t>
            </a:r>
            <a:endParaRPr lang="en-IN" dirty="0"/>
          </a:p>
        </p:txBody>
      </p:sp>
      <p:pic>
        <p:nvPicPr>
          <p:cNvPr id="10" name="Picture 9">
            <a:extLst>
              <a:ext uri="{FF2B5EF4-FFF2-40B4-BE49-F238E27FC236}">
                <a16:creationId xmlns:a16="http://schemas.microsoft.com/office/drawing/2014/main" id="{8C5736B0-5D76-F2B7-B6A1-A582ABFDE8B5}"/>
              </a:ext>
            </a:extLst>
          </p:cNvPr>
          <p:cNvPicPr>
            <a:picLocks noChangeAspect="1"/>
          </p:cNvPicPr>
          <p:nvPr/>
        </p:nvPicPr>
        <p:blipFill>
          <a:blip r:embed="rId2"/>
          <a:srcRect l="16694" r="18886"/>
          <a:stretch/>
        </p:blipFill>
        <p:spPr>
          <a:xfrm>
            <a:off x="7189940" y="1916482"/>
            <a:ext cx="4536172" cy="4260481"/>
          </a:xfrm>
          <a:prstGeom prst="rect">
            <a:avLst/>
          </a:prstGeom>
        </p:spPr>
      </p:pic>
      <p:sp>
        <p:nvSpPr>
          <p:cNvPr id="11" name="Content Placeholder 2">
            <a:extLst>
              <a:ext uri="{FF2B5EF4-FFF2-40B4-BE49-F238E27FC236}">
                <a16:creationId xmlns:a16="http://schemas.microsoft.com/office/drawing/2014/main" id="{486F44A6-E5AB-3CA9-8A46-2A8783265273}"/>
              </a:ext>
            </a:extLst>
          </p:cNvPr>
          <p:cNvSpPr>
            <a:spLocks noGrp="1"/>
          </p:cNvSpPr>
          <p:nvPr>
            <p:ph idx="1"/>
          </p:nvPr>
        </p:nvSpPr>
        <p:spPr>
          <a:xfrm>
            <a:off x="838200" y="1825625"/>
            <a:ext cx="6026063" cy="435133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This pie chart represents the cumulative market share of major automobile brands in India. Maruti dominates the market with over 50% share, followed by Hyundai and Mahindra. Ford's overall market share stands at 1.78%, reflecting its modest position despite being active for more than two decades in India.</a:t>
            </a:r>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27E37BB-58B0-03D4-00C3-39C41EF6AA51}"/>
              </a:ext>
            </a:extLst>
          </p:cNvPr>
          <p:cNvSpPr txBox="1"/>
          <p:nvPr/>
        </p:nvSpPr>
        <p:spPr>
          <a:xfrm>
            <a:off x="838200" y="5222856"/>
            <a:ext cx="6137754" cy="954107"/>
          </a:xfrm>
          <a:prstGeom prst="rect">
            <a:avLst/>
          </a:prstGeom>
          <a:noFill/>
        </p:spPr>
        <p:txBody>
          <a:bodyPr wrap="square" rtlCol="0">
            <a:spAutoFit/>
          </a:bodyPr>
          <a:lstStyle/>
          <a:p>
            <a:r>
              <a:rPr lang="en-US" sz="1400" b="1" dirty="0"/>
              <a:t>Data Source</a:t>
            </a:r>
            <a:r>
              <a:rPr lang="en-US" sz="1400" dirty="0"/>
              <a:t>: Aggregated from industry estimates and manufacturer data from 1997–2021.</a:t>
            </a:r>
            <a:br>
              <a:rPr lang="en-US" sz="1400" dirty="0"/>
            </a:br>
            <a:r>
              <a:rPr lang="en-US" sz="1400" b="1" dirty="0"/>
              <a:t>Disclaimer</a:t>
            </a:r>
            <a:r>
              <a:rPr lang="en-US" sz="1400" dirty="0"/>
              <a:t>: The Ford sales figure of </a:t>
            </a:r>
            <a:r>
              <a:rPr lang="en-US" sz="1400" b="1" dirty="0"/>
              <a:t>1,312,505</a:t>
            </a:r>
            <a:r>
              <a:rPr lang="en-US" sz="1400" dirty="0"/>
              <a:t> units has been validated from multiple sources and may slightly vary from other published estimates.</a:t>
            </a:r>
            <a:endParaRPr lang="en-IN" sz="1400" dirty="0"/>
          </a:p>
        </p:txBody>
      </p:sp>
      <p:sp>
        <p:nvSpPr>
          <p:cNvPr id="13" name="TextBox 12">
            <a:extLst>
              <a:ext uri="{FF2B5EF4-FFF2-40B4-BE49-F238E27FC236}">
                <a16:creationId xmlns:a16="http://schemas.microsoft.com/office/drawing/2014/main" id="{EFFF8D84-3D52-67FA-DECA-D7863F9FFD5B}"/>
              </a:ext>
            </a:extLst>
          </p:cNvPr>
          <p:cNvSpPr txBox="1"/>
          <p:nvPr/>
        </p:nvSpPr>
        <p:spPr>
          <a:xfrm>
            <a:off x="9458026" y="6442658"/>
            <a:ext cx="2265744" cy="230832"/>
          </a:xfrm>
          <a:prstGeom prst="rect">
            <a:avLst/>
          </a:prstGeom>
          <a:noFill/>
        </p:spPr>
        <p:txBody>
          <a:bodyPr wrap="square">
            <a:spAutoFit/>
          </a:bodyPr>
          <a:lstStyle/>
          <a:p>
            <a:r>
              <a:rPr lang="en-US" sz="900" i="1" dirty="0">
                <a:solidFill>
                  <a:schemeClr val="tx1">
                    <a:lumMod val="65000"/>
                    <a:lumOff val="35000"/>
                  </a:schemeClr>
                </a:solidFill>
              </a:rPr>
              <a:t>Estimated figures based on public data</a:t>
            </a:r>
            <a:endParaRPr lang="en-IN" sz="900" i="1" dirty="0">
              <a:solidFill>
                <a:schemeClr val="tx1">
                  <a:lumMod val="65000"/>
                  <a:lumOff val="35000"/>
                </a:schemeClr>
              </a:solidFill>
            </a:endParaRPr>
          </a:p>
        </p:txBody>
      </p:sp>
    </p:spTree>
    <p:extLst>
      <p:ext uri="{BB962C8B-B14F-4D97-AF65-F5344CB8AC3E}">
        <p14:creationId xmlns:p14="http://schemas.microsoft.com/office/powerpoint/2010/main" val="755132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D5F-45EE-554F-7932-12EAB15D649F}"/>
              </a:ext>
            </a:extLst>
          </p:cNvPr>
          <p:cNvSpPr>
            <a:spLocks noGrp="1"/>
          </p:cNvSpPr>
          <p:nvPr>
            <p:ph type="title"/>
          </p:nvPr>
        </p:nvSpPr>
        <p:spPr/>
        <p:txBody>
          <a:bodyPr/>
          <a:lstStyle/>
          <a:p>
            <a:r>
              <a:rPr lang="en-IN" dirty="0"/>
              <a:t>Ford vs Competitor Sales</a:t>
            </a:r>
          </a:p>
        </p:txBody>
      </p:sp>
      <p:sp>
        <p:nvSpPr>
          <p:cNvPr id="3" name="Content Placeholder 2">
            <a:extLst>
              <a:ext uri="{FF2B5EF4-FFF2-40B4-BE49-F238E27FC236}">
                <a16:creationId xmlns:a16="http://schemas.microsoft.com/office/drawing/2014/main" id="{B22842B6-F59B-7E48-B957-60F2C2F9F92C}"/>
              </a:ext>
            </a:extLst>
          </p:cNvPr>
          <p:cNvSpPr>
            <a:spLocks noGrp="1"/>
          </p:cNvSpPr>
          <p:nvPr>
            <p:ph idx="1"/>
          </p:nvPr>
        </p:nvSpPr>
        <p:spPr>
          <a:xfrm>
            <a:off x="838200" y="1690688"/>
            <a:ext cx="10030428" cy="1290469"/>
          </a:xfrm>
        </p:spPr>
        <p:txBody>
          <a:bodyPr/>
          <a:lstStyle/>
          <a:p>
            <a:pPr marL="0" indent="0">
              <a:buNone/>
            </a:pPr>
            <a:r>
              <a:rPr lang="en-US" dirty="0"/>
              <a:t>Ford consistently sold fewer cars than major competitors like Maruti, Hyundai, and Tata — indicating weaker market presence over time.</a:t>
            </a:r>
          </a:p>
          <a:p>
            <a:pPr marL="0" indent="0">
              <a:buNone/>
            </a:pPr>
            <a:endParaRPr lang="en-IN" dirty="0"/>
          </a:p>
        </p:txBody>
      </p:sp>
      <p:graphicFrame>
        <p:nvGraphicFramePr>
          <p:cNvPr id="4" name="Chart 3">
            <a:extLst>
              <a:ext uri="{FF2B5EF4-FFF2-40B4-BE49-F238E27FC236}">
                <a16:creationId xmlns:a16="http://schemas.microsoft.com/office/drawing/2014/main" id="{AF6797DC-4F6A-E053-881E-5E351CEA9441}"/>
              </a:ext>
            </a:extLst>
          </p:cNvPr>
          <p:cNvGraphicFramePr>
            <a:graphicFrameLocks/>
          </p:cNvGraphicFramePr>
          <p:nvPr>
            <p:extLst>
              <p:ext uri="{D42A27DB-BD31-4B8C-83A1-F6EECF244321}">
                <p14:modId xmlns:p14="http://schemas.microsoft.com/office/powerpoint/2010/main" val="3650988952"/>
              </p:ext>
            </p:extLst>
          </p:nvPr>
        </p:nvGraphicFramePr>
        <p:xfrm>
          <a:off x="1080786" y="3251031"/>
          <a:ext cx="10030428" cy="3241844"/>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2EEB6D63-ECAC-E38A-E9B0-671A4FFB06A8}"/>
              </a:ext>
            </a:extLst>
          </p:cNvPr>
          <p:cNvSpPr txBox="1"/>
          <p:nvPr/>
        </p:nvSpPr>
        <p:spPr>
          <a:xfrm>
            <a:off x="9088056" y="6262043"/>
            <a:ext cx="2265744" cy="230832"/>
          </a:xfrm>
          <a:prstGeom prst="rect">
            <a:avLst/>
          </a:prstGeom>
          <a:noFill/>
        </p:spPr>
        <p:txBody>
          <a:bodyPr wrap="square">
            <a:spAutoFit/>
          </a:bodyPr>
          <a:lstStyle/>
          <a:p>
            <a:r>
              <a:rPr lang="en-US" sz="900" i="1" dirty="0">
                <a:solidFill>
                  <a:schemeClr val="tx1">
                    <a:lumMod val="65000"/>
                    <a:lumOff val="35000"/>
                  </a:schemeClr>
                </a:solidFill>
              </a:rPr>
              <a:t>Estimated figures based on public data</a:t>
            </a:r>
            <a:endParaRPr lang="en-IN" sz="900" i="1" dirty="0">
              <a:solidFill>
                <a:schemeClr val="tx1">
                  <a:lumMod val="65000"/>
                  <a:lumOff val="35000"/>
                </a:schemeClr>
              </a:solidFill>
            </a:endParaRPr>
          </a:p>
        </p:txBody>
      </p:sp>
    </p:spTree>
    <p:extLst>
      <p:ext uri="{BB962C8B-B14F-4D97-AF65-F5344CB8AC3E}">
        <p14:creationId xmlns:p14="http://schemas.microsoft.com/office/powerpoint/2010/main" val="1124360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34CD-E542-C651-B5C2-5AF24596458A}"/>
              </a:ext>
            </a:extLst>
          </p:cNvPr>
          <p:cNvSpPr>
            <a:spLocks noGrp="1"/>
          </p:cNvSpPr>
          <p:nvPr>
            <p:ph type="title"/>
          </p:nvPr>
        </p:nvSpPr>
        <p:spPr/>
        <p:txBody>
          <a:bodyPr/>
          <a:lstStyle/>
          <a:p>
            <a:r>
              <a:rPr lang="en-IN" dirty="0"/>
              <a:t>Total Revenue Comparison (1997–2021) </a:t>
            </a:r>
          </a:p>
        </p:txBody>
      </p:sp>
      <p:pic>
        <p:nvPicPr>
          <p:cNvPr id="5" name="Picture 4">
            <a:extLst>
              <a:ext uri="{FF2B5EF4-FFF2-40B4-BE49-F238E27FC236}">
                <a16:creationId xmlns:a16="http://schemas.microsoft.com/office/drawing/2014/main" id="{45B973CE-3E99-266B-D466-CC1EBC0D58A2}"/>
              </a:ext>
            </a:extLst>
          </p:cNvPr>
          <p:cNvPicPr>
            <a:picLocks noChangeAspect="1"/>
          </p:cNvPicPr>
          <p:nvPr/>
        </p:nvPicPr>
        <p:blipFill>
          <a:blip r:embed="rId2"/>
          <a:srcRect l="829" t="2728"/>
          <a:stretch/>
        </p:blipFill>
        <p:spPr>
          <a:xfrm>
            <a:off x="5228973" y="1690688"/>
            <a:ext cx="6834616" cy="3899884"/>
          </a:xfrm>
          <a:prstGeom prst="rect">
            <a:avLst/>
          </a:prstGeom>
        </p:spPr>
      </p:pic>
      <p:sp>
        <p:nvSpPr>
          <p:cNvPr id="7" name="TextBox 6">
            <a:extLst>
              <a:ext uri="{FF2B5EF4-FFF2-40B4-BE49-F238E27FC236}">
                <a16:creationId xmlns:a16="http://schemas.microsoft.com/office/drawing/2014/main" id="{A93BF9F2-3948-49D3-0749-37AA55D8DB3E}"/>
              </a:ext>
            </a:extLst>
          </p:cNvPr>
          <p:cNvSpPr txBox="1"/>
          <p:nvPr/>
        </p:nvSpPr>
        <p:spPr>
          <a:xfrm>
            <a:off x="838200" y="1690688"/>
            <a:ext cx="4266235" cy="4154984"/>
          </a:xfrm>
          <a:prstGeom prst="rect">
            <a:avLst/>
          </a:prstGeom>
          <a:noFill/>
        </p:spPr>
        <p:txBody>
          <a:bodyPr wrap="square">
            <a:spAutoFit/>
          </a:bodyPr>
          <a:lstStyle/>
          <a:p>
            <a:r>
              <a:rPr lang="en-US" sz="2200" dirty="0"/>
              <a:t>While Ford earned substantial revenue in India — nearly equal to its earnings in Brazil and Germany — it still chose to exit the market in 2021. This suggests that revenue alone was not the issue. Therefore, the subsequent analysis focuses on factors such as profitability, cost structures, competition, and government policies to uncover the real causes behind Ford’s decision.</a:t>
            </a:r>
            <a:endParaRPr lang="en-IN" sz="2200" dirty="0"/>
          </a:p>
        </p:txBody>
      </p:sp>
      <p:sp>
        <p:nvSpPr>
          <p:cNvPr id="10" name="TextBox 9">
            <a:extLst>
              <a:ext uri="{FF2B5EF4-FFF2-40B4-BE49-F238E27FC236}">
                <a16:creationId xmlns:a16="http://schemas.microsoft.com/office/drawing/2014/main" id="{A45C6987-4955-0F22-F58B-0296ADAACA76}"/>
              </a:ext>
            </a:extLst>
          </p:cNvPr>
          <p:cNvSpPr txBox="1"/>
          <p:nvPr/>
        </p:nvSpPr>
        <p:spPr>
          <a:xfrm>
            <a:off x="9797845" y="5845672"/>
            <a:ext cx="2265744" cy="230832"/>
          </a:xfrm>
          <a:prstGeom prst="rect">
            <a:avLst/>
          </a:prstGeom>
          <a:noFill/>
        </p:spPr>
        <p:txBody>
          <a:bodyPr wrap="square">
            <a:spAutoFit/>
          </a:bodyPr>
          <a:lstStyle/>
          <a:p>
            <a:r>
              <a:rPr lang="en-US" sz="900" i="1" dirty="0">
                <a:solidFill>
                  <a:schemeClr val="tx1">
                    <a:lumMod val="65000"/>
                    <a:lumOff val="35000"/>
                  </a:schemeClr>
                </a:solidFill>
              </a:rPr>
              <a:t>Estimated figures based on public data</a:t>
            </a:r>
            <a:endParaRPr lang="en-IN" sz="900" i="1" dirty="0">
              <a:solidFill>
                <a:schemeClr val="tx1">
                  <a:lumMod val="65000"/>
                  <a:lumOff val="35000"/>
                </a:schemeClr>
              </a:solidFill>
            </a:endParaRPr>
          </a:p>
        </p:txBody>
      </p:sp>
    </p:spTree>
    <p:extLst>
      <p:ext uri="{BB962C8B-B14F-4D97-AF65-F5344CB8AC3E}">
        <p14:creationId xmlns:p14="http://schemas.microsoft.com/office/powerpoint/2010/main" val="764114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76820-A3AC-295D-6683-BC6723D1E28F}"/>
              </a:ext>
            </a:extLst>
          </p:cNvPr>
          <p:cNvSpPr>
            <a:spLocks noGrp="1"/>
          </p:cNvSpPr>
          <p:nvPr>
            <p:ph type="title"/>
          </p:nvPr>
        </p:nvSpPr>
        <p:spPr/>
        <p:txBody>
          <a:bodyPr/>
          <a:lstStyle/>
          <a:p>
            <a:r>
              <a:rPr lang="en-US" dirty="0"/>
              <a:t>Ford's Revenue Share Among Competitors in India</a:t>
            </a:r>
            <a:endParaRPr lang="en-IN" dirty="0"/>
          </a:p>
        </p:txBody>
      </p:sp>
      <p:sp>
        <p:nvSpPr>
          <p:cNvPr id="5" name="TextBox 4">
            <a:extLst>
              <a:ext uri="{FF2B5EF4-FFF2-40B4-BE49-F238E27FC236}">
                <a16:creationId xmlns:a16="http://schemas.microsoft.com/office/drawing/2014/main" id="{0CFFAEA9-96AC-D01F-2E1B-676C3EDDD2B0}"/>
              </a:ext>
            </a:extLst>
          </p:cNvPr>
          <p:cNvSpPr txBox="1"/>
          <p:nvPr/>
        </p:nvSpPr>
        <p:spPr>
          <a:xfrm>
            <a:off x="838199" y="1848673"/>
            <a:ext cx="10192473" cy="1200329"/>
          </a:xfrm>
          <a:prstGeom prst="rect">
            <a:avLst/>
          </a:prstGeom>
          <a:noFill/>
        </p:spPr>
        <p:txBody>
          <a:bodyPr wrap="square">
            <a:spAutoFit/>
          </a:bodyPr>
          <a:lstStyle/>
          <a:p>
            <a:pPr>
              <a:buNone/>
            </a:pPr>
            <a:r>
              <a:rPr lang="en-US" dirty="0"/>
              <a:t>Ford contributed over </a:t>
            </a:r>
            <a:r>
              <a:rPr lang="en-US" b="1" dirty="0"/>
              <a:t>53% of total estimated revenue</a:t>
            </a:r>
            <a:r>
              <a:rPr lang="en-US" dirty="0"/>
              <a:t> among 8 major brands from 1997–2021, despite selling far fewer units.</a:t>
            </a:r>
          </a:p>
          <a:p>
            <a:r>
              <a:rPr lang="en-US" dirty="0"/>
              <a:t>This suggests Ford focused on high-value vehicles, but this premium pricing didn’t align with India’s cost-sensitive market.</a:t>
            </a:r>
          </a:p>
        </p:txBody>
      </p:sp>
      <p:pic>
        <p:nvPicPr>
          <p:cNvPr id="7" name="Picture 6">
            <a:extLst>
              <a:ext uri="{FF2B5EF4-FFF2-40B4-BE49-F238E27FC236}">
                <a16:creationId xmlns:a16="http://schemas.microsoft.com/office/drawing/2014/main" id="{A737AEFE-A911-8BF4-A4AE-E35B36545188}"/>
              </a:ext>
            </a:extLst>
          </p:cNvPr>
          <p:cNvPicPr>
            <a:picLocks noChangeAspect="1"/>
          </p:cNvPicPr>
          <p:nvPr/>
        </p:nvPicPr>
        <p:blipFill>
          <a:blip r:embed="rId2"/>
          <a:stretch>
            <a:fillRect/>
          </a:stretch>
        </p:blipFill>
        <p:spPr>
          <a:xfrm>
            <a:off x="3152468" y="3073078"/>
            <a:ext cx="5639864" cy="3419798"/>
          </a:xfrm>
          <a:prstGeom prst="rect">
            <a:avLst/>
          </a:prstGeom>
        </p:spPr>
      </p:pic>
      <p:sp>
        <p:nvSpPr>
          <p:cNvPr id="9" name="TextBox 8">
            <a:extLst>
              <a:ext uri="{FF2B5EF4-FFF2-40B4-BE49-F238E27FC236}">
                <a16:creationId xmlns:a16="http://schemas.microsoft.com/office/drawing/2014/main" id="{E6AC042F-26CC-F96D-5E0A-DB52CC5ED2DE}"/>
              </a:ext>
            </a:extLst>
          </p:cNvPr>
          <p:cNvSpPr txBox="1"/>
          <p:nvPr/>
        </p:nvSpPr>
        <p:spPr>
          <a:xfrm>
            <a:off x="2966014" y="6492875"/>
            <a:ext cx="10900458" cy="246221"/>
          </a:xfrm>
          <a:prstGeom prst="rect">
            <a:avLst/>
          </a:prstGeom>
          <a:noFill/>
        </p:spPr>
        <p:txBody>
          <a:bodyPr wrap="square">
            <a:spAutoFit/>
          </a:bodyPr>
          <a:lstStyle/>
          <a:p>
            <a:r>
              <a:rPr lang="en-US" sz="1000" b="1" i="1" dirty="0">
                <a:solidFill>
                  <a:schemeClr val="tx1">
                    <a:lumMod val="65000"/>
                    <a:lumOff val="35000"/>
                  </a:schemeClr>
                </a:solidFill>
              </a:rPr>
              <a:t>Figures are based on publicly available and estimated data (Units Sold × Avg Price). Actual values may vary.</a:t>
            </a:r>
            <a:endParaRPr lang="en-IN" sz="1000" b="1" i="1" dirty="0">
              <a:solidFill>
                <a:schemeClr val="tx1">
                  <a:lumMod val="65000"/>
                  <a:lumOff val="35000"/>
                </a:schemeClr>
              </a:solidFill>
            </a:endParaRPr>
          </a:p>
        </p:txBody>
      </p:sp>
    </p:spTree>
    <p:extLst>
      <p:ext uri="{BB962C8B-B14F-4D97-AF65-F5344CB8AC3E}">
        <p14:creationId xmlns:p14="http://schemas.microsoft.com/office/powerpoint/2010/main" val="1656793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A021-82E3-63F7-3676-113F6B376F2B}"/>
              </a:ext>
            </a:extLst>
          </p:cNvPr>
          <p:cNvSpPr>
            <a:spLocks noGrp="1"/>
          </p:cNvSpPr>
          <p:nvPr>
            <p:ph type="title"/>
          </p:nvPr>
        </p:nvSpPr>
        <p:spPr>
          <a:xfrm>
            <a:off x="838200" y="365126"/>
            <a:ext cx="10515600" cy="923330"/>
          </a:xfrm>
        </p:spPr>
        <p:txBody>
          <a:bodyPr/>
          <a:lstStyle/>
          <a:p>
            <a:r>
              <a:rPr lang="en-US" dirty="0"/>
              <a:t>Ford in India: Export Hub or Domestic Player?</a:t>
            </a:r>
            <a:endParaRPr lang="en-IN" dirty="0"/>
          </a:p>
        </p:txBody>
      </p:sp>
      <p:pic>
        <p:nvPicPr>
          <p:cNvPr id="5" name="Picture 4">
            <a:extLst>
              <a:ext uri="{FF2B5EF4-FFF2-40B4-BE49-F238E27FC236}">
                <a16:creationId xmlns:a16="http://schemas.microsoft.com/office/drawing/2014/main" id="{CEB78AAF-A027-12A4-A752-4AF5A192F8BD}"/>
              </a:ext>
            </a:extLst>
          </p:cNvPr>
          <p:cNvPicPr>
            <a:picLocks noChangeAspect="1"/>
          </p:cNvPicPr>
          <p:nvPr/>
        </p:nvPicPr>
        <p:blipFill>
          <a:blip r:embed="rId2"/>
          <a:stretch>
            <a:fillRect/>
          </a:stretch>
        </p:blipFill>
        <p:spPr>
          <a:xfrm>
            <a:off x="1646864" y="2740137"/>
            <a:ext cx="8449955" cy="3911838"/>
          </a:xfrm>
          <a:prstGeom prst="rect">
            <a:avLst/>
          </a:prstGeom>
        </p:spPr>
      </p:pic>
      <p:sp>
        <p:nvSpPr>
          <p:cNvPr id="7" name="TextBox 6">
            <a:extLst>
              <a:ext uri="{FF2B5EF4-FFF2-40B4-BE49-F238E27FC236}">
                <a16:creationId xmlns:a16="http://schemas.microsoft.com/office/drawing/2014/main" id="{8006133B-4770-B919-7312-D3F26D71CCFF}"/>
              </a:ext>
            </a:extLst>
          </p:cNvPr>
          <p:cNvSpPr txBox="1"/>
          <p:nvPr/>
        </p:nvSpPr>
        <p:spPr>
          <a:xfrm>
            <a:off x="1001475" y="1244643"/>
            <a:ext cx="10189050" cy="923330"/>
          </a:xfrm>
          <a:prstGeom prst="rect">
            <a:avLst/>
          </a:prstGeom>
          <a:noFill/>
        </p:spPr>
        <p:txBody>
          <a:bodyPr wrap="square">
            <a:spAutoFit/>
          </a:bodyPr>
          <a:lstStyle/>
          <a:p>
            <a:r>
              <a:rPr lang="en-US" dirty="0"/>
              <a:t>While Ford began as a domestic player, the trend clearly shifted post-2010. From 2013 to 2017, Ford </a:t>
            </a:r>
            <a:r>
              <a:rPr lang="en-US" b="1" dirty="0"/>
              <a:t>exported significantly more cars</a:t>
            </a:r>
            <a:r>
              <a:rPr lang="en-US" dirty="0"/>
              <a:t> than it sold in India — suggesting India was treated more as a </a:t>
            </a:r>
            <a:r>
              <a:rPr lang="en-US" b="1" dirty="0"/>
              <a:t>manufacturing and export hub</a:t>
            </a:r>
            <a:r>
              <a:rPr lang="en-US" dirty="0"/>
              <a:t> than a priority market.</a:t>
            </a:r>
            <a:endParaRPr lang="en-IN" dirty="0"/>
          </a:p>
        </p:txBody>
      </p:sp>
      <p:sp>
        <p:nvSpPr>
          <p:cNvPr id="9" name="TextBox 8">
            <a:extLst>
              <a:ext uri="{FF2B5EF4-FFF2-40B4-BE49-F238E27FC236}">
                <a16:creationId xmlns:a16="http://schemas.microsoft.com/office/drawing/2014/main" id="{EAFB8FE9-24CF-156C-1B73-D6AC2575C44F}"/>
              </a:ext>
            </a:extLst>
          </p:cNvPr>
          <p:cNvSpPr txBox="1"/>
          <p:nvPr/>
        </p:nvSpPr>
        <p:spPr>
          <a:xfrm>
            <a:off x="1001475" y="2053980"/>
            <a:ext cx="9740735" cy="646331"/>
          </a:xfrm>
          <a:prstGeom prst="rect">
            <a:avLst/>
          </a:prstGeom>
          <a:noFill/>
        </p:spPr>
        <p:txBody>
          <a:bodyPr wrap="square">
            <a:spAutoFit/>
          </a:bodyPr>
          <a:lstStyle/>
          <a:p>
            <a:r>
              <a:rPr lang="en-US" dirty="0"/>
              <a:t>Despite a strong domestic market potential, Ford’s focus on exports may have limited its local brand development and customer engagement — contributing to its eventual exit.</a:t>
            </a:r>
            <a:endParaRPr lang="en-IN" dirty="0"/>
          </a:p>
        </p:txBody>
      </p:sp>
      <p:sp>
        <p:nvSpPr>
          <p:cNvPr id="10" name="TextBox 9">
            <a:extLst>
              <a:ext uri="{FF2B5EF4-FFF2-40B4-BE49-F238E27FC236}">
                <a16:creationId xmlns:a16="http://schemas.microsoft.com/office/drawing/2014/main" id="{A0652A45-E987-1308-9A80-093FA5658CEB}"/>
              </a:ext>
            </a:extLst>
          </p:cNvPr>
          <p:cNvSpPr txBox="1"/>
          <p:nvPr/>
        </p:nvSpPr>
        <p:spPr>
          <a:xfrm>
            <a:off x="9711159" y="6536559"/>
            <a:ext cx="2265744" cy="230832"/>
          </a:xfrm>
          <a:prstGeom prst="rect">
            <a:avLst/>
          </a:prstGeom>
          <a:noFill/>
        </p:spPr>
        <p:txBody>
          <a:bodyPr wrap="square">
            <a:spAutoFit/>
          </a:bodyPr>
          <a:lstStyle/>
          <a:p>
            <a:r>
              <a:rPr lang="en-US" sz="900" i="1" dirty="0">
                <a:solidFill>
                  <a:schemeClr val="tx1">
                    <a:lumMod val="65000"/>
                    <a:lumOff val="35000"/>
                  </a:schemeClr>
                </a:solidFill>
              </a:rPr>
              <a:t>Estimated figures based on public data</a:t>
            </a:r>
            <a:endParaRPr lang="en-IN" sz="900" i="1" dirty="0">
              <a:solidFill>
                <a:schemeClr val="tx1">
                  <a:lumMod val="65000"/>
                  <a:lumOff val="35000"/>
                </a:schemeClr>
              </a:solidFill>
            </a:endParaRPr>
          </a:p>
        </p:txBody>
      </p:sp>
      <p:sp>
        <p:nvSpPr>
          <p:cNvPr id="12" name="TextBox 11">
            <a:extLst>
              <a:ext uri="{FF2B5EF4-FFF2-40B4-BE49-F238E27FC236}">
                <a16:creationId xmlns:a16="http://schemas.microsoft.com/office/drawing/2014/main" id="{2C176ECE-A73D-ACEE-AFEB-1A7F475E347B}"/>
              </a:ext>
            </a:extLst>
          </p:cNvPr>
          <p:cNvSpPr txBox="1"/>
          <p:nvPr/>
        </p:nvSpPr>
        <p:spPr>
          <a:xfrm>
            <a:off x="6096000" y="3183947"/>
            <a:ext cx="4109884" cy="246221"/>
          </a:xfrm>
          <a:prstGeom prst="rect">
            <a:avLst/>
          </a:prstGeom>
          <a:noFill/>
        </p:spPr>
        <p:txBody>
          <a:bodyPr wrap="square">
            <a:spAutoFit/>
          </a:bodyPr>
          <a:lstStyle/>
          <a:p>
            <a:r>
              <a:rPr lang="en-US" sz="1000" b="1" i="1" dirty="0">
                <a:solidFill>
                  <a:schemeClr val="tx1">
                    <a:lumMod val="65000"/>
                    <a:lumOff val="35000"/>
                  </a:schemeClr>
                </a:solidFill>
              </a:rPr>
              <a:t>Insight: In many years, Ford exported more cars than it sold in India</a:t>
            </a:r>
            <a:endParaRPr lang="en-IN" sz="1000" b="1" i="1" dirty="0">
              <a:solidFill>
                <a:schemeClr val="tx1">
                  <a:lumMod val="65000"/>
                  <a:lumOff val="35000"/>
                </a:schemeClr>
              </a:solidFill>
            </a:endParaRPr>
          </a:p>
        </p:txBody>
      </p:sp>
    </p:spTree>
    <p:extLst>
      <p:ext uri="{BB962C8B-B14F-4D97-AF65-F5344CB8AC3E}">
        <p14:creationId xmlns:p14="http://schemas.microsoft.com/office/powerpoint/2010/main" val="3897243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526</TotalTime>
  <Words>1899</Words>
  <Application>Microsoft Office PowerPoint</Application>
  <PresentationFormat>Widescreen</PresentationFormat>
  <Paragraphs>142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vt:lpstr>
      <vt:lpstr>Aptos Display</vt:lpstr>
      <vt:lpstr>Arial</vt:lpstr>
      <vt:lpstr>Cambria Math</vt:lpstr>
      <vt:lpstr>Times New Roman</vt:lpstr>
      <vt:lpstr>Office Theme</vt:lpstr>
      <vt:lpstr>🚘 Why Ford Exited India (Twice): A Data-Driven Analysis</vt:lpstr>
      <vt:lpstr>Project Objective</vt:lpstr>
      <vt:lpstr>Key Questions We Asked</vt:lpstr>
      <vt:lpstr>Data Sources Used</vt:lpstr>
      <vt:lpstr>India’s Car Market Share Landscape: 1997–2021</vt:lpstr>
      <vt:lpstr>Ford vs Competitor Sales</vt:lpstr>
      <vt:lpstr>Total Revenue Comparison (1997–2021) </vt:lpstr>
      <vt:lpstr>Ford's Revenue Share Among Competitors in India</vt:lpstr>
      <vt:lpstr>Ford in India: Export Hub or Domestic Player?</vt:lpstr>
      <vt:lpstr>Market Headwinds: Correlation Between Ford Sales and Economic Factors</vt:lpstr>
      <vt:lpstr>Ford’s Market Share Over 25 Years</vt:lpstr>
      <vt:lpstr>Global Perspective</vt:lpstr>
      <vt:lpstr>India: A Tough Road for Global Automakers</vt:lpstr>
      <vt:lpstr>Recommendations</vt:lpstr>
      <vt:lpstr>Conclusion</vt:lpstr>
      <vt:lpstr>📜 Legally Framed Disclaimer (for India)</vt:lpstr>
      <vt:lpstr>Sources and Reference Links (with Access Dates)</vt:lpstr>
      <vt:lpstr>Sources and Reference Links (with Access Dates)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Uday Arora</dc:creator>
  <cp:lastModifiedBy>Uday Arora</cp:lastModifiedBy>
  <cp:revision>3</cp:revision>
  <dcterms:created xsi:type="dcterms:W3CDTF">2025-03-14T11:44:48Z</dcterms:created>
  <dcterms:modified xsi:type="dcterms:W3CDTF">2025-03-14T20:30:58Z</dcterms:modified>
</cp:coreProperties>
</file>