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4" r:id="rId4"/>
    <p:sldId id="260" r:id="rId5"/>
    <p:sldId id="261" r:id="rId6"/>
    <p:sldId id="259" r:id="rId7"/>
    <p:sldId id="266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\pivote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\pivote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base\pivote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database\pivot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6"/>
                </a:solidFill>
              </a:rPr>
              <a:t>Top 10 Highest ranked universities in World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Findings!$B$22</c:f>
              <c:strCache>
                <c:ptCount val="1"/>
                <c:pt idx="0">
                  <c:v>Count of University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Findings!$A$23:$A$32</c:f>
              <c:strCache>
                <c:ptCount val="10"/>
                <c:pt idx="0">
                  <c:v>Usa</c:v>
                </c:pt>
                <c:pt idx="1">
                  <c:v>China</c:v>
                </c:pt>
                <c:pt idx="2">
                  <c:v>India</c:v>
                </c:pt>
                <c:pt idx="3">
                  <c:v>Japan</c:v>
                </c:pt>
                <c:pt idx="4">
                  <c:v>Indonesia</c:v>
                </c:pt>
                <c:pt idx="5">
                  <c:v>Mexico</c:v>
                </c:pt>
                <c:pt idx="6">
                  <c:v>Korea</c:v>
                </c:pt>
                <c:pt idx="7">
                  <c:v>Germany</c:v>
                </c:pt>
                <c:pt idx="8">
                  <c:v>Russia</c:v>
                </c:pt>
                <c:pt idx="9">
                  <c:v>Iran</c:v>
                </c:pt>
              </c:strCache>
            </c:strRef>
          </c:cat>
          <c:val>
            <c:numRef>
              <c:f>Findings!$B$23:$B$32</c:f>
              <c:numCache>
                <c:formatCode>General</c:formatCode>
                <c:ptCount val="10"/>
                <c:pt idx="0">
                  <c:v>1724</c:v>
                </c:pt>
                <c:pt idx="1">
                  <c:v>936</c:v>
                </c:pt>
                <c:pt idx="2">
                  <c:v>875</c:v>
                </c:pt>
                <c:pt idx="3">
                  <c:v>707</c:v>
                </c:pt>
                <c:pt idx="4">
                  <c:v>575</c:v>
                </c:pt>
                <c:pt idx="5">
                  <c:v>544</c:v>
                </c:pt>
                <c:pt idx="6">
                  <c:v>368</c:v>
                </c:pt>
                <c:pt idx="7">
                  <c:v>363</c:v>
                </c:pt>
                <c:pt idx="8">
                  <c:v>359</c:v>
                </c:pt>
                <c:pt idx="9">
                  <c:v>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29-4EE3-B004-F6F2C585FB4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0452968"/>
        <c:axId val="640448288"/>
      </c:lineChart>
      <c:catAx>
        <c:axId val="64045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48288"/>
        <c:crosses val="autoZero"/>
        <c:auto val="1"/>
        <c:lblAlgn val="ctr"/>
        <c:lblOffset val="100"/>
        <c:noMultiLvlLbl val="0"/>
      </c:catAx>
      <c:valAx>
        <c:axId val="64044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52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/>
                </a:solidFill>
              </a:rPr>
              <a:t>Top 10 Highest</a:t>
            </a:r>
            <a:r>
              <a:rPr lang="en-US" baseline="0" dirty="0">
                <a:solidFill>
                  <a:schemeClr val="accent6"/>
                </a:solidFill>
              </a:rPr>
              <a:t> count of ranked universities in Indian States</a:t>
            </a:r>
            <a:endParaRPr lang="en-US" dirty="0">
              <a:solidFill>
                <a:schemeClr val="accent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Findings!$B$9</c:f>
              <c:strCache>
                <c:ptCount val="1"/>
                <c:pt idx="0">
                  <c:v>Count of University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Findings!$A$10:$A$19</c:f>
              <c:strCache>
                <c:ptCount val="10"/>
                <c:pt idx="0">
                  <c:v>Uttar Pradesh</c:v>
                </c:pt>
                <c:pt idx="1">
                  <c:v>Rajasthan</c:v>
                </c:pt>
                <c:pt idx="2">
                  <c:v>Gujarat</c:v>
                </c:pt>
                <c:pt idx="3">
                  <c:v>Karnataka</c:v>
                </c:pt>
                <c:pt idx="4">
                  <c:v>Madhya Pradesh</c:v>
                </c:pt>
                <c:pt idx="5">
                  <c:v>Maharashtra</c:v>
                </c:pt>
                <c:pt idx="6">
                  <c:v>Tamil Nadu</c:v>
                </c:pt>
                <c:pt idx="7">
                  <c:v>West Bengal</c:v>
                </c:pt>
                <c:pt idx="8">
                  <c:v>Haryana</c:v>
                </c:pt>
                <c:pt idx="9">
                  <c:v>Uttarakhand</c:v>
                </c:pt>
              </c:strCache>
            </c:strRef>
          </c:cat>
          <c:val>
            <c:numRef>
              <c:f>Findings!$B$10:$B$19</c:f>
              <c:numCache>
                <c:formatCode>General</c:formatCode>
                <c:ptCount val="10"/>
                <c:pt idx="0">
                  <c:v>79</c:v>
                </c:pt>
                <c:pt idx="1">
                  <c:v>70</c:v>
                </c:pt>
                <c:pt idx="2">
                  <c:v>68</c:v>
                </c:pt>
                <c:pt idx="3">
                  <c:v>58</c:v>
                </c:pt>
                <c:pt idx="4">
                  <c:v>54</c:v>
                </c:pt>
                <c:pt idx="5">
                  <c:v>53</c:v>
                </c:pt>
                <c:pt idx="6">
                  <c:v>53</c:v>
                </c:pt>
                <c:pt idx="7">
                  <c:v>42</c:v>
                </c:pt>
                <c:pt idx="8">
                  <c:v>41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B-4E06-AE5D-FAF8C1F26C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992592"/>
        <c:axId val="618992952"/>
      </c:barChart>
      <c:catAx>
        <c:axId val="61899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92952"/>
        <c:crosses val="autoZero"/>
        <c:auto val="1"/>
        <c:lblAlgn val="ctr"/>
        <c:lblOffset val="100"/>
        <c:noMultiLvlLbl val="0"/>
      </c:catAx>
      <c:valAx>
        <c:axId val="61899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9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ranked universities in TamilNadu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Findings!$G$2</c:f>
              <c:strCache>
                <c:ptCount val="1"/>
                <c:pt idx="0">
                  <c:v>Global Rank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Findings!$D$3:$D$12</c:f>
              <c:strCache>
                <c:ptCount val="10"/>
                <c:pt idx="0">
                  <c:v>Indian Institute of Technology Madras</c:v>
                </c:pt>
                <c:pt idx="1">
                  <c:v>SRM Institute of Science and Technology</c:v>
                </c:pt>
                <c:pt idx="2">
                  <c:v>VIT University</c:v>
                </c:pt>
                <c:pt idx="3">
                  <c:v>Amrita Vishwa Vidyapeetham</c:v>
                </c:pt>
                <c:pt idx="4">
                  <c:v>Anna University</c:v>
                </c:pt>
                <c:pt idx="5">
                  <c:v>Tamil Nadu Agricultural University</c:v>
                </c:pt>
                <c:pt idx="6">
                  <c:v>University of Madras</c:v>
                </c:pt>
                <c:pt idx="7">
                  <c:v>National Institute of Technology, Tiruchirappalli</c:v>
                </c:pt>
                <c:pt idx="8">
                  <c:v>Tamil Nadu Teacher Education University</c:v>
                </c:pt>
                <c:pt idx="9">
                  <c:v>Chennai Mathematical Institute</c:v>
                </c:pt>
              </c:strCache>
            </c:strRef>
          </c:cat>
          <c:val>
            <c:numRef>
              <c:f>Findings!$G$3:$G$12</c:f>
              <c:numCache>
                <c:formatCode>General</c:formatCode>
                <c:ptCount val="10"/>
                <c:pt idx="0">
                  <c:v>815</c:v>
                </c:pt>
                <c:pt idx="1">
                  <c:v>1188</c:v>
                </c:pt>
                <c:pt idx="2">
                  <c:v>1193</c:v>
                </c:pt>
                <c:pt idx="3">
                  <c:v>1405</c:v>
                </c:pt>
                <c:pt idx="4">
                  <c:v>1919</c:v>
                </c:pt>
                <c:pt idx="5">
                  <c:v>2875</c:v>
                </c:pt>
                <c:pt idx="6">
                  <c:v>3027</c:v>
                </c:pt>
                <c:pt idx="7">
                  <c:v>3510</c:v>
                </c:pt>
                <c:pt idx="8">
                  <c:v>3631</c:v>
                </c:pt>
                <c:pt idx="9">
                  <c:v>3820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0-4002-AFB7-22CA39B24F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8473336"/>
        <c:axId val="618472256"/>
      </c:barChart>
      <c:catAx>
        <c:axId val="618473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472256"/>
        <c:crosses val="autoZero"/>
        <c:auto val="1"/>
        <c:lblAlgn val="ctr"/>
        <c:lblOffset val="100"/>
        <c:noMultiLvlLbl val="0"/>
      </c:catAx>
      <c:valAx>
        <c:axId val="61847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473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Findings!$D$16:$F$25</cx:f>
        <cx:lvl ptCount="10">
          <cx:pt idx="0">Maharashtra</cx:pt>
          <cx:pt idx="1">Uttar Pradesh</cx:pt>
          <cx:pt idx="2">NCT of Delhi</cx:pt>
          <cx:pt idx="3">Tamil Nadu</cx:pt>
          <cx:pt idx="4">NCT of Delhi</cx:pt>
          <cx:pt idx="5">West Bengal</cx:pt>
          <cx:pt idx="6">Tamil Nadu</cx:pt>
          <cx:pt idx="7">Tamil Nadu</cx:pt>
          <cx:pt idx="8">Karnataka</cx:pt>
          <cx:pt idx="9">Maharashtra</cx:pt>
        </cx:lvl>
        <cx:lvl ptCount="10">
          <cx:pt idx="0">India</cx:pt>
          <cx:pt idx="1">India</cx:pt>
          <cx:pt idx="2">India</cx:pt>
          <cx:pt idx="3">India</cx:pt>
          <cx:pt idx="4">India</cx:pt>
          <cx:pt idx="5">India</cx:pt>
          <cx:pt idx="6">India</cx:pt>
          <cx:pt idx="7">India</cx:pt>
          <cx:pt idx="8">India</cx:pt>
          <cx:pt idx="9">India</cx:pt>
        </cx:lvl>
        <cx:lvl ptCount="10">
          <cx:pt idx="0">Indian Institute of Technology Bombay</cx:pt>
          <cx:pt idx="1">Indian Institute of Technology Kanpur</cx:pt>
          <cx:pt idx="2">University of Delhi</cx:pt>
          <cx:pt idx="3">Indian Institute of Technology Madras</cx:pt>
          <cx:pt idx="4">Indian Institute of Technology Delhi</cx:pt>
          <cx:pt idx="5">Indian Institute of Technology Kharagpur</cx:pt>
          <cx:pt idx="6">SRM Institute of Science and Technology</cx:pt>
          <cx:pt idx="7">VIT University</cx:pt>
          <cx:pt idx="8">Manipal Academy of Higher Education</cx:pt>
          <cx:pt idx="9">Narsee Monjee Institute of Management and Higher Studies</cx:pt>
        </cx:lvl>
      </cx:strDim>
      <cx:numDim type="val">
        <cx:f>Findings!$G$16:$G$25</cx:f>
        <cx:lvl ptCount="10" formatCode="General">
          <cx:pt idx="0">575</cx:pt>
          <cx:pt idx="1">688</cx:pt>
          <cx:pt idx="2">767</cx:pt>
          <cx:pt idx="3">815</cx:pt>
          <cx:pt idx="4">843</cx:pt>
          <cx:pt idx="5">1064</cx:pt>
          <cx:pt idx="6">1188</cx:pt>
          <cx:pt idx="7">1193</cx:pt>
          <cx:pt idx="8">1222</cx:pt>
          <cx:pt idx="9">1235</cx:pt>
        </cx:lvl>
      </cx:numDim>
    </cx:data>
  </cx:chartData>
  <cx:chart>
    <cx:title pos="t" align="ctr" overlay="0">
      <cx:tx>
        <cx:txData>
          <cx:v>Top 10 ranked universities in IndiaN states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500" b="1" i="0" u="none" strike="noStrike" kern="1200" cap="all" spc="100" normalizeH="0" baseline="0">
              <a:solidFill>
                <a:sysClr val="window" lastClr="FFFFFF"/>
              </a:solidFill>
              <a:latin typeface="+mn-lt"/>
              <a:ea typeface="+mn-ea"/>
              <a:cs typeface="+mn-cs"/>
            </a:defRPr>
          </a:pPr>
          <a:r>
            <a:rPr kumimoji="0" lang="en-US" sz="1500" b="1" i="0" u="none" strike="noStrike" kern="1200" cap="all" spc="10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</a:rPr>
            <a:t>Top 10 ranked universities in IndiaN states</a:t>
          </a:r>
        </a:p>
      </cx:txPr>
    </cx:title>
    <cx:plotArea>
      <cx:plotAreaRegion>
        <cx:plotSurface>
          <cx:spPr>
            <a:ln>
              <a:solidFill>
                <a:schemeClr val="accent6">
                  <a:lumMod val="50000"/>
                </a:schemeClr>
              </a:solidFill>
            </a:ln>
          </cx:spPr>
        </cx:plotSurface>
        <cx:series layoutId="boxWhisker" uniqueId="{CFFA58CA-1523-47E3-BEB6-673E364F6A25}">
          <cx:tx>
            <cx:txData>
              <cx:f>Findings!$G$15</cx:f>
              <cx:v>Global Rank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aggle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kaggl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8B285-E9D9-4A2A-8BB1-AD025D092F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DB82C4-FFEE-4165-A63C-786940CD6657}">
      <dgm:prSet phldrT="[Text]"/>
      <dgm:spPr/>
      <dgm:t>
        <a:bodyPr/>
        <a:lstStyle/>
        <a:p>
          <a:r>
            <a:rPr lang="en-US" dirty="0"/>
            <a:t>Missing Values – 8</a:t>
          </a:r>
          <a:endParaRPr lang="en-IN" dirty="0"/>
        </a:p>
      </dgm:t>
    </dgm:pt>
    <dgm:pt modelId="{94DE466F-A632-40F1-9783-82D896B1C13D}" type="parTrans" cxnId="{F7AEE49B-5C3B-4D86-9A70-A8BD9BDA6F76}">
      <dgm:prSet/>
      <dgm:spPr/>
      <dgm:t>
        <a:bodyPr/>
        <a:lstStyle/>
        <a:p>
          <a:endParaRPr lang="en-IN"/>
        </a:p>
      </dgm:t>
    </dgm:pt>
    <dgm:pt modelId="{53D29E65-F79F-4C74-9047-1CA4838A4C03}" type="sibTrans" cxnId="{F7AEE49B-5C3B-4D86-9A70-A8BD9BDA6F76}">
      <dgm:prSet/>
      <dgm:spPr/>
      <dgm:t>
        <a:bodyPr/>
        <a:lstStyle/>
        <a:p>
          <a:endParaRPr lang="en-IN"/>
        </a:p>
      </dgm:t>
    </dgm:pt>
    <dgm:pt modelId="{696C1292-37E3-4EA7-8D86-FB63E980CE42}">
      <dgm:prSet phldrT="[Text]"/>
      <dgm:spPr/>
      <dgm:t>
        <a:bodyPr/>
        <a:lstStyle/>
        <a:p>
          <a:r>
            <a:rPr lang="en-US" dirty="0"/>
            <a:t>Rankings Range – 1:12721</a:t>
          </a:r>
          <a:endParaRPr lang="en-IN" dirty="0"/>
        </a:p>
      </dgm:t>
    </dgm:pt>
    <dgm:pt modelId="{19234AA4-4AA7-4DC0-9A51-13E9F815AAD9}" type="parTrans" cxnId="{E248ED0B-13A8-445F-8C13-31197BB2494E}">
      <dgm:prSet/>
      <dgm:spPr/>
      <dgm:t>
        <a:bodyPr/>
        <a:lstStyle/>
        <a:p>
          <a:endParaRPr lang="en-IN"/>
        </a:p>
      </dgm:t>
    </dgm:pt>
    <dgm:pt modelId="{F8369EC9-D29F-4D17-A4F5-CA6F89061F90}" type="sibTrans" cxnId="{E248ED0B-13A8-445F-8C13-31197BB2494E}">
      <dgm:prSet/>
      <dgm:spPr/>
      <dgm:t>
        <a:bodyPr/>
        <a:lstStyle/>
        <a:p>
          <a:endParaRPr lang="en-IN"/>
        </a:p>
      </dgm:t>
    </dgm:pt>
    <dgm:pt modelId="{6467C338-C46E-4D95-8EAD-294AF5B7534D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/>
            <a:t>Source – </a:t>
          </a:r>
          <a:r>
            <a:rPr lang="en-IN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www.Kaggle.com</a:t>
          </a:r>
          <a:endParaRPr lang="en-IN" u="none" dirty="0">
            <a:solidFill>
              <a:schemeClr val="bg1"/>
            </a:solidFill>
          </a:endParaRPr>
        </a:p>
      </dgm:t>
    </dgm:pt>
    <dgm:pt modelId="{44C679DA-D1E8-4ECD-A6CB-0C3016DBF4DA}" type="parTrans" cxnId="{0D2F329D-840D-47DD-AD63-ED69AE7EFB3F}">
      <dgm:prSet/>
      <dgm:spPr/>
      <dgm:t>
        <a:bodyPr/>
        <a:lstStyle/>
        <a:p>
          <a:endParaRPr lang="en-IN"/>
        </a:p>
      </dgm:t>
    </dgm:pt>
    <dgm:pt modelId="{CB1C375E-20F7-4E2A-91EE-2FB51E03B734}" type="sibTrans" cxnId="{0D2F329D-840D-47DD-AD63-ED69AE7EFB3F}">
      <dgm:prSet/>
      <dgm:spPr/>
      <dgm:t>
        <a:bodyPr/>
        <a:lstStyle/>
        <a:p>
          <a:endParaRPr lang="en-IN"/>
        </a:p>
      </dgm:t>
    </dgm:pt>
    <dgm:pt modelId="{BEE419CC-D9B4-4AE9-A005-535D707802BD}">
      <dgm:prSet/>
      <dgm:spPr/>
      <dgm:t>
        <a:bodyPr/>
        <a:lstStyle/>
        <a:p>
          <a:r>
            <a:rPr lang="en-IN"/>
            <a:t>Dataset – World University Rankings</a:t>
          </a:r>
          <a:endParaRPr lang="en-IN" dirty="0"/>
        </a:p>
      </dgm:t>
    </dgm:pt>
    <dgm:pt modelId="{8B519082-72A3-4084-9601-483E8B060AAE}" type="parTrans" cxnId="{A8012497-A552-444C-B96C-EB7C48BB6497}">
      <dgm:prSet/>
      <dgm:spPr/>
      <dgm:t>
        <a:bodyPr/>
        <a:lstStyle/>
        <a:p>
          <a:endParaRPr lang="en-IN"/>
        </a:p>
      </dgm:t>
    </dgm:pt>
    <dgm:pt modelId="{C94BA5F8-79BE-4CB7-BD5C-6E9A22A42621}" type="sibTrans" cxnId="{A8012497-A552-444C-B96C-EB7C48BB6497}">
      <dgm:prSet/>
      <dgm:spPr/>
      <dgm:t>
        <a:bodyPr/>
        <a:lstStyle/>
        <a:p>
          <a:endParaRPr lang="en-IN"/>
        </a:p>
      </dgm:t>
    </dgm:pt>
    <dgm:pt modelId="{285169A4-9EEB-42C7-B005-755677AE632A}">
      <dgm:prSet/>
      <dgm:spPr/>
      <dgm:t>
        <a:bodyPr/>
        <a:lstStyle/>
        <a:p>
          <a:r>
            <a:rPr lang="en-US"/>
            <a:t>Number of Ranked Universities in World – 12713</a:t>
          </a:r>
          <a:endParaRPr lang="en-US" dirty="0"/>
        </a:p>
      </dgm:t>
    </dgm:pt>
    <dgm:pt modelId="{8045AE2F-1DD6-49BC-8354-20DD87C6241B}" type="parTrans" cxnId="{C4F0BE70-97FB-4F94-824C-D3C866884835}">
      <dgm:prSet/>
      <dgm:spPr/>
      <dgm:t>
        <a:bodyPr/>
        <a:lstStyle/>
        <a:p>
          <a:endParaRPr lang="en-IN"/>
        </a:p>
      </dgm:t>
    </dgm:pt>
    <dgm:pt modelId="{DA25262A-6498-4960-97C1-4110EAF85C74}" type="sibTrans" cxnId="{C4F0BE70-97FB-4F94-824C-D3C866884835}">
      <dgm:prSet/>
      <dgm:spPr/>
      <dgm:t>
        <a:bodyPr/>
        <a:lstStyle/>
        <a:p>
          <a:endParaRPr lang="en-IN"/>
        </a:p>
      </dgm:t>
    </dgm:pt>
    <dgm:pt modelId="{9AE3AC4F-FB2E-48F1-8A70-2263F5A65457}" type="pres">
      <dgm:prSet presAssocID="{03C8B285-E9D9-4A2A-8BB1-AD025D092F13}" presName="Name0" presStyleCnt="0">
        <dgm:presLayoutVars>
          <dgm:chMax val="7"/>
          <dgm:chPref val="7"/>
          <dgm:dir/>
        </dgm:presLayoutVars>
      </dgm:prSet>
      <dgm:spPr/>
    </dgm:pt>
    <dgm:pt modelId="{CE6156C1-46AA-422E-9971-AEF1F52CC430}" type="pres">
      <dgm:prSet presAssocID="{03C8B285-E9D9-4A2A-8BB1-AD025D092F13}" presName="Name1" presStyleCnt="0"/>
      <dgm:spPr/>
    </dgm:pt>
    <dgm:pt modelId="{D29A5A12-0B57-4151-8F74-8F0F014F2DE5}" type="pres">
      <dgm:prSet presAssocID="{03C8B285-E9D9-4A2A-8BB1-AD025D092F13}" presName="cycle" presStyleCnt="0"/>
      <dgm:spPr/>
    </dgm:pt>
    <dgm:pt modelId="{07261422-E3EF-4ABC-8A66-299F27A95BCF}" type="pres">
      <dgm:prSet presAssocID="{03C8B285-E9D9-4A2A-8BB1-AD025D092F13}" presName="srcNode" presStyleLbl="node1" presStyleIdx="0" presStyleCnt="5"/>
      <dgm:spPr/>
    </dgm:pt>
    <dgm:pt modelId="{B2F176E9-FE61-4388-9420-AA4A203843C3}" type="pres">
      <dgm:prSet presAssocID="{03C8B285-E9D9-4A2A-8BB1-AD025D092F13}" presName="conn" presStyleLbl="parChTrans1D2" presStyleIdx="0" presStyleCnt="1"/>
      <dgm:spPr/>
    </dgm:pt>
    <dgm:pt modelId="{9D21A1BE-B15C-4FAA-B272-5BFEAFF19DE4}" type="pres">
      <dgm:prSet presAssocID="{03C8B285-E9D9-4A2A-8BB1-AD025D092F13}" presName="extraNode" presStyleLbl="node1" presStyleIdx="0" presStyleCnt="5"/>
      <dgm:spPr/>
    </dgm:pt>
    <dgm:pt modelId="{47E1CCAA-2744-41E1-A063-8538E7353C6F}" type="pres">
      <dgm:prSet presAssocID="{03C8B285-E9D9-4A2A-8BB1-AD025D092F13}" presName="dstNode" presStyleLbl="node1" presStyleIdx="0" presStyleCnt="5"/>
      <dgm:spPr/>
    </dgm:pt>
    <dgm:pt modelId="{BE1BAACE-A66D-4D7F-9080-17B0E587B2E7}" type="pres">
      <dgm:prSet presAssocID="{3ADB82C4-FFEE-4165-A63C-786940CD6657}" presName="text_1" presStyleLbl="node1" presStyleIdx="0" presStyleCnt="5">
        <dgm:presLayoutVars>
          <dgm:bulletEnabled val="1"/>
        </dgm:presLayoutVars>
      </dgm:prSet>
      <dgm:spPr/>
    </dgm:pt>
    <dgm:pt modelId="{7124F057-3706-4104-9260-5AFAA12128E7}" type="pres">
      <dgm:prSet presAssocID="{3ADB82C4-FFEE-4165-A63C-786940CD6657}" presName="accent_1" presStyleCnt="0"/>
      <dgm:spPr/>
    </dgm:pt>
    <dgm:pt modelId="{A3C225F3-2002-4DCE-86A1-B29FD78791AB}" type="pres">
      <dgm:prSet presAssocID="{3ADB82C4-FFEE-4165-A63C-786940CD6657}" presName="accentRepeatNode" presStyleLbl="solidFgAcc1" presStyleIdx="0" presStyleCnt="5" custScaleX="101000"/>
      <dgm:spPr/>
    </dgm:pt>
    <dgm:pt modelId="{7677919B-B8E7-4927-AC75-22D0BD66FD7A}" type="pres">
      <dgm:prSet presAssocID="{696C1292-37E3-4EA7-8D86-FB63E980CE42}" presName="text_2" presStyleLbl="node1" presStyleIdx="1" presStyleCnt="5">
        <dgm:presLayoutVars>
          <dgm:bulletEnabled val="1"/>
        </dgm:presLayoutVars>
      </dgm:prSet>
      <dgm:spPr/>
    </dgm:pt>
    <dgm:pt modelId="{46CB28F0-21CA-4C2B-8468-50FADFE33EA5}" type="pres">
      <dgm:prSet presAssocID="{696C1292-37E3-4EA7-8D86-FB63E980CE42}" presName="accent_2" presStyleCnt="0"/>
      <dgm:spPr/>
    </dgm:pt>
    <dgm:pt modelId="{D0363610-2120-46C1-BBA1-C53A04B09438}" type="pres">
      <dgm:prSet presAssocID="{696C1292-37E3-4EA7-8D86-FB63E980CE42}" presName="accentRepeatNode" presStyleLbl="solidFgAcc1" presStyleIdx="1" presStyleCnt="5"/>
      <dgm:spPr/>
    </dgm:pt>
    <dgm:pt modelId="{63F11472-0D61-4EB4-B662-AB6F96EE7710}" type="pres">
      <dgm:prSet presAssocID="{6467C338-C46E-4D95-8EAD-294AF5B7534D}" presName="text_3" presStyleLbl="node1" presStyleIdx="2" presStyleCnt="5">
        <dgm:presLayoutVars>
          <dgm:bulletEnabled val="1"/>
        </dgm:presLayoutVars>
      </dgm:prSet>
      <dgm:spPr/>
    </dgm:pt>
    <dgm:pt modelId="{4862FC51-7D2E-4052-8ED4-E6B4E151EFA7}" type="pres">
      <dgm:prSet presAssocID="{6467C338-C46E-4D95-8EAD-294AF5B7534D}" presName="accent_3" presStyleCnt="0"/>
      <dgm:spPr/>
    </dgm:pt>
    <dgm:pt modelId="{2B7E501D-5ADE-4250-8B1F-E13B0BEE5DA7}" type="pres">
      <dgm:prSet presAssocID="{6467C338-C46E-4D95-8EAD-294AF5B7534D}" presName="accentRepeatNode" presStyleLbl="solidFgAcc1" presStyleIdx="2" presStyleCnt="5"/>
      <dgm:spPr/>
    </dgm:pt>
    <dgm:pt modelId="{7752F816-E256-4862-9EDE-8DF1873BECA9}" type="pres">
      <dgm:prSet presAssocID="{BEE419CC-D9B4-4AE9-A005-535D707802BD}" presName="text_4" presStyleLbl="node1" presStyleIdx="3" presStyleCnt="5">
        <dgm:presLayoutVars>
          <dgm:bulletEnabled val="1"/>
        </dgm:presLayoutVars>
      </dgm:prSet>
      <dgm:spPr/>
    </dgm:pt>
    <dgm:pt modelId="{A6BEFB56-FB0E-44D8-BF51-9875B0A3883C}" type="pres">
      <dgm:prSet presAssocID="{BEE419CC-D9B4-4AE9-A005-535D707802BD}" presName="accent_4" presStyleCnt="0"/>
      <dgm:spPr/>
    </dgm:pt>
    <dgm:pt modelId="{CFA5B9C3-9D05-4BC4-827B-4C85720BBB8F}" type="pres">
      <dgm:prSet presAssocID="{BEE419CC-D9B4-4AE9-A005-535D707802BD}" presName="accentRepeatNode" presStyleLbl="solidFgAcc1" presStyleIdx="3" presStyleCnt="5"/>
      <dgm:spPr/>
    </dgm:pt>
    <dgm:pt modelId="{72F16526-6C63-4835-AA51-1C49466B67FC}" type="pres">
      <dgm:prSet presAssocID="{285169A4-9EEB-42C7-B005-755677AE632A}" presName="text_5" presStyleLbl="node1" presStyleIdx="4" presStyleCnt="5">
        <dgm:presLayoutVars>
          <dgm:bulletEnabled val="1"/>
        </dgm:presLayoutVars>
      </dgm:prSet>
      <dgm:spPr/>
    </dgm:pt>
    <dgm:pt modelId="{7A80962C-D06C-4489-BC0F-2EF4DEECFA88}" type="pres">
      <dgm:prSet presAssocID="{285169A4-9EEB-42C7-B005-755677AE632A}" presName="accent_5" presStyleCnt="0"/>
      <dgm:spPr/>
    </dgm:pt>
    <dgm:pt modelId="{74E2EAA6-9155-4CC6-8BFC-764DC3FD8720}" type="pres">
      <dgm:prSet presAssocID="{285169A4-9EEB-42C7-B005-755677AE632A}" presName="accentRepeatNode" presStyleLbl="solidFgAcc1" presStyleIdx="4" presStyleCnt="5"/>
      <dgm:spPr/>
    </dgm:pt>
  </dgm:ptLst>
  <dgm:cxnLst>
    <dgm:cxn modelId="{E248ED0B-13A8-445F-8C13-31197BB2494E}" srcId="{03C8B285-E9D9-4A2A-8BB1-AD025D092F13}" destId="{696C1292-37E3-4EA7-8D86-FB63E980CE42}" srcOrd="1" destOrd="0" parTransId="{19234AA4-4AA7-4DC0-9A51-13E9F815AAD9}" sibTransId="{F8369EC9-D29F-4D17-A4F5-CA6F89061F90}"/>
    <dgm:cxn modelId="{CD1DDD11-71D3-4D4B-8233-48823411F9DD}" type="presOf" srcId="{3ADB82C4-FFEE-4165-A63C-786940CD6657}" destId="{BE1BAACE-A66D-4D7F-9080-17B0E587B2E7}" srcOrd="0" destOrd="0" presId="urn:microsoft.com/office/officeart/2008/layout/VerticalCurvedList"/>
    <dgm:cxn modelId="{B23D4418-9920-40D4-9904-6459DE92D2BF}" type="presOf" srcId="{03C8B285-E9D9-4A2A-8BB1-AD025D092F13}" destId="{9AE3AC4F-FB2E-48F1-8A70-2263F5A65457}" srcOrd="0" destOrd="0" presId="urn:microsoft.com/office/officeart/2008/layout/VerticalCurvedList"/>
    <dgm:cxn modelId="{40AD685B-92BA-4D83-B1D5-FC39DB3561AF}" type="presOf" srcId="{53D29E65-F79F-4C74-9047-1CA4838A4C03}" destId="{B2F176E9-FE61-4388-9420-AA4A203843C3}" srcOrd="0" destOrd="0" presId="urn:microsoft.com/office/officeart/2008/layout/VerticalCurvedList"/>
    <dgm:cxn modelId="{05127D70-60AA-4737-91A5-B06D697A6915}" type="presOf" srcId="{6467C338-C46E-4D95-8EAD-294AF5B7534D}" destId="{63F11472-0D61-4EB4-B662-AB6F96EE7710}" srcOrd="0" destOrd="0" presId="urn:microsoft.com/office/officeart/2008/layout/VerticalCurvedList"/>
    <dgm:cxn modelId="{C4F0BE70-97FB-4F94-824C-D3C866884835}" srcId="{03C8B285-E9D9-4A2A-8BB1-AD025D092F13}" destId="{285169A4-9EEB-42C7-B005-755677AE632A}" srcOrd="4" destOrd="0" parTransId="{8045AE2F-1DD6-49BC-8354-20DD87C6241B}" sibTransId="{DA25262A-6498-4960-97C1-4110EAF85C74}"/>
    <dgm:cxn modelId="{2C9A7153-95B6-4CD2-A5D3-6DB12F45C546}" type="presOf" srcId="{BEE419CC-D9B4-4AE9-A005-535D707802BD}" destId="{7752F816-E256-4862-9EDE-8DF1873BECA9}" srcOrd="0" destOrd="0" presId="urn:microsoft.com/office/officeart/2008/layout/VerticalCurvedList"/>
    <dgm:cxn modelId="{C4546292-104A-490C-885C-CD9B68E11A6B}" type="presOf" srcId="{285169A4-9EEB-42C7-B005-755677AE632A}" destId="{72F16526-6C63-4835-AA51-1C49466B67FC}" srcOrd="0" destOrd="0" presId="urn:microsoft.com/office/officeart/2008/layout/VerticalCurvedList"/>
    <dgm:cxn modelId="{A8012497-A552-444C-B96C-EB7C48BB6497}" srcId="{03C8B285-E9D9-4A2A-8BB1-AD025D092F13}" destId="{BEE419CC-D9B4-4AE9-A005-535D707802BD}" srcOrd="3" destOrd="0" parTransId="{8B519082-72A3-4084-9601-483E8B060AAE}" sibTransId="{C94BA5F8-79BE-4CB7-BD5C-6E9A22A42621}"/>
    <dgm:cxn modelId="{F7AEE49B-5C3B-4D86-9A70-A8BD9BDA6F76}" srcId="{03C8B285-E9D9-4A2A-8BB1-AD025D092F13}" destId="{3ADB82C4-FFEE-4165-A63C-786940CD6657}" srcOrd="0" destOrd="0" parTransId="{94DE466F-A632-40F1-9783-82D896B1C13D}" sibTransId="{53D29E65-F79F-4C74-9047-1CA4838A4C03}"/>
    <dgm:cxn modelId="{0D2F329D-840D-47DD-AD63-ED69AE7EFB3F}" srcId="{03C8B285-E9D9-4A2A-8BB1-AD025D092F13}" destId="{6467C338-C46E-4D95-8EAD-294AF5B7534D}" srcOrd="2" destOrd="0" parTransId="{44C679DA-D1E8-4ECD-A6CB-0C3016DBF4DA}" sibTransId="{CB1C375E-20F7-4E2A-91EE-2FB51E03B734}"/>
    <dgm:cxn modelId="{BA958DFA-D5CA-4984-B992-A98EFCF05310}" type="presOf" srcId="{696C1292-37E3-4EA7-8D86-FB63E980CE42}" destId="{7677919B-B8E7-4927-AC75-22D0BD66FD7A}" srcOrd="0" destOrd="0" presId="urn:microsoft.com/office/officeart/2008/layout/VerticalCurvedList"/>
    <dgm:cxn modelId="{D18ACBAB-1F98-460C-BFF1-FACABE64286D}" type="presParOf" srcId="{9AE3AC4F-FB2E-48F1-8A70-2263F5A65457}" destId="{CE6156C1-46AA-422E-9971-AEF1F52CC430}" srcOrd="0" destOrd="0" presId="urn:microsoft.com/office/officeart/2008/layout/VerticalCurvedList"/>
    <dgm:cxn modelId="{5A23B366-7AB8-47B0-9848-1181505539CE}" type="presParOf" srcId="{CE6156C1-46AA-422E-9971-AEF1F52CC430}" destId="{D29A5A12-0B57-4151-8F74-8F0F014F2DE5}" srcOrd="0" destOrd="0" presId="urn:microsoft.com/office/officeart/2008/layout/VerticalCurvedList"/>
    <dgm:cxn modelId="{22CF0DB2-263E-4841-AB40-1927D6669782}" type="presParOf" srcId="{D29A5A12-0B57-4151-8F74-8F0F014F2DE5}" destId="{07261422-E3EF-4ABC-8A66-299F27A95BCF}" srcOrd="0" destOrd="0" presId="urn:microsoft.com/office/officeart/2008/layout/VerticalCurvedList"/>
    <dgm:cxn modelId="{CDEDD0A1-6CD0-470A-9A0D-36D0E91B70A9}" type="presParOf" srcId="{D29A5A12-0B57-4151-8F74-8F0F014F2DE5}" destId="{B2F176E9-FE61-4388-9420-AA4A203843C3}" srcOrd="1" destOrd="0" presId="urn:microsoft.com/office/officeart/2008/layout/VerticalCurvedList"/>
    <dgm:cxn modelId="{721F1050-8641-4E18-9DF3-1EB99E021AFB}" type="presParOf" srcId="{D29A5A12-0B57-4151-8F74-8F0F014F2DE5}" destId="{9D21A1BE-B15C-4FAA-B272-5BFEAFF19DE4}" srcOrd="2" destOrd="0" presId="urn:microsoft.com/office/officeart/2008/layout/VerticalCurvedList"/>
    <dgm:cxn modelId="{6F44AE77-2E26-4F51-9592-BA7FE1F5CC12}" type="presParOf" srcId="{D29A5A12-0B57-4151-8F74-8F0F014F2DE5}" destId="{47E1CCAA-2744-41E1-A063-8538E7353C6F}" srcOrd="3" destOrd="0" presId="urn:microsoft.com/office/officeart/2008/layout/VerticalCurvedList"/>
    <dgm:cxn modelId="{48640A6C-1EE4-4010-88BD-2C46048FDDFB}" type="presParOf" srcId="{CE6156C1-46AA-422E-9971-AEF1F52CC430}" destId="{BE1BAACE-A66D-4D7F-9080-17B0E587B2E7}" srcOrd="1" destOrd="0" presId="urn:microsoft.com/office/officeart/2008/layout/VerticalCurvedList"/>
    <dgm:cxn modelId="{15C667FF-40BA-4FA8-B14B-FB41633A3520}" type="presParOf" srcId="{CE6156C1-46AA-422E-9971-AEF1F52CC430}" destId="{7124F057-3706-4104-9260-5AFAA12128E7}" srcOrd="2" destOrd="0" presId="urn:microsoft.com/office/officeart/2008/layout/VerticalCurvedList"/>
    <dgm:cxn modelId="{1279214F-449A-493F-B873-4D9030D101BD}" type="presParOf" srcId="{7124F057-3706-4104-9260-5AFAA12128E7}" destId="{A3C225F3-2002-4DCE-86A1-B29FD78791AB}" srcOrd="0" destOrd="0" presId="urn:microsoft.com/office/officeart/2008/layout/VerticalCurvedList"/>
    <dgm:cxn modelId="{B4DB63A1-C7C5-4CC8-8E99-52C799B78FFB}" type="presParOf" srcId="{CE6156C1-46AA-422E-9971-AEF1F52CC430}" destId="{7677919B-B8E7-4927-AC75-22D0BD66FD7A}" srcOrd="3" destOrd="0" presId="urn:microsoft.com/office/officeart/2008/layout/VerticalCurvedList"/>
    <dgm:cxn modelId="{F4C68692-6352-47F6-A552-6A5A785F5BAE}" type="presParOf" srcId="{CE6156C1-46AA-422E-9971-AEF1F52CC430}" destId="{46CB28F0-21CA-4C2B-8468-50FADFE33EA5}" srcOrd="4" destOrd="0" presId="urn:microsoft.com/office/officeart/2008/layout/VerticalCurvedList"/>
    <dgm:cxn modelId="{FDC4A1BC-96DE-43A1-827D-EABBD613F0E6}" type="presParOf" srcId="{46CB28F0-21CA-4C2B-8468-50FADFE33EA5}" destId="{D0363610-2120-46C1-BBA1-C53A04B09438}" srcOrd="0" destOrd="0" presId="urn:microsoft.com/office/officeart/2008/layout/VerticalCurvedList"/>
    <dgm:cxn modelId="{47F1B54C-9B24-4CCB-B9DA-1210701605FF}" type="presParOf" srcId="{CE6156C1-46AA-422E-9971-AEF1F52CC430}" destId="{63F11472-0D61-4EB4-B662-AB6F96EE7710}" srcOrd="5" destOrd="0" presId="urn:microsoft.com/office/officeart/2008/layout/VerticalCurvedList"/>
    <dgm:cxn modelId="{1DF91586-2E71-4CCA-A31B-9CF8EB429111}" type="presParOf" srcId="{CE6156C1-46AA-422E-9971-AEF1F52CC430}" destId="{4862FC51-7D2E-4052-8ED4-E6B4E151EFA7}" srcOrd="6" destOrd="0" presId="urn:microsoft.com/office/officeart/2008/layout/VerticalCurvedList"/>
    <dgm:cxn modelId="{8CB5D43E-BB92-42E3-9CCE-90DFE23B3827}" type="presParOf" srcId="{4862FC51-7D2E-4052-8ED4-E6B4E151EFA7}" destId="{2B7E501D-5ADE-4250-8B1F-E13B0BEE5DA7}" srcOrd="0" destOrd="0" presId="urn:microsoft.com/office/officeart/2008/layout/VerticalCurvedList"/>
    <dgm:cxn modelId="{E34F86DA-913B-46B8-A4A5-BA6BE89721F4}" type="presParOf" srcId="{CE6156C1-46AA-422E-9971-AEF1F52CC430}" destId="{7752F816-E256-4862-9EDE-8DF1873BECA9}" srcOrd="7" destOrd="0" presId="urn:microsoft.com/office/officeart/2008/layout/VerticalCurvedList"/>
    <dgm:cxn modelId="{3B7EE5D9-75B1-4840-84A5-8180C090B21E}" type="presParOf" srcId="{CE6156C1-46AA-422E-9971-AEF1F52CC430}" destId="{A6BEFB56-FB0E-44D8-BF51-9875B0A3883C}" srcOrd="8" destOrd="0" presId="urn:microsoft.com/office/officeart/2008/layout/VerticalCurvedList"/>
    <dgm:cxn modelId="{D2E3CA88-A0AA-488C-B3B5-DFFC1B92D325}" type="presParOf" srcId="{A6BEFB56-FB0E-44D8-BF51-9875B0A3883C}" destId="{CFA5B9C3-9D05-4BC4-827B-4C85720BBB8F}" srcOrd="0" destOrd="0" presId="urn:microsoft.com/office/officeart/2008/layout/VerticalCurvedList"/>
    <dgm:cxn modelId="{B9649416-FDAA-4426-89B7-88D8BEAD97A5}" type="presParOf" srcId="{CE6156C1-46AA-422E-9971-AEF1F52CC430}" destId="{72F16526-6C63-4835-AA51-1C49466B67FC}" srcOrd="9" destOrd="0" presId="urn:microsoft.com/office/officeart/2008/layout/VerticalCurvedList"/>
    <dgm:cxn modelId="{890127F6-E577-42E8-999E-C87F0611D61C}" type="presParOf" srcId="{CE6156C1-46AA-422E-9971-AEF1F52CC430}" destId="{7A80962C-D06C-4489-BC0F-2EF4DEECFA88}" srcOrd="10" destOrd="0" presId="urn:microsoft.com/office/officeart/2008/layout/VerticalCurvedList"/>
    <dgm:cxn modelId="{9DF97D66-2433-4265-86CB-C4601F195C8C}" type="presParOf" srcId="{7A80962C-D06C-4489-BC0F-2EF4DEECFA88}" destId="{74E2EAA6-9155-4CC6-8BFC-764DC3FD87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176E9-FE61-4388-9420-AA4A203843C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BAACE-A66D-4D7F-9080-17B0E587B2E7}">
      <dsp:nvSpPr>
        <dsp:cNvPr id="0" name=""/>
        <dsp:cNvSpPr/>
      </dsp:nvSpPr>
      <dsp:spPr>
        <a:xfrm>
          <a:off x="509717" y="338558"/>
          <a:ext cx="9563869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Missing Values – 8</a:t>
          </a:r>
          <a:endParaRPr lang="en-IN" sz="3500" kern="1200" dirty="0"/>
        </a:p>
      </dsp:txBody>
      <dsp:txXfrm>
        <a:off x="509717" y="338558"/>
        <a:ext cx="9563869" cy="677550"/>
      </dsp:txXfrm>
    </dsp:sp>
    <dsp:sp modelId="{A3C225F3-2002-4DCE-86A1-B29FD78791AB}">
      <dsp:nvSpPr>
        <dsp:cNvPr id="0" name=""/>
        <dsp:cNvSpPr/>
      </dsp:nvSpPr>
      <dsp:spPr>
        <a:xfrm>
          <a:off x="82014" y="253864"/>
          <a:ext cx="85540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7919B-B8E7-4927-AC75-22D0BD66FD7A}">
      <dsp:nvSpPr>
        <dsp:cNvPr id="0" name=""/>
        <dsp:cNvSpPr/>
      </dsp:nvSpPr>
      <dsp:spPr>
        <a:xfrm>
          <a:off x="995230" y="1354558"/>
          <a:ext cx="9078356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Rankings Range – 1:12721</a:t>
          </a:r>
          <a:endParaRPr lang="en-IN" sz="3500" kern="1200" dirty="0"/>
        </a:p>
      </dsp:txBody>
      <dsp:txXfrm>
        <a:off x="995230" y="1354558"/>
        <a:ext cx="9078356" cy="677550"/>
      </dsp:txXfrm>
    </dsp:sp>
    <dsp:sp modelId="{D0363610-2120-46C1-BBA1-C53A04B09438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11472-0D61-4EB4-B662-AB6F96EE7710}">
      <dsp:nvSpPr>
        <dsp:cNvPr id="0" name=""/>
        <dsp:cNvSpPr/>
      </dsp:nvSpPr>
      <dsp:spPr>
        <a:xfrm>
          <a:off x="1144243" y="2370558"/>
          <a:ext cx="8929343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Source – </a:t>
          </a:r>
          <a:r>
            <a:rPr lang="en-IN" sz="35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www.Kaggle.com</a:t>
          </a:r>
          <a:endParaRPr lang="en-IN" sz="3500" u="none" kern="1200" dirty="0">
            <a:solidFill>
              <a:schemeClr val="bg1"/>
            </a:solidFill>
          </a:endParaRPr>
        </a:p>
      </dsp:txBody>
      <dsp:txXfrm>
        <a:off x="1144243" y="2370558"/>
        <a:ext cx="8929343" cy="677550"/>
      </dsp:txXfrm>
    </dsp:sp>
    <dsp:sp modelId="{2B7E501D-5ADE-4250-8B1F-E13B0BEE5DA7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2F816-E256-4862-9EDE-8DF1873BECA9}">
      <dsp:nvSpPr>
        <dsp:cNvPr id="0" name=""/>
        <dsp:cNvSpPr/>
      </dsp:nvSpPr>
      <dsp:spPr>
        <a:xfrm>
          <a:off x="995230" y="3386558"/>
          <a:ext cx="9078356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Dataset – World University Rankings</a:t>
          </a:r>
          <a:endParaRPr lang="en-IN" sz="3500" kern="1200" dirty="0"/>
        </a:p>
      </dsp:txBody>
      <dsp:txXfrm>
        <a:off x="995230" y="3386558"/>
        <a:ext cx="9078356" cy="677550"/>
      </dsp:txXfrm>
    </dsp:sp>
    <dsp:sp modelId="{CFA5B9C3-9D05-4BC4-827B-4C85720BBB8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16526-6C63-4835-AA51-1C49466B67FC}">
      <dsp:nvSpPr>
        <dsp:cNvPr id="0" name=""/>
        <dsp:cNvSpPr/>
      </dsp:nvSpPr>
      <dsp:spPr>
        <a:xfrm>
          <a:off x="509717" y="4402558"/>
          <a:ext cx="9563869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Number of Ranked Universities in World – 12713</a:t>
          </a:r>
          <a:endParaRPr lang="en-US" sz="3500" kern="1200" dirty="0"/>
        </a:p>
      </dsp:txBody>
      <dsp:txXfrm>
        <a:off x="509717" y="4402558"/>
        <a:ext cx="9563869" cy="677550"/>
      </dsp:txXfrm>
    </dsp:sp>
    <dsp:sp modelId="{74E2EAA6-9155-4CC6-8BFC-764DC3FD872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174B-4E6D-481F-A2F8-85F2CA77E0CD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B8242-DC6B-408F-AE9E-EF1F0FEB9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B8242-DC6B-408F-AE9E-EF1F0FEB95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6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3936-BA6C-4CF6-894C-AACED3A6A30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BBFB-ED0D-415C-93CD-4B684427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3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A29C-04AE-4A86-A95C-B3F4867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9000" b="1" dirty="0">
                <a:solidFill>
                  <a:schemeClr val="accent1"/>
                </a:solidFill>
              </a:rPr>
              <a:t>Analysis of World University Rankings</a:t>
            </a:r>
            <a:endParaRPr lang="en-IN" sz="9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32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A8E7D-6223-42A2-7278-B73D9340A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7EA9AB-2A19-43F6-022F-8D51A0DB94C3}"/>
              </a:ext>
            </a:extLst>
          </p:cNvPr>
          <p:cNvSpPr txBox="1"/>
          <p:nvPr/>
        </p:nvSpPr>
        <p:spPr>
          <a:xfrm>
            <a:off x="755106" y="156631"/>
            <a:ext cx="106817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Indian Institute of Technology Madras has got the highest rank of 815 in Tamil Nadu listed at dataset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2188DA-1967-42D3-883A-9F0DF8063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0929"/>
              </p:ext>
            </p:extLst>
          </p:nvPr>
        </p:nvGraphicFramePr>
        <p:xfrm>
          <a:off x="1419225" y="1110738"/>
          <a:ext cx="9353550" cy="463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65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115DB-A0DC-9314-A6AA-7BCD2BDE7F33}"/>
              </a:ext>
            </a:extLst>
          </p:cNvPr>
          <p:cNvSpPr txBox="1"/>
          <p:nvPr/>
        </p:nvSpPr>
        <p:spPr>
          <a:xfrm>
            <a:off x="1641987" y="2759586"/>
            <a:ext cx="89080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9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IN" sz="9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654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7823-2731-2DF9-C7AA-4A8D1E6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in the dataset: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CE50-1A8F-E960-A7ED-A442091A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073B98-5312-22BD-A95C-FD2408AFA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117427"/>
              </p:ext>
            </p:extLst>
          </p:nvPr>
        </p:nvGraphicFramePr>
        <p:xfrm>
          <a:off x="999611" y="1291960"/>
          <a:ext cx="101501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A9330-7948-1553-0FB5-A280706C0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A3D0A0-6270-000E-AF1F-9B21F078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1" y="1606159"/>
            <a:ext cx="11095857" cy="3645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DF33E9-8F38-247B-5F02-BF17D6339BBB}"/>
              </a:ext>
            </a:extLst>
          </p:cNvPr>
          <p:cNvSpPr txBox="1"/>
          <p:nvPr/>
        </p:nvSpPr>
        <p:spPr>
          <a:xfrm>
            <a:off x="2871632" y="512740"/>
            <a:ext cx="6448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USA secured Top 10 rankings in the world</a:t>
            </a:r>
          </a:p>
        </p:txBody>
      </p:sp>
    </p:spTree>
    <p:extLst>
      <p:ext uri="{BB962C8B-B14F-4D97-AF65-F5344CB8AC3E}">
        <p14:creationId xmlns:p14="http://schemas.microsoft.com/office/powerpoint/2010/main" val="302237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3C5C5-E3D9-DE79-7825-A589F6618C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7400" y="1044575"/>
            <a:ext cx="10617200" cy="476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72A2D-6C00-C879-27A2-ECDBF082AB4F}"/>
              </a:ext>
            </a:extLst>
          </p:cNvPr>
          <p:cNvSpPr txBox="1"/>
          <p:nvPr/>
        </p:nvSpPr>
        <p:spPr>
          <a:xfrm>
            <a:off x="787400" y="90468"/>
            <a:ext cx="1061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Massachusetts Institute of Technology in USA secured the world’s first ranked University </a:t>
            </a:r>
          </a:p>
        </p:txBody>
      </p:sp>
    </p:spTree>
    <p:extLst>
      <p:ext uri="{BB962C8B-B14F-4D97-AF65-F5344CB8AC3E}">
        <p14:creationId xmlns:p14="http://schemas.microsoft.com/office/powerpoint/2010/main" val="360689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48FF4-2A84-0A62-5BFD-956A61DD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203796"/>
            <a:ext cx="9382125" cy="97155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D9428F-3512-43C7-91E3-BD20CA50D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317615"/>
              </p:ext>
            </p:extLst>
          </p:nvPr>
        </p:nvGraphicFramePr>
        <p:xfrm>
          <a:off x="1266979" y="2496011"/>
          <a:ext cx="9363076" cy="336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29D963-0846-5E02-B98F-99C5B31D7906}"/>
              </a:ext>
            </a:extLst>
          </p:cNvPr>
          <p:cNvSpPr txBox="1"/>
          <p:nvPr/>
        </p:nvSpPr>
        <p:spPr>
          <a:xfrm>
            <a:off x="1266979" y="274098"/>
            <a:ext cx="95200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Massachusetts Institute of Technology in USA secured the world’s first ranked University </a:t>
            </a:r>
          </a:p>
        </p:txBody>
      </p:sp>
    </p:spTree>
    <p:extLst>
      <p:ext uri="{BB962C8B-B14F-4D97-AF65-F5344CB8AC3E}">
        <p14:creationId xmlns:p14="http://schemas.microsoft.com/office/powerpoint/2010/main" val="2085102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D848-622D-1EC5-DB2D-E858284D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in the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CA8D-04FC-38F0-ADCA-AE1E9427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Ranked Universities in India– 875</a:t>
            </a:r>
          </a:p>
          <a:p>
            <a:r>
              <a:rPr lang="en-US" dirty="0"/>
              <a:t>Tamil Nadu’s 53 listed in the dataset and is in 7</a:t>
            </a:r>
            <a:r>
              <a:rPr lang="en-US" baseline="30000" dirty="0"/>
              <a:t>th</a:t>
            </a:r>
            <a:r>
              <a:rPr lang="en-US" dirty="0"/>
              <a:t> highest count of universities in Indian states listed at dataset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EB297-12C9-F016-4754-150DB7E1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515519"/>
            <a:ext cx="9382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8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A82332-73E3-3D61-D7EC-9DC96E23B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3092C-F03F-B094-5EAB-893D2A5CBD30}"/>
              </a:ext>
            </a:extLst>
          </p:cNvPr>
          <p:cNvSpPr txBox="1"/>
          <p:nvPr/>
        </p:nvSpPr>
        <p:spPr>
          <a:xfrm>
            <a:off x="1404936" y="386227"/>
            <a:ext cx="9382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Uttar Pradesh has got the highest count of ranked universities in Indian states listed at dataset -79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AAAFC62-6EDC-4FB6-87BF-CB1E61BA8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07496"/>
              </p:ext>
            </p:extLst>
          </p:nvPr>
        </p:nvGraphicFramePr>
        <p:xfrm>
          <a:off x="1414462" y="1250074"/>
          <a:ext cx="9363075" cy="450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21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F5C40-AFD1-E743-8108-94296CB7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5B566-3E92-D52F-D11D-639F1333D1A8}"/>
              </a:ext>
            </a:extLst>
          </p:cNvPr>
          <p:cNvSpPr txBox="1"/>
          <p:nvPr/>
        </p:nvSpPr>
        <p:spPr>
          <a:xfrm>
            <a:off x="485121" y="165234"/>
            <a:ext cx="112217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Indian Institute of Technology Bombay in Maharashtra has the highest Indian states rank of 575 in the world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E222373-04D2-43CB-AEEC-4D7AC4253A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563040"/>
                  </p:ext>
                </p:extLst>
              </p:nvPr>
            </p:nvGraphicFramePr>
            <p:xfrm>
              <a:off x="1381124" y="3851100"/>
              <a:ext cx="9382124" cy="1657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E222373-04D2-43CB-AEEC-4D7AC4253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124" y="3851100"/>
                <a:ext cx="9382124" cy="165735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1B9EB9-42DB-1C42-C601-C53F5826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4" y="1119341"/>
            <a:ext cx="9429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DDB4A-76E7-4B72-D007-621ABF4B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70112-9116-E2B1-8F3C-9DCC38FCBD40}"/>
              </a:ext>
            </a:extLst>
          </p:cNvPr>
          <p:cNvSpPr txBox="1"/>
          <p:nvPr/>
        </p:nvSpPr>
        <p:spPr>
          <a:xfrm>
            <a:off x="970244" y="513800"/>
            <a:ext cx="10251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Number of Ranked Universities in </a:t>
            </a:r>
            <a:r>
              <a:rPr lang="en-US" sz="2800" dirty="0" err="1"/>
              <a:t>Tamilnadu</a:t>
            </a:r>
            <a:r>
              <a:rPr lang="en-US" sz="2800" dirty="0"/>
              <a:t> – 53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F09E6-7A4A-2479-8D6C-061194C2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4" y="1170412"/>
            <a:ext cx="9640529" cy="45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</TotalTime>
  <Words>200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World University Rankings</vt:lpstr>
      <vt:lpstr>Findings in the dataset:</vt:lpstr>
      <vt:lpstr>PowerPoint Presentation</vt:lpstr>
      <vt:lpstr>PowerPoint Presentation</vt:lpstr>
      <vt:lpstr>PowerPoint Presentation</vt:lpstr>
      <vt:lpstr>Findings in the dataset: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UDAYAS G</dc:creator>
  <cp:lastModifiedBy>UDAYAS G</cp:lastModifiedBy>
  <cp:revision>10</cp:revision>
  <dcterms:created xsi:type="dcterms:W3CDTF">2025-01-25T11:05:24Z</dcterms:created>
  <dcterms:modified xsi:type="dcterms:W3CDTF">2025-01-26T08:46:37Z</dcterms:modified>
</cp:coreProperties>
</file>