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PT Sans Narrow"/>
      <p:regular r:id="rId29"/>
      <p:bold r:id="rId30"/>
    </p:embeddedFont>
    <p:embeddedFont>
      <p:font typeface="Lato"/>
      <p:regular r:id="rId31"/>
      <p:bold r:id="rId32"/>
      <p:italic r:id="rId33"/>
      <p:boldItalic r:id="rId34"/>
    </p:embeddedFont>
    <p:embeddedFont>
      <p:font typeface="Open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E3DF7B7-6677-486E-8200-5578093E02F0}">
  <a:tblStyle styleId="{3E3DF7B7-6677-486E-8200-5578093E02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EB2A63BC-99C9-4B18-B49A-05E3B0209F99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PTSansNarrow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regular.fntdata"/><Relationship Id="rId30" Type="http://schemas.openxmlformats.org/officeDocument/2006/relationships/font" Target="fonts/PTSansNarrow-bold.fntdata"/><Relationship Id="rId11" Type="http://schemas.openxmlformats.org/officeDocument/2006/relationships/slide" Target="slides/slide5.xml"/><Relationship Id="rId33" Type="http://schemas.openxmlformats.org/officeDocument/2006/relationships/font" Target="fonts/Lato-italic.fntdata"/><Relationship Id="rId10" Type="http://schemas.openxmlformats.org/officeDocument/2006/relationships/slide" Target="slides/slide4.xml"/><Relationship Id="rId32" Type="http://schemas.openxmlformats.org/officeDocument/2006/relationships/font" Target="fonts/Lato-bold.fntdata"/><Relationship Id="rId13" Type="http://schemas.openxmlformats.org/officeDocument/2006/relationships/slide" Target="slides/slide7.xml"/><Relationship Id="rId35" Type="http://schemas.openxmlformats.org/officeDocument/2006/relationships/font" Target="fonts/OpenSans-regular.fntdata"/><Relationship Id="rId12" Type="http://schemas.openxmlformats.org/officeDocument/2006/relationships/slide" Target="slides/slide6.xml"/><Relationship Id="rId34" Type="http://schemas.openxmlformats.org/officeDocument/2006/relationships/font" Target="fonts/Lato-boldItalic.fntdata"/><Relationship Id="rId15" Type="http://schemas.openxmlformats.org/officeDocument/2006/relationships/slide" Target="slides/slide9.xml"/><Relationship Id="rId37" Type="http://schemas.openxmlformats.org/officeDocument/2006/relationships/font" Target="fonts/OpenSans-italic.fntdata"/><Relationship Id="rId14" Type="http://schemas.openxmlformats.org/officeDocument/2006/relationships/slide" Target="slides/slide8.xml"/><Relationship Id="rId36" Type="http://schemas.openxmlformats.org/officeDocument/2006/relationships/font" Target="fonts/OpenSans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OpenSans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36de9ed5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436de9ed5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2a9838b88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42a9838b88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436de9ed5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436de9ed5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36de9ed56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436de9ed56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36de9ed56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436de9ed56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36de9ed56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436de9ed56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36de9ed56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436de9ed56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36de9ed56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436de9ed56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436de9ed56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436de9ed56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436de9ed56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436de9ed56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427a2e4e9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427a2e4e9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42a9838b88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42a9838b88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42a9838b88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42a9838b88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436de9ed56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436de9ed56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27a2e4e9e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427a2e4e9e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436de9ed56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436de9ed56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427a2e4e9e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427a2e4e9e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5e46188d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5e46188d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5e46188d9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5e46188d9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5e46188d9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5e46188d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27a2e4e9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427a2e4e9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7010400" y="4106375"/>
            <a:ext cx="2133600" cy="9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-GB" sz="1620"/>
              <a:t>Anaadya Shetty</a:t>
            </a:r>
            <a:endParaRPr sz="162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-GB" sz="1620"/>
              <a:t>Anagha Sethu</a:t>
            </a:r>
            <a:endParaRPr sz="162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-GB" sz="1620"/>
              <a:t>Udayasri Chandrika</a:t>
            </a:r>
            <a:endParaRPr sz="162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-GB" sz="1620"/>
              <a:t>Teena Pawar</a:t>
            </a:r>
            <a:endParaRPr sz="162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62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3559200" y="1982550"/>
            <a:ext cx="2025600" cy="11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rgbClr val="434343"/>
                </a:solidFill>
              </a:rPr>
              <a:t>QUIZ</a:t>
            </a:r>
            <a:endParaRPr b="1" sz="4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729450" y="1318650"/>
            <a:ext cx="7688700" cy="7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Statistics</a:t>
            </a:r>
            <a:endParaRPr b="0" sz="4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729450" y="2144925"/>
            <a:ext cx="7688700" cy="20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No. of Entities : 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No. of Components : 13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List of components</a:t>
            </a:r>
            <a:endParaRPr/>
          </a:p>
        </p:txBody>
      </p:sp>
      <p:graphicFrame>
        <p:nvGraphicFramePr>
          <p:cNvPr id="134" name="Google Shape;134;p23"/>
          <p:cNvGraphicFramePr/>
          <p:nvPr/>
        </p:nvGraphicFramePr>
        <p:xfrm>
          <a:off x="2473475" y="11524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{EB2A63BC-99C9-4B18-B49A-05E3B0209F99}</a:tableStyleId>
              </a:tblPr>
              <a:tblGrid>
                <a:gridCol w="1765025"/>
                <a:gridCol w="2432025"/>
              </a:tblGrid>
              <a:tr h="241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Components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Use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login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For login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studenthomepage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Student home page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student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Display categories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quiztest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Display the quizzes of that category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quiz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Take the quiz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resultfail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Result page -&gt; if fails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resultpage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Result page -&gt; if passes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gradebook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Display the grades of all quizzes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9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adminhomepage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Admin home page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studentlist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List of all students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studentperformance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Grades of the selected student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quizlist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List of quizzes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1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quizquestions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Questions in that selected quiz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1507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Front-end Views for Student</a:t>
            </a:r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 rotWithShape="1">
          <a:blip r:embed="rId3">
            <a:alphaModFix/>
          </a:blip>
          <a:srcRect b="7771" l="10610" r="32220" t="16482"/>
          <a:stretch/>
        </p:blipFill>
        <p:spPr>
          <a:xfrm>
            <a:off x="1849975" y="969600"/>
            <a:ext cx="5227600" cy="389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5"/>
          <p:cNvPicPr preferRelativeResize="0"/>
          <p:nvPr/>
        </p:nvPicPr>
        <p:blipFill rotWithShape="1">
          <a:blip r:embed="rId3">
            <a:alphaModFix/>
          </a:blip>
          <a:srcRect b="13068" l="7846" r="6301" t="11912"/>
          <a:stretch/>
        </p:blipFill>
        <p:spPr>
          <a:xfrm>
            <a:off x="252275" y="294300"/>
            <a:ext cx="8591174" cy="422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6"/>
          <p:cNvPicPr preferRelativeResize="0"/>
          <p:nvPr/>
        </p:nvPicPr>
        <p:blipFill rotWithShape="1">
          <a:blip r:embed="rId3">
            <a:alphaModFix/>
          </a:blip>
          <a:srcRect b="11046" l="1073" r="2224" t="9883"/>
          <a:stretch/>
        </p:blipFill>
        <p:spPr>
          <a:xfrm>
            <a:off x="154175" y="294325"/>
            <a:ext cx="8934650" cy="410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7"/>
          <p:cNvPicPr preferRelativeResize="0"/>
          <p:nvPr/>
        </p:nvPicPr>
        <p:blipFill rotWithShape="1">
          <a:blip r:embed="rId3">
            <a:alphaModFix/>
          </a:blip>
          <a:srcRect b="24824" l="14207" r="15837" t="15588"/>
          <a:stretch/>
        </p:blipFill>
        <p:spPr>
          <a:xfrm>
            <a:off x="140413" y="574625"/>
            <a:ext cx="8863174" cy="4246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8"/>
          <p:cNvPicPr preferRelativeResize="0"/>
          <p:nvPr/>
        </p:nvPicPr>
        <p:blipFill rotWithShape="1">
          <a:blip r:embed="rId3">
            <a:alphaModFix/>
          </a:blip>
          <a:srcRect b="6690" l="1282" r="1573" t="9893"/>
          <a:stretch/>
        </p:blipFill>
        <p:spPr>
          <a:xfrm>
            <a:off x="71225" y="420450"/>
            <a:ext cx="8995475" cy="434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9"/>
          <p:cNvPicPr preferRelativeResize="0"/>
          <p:nvPr/>
        </p:nvPicPr>
        <p:blipFill rotWithShape="1">
          <a:blip r:embed="rId3">
            <a:alphaModFix/>
          </a:blip>
          <a:srcRect b="25520" l="1074" r="5484" t="10178"/>
          <a:stretch/>
        </p:blipFill>
        <p:spPr>
          <a:xfrm>
            <a:off x="420450" y="560625"/>
            <a:ext cx="8400051" cy="360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30"/>
          <p:cNvPicPr preferRelativeResize="0"/>
          <p:nvPr/>
        </p:nvPicPr>
        <p:blipFill rotWithShape="1">
          <a:blip r:embed="rId3">
            <a:alphaModFix/>
          </a:blip>
          <a:srcRect b="9540" l="2142" r="9" t="10350"/>
          <a:stretch/>
        </p:blipFill>
        <p:spPr>
          <a:xfrm>
            <a:off x="196200" y="857475"/>
            <a:ext cx="8947800" cy="412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0"/>
          <p:cNvSpPr txBox="1"/>
          <p:nvPr>
            <p:ph type="title"/>
          </p:nvPr>
        </p:nvSpPr>
        <p:spPr>
          <a:xfrm>
            <a:off x="311700" y="1507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Front-end Views for Admin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31"/>
          <p:cNvPicPr preferRelativeResize="0"/>
          <p:nvPr/>
        </p:nvPicPr>
        <p:blipFill rotWithShape="1">
          <a:blip r:embed="rId3">
            <a:alphaModFix/>
          </a:blip>
          <a:srcRect b="36507" l="0" r="0" t="9812"/>
          <a:stretch/>
        </p:blipFill>
        <p:spPr>
          <a:xfrm>
            <a:off x="200" y="1037100"/>
            <a:ext cx="9143798" cy="276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559450" y="1326750"/>
            <a:ext cx="7688700" cy="24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-GB" sz="1629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Our project involved building a series of web pages that can deliver quizzes that a student can take and view their scores afterwards and an administrator should be able to observe the grades of all students</a:t>
            </a:r>
            <a:endParaRPr sz="1629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rPr lang="en-GB" sz="1629">
                <a:solidFill>
                  <a:srgbClr val="353740"/>
                </a:solidFill>
                <a:latin typeface="Arial"/>
                <a:ea typeface="Arial"/>
                <a:cs typeface="Arial"/>
                <a:sym typeface="Arial"/>
              </a:rPr>
              <a:t>In this project, we have created an online quiz using Angular and Spring Boot. This quiz will allow users to test their knowledge on a variety of topics. The quiz will be composed of multiple choice questions</a:t>
            </a:r>
            <a:r>
              <a:rPr lang="en-GB" sz="1629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and the quizzes, questions and answers will be stored in a database.</a:t>
            </a:r>
            <a:endParaRPr sz="1707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32"/>
          <p:cNvPicPr preferRelativeResize="0"/>
          <p:nvPr/>
        </p:nvPicPr>
        <p:blipFill rotWithShape="1">
          <a:blip r:embed="rId3">
            <a:alphaModFix/>
          </a:blip>
          <a:srcRect b="5438" l="0" r="0" t="10633"/>
          <a:stretch/>
        </p:blipFill>
        <p:spPr>
          <a:xfrm>
            <a:off x="98100" y="675900"/>
            <a:ext cx="9144000" cy="431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33"/>
          <p:cNvPicPr preferRelativeResize="0"/>
          <p:nvPr/>
        </p:nvPicPr>
        <p:blipFill rotWithShape="1">
          <a:blip r:embed="rId3">
            <a:alphaModFix/>
          </a:blip>
          <a:srcRect b="5185" l="0" r="0" t="9801"/>
          <a:stretch/>
        </p:blipFill>
        <p:spPr>
          <a:xfrm>
            <a:off x="0" y="504525"/>
            <a:ext cx="9144000" cy="4372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9600" y="454613"/>
            <a:ext cx="6391875" cy="423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375" y="0"/>
            <a:ext cx="7554474" cy="5036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Approach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we planned for the database and entity relations.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Breakdown the requirements in three parts Login, Student, Admin.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Created entity in Spring Boot on required.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Created tables to store values for the entity.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Created Rest APIs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Developed frontend screens.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-GB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Integrated backend with frontend.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Learnings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●"/>
            </a:pPr>
            <a:r>
              <a:rPr lang="en-GB" sz="20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Webpage designing</a:t>
            </a:r>
            <a:endParaRPr sz="20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Times New Roman"/>
              <a:buChar char="●"/>
            </a:pPr>
            <a:r>
              <a:rPr lang="en-GB" sz="20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 the functionality of the code and debugging the observed errors and faults</a:t>
            </a:r>
            <a:endParaRPr sz="20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Reusability of API calls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Integration of front and backend in order to deploy a project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Constraints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have used plaintext passwords to get a proof-of-concept working and will implement the encryption module at a later point in development.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Making scorecard for each student after completing quiz.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Associating the tables based on the problem statement.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Ensuring the quiz logic is correct.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/>
        </p:nvSpPr>
        <p:spPr>
          <a:xfrm>
            <a:off x="738325" y="688625"/>
            <a:ext cx="4089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Lato"/>
                <a:ea typeface="Lato"/>
                <a:cs typeface="Lato"/>
                <a:sym typeface="Lato"/>
              </a:rPr>
              <a:t>Technologies Used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738325" y="1641075"/>
            <a:ext cx="42930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-GB" sz="1600">
                <a:latin typeface="Lato"/>
                <a:ea typeface="Lato"/>
                <a:cs typeface="Lato"/>
                <a:sym typeface="Lato"/>
              </a:rPr>
              <a:t>Java 8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-GB" sz="1600">
                <a:latin typeface="Lato"/>
                <a:ea typeface="Lato"/>
                <a:cs typeface="Lato"/>
                <a:sym typeface="Lato"/>
              </a:rPr>
              <a:t>Spring boot 2.5.10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-GB" sz="1600">
                <a:latin typeface="Lato"/>
                <a:ea typeface="Lato"/>
                <a:cs typeface="Lato"/>
                <a:sym typeface="Lato"/>
              </a:rPr>
              <a:t>MySQL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-GB" sz="1600">
                <a:latin typeface="Lato"/>
                <a:ea typeface="Lato"/>
                <a:cs typeface="Lato"/>
                <a:sym typeface="Lato"/>
              </a:rPr>
              <a:t>Angular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/>
        </p:nvSpPr>
        <p:spPr>
          <a:xfrm>
            <a:off x="738325" y="688625"/>
            <a:ext cx="4089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Lato"/>
                <a:ea typeface="Lato"/>
                <a:cs typeface="Lato"/>
                <a:sym typeface="Lato"/>
              </a:rPr>
              <a:t>Database architecture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4100" y="773763"/>
            <a:ext cx="7788894" cy="359597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/>
        </p:nvSpPr>
        <p:spPr>
          <a:xfrm>
            <a:off x="1268575" y="3938200"/>
            <a:ext cx="8127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Open Sans"/>
                <a:ea typeface="Open Sans"/>
                <a:cs typeface="Open Sans"/>
                <a:sym typeface="Open Sans"/>
              </a:rPr>
              <a:t>quizname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2081275" y="3938200"/>
            <a:ext cx="1268400" cy="33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Open Sans"/>
                <a:ea typeface="Open Sans"/>
                <a:cs typeface="Open Sans"/>
                <a:sym typeface="Open Sans"/>
              </a:rPr>
              <a:t>            varchar(20)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6" name="Google Shape;106;p19"/>
          <p:cNvCxnSpPr>
            <a:endCxn id="104" idx="1"/>
          </p:cNvCxnSpPr>
          <p:nvPr/>
        </p:nvCxnSpPr>
        <p:spPr>
          <a:xfrm>
            <a:off x="1268575" y="3847750"/>
            <a:ext cx="0" cy="25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9"/>
          <p:cNvCxnSpPr>
            <a:stCxn id="105" idx="3"/>
            <a:endCxn id="105" idx="3"/>
          </p:cNvCxnSpPr>
          <p:nvPr/>
        </p:nvCxnSpPr>
        <p:spPr>
          <a:xfrm>
            <a:off x="3349675" y="41075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9"/>
          <p:cNvCxnSpPr/>
          <p:nvPr/>
        </p:nvCxnSpPr>
        <p:spPr>
          <a:xfrm>
            <a:off x="3418050" y="3548200"/>
            <a:ext cx="14100" cy="728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9"/>
          <p:cNvCxnSpPr/>
          <p:nvPr/>
        </p:nvCxnSpPr>
        <p:spPr>
          <a:xfrm>
            <a:off x="1261525" y="3548200"/>
            <a:ext cx="14100" cy="728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9"/>
          <p:cNvCxnSpPr/>
          <p:nvPr/>
        </p:nvCxnSpPr>
        <p:spPr>
          <a:xfrm>
            <a:off x="1306288" y="4276900"/>
            <a:ext cx="20811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/>
        </p:nvSpPr>
        <p:spPr>
          <a:xfrm>
            <a:off x="738325" y="688625"/>
            <a:ext cx="4089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Lato"/>
                <a:ea typeface="Lato"/>
                <a:cs typeface="Lato"/>
                <a:sym typeface="Lato"/>
              </a:rPr>
              <a:t>Rest API details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16" name="Google Shape;116;p20"/>
          <p:cNvGraphicFramePr/>
          <p:nvPr/>
        </p:nvGraphicFramePr>
        <p:xfrm>
          <a:off x="320063" y="151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{3E3DF7B7-6677-486E-8200-5578093E02F0}</a:tableStyleId>
              </a:tblPr>
              <a:tblGrid>
                <a:gridCol w="600375"/>
                <a:gridCol w="1452275"/>
                <a:gridCol w="660000"/>
                <a:gridCol w="3088075"/>
                <a:gridCol w="1581750"/>
              </a:tblGrid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Sl no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API name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Method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Path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Description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299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Lato"/>
                          <a:ea typeface="Lato"/>
                          <a:cs typeface="Lato"/>
                          <a:sym typeface="Lato"/>
                        </a:rPr>
                        <a:t>1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Lato"/>
                          <a:ea typeface="Lato"/>
                          <a:cs typeface="Lato"/>
                          <a:sym typeface="Lato"/>
                        </a:rPr>
                        <a:t>Get quiz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Lato"/>
                          <a:ea typeface="Lato"/>
                          <a:cs typeface="Lato"/>
                          <a:sym typeface="Lato"/>
                        </a:rPr>
                        <a:t>GET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http://localhost:8080/</a:t>
                      </a:r>
                      <a:r>
                        <a:rPr lang="en-GB" sz="1000">
                          <a:latin typeface="Lato"/>
                          <a:ea typeface="Lato"/>
                          <a:cs typeface="Lato"/>
                          <a:sym typeface="Lato"/>
                        </a:rPr>
                        <a:t>api/getquiz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Lato"/>
                          <a:ea typeface="Lato"/>
                          <a:cs typeface="Lato"/>
                          <a:sym typeface="Lato"/>
                        </a:rPr>
                        <a:t>Fetch questions for quiz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299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Lato"/>
                          <a:ea typeface="Lato"/>
                          <a:cs typeface="Lato"/>
                          <a:sym typeface="Lato"/>
                        </a:rPr>
                        <a:t>    Submit Quiz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Lato"/>
                          <a:ea typeface="Lato"/>
                          <a:cs typeface="Lato"/>
                          <a:sym typeface="Lato"/>
                        </a:rPr>
                        <a:t>POST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https://localhost:8080/api/submit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Lato"/>
                          <a:ea typeface="Lato"/>
                          <a:cs typeface="Lato"/>
                          <a:sym typeface="Lato"/>
                        </a:rPr>
                        <a:t>Submit the quiz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435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Lato"/>
                          <a:ea typeface="Lato"/>
                          <a:cs typeface="Lato"/>
                          <a:sym typeface="Lato"/>
                        </a:rPr>
                        <a:t>Get Result Gradebook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Lato"/>
                          <a:ea typeface="Lato"/>
                          <a:cs typeface="Lato"/>
                          <a:sym typeface="Lato"/>
                        </a:rPr>
                        <a:t>GET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https://localhost:8080/api/getresultgradebook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Lato"/>
                          <a:ea typeface="Lato"/>
                          <a:cs typeface="Lato"/>
                          <a:sym typeface="Lato"/>
                        </a:rPr>
                        <a:t>Fetch result of all quizzes of particular student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299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Lato"/>
                          <a:ea typeface="Lato"/>
                          <a:cs typeface="Lato"/>
                          <a:sym typeface="Lato"/>
                        </a:rPr>
                        <a:t>4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Lato"/>
                          <a:ea typeface="Lato"/>
                          <a:cs typeface="Lato"/>
                          <a:sym typeface="Lato"/>
                        </a:rPr>
                        <a:t>Get Result Category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Lato"/>
                          <a:ea typeface="Lato"/>
                          <a:cs typeface="Lato"/>
                          <a:sym typeface="Lato"/>
                        </a:rPr>
                        <a:t>GET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https://localhost:8080/api/getresultcategory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Lato"/>
                          <a:ea typeface="Lato"/>
                          <a:cs typeface="Lato"/>
                          <a:sym typeface="Lato"/>
                        </a:rPr>
                        <a:t>Fetch result of all quizzes of particular category of a student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299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Lato"/>
                          <a:ea typeface="Lato"/>
                          <a:cs typeface="Lato"/>
                          <a:sym typeface="Lato"/>
                        </a:rPr>
                        <a:t>5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Lato"/>
                          <a:ea typeface="Lato"/>
                          <a:cs typeface="Lato"/>
                          <a:sym typeface="Lato"/>
                        </a:rPr>
                        <a:t>Get Overall Result 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Lato"/>
                          <a:ea typeface="Lato"/>
                          <a:cs typeface="Lato"/>
                          <a:sym typeface="Lato"/>
                        </a:rPr>
                        <a:t>GET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https://localhost:8080/api/getresultoverall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Lato"/>
                          <a:ea typeface="Lato"/>
                          <a:cs typeface="Lato"/>
                          <a:sym typeface="Lato"/>
                        </a:rPr>
                        <a:t>Fetch overall result of a student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/>
        </p:nvSpPr>
        <p:spPr>
          <a:xfrm>
            <a:off x="738325" y="688625"/>
            <a:ext cx="4089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Lato"/>
                <a:ea typeface="Lato"/>
                <a:cs typeface="Lato"/>
                <a:sym typeface="Lato"/>
              </a:rPr>
              <a:t>Rest API details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22" name="Google Shape;122;p21"/>
          <p:cNvGraphicFramePr/>
          <p:nvPr/>
        </p:nvGraphicFramePr>
        <p:xfrm>
          <a:off x="320063" y="151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{3E3DF7B7-6677-486E-8200-5578093E02F0}</a:tableStyleId>
              </a:tblPr>
              <a:tblGrid>
                <a:gridCol w="600375"/>
                <a:gridCol w="1452275"/>
                <a:gridCol w="985750"/>
                <a:gridCol w="2762325"/>
                <a:gridCol w="1581750"/>
              </a:tblGrid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Sl no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API name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Method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Path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Description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299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Lato"/>
                          <a:ea typeface="Lato"/>
                          <a:cs typeface="Lato"/>
                          <a:sym typeface="Lato"/>
                        </a:rPr>
                        <a:t>6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Lato"/>
                          <a:ea typeface="Lato"/>
                          <a:cs typeface="Lato"/>
                          <a:sym typeface="Lato"/>
                        </a:rPr>
                        <a:t>Get Instant result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Lato"/>
                          <a:ea typeface="Lato"/>
                          <a:cs typeface="Lato"/>
                          <a:sym typeface="Lato"/>
                        </a:rPr>
                        <a:t>GET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https://localhost:8080/api/getresultbyquizid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Lato"/>
                          <a:ea typeface="Lato"/>
                          <a:cs typeface="Lato"/>
                          <a:sym typeface="Lato"/>
                        </a:rPr>
                        <a:t>Fetch result of quiz completed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299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Lato"/>
                          <a:ea typeface="Lato"/>
                          <a:cs typeface="Lato"/>
                          <a:sym typeface="Lato"/>
                        </a:rPr>
                        <a:t>7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Lato"/>
                          <a:ea typeface="Lato"/>
                          <a:cs typeface="Lato"/>
                          <a:sym typeface="Lato"/>
                        </a:rPr>
                        <a:t> Get all students result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Lato"/>
                          <a:ea typeface="Lato"/>
                          <a:cs typeface="Lato"/>
                          <a:sym typeface="Lato"/>
                        </a:rPr>
                        <a:t>GET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highlight>
                            <a:srgbClr val="FFFFFF"/>
                          </a:highlight>
                          <a:latin typeface="Lato"/>
                          <a:ea typeface="Lato"/>
                          <a:cs typeface="Lato"/>
                          <a:sym typeface="Lato"/>
                        </a:rPr>
                        <a:t>https://localhost:8080/api/getallstudentresult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Lato"/>
                          <a:ea typeface="Lato"/>
                          <a:cs typeface="Lato"/>
                          <a:sym typeface="Lato"/>
                        </a:rPr>
                        <a:t>Fetch all students and their result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435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Lato"/>
                          <a:ea typeface="Lato"/>
                          <a:cs typeface="Lato"/>
                          <a:sym typeface="Lato"/>
                        </a:rPr>
                        <a:t>8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Lato"/>
                          <a:ea typeface="Lato"/>
                          <a:cs typeface="Lato"/>
                          <a:sym typeface="Lato"/>
                        </a:rPr>
                        <a:t>Get quizzes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Lato"/>
                          <a:ea typeface="Lato"/>
                          <a:cs typeface="Lato"/>
                          <a:sym typeface="Lato"/>
                        </a:rPr>
                        <a:t>GET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Lato"/>
                          <a:ea typeface="Lato"/>
                          <a:cs typeface="Lato"/>
                          <a:sym typeface="Lato"/>
                        </a:rPr>
                        <a:t>https://localhost:8080/api/getallquiz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Lato"/>
                          <a:ea typeface="Lato"/>
                          <a:cs typeface="Lato"/>
                          <a:sym typeface="Lato"/>
                        </a:rPr>
                        <a:t>Fetch all quizzes</a:t>
                      </a:r>
                      <a:endParaRPr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