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0"/>
  </p:notesMasterIdLst>
  <p:sldIdLst>
    <p:sldId id="285" r:id="rId2"/>
    <p:sldId id="286" r:id="rId3"/>
    <p:sldId id="287" r:id="rId4"/>
    <p:sldId id="288" r:id="rId5"/>
    <p:sldId id="289" r:id="rId6"/>
    <p:sldId id="290" r:id="rId7"/>
    <p:sldId id="291" r:id="rId8"/>
    <p:sldId id="267" r:id="rId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1"/>
    </p:embeddedFont>
    <p:embeddedFont>
      <p:font typeface="Bookman Old Style" panose="02050604050505020204" pitchFamily="18" charset="0"/>
      <p:regular r:id="rId12"/>
      <p:bold r:id="rId13"/>
      <p:italic r:id="rId14"/>
      <p:boldItalic r:id="rId15"/>
    </p:embeddedFont>
    <p:embeddedFont>
      <p:font typeface="Calisto MT" panose="02040603050505030304" pitchFamily="18" charset="0"/>
      <p:regular r:id="rId16"/>
      <p:bold r:id="rId17"/>
      <p:italic r:id="rId18"/>
      <p:boldItalic r:id="rId19"/>
    </p:embeddedFont>
    <p:embeddedFont>
      <p:font typeface="FangSong" panose="02010609060101010101" pitchFamily="49" charset="-122"/>
      <p:regular r:id="rId20"/>
    </p:embeddedFont>
    <p:embeddedFont>
      <p:font typeface="Montserrat" panose="00000500000000000000" pitchFamily="2" charset="0"/>
      <p:regular r:id="rId21"/>
      <p:bold r:id="rId22"/>
      <p:italic r:id="rId23"/>
      <p:boldItalic r:id="rId24"/>
    </p:embeddedFont>
    <p:embeddedFont>
      <p:font typeface="Rubik" panose="020B0604020202020204" charset="-79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90B294-2295-4EE1-840A-2450AEEA4DCF}">
  <a:tblStyle styleId="{9490B294-2295-4EE1-840A-2450AEEA4DC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D53E44E-4F98-4AB0-98BA-3E6AB9DE1E7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95652" autoAdjust="0"/>
  </p:normalViewPr>
  <p:slideViewPr>
    <p:cSldViewPr snapToGrid="0">
      <p:cViewPr varScale="1">
        <p:scale>
          <a:sx n="101" d="100"/>
          <a:sy n="101" d="100"/>
        </p:scale>
        <p:origin x="922" y="63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33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>
            <a:off x="3534500" y="104777"/>
            <a:ext cx="9309101" cy="7880948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95625" y="904275"/>
            <a:ext cx="4660500" cy="255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95625" y="3689450"/>
            <a:ext cx="46605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3463487" y="-123425"/>
            <a:ext cx="7073983" cy="1420051"/>
            <a:chOff x="3463488" y="-123425"/>
            <a:chExt cx="7073983" cy="1420051"/>
          </a:xfrm>
        </p:grpSpPr>
        <p:pic>
          <p:nvPicPr>
            <p:cNvPr id="13" name="Google Shape;13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863" y="-123425"/>
              <a:ext cx="6724326" cy="1420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63487" y="-6825"/>
              <a:ext cx="7073983" cy="974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" name="Google Shape;15;p2"/>
          <p:cNvGrpSpPr/>
          <p:nvPr/>
        </p:nvGrpSpPr>
        <p:grpSpPr>
          <a:xfrm>
            <a:off x="-550850" y="4185098"/>
            <a:ext cx="10207724" cy="2155679"/>
            <a:chOff x="-550850" y="4185098"/>
            <a:chExt cx="10207724" cy="2155679"/>
          </a:xfrm>
        </p:grpSpPr>
        <p:pic>
          <p:nvPicPr>
            <p:cNvPr id="16" name="Google Shape;16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550850" y="4185098"/>
              <a:ext cx="10207724" cy="2155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398450" y="4600763"/>
              <a:ext cx="2504500" cy="930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132875" y="4520757"/>
              <a:ext cx="4211476" cy="79746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>
            <a:off x="-3513988" y="2559177"/>
            <a:ext cx="9309101" cy="7880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4"/>
          <p:cNvGrpSpPr/>
          <p:nvPr/>
        </p:nvGrpSpPr>
        <p:grpSpPr>
          <a:xfrm>
            <a:off x="2552700" y="4608500"/>
            <a:ext cx="5786325" cy="1030700"/>
            <a:chOff x="2552700" y="4608500"/>
            <a:chExt cx="5786325" cy="1030700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3092540" y="4841551"/>
              <a:ext cx="5246485" cy="7976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52700" y="4608500"/>
              <a:ext cx="5427399" cy="92789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" name="Google Shape;38;p4"/>
          <p:cNvGrpSpPr/>
          <p:nvPr/>
        </p:nvGrpSpPr>
        <p:grpSpPr>
          <a:xfrm>
            <a:off x="7552525" y="-868425"/>
            <a:ext cx="3326624" cy="1595500"/>
            <a:chOff x="7552525" y="-868425"/>
            <a:chExt cx="3326624" cy="1595500"/>
          </a:xfrm>
        </p:grpSpPr>
        <p:pic>
          <p:nvPicPr>
            <p:cNvPr id="39" name="Google Shape;39;p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7658100" y="-546996"/>
              <a:ext cx="3221049" cy="11967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" name="Google Shape;40;p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52525" y="-868425"/>
              <a:ext cx="2626851" cy="15955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14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8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>
            <a:off x="6598100" y="58390"/>
            <a:ext cx="9309101" cy="788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8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>
            <a:off x="-6317800" y="-2913410"/>
            <a:ext cx="9309101" cy="7880948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8"/>
          <p:cNvSpPr txBox="1">
            <a:spLocks noGrp="1"/>
          </p:cNvSpPr>
          <p:nvPr>
            <p:ph type="title"/>
          </p:nvPr>
        </p:nvSpPr>
        <p:spPr>
          <a:xfrm>
            <a:off x="2162175" y="1307100"/>
            <a:ext cx="48195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81" name="Google Shape;81;p8"/>
          <p:cNvGrpSpPr/>
          <p:nvPr/>
        </p:nvGrpSpPr>
        <p:grpSpPr>
          <a:xfrm flipH="1">
            <a:off x="-20650" y="4234675"/>
            <a:ext cx="10031426" cy="1246975"/>
            <a:chOff x="-863600" y="4463275"/>
            <a:chExt cx="10031426" cy="1246975"/>
          </a:xfrm>
        </p:grpSpPr>
        <p:pic>
          <p:nvPicPr>
            <p:cNvPr id="82" name="Google Shape;82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-863600" y="4500575"/>
              <a:ext cx="10007601" cy="1016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9049" y="4463275"/>
              <a:ext cx="9186875" cy="1246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" name="Google Shape;84;p8"/>
          <p:cNvGrpSpPr/>
          <p:nvPr/>
        </p:nvGrpSpPr>
        <p:grpSpPr>
          <a:xfrm rot="10800000">
            <a:off x="-718000" y="-530309"/>
            <a:ext cx="10100130" cy="1495647"/>
            <a:chOff x="-382600" y="4598975"/>
            <a:chExt cx="10302050" cy="1110684"/>
          </a:xfrm>
        </p:grpSpPr>
        <p:pic>
          <p:nvPicPr>
            <p:cNvPr id="85" name="Google Shape;85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382600" y="4598975"/>
              <a:ext cx="10100426" cy="11106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819775" y="4686951"/>
              <a:ext cx="4099675" cy="802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137250" y="4914899"/>
              <a:ext cx="4211474" cy="5875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9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>
            <a:off x="-82550" y="2211040"/>
            <a:ext cx="9309101" cy="7880948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1954225" y="1561012"/>
            <a:ext cx="5235600" cy="15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subTitle" idx="1"/>
          </p:nvPr>
        </p:nvSpPr>
        <p:spPr>
          <a:xfrm>
            <a:off x="1954300" y="3062288"/>
            <a:ext cx="5235600" cy="52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92" name="Google Shape;92;p9"/>
          <p:cNvGrpSpPr/>
          <p:nvPr/>
        </p:nvGrpSpPr>
        <p:grpSpPr>
          <a:xfrm rot="10800000">
            <a:off x="4533890" y="4195875"/>
            <a:ext cx="6556459" cy="1910339"/>
            <a:chOff x="4433096" y="-874331"/>
            <a:chExt cx="6359937" cy="1387824"/>
          </a:xfrm>
        </p:grpSpPr>
        <p:pic>
          <p:nvPicPr>
            <p:cNvPr id="93" name="Google Shape;93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433096" y="-355977"/>
              <a:ext cx="4368804" cy="8694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22433" y="-874331"/>
              <a:ext cx="4870600" cy="119877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9"/>
          <p:cNvGrpSpPr/>
          <p:nvPr/>
        </p:nvGrpSpPr>
        <p:grpSpPr>
          <a:xfrm rot="10800000" flipH="1">
            <a:off x="-1624482" y="-1556287"/>
            <a:ext cx="7163458" cy="2785769"/>
            <a:chOff x="8018526" y="4192453"/>
            <a:chExt cx="4956724" cy="1927601"/>
          </a:xfrm>
        </p:grpSpPr>
        <p:pic>
          <p:nvPicPr>
            <p:cNvPr id="96" name="Google Shape;96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498840" y="4411229"/>
              <a:ext cx="3221051" cy="1708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8018526" y="4192453"/>
              <a:ext cx="4956724" cy="1408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8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18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flipH="1">
            <a:off x="-1250726" y="3017802"/>
            <a:ext cx="9309101" cy="7880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7" name="Google Shape;197;p18"/>
          <p:cNvGrpSpPr/>
          <p:nvPr/>
        </p:nvGrpSpPr>
        <p:grpSpPr>
          <a:xfrm flipH="1">
            <a:off x="2890299" y="4273549"/>
            <a:ext cx="7683400" cy="1669677"/>
            <a:chOff x="-1400175" y="4121149"/>
            <a:chExt cx="7683400" cy="1669677"/>
          </a:xfrm>
        </p:grpSpPr>
        <p:pic>
          <p:nvPicPr>
            <p:cNvPr id="198" name="Google Shape;198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-260925" y="4121149"/>
              <a:ext cx="6544150" cy="1382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9" name="Google Shape;199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90475" y="4736745"/>
              <a:ext cx="2504500" cy="930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" name="Google Shape;200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1400175" y="4365552"/>
              <a:ext cx="4240901" cy="14252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1" name="Google Shape;201;p18"/>
          <p:cNvGrpSpPr/>
          <p:nvPr/>
        </p:nvGrpSpPr>
        <p:grpSpPr>
          <a:xfrm flipH="1">
            <a:off x="-956250" y="-449650"/>
            <a:ext cx="7073983" cy="1420051"/>
            <a:chOff x="3463488" y="-123425"/>
            <a:chExt cx="7073983" cy="1420051"/>
          </a:xfrm>
        </p:grpSpPr>
        <p:pic>
          <p:nvPicPr>
            <p:cNvPr id="202" name="Google Shape;202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863" y="-123425"/>
              <a:ext cx="6724326" cy="1420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" name="Google Shape;203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463487" y="-6825"/>
              <a:ext cx="7073983" cy="9749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4" name="Google Shape;204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8"/>
          <p:cNvSpPr txBox="1">
            <a:spLocks noGrp="1"/>
          </p:cNvSpPr>
          <p:nvPr>
            <p:ph type="subTitle" idx="1"/>
          </p:nvPr>
        </p:nvSpPr>
        <p:spPr>
          <a:xfrm flipH="1">
            <a:off x="2130200" y="1761002"/>
            <a:ext cx="57471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6" name="Google Shape;206;p18"/>
          <p:cNvSpPr txBox="1">
            <a:spLocks noGrp="1"/>
          </p:cNvSpPr>
          <p:nvPr>
            <p:ph type="subTitle" idx="2"/>
          </p:nvPr>
        </p:nvSpPr>
        <p:spPr>
          <a:xfrm flipH="1">
            <a:off x="2413312" y="2904501"/>
            <a:ext cx="57471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7" name="Google Shape;207;p18"/>
          <p:cNvSpPr txBox="1">
            <a:spLocks noGrp="1"/>
          </p:cNvSpPr>
          <p:nvPr>
            <p:ph type="subTitle" idx="3"/>
          </p:nvPr>
        </p:nvSpPr>
        <p:spPr>
          <a:xfrm flipH="1">
            <a:off x="2696424" y="4048000"/>
            <a:ext cx="5747100" cy="466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18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08" name="Google Shape;208;p18"/>
          <p:cNvSpPr txBox="1">
            <a:spLocks noGrp="1"/>
          </p:cNvSpPr>
          <p:nvPr>
            <p:ph type="subTitle" idx="4"/>
          </p:nvPr>
        </p:nvSpPr>
        <p:spPr>
          <a:xfrm flipH="1">
            <a:off x="2130200" y="1363625"/>
            <a:ext cx="57471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18"/>
          <p:cNvSpPr txBox="1">
            <a:spLocks noGrp="1"/>
          </p:cNvSpPr>
          <p:nvPr>
            <p:ph type="subTitle" idx="5"/>
          </p:nvPr>
        </p:nvSpPr>
        <p:spPr>
          <a:xfrm flipH="1">
            <a:off x="2413312" y="2507129"/>
            <a:ext cx="57471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6"/>
          </p:nvPr>
        </p:nvSpPr>
        <p:spPr>
          <a:xfrm flipH="1">
            <a:off x="2696424" y="3650632"/>
            <a:ext cx="5747100" cy="4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23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rot="10800000" flipH="1">
            <a:off x="-5447563" y="535002"/>
            <a:ext cx="9309101" cy="7880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5" name="Google Shape;285;p23"/>
          <p:cNvGrpSpPr/>
          <p:nvPr/>
        </p:nvGrpSpPr>
        <p:grpSpPr>
          <a:xfrm rot="10800000" flipH="1">
            <a:off x="2293438" y="3928975"/>
            <a:ext cx="7073983" cy="1420051"/>
            <a:chOff x="3463488" y="-123425"/>
            <a:chExt cx="7073983" cy="1420051"/>
          </a:xfrm>
        </p:grpSpPr>
        <p:pic>
          <p:nvPicPr>
            <p:cNvPr id="286" name="Google Shape;286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76863" y="-123425"/>
              <a:ext cx="6724326" cy="14200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7" name="Google Shape;287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463487" y="-6825"/>
              <a:ext cx="7073983" cy="9749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8" name="Google Shape;288;p23"/>
          <p:cNvGrpSpPr/>
          <p:nvPr/>
        </p:nvGrpSpPr>
        <p:grpSpPr>
          <a:xfrm>
            <a:off x="-575250" y="-906850"/>
            <a:ext cx="5565855" cy="1650120"/>
            <a:chOff x="4433100" y="-472987"/>
            <a:chExt cx="5399025" cy="1198779"/>
          </a:xfrm>
        </p:grpSpPr>
        <p:pic>
          <p:nvPicPr>
            <p:cNvPr id="289" name="Google Shape;289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433100" y="-355975"/>
              <a:ext cx="5163624" cy="8694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0" name="Google Shape;290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961525" y="-472987"/>
              <a:ext cx="4870600" cy="119877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91" name="Google Shape;291;p23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rot="10800000" flipH="1">
            <a:off x="5753837" y="-4437048"/>
            <a:ext cx="9309101" cy="7880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p24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rot="10800000" flipH="1">
            <a:off x="-6696063" y="-364873"/>
            <a:ext cx="9309101" cy="78809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4"/>
          <p:cNvPicPr preferRelativeResize="0"/>
          <p:nvPr/>
        </p:nvPicPr>
        <p:blipFill>
          <a:blip r:embed="rId2">
            <a:alphaModFix amt="86000"/>
          </a:blip>
          <a:stretch>
            <a:fillRect/>
          </a:stretch>
        </p:blipFill>
        <p:spPr>
          <a:xfrm rot="10800000" flipH="1">
            <a:off x="6419862" y="-1164973"/>
            <a:ext cx="9309101" cy="78809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5" name="Google Shape;295;p24"/>
          <p:cNvGrpSpPr/>
          <p:nvPr/>
        </p:nvGrpSpPr>
        <p:grpSpPr>
          <a:xfrm rot="10800000" flipH="1">
            <a:off x="-1208137" y="-1164965"/>
            <a:ext cx="10207724" cy="2155679"/>
            <a:chOff x="-550850" y="4185098"/>
            <a:chExt cx="10207724" cy="2155679"/>
          </a:xfrm>
        </p:grpSpPr>
        <p:pic>
          <p:nvPicPr>
            <p:cNvPr id="296" name="Google Shape;296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50850" y="4185098"/>
              <a:ext cx="10207724" cy="21556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98450" y="4600763"/>
              <a:ext cx="2504500" cy="9305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8" name="Google Shape;298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132875" y="4520757"/>
              <a:ext cx="4211476" cy="79746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9" name="Google Shape;299;p24"/>
          <p:cNvGrpSpPr/>
          <p:nvPr/>
        </p:nvGrpSpPr>
        <p:grpSpPr>
          <a:xfrm flipH="1">
            <a:off x="-106375" y="4251241"/>
            <a:ext cx="10100130" cy="1495647"/>
            <a:chOff x="-382600" y="4598975"/>
            <a:chExt cx="10302050" cy="1110684"/>
          </a:xfrm>
        </p:grpSpPr>
        <p:pic>
          <p:nvPicPr>
            <p:cNvPr id="300" name="Google Shape;300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382600" y="4598975"/>
              <a:ext cx="10100426" cy="11106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5819775" y="4686951"/>
              <a:ext cx="4099675" cy="80210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24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-137250" y="4914899"/>
              <a:ext cx="4211474" cy="58755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Montserrat"/>
              <a:buNone/>
              <a:defRPr sz="35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○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■"/>
              <a:defRPr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8" r:id="rId5"/>
    <p:sldLayoutId id="2147483664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1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35125" y="721327"/>
            <a:ext cx="2708875" cy="442217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2196352" y="2833909"/>
            <a:ext cx="29673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2"/>
                </a:solidFill>
                <a:latin typeface="FangSong" pitchFamily="49" charset="-122"/>
                <a:ea typeface="FangSong" pitchFamily="49" charset="-122"/>
              </a:rPr>
              <a:t>‘BE YOUR OWN LIGHT’</a:t>
            </a:r>
            <a:endParaRPr lang="en-US" sz="2000" dirty="0">
              <a:solidFill>
                <a:schemeClr val="bg2"/>
              </a:solidFill>
            </a:endParaRPr>
          </a:p>
        </p:txBody>
      </p:sp>
      <p:pic>
        <p:nvPicPr>
          <p:cNvPr id="7" name="Picture 6" descr="WhatsApp_Image_2023-09-09_at_10.31.31_PM-removebg-preview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654" y="1719409"/>
            <a:ext cx="6230471" cy="9383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777" y="681318"/>
            <a:ext cx="7835154" cy="3675529"/>
          </a:xfrm>
        </p:spPr>
        <p:txBody>
          <a:bodyPr/>
          <a:lstStyle/>
          <a:p>
            <a:pPr algn="l"/>
            <a:r>
              <a:rPr lang="en-US" sz="3000" dirty="0"/>
              <a:t>PROJECT NIRVANA</a:t>
            </a:r>
            <a:br>
              <a:rPr lang="en-US" sz="1600" b="0" dirty="0"/>
            </a:br>
            <a:br>
              <a:rPr lang="en-US" sz="1600" dirty="0"/>
            </a:br>
            <a:r>
              <a:rPr lang="en-US" sz="1600" dirty="0">
                <a:latin typeface="Bookman Old Style" pitchFamily="18" charset="0"/>
              </a:rPr>
              <a:t>Team Captain Name :</a:t>
            </a:r>
            <a:r>
              <a:rPr lang="en-US" sz="1600" dirty="0"/>
              <a:t> </a:t>
            </a:r>
            <a:r>
              <a:rPr lang="en-US" sz="1600" b="0" dirty="0">
                <a:latin typeface="Bookman Old Style" pitchFamily="18" charset="0"/>
              </a:rPr>
              <a:t>Nithin Veeranki</a:t>
            </a:r>
            <a:br>
              <a:rPr lang="en-US" sz="1600" b="0" dirty="0"/>
            </a:br>
            <a:r>
              <a:rPr lang="en-US" sz="1600" dirty="0">
                <a:latin typeface="Bookman Old Style" pitchFamily="18" charset="0"/>
              </a:rPr>
              <a:t>Team Captain Mobile Number : </a:t>
            </a:r>
            <a:r>
              <a:rPr lang="en-US" sz="1600" b="0" dirty="0">
                <a:latin typeface="Bookman Old Style" pitchFamily="18" charset="0"/>
              </a:rPr>
              <a:t>9493453767</a:t>
            </a:r>
            <a:br>
              <a:rPr lang="en-US" sz="1600" b="0" dirty="0"/>
            </a:br>
            <a:r>
              <a:rPr lang="en-US" sz="1600" dirty="0">
                <a:latin typeface="Bookman Old Style" pitchFamily="18" charset="0"/>
              </a:rPr>
              <a:t>Team Captain Email :</a:t>
            </a:r>
            <a:r>
              <a:rPr lang="en-US" sz="1600" b="0" dirty="0">
                <a:latin typeface="Bookman Old Style" pitchFamily="18" charset="0"/>
              </a:rPr>
              <a:t> nithinveeranki@gmail.com</a:t>
            </a:r>
            <a:r>
              <a:rPr lang="en-US" sz="1600" b="0" dirty="0">
                <a:latin typeface="Calisto MT" pitchFamily="18" charset="0"/>
              </a:rPr>
              <a:t> </a:t>
            </a:r>
            <a:br>
              <a:rPr lang="en-US" sz="1600" b="0" dirty="0">
                <a:latin typeface="Calisto MT" pitchFamily="18" charset="0"/>
              </a:rPr>
            </a:br>
            <a:r>
              <a:rPr lang="en-US" sz="1600" dirty="0">
                <a:latin typeface="Bookman Old Style" pitchFamily="18" charset="0"/>
              </a:rPr>
              <a:t>No. of team Members</a:t>
            </a:r>
            <a:r>
              <a:rPr lang="en-US" sz="1600" dirty="0"/>
              <a:t> </a:t>
            </a:r>
            <a:r>
              <a:rPr lang="en-US" sz="1600" dirty="0">
                <a:latin typeface="Bookman Old Style" pitchFamily="18" charset="0"/>
              </a:rPr>
              <a:t>: </a:t>
            </a:r>
            <a:r>
              <a:rPr lang="en-US" sz="1600" b="0" dirty="0">
                <a:latin typeface="Bookman Old Style" pitchFamily="18" charset="0"/>
              </a:rPr>
              <a:t>05</a:t>
            </a:r>
            <a:br>
              <a:rPr lang="en-US" sz="1600" b="0" dirty="0"/>
            </a:br>
            <a:r>
              <a:rPr lang="en-US" sz="1600" dirty="0">
                <a:latin typeface="Bookman Old Style" pitchFamily="18" charset="0"/>
              </a:rPr>
              <a:t>Team Details :</a:t>
            </a:r>
            <a:br>
              <a:rPr lang="en-US" sz="1600" b="0" dirty="0"/>
            </a:br>
            <a:r>
              <a:rPr lang="en-US" sz="1600" b="0" dirty="0">
                <a:latin typeface="Bookman Old Style" pitchFamily="18" charset="0"/>
              </a:rPr>
              <a:t>V.Uday Kiran          -</a:t>
            </a:r>
            <a:br>
              <a:rPr lang="en-US" sz="1600" b="0" dirty="0">
                <a:latin typeface="Bookman Old Style" pitchFamily="18" charset="0"/>
              </a:rPr>
            </a:br>
            <a:r>
              <a:rPr lang="en-US" sz="1600" b="0" dirty="0" err="1">
                <a:latin typeface="Bookman Old Style" pitchFamily="18" charset="0"/>
              </a:rPr>
              <a:t>V.Pavan</a:t>
            </a:r>
            <a:r>
              <a:rPr lang="en-US" sz="1600" b="0" dirty="0">
                <a:latin typeface="Bookman Old Style" pitchFamily="18" charset="0"/>
              </a:rPr>
              <a:t>                  -</a:t>
            </a:r>
            <a:br>
              <a:rPr lang="en-US" sz="1600" b="0" dirty="0">
                <a:latin typeface="Bookman Old Style" pitchFamily="18" charset="0"/>
              </a:rPr>
            </a:br>
            <a:r>
              <a:rPr lang="en-US" sz="1600" b="0" dirty="0" err="1">
                <a:latin typeface="Bookman Old Style" pitchFamily="18" charset="0"/>
              </a:rPr>
              <a:t>V.Mamatha</a:t>
            </a:r>
            <a:r>
              <a:rPr lang="en-US" sz="1600" b="0" dirty="0">
                <a:latin typeface="Bookman Old Style" pitchFamily="18" charset="0"/>
              </a:rPr>
              <a:t>             -</a:t>
            </a:r>
            <a:br>
              <a:rPr lang="en-US" sz="1600" b="0" dirty="0">
                <a:latin typeface="Bookman Old Style" pitchFamily="18" charset="0"/>
              </a:rPr>
            </a:br>
            <a:r>
              <a:rPr lang="en-US" sz="1600" b="0" dirty="0">
                <a:latin typeface="Bookman Old Style" pitchFamily="18" charset="0"/>
              </a:rPr>
              <a:t>V.Harshitha            - </a:t>
            </a:r>
            <a:br>
              <a:rPr lang="en-US" sz="1600" b="0" dirty="0">
                <a:latin typeface="Bookman Old Style" pitchFamily="18" charset="0"/>
              </a:rPr>
            </a:br>
            <a:r>
              <a:rPr lang="en-US" sz="1600" b="0" dirty="0">
                <a:latin typeface="Bookman Old Style" pitchFamily="18" charset="0"/>
              </a:rPr>
              <a:t>Zaara Tabassum     -</a:t>
            </a:r>
            <a:endParaRPr lang="en-US" dirty="0">
              <a:latin typeface="Bookman Old Style" pitchFamily="18" charset="0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DOMAIN AND PROBLEM STATEMENT</a:t>
            </a:r>
            <a:br>
              <a:rPr lang="en-US" sz="3200" b="0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720001" y="1412450"/>
            <a:ext cx="7704000" cy="2047925"/>
          </a:xfrm>
        </p:spPr>
        <p:txBody>
          <a:bodyPr/>
          <a:lstStyle/>
          <a:p>
            <a:r>
              <a:rPr lang="en-US" sz="1600" b="1" dirty="0"/>
              <a:t>Domain : </a:t>
            </a:r>
            <a:r>
              <a:rPr lang="en-US" sz="1600" dirty="0"/>
              <a:t>Smart Education</a:t>
            </a:r>
          </a:p>
          <a:p>
            <a:r>
              <a:rPr lang="en-US" sz="1600" b="1" dirty="0"/>
              <a:t>Problem Statement ID : </a:t>
            </a:r>
            <a:r>
              <a:rPr lang="en-US" sz="1600" dirty="0"/>
              <a:t>1433</a:t>
            </a:r>
          </a:p>
          <a:p>
            <a:r>
              <a:rPr lang="en-US" sz="1600" b="1" dirty="0"/>
              <a:t>Problem Statement Title : </a:t>
            </a:r>
            <a:r>
              <a:rPr lang="en-US" sz="1600" dirty="0"/>
              <a:t>Mental health and well-being surveillance, assessment and tracking solution among children.</a:t>
            </a:r>
          </a:p>
          <a:p>
            <a:r>
              <a:rPr lang="en-US" sz="1600" b="1" dirty="0"/>
              <a:t>Description : </a:t>
            </a:r>
            <a:r>
              <a:rPr lang="en-US" sz="1600" dirty="0"/>
              <a:t>Develop a model/software which will help students to assess mental health of  students  , build methods to find out and provide solutions for the improvement </a:t>
            </a:r>
          </a:p>
        </p:txBody>
      </p:sp>
    </p:spTree>
  </p:cSld>
  <p:clrMapOvr>
    <a:masterClrMapping/>
  </p:clrMapOvr>
  <p:transition spd="slow">
    <p:cover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59976" y="1152474"/>
            <a:ext cx="8164024" cy="2245150"/>
          </a:xfrm>
        </p:spPr>
        <p:txBody>
          <a:bodyPr/>
          <a:lstStyle/>
          <a:p>
            <a:pPr>
              <a:buNone/>
            </a:pPr>
            <a:r>
              <a:rPr lang="en-US" sz="1800" dirty="0"/>
              <a:t>                  The motivation for developing a web application focused on mental health is deeply rooted in the desire to make a meaningful difference in people's lives, reduce the stigma surrounding mental health, and provide accessible support and resources to those who need it most. It's a commitment to a healthier, more compassionate world where everyone has the opportunity to thrive."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IDEA/SOLUTION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5835" y="1358661"/>
            <a:ext cx="8074376" cy="1868631"/>
          </a:xfrm>
        </p:spPr>
        <p:txBody>
          <a:bodyPr/>
          <a:lstStyle/>
          <a:p>
            <a:pPr>
              <a:buNone/>
            </a:pPr>
            <a:r>
              <a:rPr lang="en-US" sz="1600" dirty="0"/>
              <a:t>                               The idea behind using the DASS-Y(Depression Anxiety Stress Scale – Youth Version) test for mental health status checking is to provide a quick and reliable self-assessment tool. This questionnaire, consisting of 21 items, allows individuals to measure their levels of depression, anxiety, and stress over the past week. It serves as a valuable initial screening tool, helping people gain insight into their emotional well-being and identify elevated symptoms that may require further attention or professional help. The DASS-21 offers a simple and accessible way to promote self-awareness and early intervention in managing mental health concerns.</a:t>
            </a:r>
          </a:p>
        </p:txBody>
      </p:sp>
    </p:spTree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&amp; SCOPE OF 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048" y="1349699"/>
            <a:ext cx="8110235" cy="1406700"/>
          </a:xfrm>
        </p:spPr>
        <p:txBody>
          <a:bodyPr/>
          <a:lstStyle/>
          <a:p>
            <a:pPr>
              <a:buNone/>
            </a:pPr>
            <a:r>
              <a:rPr lang="en-US" sz="2000" dirty="0"/>
              <a:t>                       The objective of using the DASS-21 for mental health assessment is to screen and quantify symptoms of depression, anxiety, and stress in individuals, promote self-awareness, enable early intervention, and track symptom changes over time. Its scope includes self-assessment, clinical use, research, preventive care, and online accessibility, but it is not a diagnostic tool for specific mental disorders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 spd="med">
    <p:pull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REQUIRED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0659" y="1425388"/>
            <a:ext cx="8065412" cy="2187387"/>
          </a:xfrm>
        </p:spPr>
        <p:txBody>
          <a:bodyPr/>
          <a:lstStyle/>
          <a:p>
            <a:pPr>
              <a:buNone/>
            </a:pPr>
            <a:r>
              <a:rPr lang="en-US" sz="1600" dirty="0"/>
              <a:t>                                </a:t>
            </a:r>
            <a:r>
              <a:rPr lang="en-US" sz="1800" dirty="0"/>
              <a:t>To develop a web application for mental health assessment using the DASS-Y test and technologies like HTML, PHP, CSS, JavaScript, XAMPP, and SQL, you'll need technical expertise, a development environment, server hosting, a database, user interface design, security measures, content, user testing, compliance awareness, maintenance resources, server capacity, and dedicated time and commitment from a skilled team.</a:t>
            </a:r>
          </a:p>
        </p:txBody>
      </p:sp>
    </p:spTree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27585" y="1281954"/>
            <a:ext cx="5323355" cy="2572376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6" name="Google Shape;637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71584" y="950768"/>
            <a:ext cx="3690537" cy="446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Medical Depression Treatment Breakthrough by Slidesgo">
  <a:themeElements>
    <a:clrScheme name="Simple Light">
      <a:dk1>
        <a:srgbClr val="F8FAFB"/>
      </a:dk1>
      <a:lt1>
        <a:srgbClr val="4E5964"/>
      </a:lt1>
      <a:dk2>
        <a:srgbClr val="C0C9D3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8FA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462</Words>
  <Application>Microsoft Office PowerPoint</Application>
  <PresentationFormat>On-screen Show (16:9)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FangSong</vt:lpstr>
      <vt:lpstr>Calisto MT</vt:lpstr>
      <vt:lpstr>Rubik</vt:lpstr>
      <vt:lpstr>Arial</vt:lpstr>
      <vt:lpstr>Bookman Old Style</vt:lpstr>
      <vt:lpstr>Montserrat</vt:lpstr>
      <vt:lpstr>Bebas Neue</vt:lpstr>
      <vt:lpstr>Medical Depression Treatment Breakthrough by Slidesgo</vt:lpstr>
      <vt:lpstr>PowerPoint Presentation</vt:lpstr>
      <vt:lpstr>PROJECT NIRVANA  Team Captain Name : Nithin Veeranki Team Captain Mobile Number : 9493453767 Team Captain Email : nithinveeranki@gmail.com  No. of team Members : 05 Team Details : V.Uday Kiran          - V.Pavan                  - V.Mamatha             - V.Harshitha            -  Zaara Tabassum     -</vt:lpstr>
      <vt:lpstr>DOMAIN AND PROBLEM STATEMENT </vt:lpstr>
      <vt:lpstr>MOTIVATION</vt:lpstr>
      <vt:lpstr>IDEA/SOLUTION</vt:lpstr>
      <vt:lpstr>OBJECTIVE &amp; SCOPE OF SOLUTION</vt:lpstr>
      <vt:lpstr>RESOURCES REQUIRED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Depression Treatment Breakthrough</dc:title>
  <dc:creator>srinivas</dc:creator>
  <cp:lastModifiedBy>NITHIN VEERANKI</cp:lastModifiedBy>
  <cp:revision>19</cp:revision>
  <dcterms:modified xsi:type="dcterms:W3CDTF">2023-09-10T03:17:05Z</dcterms:modified>
</cp:coreProperties>
</file>