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1" r:id="rId5"/>
    <p:sldId id="258" r:id="rId6"/>
    <p:sldId id="259" r:id="rId7"/>
    <p:sldId id="260"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kiran" userId="7d193837e4654f01" providerId="LiveId" clId="{1D6AC4C5-2D6E-428E-A573-EB9969307A0C}"/>
    <pc:docChg chg="custSel addSld modSld">
      <pc:chgData name="uday kiran" userId="7d193837e4654f01" providerId="LiveId" clId="{1D6AC4C5-2D6E-428E-A573-EB9969307A0C}" dt="2024-01-27T07:07:54.623" v="58" actId="1076"/>
      <pc:docMkLst>
        <pc:docMk/>
      </pc:docMkLst>
      <pc:sldChg chg="modSp mod">
        <pc:chgData name="uday kiran" userId="7d193837e4654f01" providerId="LiveId" clId="{1D6AC4C5-2D6E-428E-A573-EB9969307A0C}" dt="2024-01-27T07:02:32.740" v="19" actId="113"/>
        <pc:sldMkLst>
          <pc:docMk/>
          <pc:sldMk cId="200554131" sldId="259"/>
        </pc:sldMkLst>
        <pc:spChg chg="mod">
          <ac:chgData name="uday kiran" userId="7d193837e4654f01" providerId="LiveId" clId="{1D6AC4C5-2D6E-428E-A573-EB9969307A0C}" dt="2024-01-27T07:02:32.740" v="19" actId="113"/>
          <ac:spMkLst>
            <pc:docMk/>
            <pc:sldMk cId="200554131" sldId="259"/>
            <ac:spMk id="2" creationId="{A73A684C-EE23-A5B0-C9FE-1ED894E2AE3F}"/>
          </ac:spMkLst>
        </pc:spChg>
      </pc:sldChg>
      <pc:sldChg chg="modSp new mod">
        <pc:chgData name="uday kiran" userId="7d193837e4654f01" providerId="LiveId" clId="{1D6AC4C5-2D6E-428E-A573-EB9969307A0C}" dt="2024-01-27T07:03:18.131" v="29" actId="255"/>
        <pc:sldMkLst>
          <pc:docMk/>
          <pc:sldMk cId="3343782863" sldId="263"/>
        </pc:sldMkLst>
        <pc:spChg chg="mod">
          <ac:chgData name="uday kiran" userId="7d193837e4654f01" providerId="LiveId" clId="{1D6AC4C5-2D6E-428E-A573-EB9969307A0C}" dt="2024-01-27T07:01:34.382" v="1"/>
          <ac:spMkLst>
            <pc:docMk/>
            <pc:sldMk cId="3343782863" sldId="263"/>
            <ac:spMk id="2" creationId="{4147F38F-4245-60DB-753C-5F471B78566B}"/>
          </ac:spMkLst>
        </pc:spChg>
        <pc:spChg chg="mod">
          <ac:chgData name="uday kiran" userId="7d193837e4654f01" providerId="LiveId" clId="{1D6AC4C5-2D6E-428E-A573-EB9969307A0C}" dt="2024-01-27T07:03:18.131" v="29" actId="255"/>
          <ac:spMkLst>
            <pc:docMk/>
            <pc:sldMk cId="3343782863" sldId="263"/>
            <ac:spMk id="3" creationId="{DAC68C34-2C8D-0462-764C-7F2C58B40646}"/>
          </ac:spMkLst>
        </pc:spChg>
      </pc:sldChg>
      <pc:sldChg chg="modSp new mod">
        <pc:chgData name="uday kiran" userId="7d193837e4654f01" providerId="LiveId" clId="{1D6AC4C5-2D6E-428E-A573-EB9969307A0C}" dt="2024-01-27T07:05:55.358" v="40" actId="27636"/>
        <pc:sldMkLst>
          <pc:docMk/>
          <pc:sldMk cId="73650833" sldId="264"/>
        </pc:sldMkLst>
        <pc:spChg chg="mod">
          <ac:chgData name="uday kiran" userId="7d193837e4654f01" providerId="LiveId" clId="{1D6AC4C5-2D6E-428E-A573-EB9969307A0C}" dt="2024-01-27T07:03:55.844" v="32" actId="113"/>
          <ac:spMkLst>
            <pc:docMk/>
            <pc:sldMk cId="73650833" sldId="264"/>
            <ac:spMk id="2" creationId="{A72CCC0D-2E9A-9C5D-48C5-4AE588FA4D86}"/>
          </ac:spMkLst>
        </pc:spChg>
        <pc:spChg chg="mod">
          <ac:chgData name="uday kiran" userId="7d193837e4654f01" providerId="LiveId" clId="{1D6AC4C5-2D6E-428E-A573-EB9969307A0C}" dt="2024-01-27T07:05:55.358" v="40" actId="27636"/>
          <ac:spMkLst>
            <pc:docMk/>
            <pc:sldMk cId="73650833" sldId="264"/>
            <ac:spMk id="3" creationId="{3225E864-9A46-98D7-E1A7-4910722DD7B5}"/>
          </ac:spMkLst>
        </pc:spChg>
      </pc:sldChg>
      <pc:sldChg chg="modSp new mod">
        <pc:chgData name="uday kiran" userId="7d193837e4654f01" providerId="LiveId" clId="{1D6AC4C5-2D6E-428E-A573-EB9969307A0C}" dt="2024-01-27T07:07:54.623" v="58" actId="1076"/>
        <pc:sldMkLst>
          <pc:docMk/>
          <pc:sldMk cId="1798382918" sldId="265"/>
        </pc:sldMkLst>
        <pc:spChg chg="mod">
          <ac:chgData name="uday kiran" userId="7d193837e4654f01" providerId="LiveId" clId="{1D6AC4C5-2D6E-428E-A573-EB9969307A0C}" dt="2024-01-27T07:07:54.623" v="58" actId="1076"/>
          <ac:spMkLst>
            <pc:docMk/>
            <pc:sldMk cId="1798382918" sldId="265"/>
            <ac:spMk id="2" creationId="{1A68B416-B221-A57B-D418-F2DFE62760F9}"/>
          </ac:spMkLst>
        </pc:spChg>
        <pc:spChg chg="mod">
          <ac:chgData name="uday kiran" userId="7d193837e4654f01" providerId="LiveId" clId="{1D6AC4C5-2D6E-428E-A573-EB9969307A0C}" dt="2024-01-27T07:07:50.039" v="57" actId="27636"/>
          <ac:spMkLst>
            <pc:docMk/>
            <pc:sldMk cId="1798382918" sldId="265"/>
            <ac:spMk id="3" creationId="{1CAD7588-2CEE-EB95-3BC0-727EDD61D34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psd/2086641"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0ABB-C6A8-89C2-1AE1-1E54AED87CD5}"/>
              </a:ext>
            </a:extLst>
          </p:cNvPr>
          <p:cNvSpPr>
            <a:spLocks noGrp="1"/>
          </p:cNvSpPr>
          <p:nvPr>
            <p:ph type="ctrTitle"/>
          </p:nvPr>
        </p:nvSpPr>
        <p:spPr/>
        <p:txBody>
          <a:bodyPr/>
          <a:lstStyle/>
          <a:p>
            <a:r>
              <a:rPr lang="en-IN" b="0" i="0" dirty="0">
                <a:solidFill>
                  <a:schemeClr val="tx1">
                    <a:lumMod val="85000"/>
                  </a:schemeClr>
                </a:solidFill>
                <a:effectLst/>
                <a:latin typeface="Söhne"/>
              </a:rPr>
              <a:t>"Encryption/Decryption Web App"</a:t>
            </a:r>
            <a:endParaRPr lang="en-IN" dirty="0">
              <a:solidFill>
                <a:schemeClr val="tx1">
                  <a:lumMod val="85000"/>
                </a:schemeClr>
              </a:solidFill>
            </a:endParaRPr>
          </a:p>
        </p:txBody>
      </p:sp>
      <p:sp>
        <p:nvSpPr>
          <p:cNvPr id="3" name="Subtitle 2">
            <a:extLst>
              <a:ext uri="{FF2B5EF4-FFF2-40B4-BE49-F238E27FC236}">
                <a16:creationId xmlns:a16="http://schemas.microsoft.com/office/drawing/2014/main" id="{E0AE3458-D4C9-B3B1-AD2A-B8B29D866431}"/>
              </a:ext>
            </a:extLst>
          </p:cNvPr>
          <p:cNvSpPr>
            <a:spLocks noGrp="1"/>
          </p:cNvSpPr>
          <p:nvPr>
            <p:ph type="subTitle" idx="1"/>
          </p:nvPr>
        </p:nvSpPr>
        <p:spPr/>
        <p:txBody>
          <a:bodyPr>
            <a:normAutofit/>
          </a:bodyPr>
          <a:lstStyle/>
          <a:p>
            <a:r>
              <a:rPr lang="en-IN" sz="3200" b="0" i="0" dirty="0">
                <a:solidFill>
                  <a:schemeClr val="tx1">
                    <a:lumMod val="85000"/>
                  </a:schemeClr>
                </a:solidFill>
                <a:effectLst/>
                <a:latin typeface="Söhne"/>
              </a:rPr>
              <a:t>"Securing Your Messages“</a:t>
            </a:r>
          </a:p>
          <a:p>
            <a:r>
              <a:rPr lang="en-IN" dirty="0">
                <a:solidFill>
                  <a:schemeClr val="tx1">
                    <a:lumMod val="85000"/>
                  </a:schemeClr>
                </a:solidFill>
                <a:latin typeface="Söhne"/>
              </a:rPr>
              <a:t>Slash mark project(Basic)</a:t>
            </a:r>
          </a:p>
          <a:p>
            <a:r>
              <a:rPr lang="en-IN" dirty="0">
                <a:solidFill>
                  <a:schemeClr val="tx1">
                    <a:lumMod val="85000"/>
                  </a:schemeClr>
                </a:solidFill>
                <a:latin typeface="Söhne"/>
              </a:rPr>
              <a:t>Name : </a:t>
            </a:r>
            <a:r>
              <a:rPr lang="en-IN" dirty="0" err="1">
                <a:solidFill>
                  <a:schemeClr val="tx1">
                    <a:lumMod val="85000"/>
                  </a:schemeClr>
                </a:solidFill>
                <a:latin typeface="Söhne"/>
              </a:rPr>
              <a:t>uDaykiran</a:t>
            </a:r>
            <a:endParaRPr lang="en-IN" dirty="0">
              <a:solidFill>
                <a:schemeClr val="tx1">
                  <a:lumMod val="85000"/>
                </a:schemeClr>
              </a:solidFill>
            </a:endParaRPr>
          </a:p>
        </p:txBody>
      </p:sp>
    </p:spTree>
    <p:extLst>
      <p:ext uri="{BB962C8B-B14F-4D97-AF65-F5344CB8AC3E}">
        <p14:creationId xmlns:p14="http://schemas.microsoft.com/office/powerpoint/2010/main" val="220915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7694D-6AAE-4375-5064-A89EE677E47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11135" cy="6858000"/>
          </a:xfrm>
          <a:prstGeom prst="rect">
            <a:avLst/>
          </a:prstGeom>
        </p:spPr>
      </p:pic>
      <p:sp>
        <p:nvSpPr>
          <p:cNvPr id="4" name="TextBox 3">
            <a:extLst>
              <a:ext uri="{FF2B5EF4-FFF2-40B4-BE49-F238E27FC236}">
                <a16:creationId xmlns:a16="http://schemas.microsoft.com/office/drawing/2014/main" id="{AF698D24-8004-E571-425C-0E95902DAEFC}"/>
              </a:ext>
            </a:extLst>
          </p:cNvPr>
          <p:cNvSpPr txBox="1"/>
          <p:nvPr/>
        </p:nvSpPr>
        <p:spPr>
          <a:xfrm>
            <a:off x="4905648" y="5103845"/>
            <a:ext cx="5102615" cy="230832"/>
          </a:xfrm>
          <a:prstGeom prst="rect">
            <a:avLst/>
          </a:prstGeom>
          <a:noFill/>
        </p:spPr>
        <p:txBody>
          <a:bodyPr wrap="square" rtlCol="0">
            <a:spAutoFit/>
          </a:bodyPr>
          <a:lstStyle/>
          <a:p>
            <a:r>
              <a:rPr lang="en-IN" sz="900">
                <a:hlinkClick r:id="rId3" tooltip="https://www.flickr.com/photos/psd/2086641"/>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80397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F38F-4245-60DB-753C-5F471B78566B}"/>
              </a:ext>
            </a:extLst>
          </p:cNvPr>
          <p:cNvSpPr>
            <a:spLocks noGrp="1"/>
          </p:cNvSpPr>
          <p:nvPr>
            <p:ph type="title"/>
          </p:nvPr>
        </p:nvSpPr>
        <p:spPr/>
        <p:txBody>
          <a:bodyPr/>
          <a:lstStyle/>
          <a:p>
            <a:r>
              <a:rPr lang="en-US" altLang="en-US" dirty="0"/>
              <a:t>Content:</a:t>
            </a:r>
            <a:endParaRPr lang="en-IN" dirty="0"/>
          </a:p>
        </p:txBody>
      </p:sp>
      <p:sp>
        <p:nvSpPr>
          <p:cNvPr id="3" name="Content Placeholder 2">
            <a:extLst>
              <a:ext uri="{FF2B5EF4-FFF2-40B4-BE49-F238E27FC236}">
                <a16:creationId xmlns:a16="http://schemas.microsoft.com/office/drawing/2014/main" id="{DAC68C34-2C8D-0462-764C-7F2C58B40646}"/>
              </a:ext>
            </a:extLst>
          </p:cNvPr>
          <p:cNvSpPr>
            <a:spLocks noGrp="1"/>
          </p:cNvSpPr>
          <p:nvPr>
            <p:ph idx="1"/>
          </p:nvPr>
        </p:nvSpPr>
        <p:spPr/>
        <p:txBody>
          <a:bodyPr/>
          <a:lstStyle/>
          <a:p>
            <a:pPr eaLnBrk="1" fontAlgn="auto" hangingPunct="1">
              <a:spcAft>
                <a:spcPts val="0"/>
              </a:spcAft>
              <a:defRPr/>
            </a:pPr>
            <a:r>
              <a:rPr lang="en-US" sz="3200" b="1" dirty="0"/>
              <a:t>Introduction</a:t>
            </a:r>
          </a:p>
          <a:p>
            <a:pPr eaLnBrk="1" fontAlgn="auto" hangingPunct="1">
              <a:spcAft>
                <a:spcPts val="0"/>
              </a:spcAft>
              <a:defRPr/>
            </a:pPr>
            <a:r>
              <a:rPr lang="en-IN" sz="3200" b="1" i="0" dirty="0">
                <a:effectLst/>
                <a:latin typeface="Söhne"/>
              </a:rPr>
              <a:t>Technologies Used</a:t>
            </a:r>
            <a:endParaRPr lang="en-US" sz="3200" b="1" dirty="0"/>
          </a:p>
          <a:p>
            <a:pPr eaLnBrk="1" fontAlgn="auto" hangingPunct="1">
              <a:spcAft>
                <a:spcPts val="0"/>
              </a:spcAft>
              <a:defRPr/>
            </a:pPr>
            <a:r>
              <a:rPr lang="en-US" sz="3200" b="1" dirty="0"/>
              <a:t>Screen shots of implemented work</a:t>
            </a:r>
          </a:p>
          <a:p>
            <a:pPr eaLnBrk="1" fontAlgn="auto" hangingPunct="1">
              <a:spcAft>
                <a:spcPts val="0"/>
              </a:spcAft>
              <a:defRPr/>
            </a:pPr>
            <a:r>
              <a:rPr lang="en-US" sz="3200" b="1" dirty="0"/>
              <a:t>Demonstration of the Project</a:t>
            </a:r>
          </a:p>
          <a:p>
            <a:pPr eaLnBrk="1" fontAlgn="auto" hangingPunct="1">
              <a:spcAft>
                <a:spcPts val="0"/>
              </a:spcAft>
              <a:defRPr/>
            </a:pPr>
            <a:r>
              <a:rPr lang="en-US" sz="3200" b="1" dirty="0"/>
              <a:t>Conclusion</a:t>
            </a:r>
          </a:p>
          <a:p>
            <a:pPr eaLnBrk="1" fontAlgn="auto" hangingPunct="1">
              <a:spcAft>
                <a:spcPts val="0"/>
              </a:spcAft>
              <a:defRPr/>
            </a:pPr>
            <a:r>
              <a:rPr lang="en-US" sz="3200" b="1" dirty="0"/>
              <a:t>References</a:t>
            </a:r>
            <a:endParaRPr lang="en-IN" sz="3200" b="1" dirty="0"/>
          </a:p>
          <a:p>
            <a:endParaRPr lang="en-IN" dirty="0"/>
          </a:p>
        </p:txBody>
      </p:sp>
    </p:spTree>
    <p:extLst>
      <p:ext uri="{BB962C8B-B14F-4D97-AF65-F5344CB8AC3E}">
        <p14:creationId xmlns:p14="http://schemas.microsoft.com/office/powerpoint/2010/main" val="334378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489A-115B-EDA3-8CA5-3A1CCC96E9F9}"/>
              </a:ext>
            </a:extLst>
          </p:cNvPr>
          <p:cNvSpPr>
            <a:spLocks noGrp="1"/>
          </p:cNvSpPr>
          <p:nvPr>
            <p:ph type="title"/>
          </p:nvPr>
        </p:nvSpPr>
        <p:spPr>
          <a:xfrm>
            <a:off x="685801" y="609600"/>
            <a:ext cx="10131425" cy="715347"/>
          </a:xfrm>
        </p:spPr>
        <p:txBody>
          <a:bodyPr/>
          <a:lstStyle/>
          <a:p>
            <a:r>
              <a:rPr lang="en-IN" b="1" i="0" dirty="0">
                <a:effectLst/>
                <a:latin typeface="Söhne"/>
              </a:rPr>
              <a:t>Introduction</a:t>
            </a:r>
            <a:endParaRPr lang="en-IN" dirty="0"/>
          </a:p>
        </p:txBody>
      </p:sp>
      <p:sp>
        <p:nvSpPr>
          <p:cNvPr id="3" name="Content Placeholder 2">
            <a:extLst>
              <a:ext uri="{FF2B5EF4-FFF2-40B4-BE49-F238E27FC236}">
                <a16:creationId xmlns:a16="http://schemas.microsoft.com/office/drawing/2014/main" id="{795F8E59-A572-D6C3-A7AA-7C36F29B12AB}"/>
              </a:ext>
            </a:extLst>
          </p:cNvPr>
          <p:cNvSpPr>
            <a:spLocks noGrp="1"/>
          </p:cNvSpPr>
          <p:nvPr>
            <p:ph idx="1"/>
          </p:nvPr>
        </p:nvSpPr>
        <p:spPr>
          <a:xfrm>
            <a:off x="685801" y="1604865"/>
            <a:ext cx="10131425" cy="5477070"/>
          </a:xfrm>
        </p:spPr>
        <p:txBody>
          <a:bodyPr>
            <a:normAutofit fontScale="70000" lnSpcReduction="20000"/>
          </a:bodyPr>
          <a:lstStyle/>
          <a:p>
            <a:pPr algn="l"/>
            <a:r>
              <a:rPr lang="en-US" sz="3600" b="1" i="0" dirty="0">
                <a:solidFill>
                  <a:schemeClr val="tx1">
                    <a:lumMod val="85000"/>
                  </a:schemeClr>
                </a:solidFill>
                <a:effectLst/>
                <a:latin typeface="Söhne"/>
              </a:rPr>
              <a:t>Overview of the Project: Encryption/Decryption Web App</a:t>
            </a:r>
            <a:endParaRPr lang="en-US" sz="3600" b="0" i="0" dirty="0">
              <a:solidFill>
                <a:schemeClr val="tx1">
                  <a:lumMod val="85000"/>
                </a:schemeClr>
              </a:solidFill>
              <a:effectLst/>
              <a:latin typeface="Söhne"/>
            </a:endParaRPr>
          </a:p>
          <a:p>
            <a:pPr marL="0" indent="0" algn="l">
              <a:buNone/>
            </a:pPr>
            <a:r>
              <a:rPr lang="en-US" sz="3600" b="0" i="0" dirty="0">
                <a:solidFill>
                  <a:schemeClr val="tx1">
                    <a:lumMod val="85000"/>
                  </a:schemeClr>
                </a:solidFill>
                <a:effectLst/>
                <a:latin typeface="Söhne"/>
              </a:rPr>
              <a:t>     In this project, we have developed a straightforward web application with a primary focus on securing textual information through encryption and decryption processes. The fundamental objective is to empower users to safeguard their messages and ensure that even with the same input, strong encryption generates distinct outputs.</a:t>
            </a:r>
          </a:p>
          <a:p>
            <a:r>
              <a:rPr lang="en-US" sz="3600" b="0" i="0" dirty="0">
                <a:solidFill>
                  <a:schemeClr val="tx1">
                    <a:lumMod val="85000"/>
                  </a:schemeClr>
                </a:solidFill>
                <a:effectLst/>
                <a:latin typeface="Söhne"/>
              </a:rPr>
              <a:t>Projects hold significant importance in various contexts, including education, professional development, and real-world applications. Here are some key reasons why projects are essential:</a:t>
            </a:r>
          </a:p>
          <a:p>
            <a:pPr algn="l">
              <a:buFont typeface="+mj-lt"/>
              <a:buAutoNum type="arabicPeriod"/>
            </a:pPr>
            <a:r>
              <a:rPr lang="en-US" sz="3600" b="1" i="0" dirty="0">
                <a:solidFill>
                  <a:schemeClr val="tx1">
                    <a:lumMod val="85000"/>
                  </a:schemeClr>
                </a:solidFill>
                <a:effectLst/>
                <a:latin typeface="Söhne"/>
              </a:rPr>
              <a:t>Application of Knowledge:</a:t>
            </a:r>
            <a:r>
              <a:rPr lang="en-US" sz="3600" b="0" i="0" dirty="0">
                <a:solidFill>
                  <a:schemeClr val="tx1">
                    <a:lumMod val="85000"/>
                  </a:schemeClr>
                </a:solidFill>
                <a:effectLst/>
                <a:latin typeface="Söhne"/>
              </a:rPr>
              <a:t> Apply theoretical learning to real-world scenarios.</a:t>
            </a:r>
          </a:p>
          <a:p>
            <a:pPr algn="l">
              <a:buFont typeface="+mj-lt"/>
              <a:buAutoNum type="arabicPeriod"/>
            </a:pPr>
            <a:r>
              <a:rPr lang="en-US" sz="3600" b="1" i="0" dirty="0">
                <a:solidFill>
                  <a:schemeClr val="tx1">
                    <a:lumMod val="85000"/>
                  </a:schemeClr>
                </a:solidFill>
                <a:effectLst/>
                <a:latin typeface="Söhne"/>
              </a:rPr>
              <a:t>Skill Development:</a:t>
            </a:r>
            <a:r>
              <a:rPr lang="en-US" sz="3600" b="0" i="0" dirty="0">
                <a:solidFill>
                  <a:schemeClr val="tx1">
                    <a:lumMod val="85000"/>
                  </a:schemeClr>
                </a:solidFill>
                <a:effectLst/>
                <a:latin typeface="Söhne"/>
              </a:rPr>
              <a:t> Enhance problem-solving, critical thinking, and soft skills.</a:t>
            </a:r>
          </a:p>
          <a:p>
            <a:pPr marL="0" indent="0" algn="l">
              <a:buNone/>
            </a:pPr>
            <a:endParaRPr lang="en-US" dirty="0">
              <a:solidFill>
                <a:schemeClr val="tx1">
                  <a:lumMod val="85000"/>
                </a:schemeClr>
              </a:solidFill>
              <a:latin typeface="Söhne"/>
            </a:endParaRPr>
          </a:p>
          <a:p>
            <a:pPr marL="0" indent="0" algn="l">
              <a:buNone/>
            </a:pPr>
            <a:endParaRPr lang="en-US" b="0" i="0" dirty="0">
              <a:solidFill>
                <a:schemeClr val="tx1">
                  <a:lumMod val="85000"/>
                </a:schemeClr>
              </a:solidFill>
              <a:effectLst/>
              <a:latin typeface="Söhne"/>
            </a:endParaRPr>
          </a:p>
          <a:p>
            <a:pPr marL="0" indent="0" algn="l">
              <a:buNone/>
            </a:pPr>
            <a:endParaRPr lang="en-US" b="0" i="0" dirty="0">
              <a:solidFill>
                <a:schemeClr val="tx1">
                  <a:lumMod val="85000"/>
                </a:schemeClr>
              </a:solidFill>
              <a:effectLst/>
              <a:latin typeface="Söhne"/>
            </a:endParaRPr>
          </a:p>
          <a:p>
            <a:endParaRPr lang="en-IN" dirty="0"/>
          </a:p>
        </p:txBody>
      </p:sp>
    </p:spTree>
    <p:extLst>
      <p:ext uri="{BB962C8B-B14F-4D97-AF65-F5344CB8AC3E}">
        <p14:creationId xmlns:p14="http://schemas.microsoft.com/office/powerpoint/2010/main" val="378846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825EA0-6831-130D-1D25-F549970CFC9B}"/>
              </a:ext>
            </a:extLst>
          </p:cNvPr>
          <p:cNvSpPr txBox="1"/>
          <p:nvPr/>
        </p:nvSpPr>
        <p:spPr>
          <a:xfrm>
            <a:off x="317241" y="1443841"/>
            <a:ext cx="11028783" cy="6647974"/>
          </a:xfrm>
          <a:prstGeom prst="rect">
            <a:avLst/>
          </a:prstGeom>
          <a:noFill/>
        </p:spPr>
        <p:txBody>
          <a:bodyPr wrap="square">
            <a:spAutoFit/>
          </a:bodyPr>
          <a:lstStyle/>
          <a:p>
            <a:r>
              <a:rPr lang="en-US" sz="2400" b="1" i="0" dirty="0">
                <a:solidFill>
                  <a:schemeClr val="tx1">
                    <a:lumMod val="85000"/>
                  </a:schemeClr>
                </a:solidFill>
                <a:effectLst/>
                <a:latin typeface="Söhne"/>
              </a:rPr>
              <a:t>3. Hands-on Experience:</a:t>
            </a:r>
            <a:r>
              <a:rPr lang="en-US" sz="2400" b="0" i="0" dirty="0">
                <a:solidFill>
                  <a:schemeClr val="tx1">
                    <a:lumMod val="85000"/>
                  </a:schemeClr>
                </a:solidFill>
                <a:effectLst/>
                <a:latin typeface="Söhne"/>
              </a:rPr>
              <a:t> Gain practical insights and understand real-world challenges.</a:t>
            </a:r>
          </a:p>
          <a:p>
            <a:pPr algn="l"/>
            <a:r>
              <a:rPr lang="en-US" sz="2400" b="1" dirty="0">
                <a:solidFill>
                  <a:schemeClr val="tx1">
                    <a:lumMod val="85000"/>
                  </a:schemeClr>
                </a:solidFill>
                <a:latin typeface="Söhne"/>
              </a:rPr>
              <a:t>4. </a:t>
            </a:r>
            <a:r>
              <a:rPr lang="en-US" sz="2400" b="1" i="0" dirty="0">
                <a:solidFill>
                  <a:schemeClr val="tx1">
                    <a:lumMod val="85000"/>
                  </a:schemeClr>
                </a:solidFill>
                <a:effectLst/>
                <a:latin typeface="Söhne"/>
              </a:rPr>
              <a:t>Demonstration of Competence:</a:t>
            </a:r>
            <a:r>
              <a:rPr lang="en-US" sz="2400" b="0" i="0" dirty="0">
                <a:solidFill>
                  <a:schemeClr val="tx1">
                    <a:lumMod val="85000"/>
                  </a:schemeClr>
                </a:solidFill>
                <a:effectLst/>
                <a:latin typeface="Söhne"/>
              </a:rPr>
              <a:t> Showcase proficiency for academic and professional   </a:t>
            </a:r>
          </a:p>
          <a:p>
            <a:pPr algn="l"/>
            <a:r>
              <a:rPr lang="en-US" sz="2400" dirty="0">
                <a:solidFill>
                  <a:schemeClr val="tx1">
                    <a:lumMod val="85000"/>
                  </a:schemeClr>
                </a:solidFill>
                <a:latin typeface="Söhne"/>
              </a:rPr>
              <a:t>    </a:t>
            </a:r>
            <a:r>
              <a:rPr lang="en-US" sz="2400" b="0" i="0" dirty="0">
                <a:solidFill>
                  <a:schemeClr val="tx1">
                    <a:lumMod val="85000"/>
                  </a:schemeClr>
                </a:solidFill>
                <a:effectLst/>
                <a:latin typeface="Söhne"/>
              </a:rPr>
              <a:t>advancement.</a:t>
            </a:r>
          </a:p>
          <a:p>
            <a:pPr algn="l"/>
            <a:r>
              <a:rPr lang="en-US" sz="2400" b="0" i="0" dirty="0">
                <a:solidFill>
                  <a:schemeClr val="tx1">
                    <a:lumMod val="85000"/>
                  </a:schemeClr>
                </a:solidFill>
                <a:effectLst/>
                <a:latin typeface="Söhne"/>
              </a:rPr>
              <a:t>5. </a:t>
            </a:r>
            <a:r>
              <a:rPr lang="en-US" sz="2400" b="1" i="0" dirty="0">
                <a:solidFill>
                  <a:schemeClr val="tx1">
                    <a:lumMod val="85000"/>
                  </a:schemeClr>
                </a:solidFill>
                <a:effectLst/>
                <a:latin typeface="Söhne"/>
              </a:rPr>
              <a:t>Problem Solving:</a:t>
            </a:r>
            <a:r>
              <a:rPr lang="en-US" sz="2400" b="0" i="0" dirty="0">
                <a:solidFill>
                  <a:schemeClr val="tx1">
                    <a:lumMod val="85000"/>
                  </a:schemeClr>
                </a:solidFill>
                <a:effectLst/>
                <a:latin typeface="Söhne"/>
              </a:rPr>
              <a:t> Develop the ability to analyze and solve specific challenges.</a:t>
            </a:r>
          </a:p>
          <a:p>
            <a:pPr algn="l"/>
            <a:r>
              <a:rPr lang="en-US" sz="2400" b="0" i="0" dirty="0">
                <a:solidFill>
                  <a:schemeClr val="tx1">
                    <a:lumMod val="85000"/>
                  </a:schemeClr>
                </a:solidFill>
                <a:effectLst/>
                <a:latin typeface="Söhne"/>
              </a:rPr>
              <a:t>6. </a:t>
            </a:r>
            <a:r>
              <a:rPr lang="en-US" sz="2400" b="1" i="0" dirty="0">
                <a:solidFill>
                  <a:schemeClr val="tx1">
                    <a:lumMod val="85000"/>
                  </a:schemeClr>
                </a:solidFill>
                <a:effectLst/>
                <a:latin typeface="Söhne"/>
              </a:rPr>
              <a:t>Creativity and Innovation:</a:t>
            </a:r>
            <a:r>
              <a:rPr lang="en-US" sz="2400" b="0" i="0" dirty="0">
                <a:solidFill>
                  <a:schemeClr val="tx1">
                    <a:lumMod val="85000"/>
                  </a:schemeClr>
                </a:solidFill>
                <a:effectLst/>
                <a:latin typeface="Söhne"/>
              </a:rPr>
              <a:t> Encourage creative thinking and exploration of new ideas.</a:t>
            </a:r>
          </a:p>
          <a:p>
            <a:pPr algn="l"/>
            <a:r>
              <a:rPr lang="en-US" sz="2400" b="0" i="0" dirty="0">
                <a:solidFill>
                  <a:schemeClr val="tx1">
                    <a:lumMod val="85000"/>
                  </a:schemeClr>
                </a:solidFill>
                <a:effectLst/>
                <a:latin typeface="Söhne"/>
              </a:rPr>
              <a:t>7. </a:t>
            </a:r>
            <a:r>
              <a:rPr lang="en-US" sz="2400" b="1" i="0" dirty="0">
                <a:solidFill>
                  <a:schemeClr val="tx1">
                    <a:lumMod val="85000"/>
                  </a:schemeClr>
                </a:solidFill>
                <a:effectLst/>
                <a:latin typeface="Söhne"/>
              </a:rPr>
              <a:t>Professional Development:</a:t>
            </a:r>
            <a:r>
              <a:rPr lang="en-US" sz="2400" b="0" i="0" dirty="0">
                <a:solidFill>
                  <a:schemeClr val="tx1">
                    <a:lumMod val="85000"/>
                  </a:schemeClr>
                </a:solidFill>
                <a:effectLst/>
                <a:latin typeface="Söhne"/>
              </a:rPr>
              <a:t> Contribute to career goals and enhance resumes</a:t>
            </a:r>
          </a:p>
          <a:p>
            <a:pPr algn="l"/>
            <a:r>
              <a:rPr lang="en-US" sz="2400" dirty="0">
                <a:solidFill>
                  <a:schemeClr val="tx1">
                    <a:lumMod val="85000"/>
                  </a:schemeClr>
                </a:solidFill>
                <a:latin typeface="Söhne"/>
              </a:rPr>
              <a:t>8. </a:t>
            </a:r>
            <a:r>
              <a:rPr lang="en-US" sz="2400" b="1" i="0" dirty="0">
                <a:solidFill>
                  <a:schemeClr val="tx1">
                    <a:lumMod val="85000"/>
                  </a:schemeClr>
                </a:solidFill>
                <a:effectLst/>
                <a:latin typeface="Söhne"/>
              </a:rPr>
              <a:t>Team Collaboration:</a:t>
            </a:r>
            <a:r>
              <a:rPr lang="en-US" sz="2400" b="0" i="0" dirty="0">
                <a:solidFill>
                  <a:schemeClr val="tx1">
                    <a:lumMod val="85000"/>
                  </a:schemeClr>
                </a:solidFill>
                <a:effectLst/>
                <a:latin typeface="Söhne"/>
              </a:rPr>
              <a:t> Promote teamwork and interpersonal skills.</a:t>
            </a:r>
          </a:p>
          <a:p>
            <a:pPr algn="l"/>
            <a:r>
              <a:rPr lang="en-US" sz="2400" b="0" i="0" dirty="0">
                <a:solidFill>
                  <a:schemeClr val="tx1">
                    <a:lumMod val="85000"/>
                  </a:schemeClr>
                </a:solidFill>
                <a:effectLst/>
                <a:latin typeface="Söhne"/>
              </a:rPr>
              <a:t>9. </a:t>
            </a:r>
            <a:r>
              <a:rPr lang="en-US" sz="2400" b="1" i="0" dirty="0">
                <a:solidFill>
                  <a:schemeClr val="tx1">
                    <a:lumMod val="85000"/>
                  </a:schemeClr>
                </a:solidFill>
                <a:effectLst/>
                <a:latin typeface="Söhne"/>
              </a:rPr>
              <a:t>Real-world Impact:</a:t>
            </a:r>
            <a:r>
              <a:rPr lang="en-US" sz="2400" b="0" i="0" dirty="0">
                <a:solidFill>
                  <a:schemeClr val="tx1">
                    <a:lumMod val="85000"/>
                  </a:schemeClr>
                </a:solidFill>
                <a:effectLst/>
                <a:latin typeface="Söhne"/>
              </a:rPr>
              <a:t> Address societal challenges and contribute to research or </a:t>
            </a:r>
          </a:p>
          <a:p>
            <a:pPr algn="l"/>
            <a:r>
              <a:rPr lang="en-US" sz="2400" dirty="0">
                <a:solidFill>
                  <a:schemeClr val="tx1">
                    <a:lumMod val="85000"/>
                  </a:schemeClr>
                </a:solidFill>
                <a:latin typeface="Söhne"/>
              </a:rPr>
              <a:t>  </a:t>
            </a:r>
            <a:r>
              <a:rPr lang="en-US" sz="2400" b="0" i="0" dirty="0">
                <a:solidFill>
                  <a:schemeClr val="tx1">
                    <a:lumMod val="85000"/>
                  </a:schemeClr>
                </a:solidFill>
                <a:effectLst/>
                <a:latin typeface="Söhne"/>
              </a:rPr>
              <a:t> improvement.</a:t>
            </a:r>
          </a:p>
          <a:p>
            <a:pPr algn="l"/>
            <a:r>
              <a:rPr lang="en-US" sz="2400" b="1" i="0" dirty="0">
                <a:solidFill>
                  <a:schemeClr val="tx1">
                    <a:lumMod val="85000"/>
                  </a:schemeClr>
                </a:solidFill>
                <a:effectLst/>
                <a:latin typeface="Söhne"/>
              </a:rPr>
              <a:t>10. Continuous Learning:</a:t>
            </a:r>
            <a:r>
              <a:rPr lang="en-US" sz="2400" b="0" i="0" dirty="0">
                <a:solidFill>
                  <a:schemeClr val="tx1">
                    <a:lumMod val="85000"/>
                  </a:schemeClr>
                </a:solidFill>
                <a:effectLst/>
                <a:latin typeface="Söhne"/>
              </a:rPr>
              <a:t> Stay engaged and updated on the latest developments in the  </a:t>
            </a:r>
          </a:p>
          <a:p>
            <a:pPr algn="l"/>
            <a:r>
              <a:rPr lang="en-US" sz="2400" dirty="0">
                <a:solidFill>
                  <a:schemeClr val="tx1">
                    <a:lumMod val="85000"/>
                  </a:schemeClr>
                </a:solidFill>
                <a:latin typeface="Söhne"/>
              </a:rPr>
              <a:t>      </a:t>
            </a:r>
            <a:r>
              <a:rPr lang="en-US" sz="2400" b="0" i="0" dirty="0">
                <a:solidFill>
                  <a:schemeClr val="tx1">
                    <a:lumMod val="85000"/>
                  </a:schemeClr>
                </a:solidFill>
                <a:effectLst/>
                <a:latin typeface="Söhne"/>
              </a:rPr>
              <a:t>field.</a:t>
            </a:r>
          </a:p>
          <a:p>
            <a:pPr algn="l">
              <a:buFont typeface="+mj-lt"/>
              <a:buAutoNum type="arabicPeriod"/>
            </a:pPr>
            <a:endParaRPr lang="en-US" dirty="0">
              <a:solidFill>
                <a:schemeClr val="tx1">
                  <a:lumMod val="85000"/>
                </a:schemeClr>
              </a:solidFill>
              <a:latin typeface="Söhne"/>
            </a:endParaRPr>
          </a:p>
          <a:p>
            <a:pPr algn="l">
              <a:buFont typeface="+mj-lt"/>
              <a:buAutoNum type="arabicPeriod"/>
            </a:pPr>
            <a:endParaRPr lang="en-US" sz="1800" b="0" i="0" dirty="0">
              <a:solidFill>
                <a:schemeClr val="tx1">
                  <a:lumMod val="85000"/>
                </a:schemeClr>
              </a:solidFill>
              <a:effectLst/>
              <a:latin typeface="Söhne"/>
            </a:endParaRPr>
          </a:p>
          <a:p>
            <a:pPr algn="l">
              <a:buFont typeface="+mj-lt"/>
              <a:buAutoNum type="arabicPeriod"/>
            </a:pPr>
            <a:endParaRPr lang="en-US" dirty="0">
              <a:solidFill>
                <a:schemeClr val="tx1">
                  <a:lumMod val="85000"/>
                </a:schemeClr>
              </a:solidFill>
              <a:latin typeface="Söhne"/>
            </a:endParaRPr>
          </a:p>
          <a:p>
            <a:pPr algn="l">
              <a:buFont typeface="+mj-lt"/>
              <a:buAutoNum type="arabicPeriod"/>
            </a:pPr>
            <a:endParaRPr lang="en-US" sz="1800" b="0" i="0" dirty="0">
              <a:solidFill>
                <a:schemeClr val="tx1">
                  <a:lumMod val="85000"/>
                </a:schemeClr>
              </a:solidFill>
              <a:effectLst/>
              <a:latin typeface="Söhne"/>
            </a:endParaRPr>
          </a:p>
          <a:p>
            <a:pPr algn="l">
              <a:buFont typeface="+mj-lt"/>
              <a:buAutoNum type="arabicPeriod"/>
            </a:pPr>
            <a:endParaRPr lang="en-US" dirty="0">
              <a:solidFill>
                <a:schemeClr val="tx1">
                  <a:lumMod val="85000"/>
                </a:schemeClr>
              </a:solidFill>
              <a:latin typeface="Söhne"/>
            </a:endParaRPr>
          </a:p>
          <a:p>
            <a:pPr algn="l">
              <a:buFont typeface="+mj-lt"/>
              <a:buAutoNum type="arabicPeriod"/>
            </a:pPr>
            <a:endParaRPr lang="en-US" sz="1800" b="0" i="0" dirty="0">
              <a:solidFill>
                <a:schemeClr val="tx1">
                  <a:lumMod val="85000"/>
                </a:schemeClr>
              </a:solidFill>
              <a:effectLst/>
              <a:latin typeface="Söhne"/>
            </a:endParaRPr>
          </a:p>
          <a:p>
            <a:pPr algn="l">
              <a:buFont typeface="+mj-lt"/>
              <a:buAutoNum type="arabicPeriod"/>
            </a:pPr>
            <a:endParaRPr lang="en-US" dirty="0">
              <a:solidFill>
                <a:schemeClr val="tx1">
                  <a:lumMod val="85000"/>
                </a:schemeClr>
              </a:solidFill>
              <a:latin typeface="Söhne"/>
            </a:endParaRPr>
          </a:p>
          <a:p>
            <a:pPr algn="l">
              <a:buFont typeface="+mj-lt"/>
              <a:buAutoNum type="arabicPeriod"/>
            </a:pPr>
            <a:endParaRPr lang="en-US" sz="1800" b="0" i="0" dirty="0">
              <a:solidFill>
                <a:schemeClr val="tx1">
                  <a:lumMod val="85000"/>
                </a:schemeClr>
              </a:solidFill>
              <a:effectLst/>
              <a:latin typeface="Söhne"/>
            </a:endParaRPr>
          </a:p>
          <a:p>
            <a:pPr algn="l">
              <a:buFont typeface="+mj-lt"/>
              <a:buAutoNum type="arabicPeriod"/>
            </a:pPr>
            <a:endParaRPr lang="en-US" dirty="0">
              <a:solidFill>
                <a:schemeClr val="tx1">
                  <a:lumMod val="85000"/>
                </a:schemeClr>
              </a:solidFill>
              <a:latin typeface="Söhne"/>
            </a:endParaRPr>
          </a:p>
        </p:txBody>
      </p:sp>
    </p:spTree>
    <p:extLst>
      <p:ext uri="{BB962C8B-B14F-4D97-AF65-F5344CB8AC3E}">
        <p14:creationId xmlns:p14="http://schemas.microsoft.com/office/powerpoint/2010/main" val="402329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2082-105F-A60F-28D5-F912CFE01BD2}"/>
              </a:ext>
            </a:extLst>
          </p:cNvPr>
          <p:cNvSpPr>
            <a:spLocks noGrp="1"/>
          </p:cNvSpPr>
          <p:nvPr>
            <p:ph type="title"/>
          </p:nvPr>
        </p:nvSpPr>
        <p:spPr/>
        <p:txBody>
          <a:bodyPr/>
          <a:lstStyle/>
          <a:p>
            <a:r>
              <a:rPr lang="en-IN" b="1" i="0" dirty="0">
                <a:effectLst/>
                <a:latin typeface="Söhne"/>
              </a:rPr>
              <a:t>Technologies Used</a:t>
            </a:r>
            <a:endParaRPr lang="en-IN" dirty="0"/>
          </a:p>
        </p:txBody>
      </p:sp>
      <p:sp>
        <p:nvSpPr>
          <p:cNvPr id="3" name="Content Placeholder 2">
            <a:extLst>
              <a:ext uri="{FF2B5EF4-FFF2-40B4-BE49-F238E27FC236}">
                <a16:creationId xmlns:a16="http://schemas.microsoft.com/office/drawing/2014/main" id="{C8C2D3D9-FD0B-C3E1-5C37-362525C07F86}"/>
              </a:ext>
            </a:extLst>
          </p:cNvPr>
          <p:cNvSpPr>
            <a:spLocks noGrp="1"/>
          </p:cNvSpPr>
          <p:nvPr>
            <p:ph idx="1"/>
          </p:nvPr>
        </p:nvSpPr>
        <p:spPr/>
        <p:txBody>
          <a:bodyPr/>
          <a:lstStyle/>
          <a:p>
            <a:pPr algn="l">
              <a:buFont typeface="Arial" panose="020B0604020202020204" pitchFamily="34" charset="0"/>
              <a:buChar char="•"/>
            </a:pPr>
            <a:r>
              <a:rPr lang="en-IN" sz="2800" b="0" i="0" dirty="0">
                <a:solidFill>
                  <a:schemeClr val="tx1">
                    <a:lumMod val="85000"/>
                  </a:schemeClr>
                </a:solidFill>
                <a:effectLst/>
                <a:latin typeface="Söhne"/>
              </a:rPr>
              <a:t>Frontend: HTML, CSS, JavaScript</a:t>
            </a:r>
          </a:p>
          <a:p>
            <a:pPr algn="l">
              <a:buFont typeface="Arial" panose="020B0604020202020204" pitchFamily="34" charset="0"/>
              <a:buChar char="•"/>
            </a:pPr>
            <a:r>
              <a:rPr lang="en-IN" sz="2800" b="0" i="0" dirty="0">
                <a:solidFill>
                  <a:schemeClr val="tx1">
                    <a:lumMod val="85000"/>
                  </a:schemeClr>
                </a:solidFill>
                <a:effectLst/>
                <a:latin typeface="Söhne"/>
              </a:rPr>
              <a:t>Backend: cloud memory</a:t>
            </a:r>
          </a:p>
          <a:p>
            <a:pPr algn="l">
              <a:buFont typeface="Arial" panose="020B0604020202020204" pitchFamily="34" charset="0"/>
              <a:buChar char="•"/>
            </a:pPr>
            <a:r>
              <a:rPr lang="en-IN" sz="2800" b="0" i="0" dirty="0">
                <a:solidFill>
                  <a:schemeClr val="tx1">
                    <a:lumMod val="85000"/>
                  </a:schemeClr>
                </a:solidFill>
                <a:effectLst/>
                <a:latin typeface="Söhne"/>
              </a:rPr>
              <a:t>Encryption Algorithm: AES(Advance Encryption standard)</a:t>
            </a:r>
            <a:endParaRPr lang="en-IN" dirty="0"/>
          </a:p>
        </p:txBody>
      </p:sp>
    </p:spTree>
    <p:extLst>
      <p:ext uri="{BB962C8B-B14F-4D97-AF65-F5344CB8AC3E}">
        <p14:creationId xmlns:p14="http://schemas.microsoft.com/office/powerpoint/2010/main" val="132931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684C-EE23-A5B0-C9FE-1ED894E2AE3F}"/>
              </a:ext>
            </a:extLst>
          </p:cNvPr>
          <p:cNvSpPr>
            <a:spLocks noGrp="1"/>
          </p:cNvSpPr>
          <p:nvPr>
            <p:ph type="title"/>
          </p:nvPr>
        </p:nvSpPr>
        <p:spPr/>
        <p:txBody>
          <a:bodyPr/>
          <a:lstStyle/>
          <a:p>
            <a:r>
              <a:rPr lang="en-US" b="1" dirty="0"/>
              <a:t>Screen shots of implemented work</a:t>
            </a:r>
            <a:br>
              <a:rPr lang="en-US" dirty="0"/>
            </a:br>
            <a:endParaRPr lang="en-IN" dirty="0"/>
          </a:p>
        </p:txBody>
      </p:sp>
      <p:pic>
        <p:nvPicPr>
          <p:cNvPr id="5" name="Content Placeholder 4">
            <a:extLst>
              <a:ext uri="{FF2B5EF4-FFF2-40B4-BE49-F238E27FC236}">
                <a16:creationId xmlns:a16="http://schemas.microsoft.com/office/drawing/2014/main" id="{0EE9A760-C5C4-DC7D-92A1-7D5BA5B7362D}"/>
              </a:ext>
            </a:extLst>
          </p:cNvPr>
          <p:cNvPicPr>
            <a:picLocks noGrp="1" noChangeAspect="1"/>
          </p:cNvPicPr>
          <p:nvPr>
            <p:ph idx="1"/>
          </p:nvPr>
        </p:nvPicPr>
        <p:blipFill>
          <a:blip r:embed="rId2"/>
          <a:stretch>
            <a:fillRect/>
          </a:stretch>
        </p:blipFill>
        <p:spPr>
          <a:xfrm>
            <a:off x="559837" y="2141538"/>
            <a:ext cx="10991461" cy="4445874"/>
          </a:xfrm>
        </p:spPr>
      </p:pic>
    </p:spTree>
    <p:extLst>
      <p:ext uri="{BB962C8B-B14F-4D97-AF65-F5344CB8AC3E}">
        <p14:creationId xmlns:p14="http://schemas.microsoft.com/office/powerpoint/2010/main" val="20055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32A2-78BE-1793-C8F1-7BA751504310}"/>
              </a:ext>
            </a:extLst>
          </p:cNvPr>
          <p:cNvSpPr>
            <a:spLocks noGrp="1"/>
          </p:cNvSpPr>
          <p:nvPr>
            <p:ph type="title"/>
          </p:nvPr>
        </p:nvSpPr>
        <p:spPr/>
        <p:txBody>
          <a:bodyPr/>
          <a:lstStyle/>
          <a:p>
            <a:r>
              <a:rPr lang="en-IN" b="1" i="0" dirty="0">
                <a:effectLst/>
                <a:latin typeface="Söhne"/>
              </a:rPr>
              <a:t>Encryption Algorithm</a:t>
            </a:r>
            <a:endParaRPr lang="en-IN" dirty="0"/>
          </a:p>
        </p:txBody>
      </p:sp>
      <p:sp>
        <p:nvSpPr>
          <p:cNvPr id="3" name="Content Placeholder 2">
            <a:extLst>
              <a:ext uri="{FF2B5EF4-FFF2-40B4-BE49-F238E27FC236}">
                <a16:creationId xmlns:a16="http://schemas.microsoft.com/office/drawing/2014/main" id="{5027E182-1538-CED7-DC1D-EF810C363292}"/>
              </a:ext>
            </a:extLst>
          </p:cNvPr>
          <p:cNvSpPr>
            <a:spLocks noGrp="1"/>
          </p:cNvSpPr>
          <p:nvPr>
            <p:ph idx="1"/>
          </p:nvPr>
        </p:nvSpPr>
        <p:spPr>
          <a:xfrm>
            <a:off x="685801" y="1884785"/>
            <a:ext cx="10131425" cy="3906416"/>
          </a:xfrm>
        </p:spPr>
        <p:txBody>
          <a:bodyPr>
            <a:normAutofit lnSpcReduction="10000"/>
          </a:bodyPr>
          <a:lstStyle/>
          <a:p>
            <a:r>
              <a:rPr lang="en-US" dirty="0"/>
              <a:t>The algorithm used in this project is AES(Advance  Encryption Standard)  some of the key features of AES are given below.</a:t>
            </a:r>
          </a:p>
          <a:p>
            <a:pPr algn="l">
              <a:buFont typeface="+mj-lt"/>
              <a:buAutoNum type="arabicPeriod"/>
            </a:pPr>
            <a:r>
              <a:rPr lang="en-US" b="1" i="0" dirty="0">
                <a:solidFill>
                  <a:schemeClr val="tx1">
                    <a:lumMod val="85000"/>
                  </a:schemeClr>
                </a:solidFill>
                <a:effectLst/>
                <a:latin typeface="Söhne"/>
              </a:rPr>
              <a:t>Type:</a:t>
            </a:r>
            <a:r>
              <a:rPr lang="en-US" b="0" i="0" dirty="0">
                <a:solidFill>
                  <a:schemeClr val="tx1">
                    <a:lumMod val="85000"/>
                  </a:schemeClr>
                </a:solidFill>
                <a:effectLst/>
                <a:latin typeface="Söhne"/>
              </a:rPr>
              <a:t> Symmetric Key Block Cipher</a:t>
            </a:r>
          </a:p>
          <a:p>
            <a:pPr algn="l">
              <a:buFont typeface="+mj-lt"/>
              <a:buAutoNum type="arabicPeriod"/>
            </a:pPr>
            <a:r>
              <a:rPr lang="en-US" b="1" i="0" dirty="0">
                <a:solidFill>
                  <a:schemeClr val="tx1">
                    <a:lumMod val="85000"/>
                  </a:schemeClr>
                </a:solidFill>
                <a:effectLst/>
                <a:latin typeface="Söhne"/>
              </a:rPr>
              <a:t>Key Lengths:</a:t>
            </a:r>
            <a:r>
              <a:rPr lang="en-US" b="0" i="0" dirty="0">
                <a:solidFill>
                  <a:schemeClr val="tx1">
                    <a:lumMod val="85000"/>
                  </a:schemeClr>
                </a:solidFill>
                <a:effectLst/>
                <a:latin typeface="Söhne"/>
              </a:rPr>
              <a:t> 128, 192, or 256 bits</a:t>
            </a:r>
          </a:p>
          <a:p>
            <a:pPr algn="l">
              <a:buFont typeface="+mj-lt"/>
              <a:buAutoNum type="arabicPeriod"/>
            </a:pPr>
            <a:r>
              <a:rPr lang="en-US" b="1" i="0" dirty="0">
                <a:solidFill>
                  <a:schemeClr val="tx1">
                    <a:lumMod val="85000"/>
                  </a:schemeClr>
                </a:solidFill>
                <a:effectLst/>
                <a:latin typeface="Söhne"/>
              </a:rPr>
              <a:t>Block Size:</a:t>
            </a:r>
            <a:r>
              <a:rPr lang="en-US" b="0" i="0" dirty="0">
                <a:solidFill>
                  <a:schemeClr val="tx1">
                    <a:lumMod val="85000"/>
                  </a:schemeClr>
                </a:solidFill>
                <a:effectLst/>
                <a:latin typeface="Söhne"/>
              </a:rPr>
              <a:t> 128 bits</a:t>
            </a:r>
          </a:p>
          <a:p>
            <a:pPr algn="l">
              <a:buFont typeface="+mj-lt"/>
              <a:buAutoNum type="arabicPeriod"/>
            </a:pPr>
            <a:r>
              <a:rPr lang="en-US" b="1" i="0" dirty="0">
                <a:solidFill>
                  <a:schemeClr val="tx1">
                    <a:lumMod val="85000"/>
                  </a:schemeClr>
                </a:solidFill>
                <a:effectLst/>
                <a:latin typeface="Söhne"/>
              </a:rPr>
              <a:t>Adoption:</a:t>
            </a:r>
            <a:r>
              <a:rPr lang="en-US" b="0" i="0" dirty="0">
                <a:solidFill>
                  <a:schemeClr val="tx1">
                    <a:lumMod val="85000"/>
                  </a:schemeClr>
                </a:solidFill>
                <a:effectLst/>
                <a:latin typeface="Söhne"/>
              </a:rPr>
              <a:t> NIST standard since 2001, replacing DES</a:t>
            </a:r>
          </a:p>
          <a:p>
            <a:pPr algn="l">
              <a:buFont typeface="+mj-lt"/>
              <a:buAutoNum type="arabicPeriod"/>
            </a:pPr>
            <a:r>
              <a:rPr lang="en-US" b="1" i="0" dirty="0">
                <a:solidFill>
                  <a:schemeClr val="tx1">
                    <a:lumMod val="85000"/>
                  </a:schemeClr>
                </a:solidFill>
                <a:effectLst/>
                <a:latin typeface="Söhne"/>
              </a:rPr>
              <a:t>Symmetric Key:</a:t>
            </a:r>
            <a:r>
              <a:rPr lang="en-US" b="0" i="0" dirty="0">
                <a:solidFill>
                  <a:schemeClr val="tx1">
                    <a:lumMod val="85000"/>
                  </a:schemeClr>
                </a:solidFill>
                <a:effectLst/>
                <a:latin typeface="Söhne"/>
              </a:rPr>
              <a:t> Same key for encryption and decryption</a:t>
            </a:r>
          </a:p>
          <a:p>
            <a:pPr algn="l">
              <a:buFont typeface="+mj-lt"/>
              <a:buAutoNum type="arabicPeriod"/>
            </a:pPr>
            <a:r>
              <a:rPr lang="en-US" b="1" i="0" dirty="0">
                <a:solidFill>
                  <a:schemeClr val="tx1">
                    <a:lumMod val="85000"/>
                  </a:schemeClr>
                </a:solidFill>
                <a:effectLst/>
                <a:latin typeface="Söhne"/>
              </a:rPr>
              <a:t>Key Options:</a:t>
            </a:r>
            <a:r>
              <a:rPr lang="en-US" b="0" i="0" dirty="0">
                <a:solidFill>
                  <a:schemeClr val="tx1">
                    <a:lumMod val="85000"/>
                  </a:schemeClr>
                </a:solidFill>
                <a:effectLst/>
                <a:latin typeface="Söhne"/>
              </a:rPr>
              <a:t> 128-bit (common), 192-bit, and 256-bit</a:t>
            </a:r>
          </a:p>
          <a:p>
            <a:pPr algn="l">
              <a:buFont typeface="+mj-lt"/>
              <a:buAutoNum type="arabicPeriod"/>
            </a:pPr>
            <a:r>
              <a:rPr lang="en-US" b="1" i="0" dirty="0">
                <a:solidFill>
                  <a:schemeClr val="tx1">
                    <a:lumMod val="85000"/>
                  </a:schemeClr>
                </a:solidFill>
                <a:effectLst/>
                <a:latin typeface="Söhne"/>
              </a:rPr>
              <a:t>Structure:</a:t>
            </a:r>
            <a:r>
              <a:rPr lang="en-US" b="0" i="0" dirty="0">
                <a:solidFill>
                  <a:schemeClr val="tx1">
                    <a:lumMod val="85000"/>
                  </a:schemeClr>
                </a:solidFill>
                <a:effectLst/>
                <a:latin typeface="Söhne"/>
              </a:rPr>
              <a:t> Substitution-Permutation Network (SPN)</a:t>
            </a:r>
          </a:p>
          <a:p>
            <a:pPr algn="l">
              <a:buFont typeface="+mj-lt"/>
              <a:buAutoNum type="arabicPeriod"/>
            </a:pPr>
            <a:r>
              <a:rPr lang="en-US" b="1" i="0" dirty="0">
                <a:solidFill>
                  <a:schemeClr val="tx1">
                    <a:lumMod val="85000"/>
                  </a:schemeClr>
                </a:solidFill>
                <a:effectLst/>
                <a:latin typeface="Söhne"/>
              </a:rPr>
              <a:t>Rounds:</a:t>
            </a:r>
            <a:r>
              <a:rPr lang="en-US" b="0" i="0" dirty="0">
                <a:solidFill>
                  <a:schemeClr val="tx1">
                    <a:lumMod val="85000"/>
                  </a:schemeClr>
                </a:solidFill>
                <a:effectLst/>
                <a:latin typeface="Söhne"/>
              </a:rPr>
              <a:t> 10 rounds for 128-bit key, 12 rounds for 192-bit key, and 14 rounds for 256-bit key</a:t>
            </a:r>
          </a:p>
          <a:p>
            <a:endParaRPr lang="en-IN" dirty="0"/>
          </a:p>
        </p:txBody>
      </p:sp>
    </p:spTree>
    <p:extLst>
      <p:ext uri="{BB962C8B-B14F-4D97-AF65-F5344CB8AC3E}">
        <p14:creationId xmlns:p14="http://schemas.microsoft.com/office/powerpoint/2010/main" val="257835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CC0D-2E9A-9C5D-48C5-4AE588FA4D86}"/>
              </a:ext>
            </a:extLst>
          </p:cNvPr>
          <p:cNvSpPr>
            <a:spLocks noGrp="1"/>
          </p:cNvSpPr>
          <p:nvPr>
            <p:ph type="title"/>
          </p:nvPr>
        </p:nvSpPr>
        <p:spPr/>
        <p:txBody>
          <a:bodyPr/>
          <a:lstStyle/>
          <a:p>
            <a:r>
              <a:rPr lang="en-US" b="1" dirty="0"/>
              <a:t>Conclusion</a:t>
            </a:r>
            <a:br>
              <a:rPr lang="en-US" dirty="0"/>
            </a:br>
            <a:endParaRPr lang="en-IN" dirty="0"/>
          </a:p>
        </p:txBody>
      </p:sp>
      <p:sp>
        <p:nvSpPr>
          <p:cNvPr id="3" name="Content Placeholder 2">
            <a:extLst>
              <a:ext uri="{FF2B5EF4-FFF2-40B4-BE49-F238E27FC236}">
                <a16:creationId xmlns:a16="http://schemas.microsoft.com/office/drawing/2014/main" id="{3225E864-9A46-98D7-E1A7-4910722DD7B5}"/>
              </a:ext>
            </a:extLst>
          </p:cNvPr>
          <p:cNvSpPr>
            <a:spLocks noGrp="1"/>
          </p:cNvSpPr>
          <p:nvPr>
            <p:ph idx="1"/>
          </p:nvPr>
        </p:nvSpPr>
        <p:spPr>
          <a:xfrm>
            <a:off x="685801" y="1491916"/>
            <a:ext cx="10131425" cy="4756483"/>
          </a:xfrm>
        </p:spPr>
        <p:txBody>
          <a:bodyPr>
            <a:normAutofit lnSpcReduction="10000"/>
          </a:bodyPr>
          <a:lstStyle/>
          <a:p>
            <a:br>
              <a:rPr lang="en-US" sz="2000" dirty="0"/>
            </a:br>
            <a:r>
              <a:rPr lang="en-US" sz="2400" b="0" i="0" dirty="0">
                <a:effectLst/>
                <a:latin typeface="Söhne"/>
              </a:rPr>
              <a:t>In conclusion, the message encryption and decryption project stands as a crucial safeguard for digital communication, ensuring the confidentiality and integrity of sensitive information. Through the implementation of robust cryptographic algorithms and secure key management practices, the project effectively transforms plaintext messages into ciphertext, protecting them from unauthorized access and tampering. By facilitating secure key exchanges and utilizing strong encryption techniques, it plays a vital role in mitigating the risks of data breaches and unauthorized disclosure. In the face of evolving cyber threats, the commitment to regular updates and enhancements in encryption mechanisms is paramount, reinforcing its significance in fortifying digital communication channels and upholding privacy in our interconnected world.</a:t>
            </a:r>
            <a:endParaRPr lang="en-IN" sz="2400" dirty="0"/>
          </a:p>
        </p:txBody>
      </p:sp>
    </p:spTree>
    <p:extLst>
      <p:ext uri="{BB962C8B-B14F-4D97-AF65-F5344CB8AC3E}">
        <p14:creationId xmlns:p14="http://schemas.microsoft.com/office/powerpoint/2010/main" val="7365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B416-B221-A57B-D418-F2DFE62760F9}"/>
              </a:ext>
            </a:extLst>
          </p:cNvPr>
          <p:cNvSpPr>
            <a:spLocks noGrp="1"/>
          </p:cNvSpPr>
          <p:nvPr>
            <p:ph type="title"/>
          </p:nvPr>
        </p:nvSpPr>
        <p:spPr>
          <a:xfrm>
            <a:off x="477254" y="152400"/>
            <a:ext cx="10131425" cy="1456267"/>
          </a:xfrm>
        </p:spPr>
        <p:txBody>
          <a:bodyPr/>
          <a:lstStyle/>
          <a:p>
            <a:r>
              <a:rPr lang="en-US" sz="3600" b="1" dirty="0"/>
              <a:t>References</a:t>
            </a:r>
            <a:br>
              <a:rPr lang="en-IN" sz="3600" b="1" dirty="0"/>
            </a:br>
            <a:endParaRPr lang="en-IN" b="1" dirty="0"/>
          </a:p>
        </p:txBody>
      </p:sp>
      <p:sp>
        <p:nvSpPr>
          <p:cNvPr id="3" name="Content Placeholder 2">
            <a:extLst>
              <a:ext uri="{FF2B5EF4-FFF2-40B4-BE49-F238E27FC236}">
                <a16:creationId xmlns:a16="http://schemas.microsoft.com/office/drawing/2014/main" id="{1CAD7588-2CEE-EB95-3BC0-727EDD61D34A}"/>
              </a:ext>
            </a:extLst>
          </p:cNvPr>
          <p:cNvSpPr>
            <a:spLocks noGrp="1"/>
          </p:cNvSpPr>
          <p:nvPr>
            <p:ph idx="1"/>
          </p:nvPr>
        </p:nvSpPr>
        <p:spPr>
          <a:xfrm>
            <a:off x="685801" y="1347537"/>
            <a:ext cx="10131425" cy="5358063"/>
          </a:xfrm>
        </p:spPr>
        <p:txBody>
          <a:bodyPr>
            <a:normAutofit fontScale="92500" lnSpcReduction="10000"/>
          </a:bodyPr>
          <a:lstStyle/>
          <a:p>
            <a:pPr algn="l">
              <a:buFont typeface="+mj-lt"/>
              <a:buAutoNum type="arabicPeriod"/>
            </a:pPr>
            <a:r>
              <a:rPr lang="en-US" sz="2100" b="1" i="0" dirty="0">
                <a:effectLst/>
                <a:latin typeface="Söhne"/>
              </a:rPr>
              <a:t>NIST Special Publication 800-175B: Guide to Cryptographic Key Management:</a:t>
            </a:r>
            <a:endParaRPr lang="en-US" sz="2100" b="0" i="0" dirty="0">
              <a:effectLst/>
              <a:latin typeface="Söhne"/>
            </a:endParaRPr>
          </a:p>
          <a:p>
            <a:pPr marL="742950" lvl="1" indent="-285750" algn="l">
              <a:buFont typeface="+mj-lt"/>
              <a:buAutoNum type="arabicPeriod"/>
            </a:pPr>
            <a:r>
              <a:rPr lang="en-US" sz="2100" b="0" i="0" dirty="0">
                <a:effectLst/>
                <a:latin typeface="Söhne"/>
              </a:rPr>
              <a:t>This publication by the National Institute of Standards and Technology (NIST) provides guidelines for cryptographic key management, including key generation, distribution, storage, and more.</a:t>
            </a:r>
          </a:p>
          <a:p>
            <a:pPr algn="l">
              <a:buFont typeface="+mj-lt"/>
              <a:buAutoNum type="arabicPeriod"/>
            </a:pPr>
            <a:r>
              <a:rPr lang="en-US" sz="2100" b="1" i="0" dirty="0">
                <a:effectLst/>
                <a:latin typeface="Söhne"/>
              </a:rPr>
              <a:t>AES (Advanced Encryption Standard) Specification:</a:t>
            </a:r>
            <a:endParaRPr lang="en-US" sz="2100" b="0" i="0" dirty="0">
              <a:effectLst/>
              <a:latin typeface="Söhne"/>
            </a:endParaRPr>
          </a:p>
          <a:p>
            <a:pPr marL="742950" lvl="1" indent="-285750" algn="l">
              <a:buFont typeface="+mj-lt"/>
              <a:buAutoNum type="arabicPeriod"/>
            </a:pPr>
            <a:r>
              <a:rPr lang="en-US" sz="2100" b="0" i="0" dirty="0">
                <a:effectLst/>
                <a:latin typeface="Söhne"/>
              </a:rPr>
              <a:t>The official AES specification, FIPS PUB 197, outlines the encryption and decryption processes using the Advanced Encryption Standard. It's crucial to understand the details of the algorithm you are implementing.</a:t>
            </a:r>
          </a:p>
          <a:p>
            <a:pPr algn="l">
              <a:buFont typeface="+mj-lt"/>
              <a:buAutoNum type="arabicPeriod"/>
            </a:pPr>
            <a:r>
              <a:rPr lang="en-US" sz="2100" b="1" i="0" dirty="0">
                <a:effectLst/>
                <a:latin typeface="Söhne"/>
              </a:rPr>
              <a:t>RSA Algorithm Documentation:</a:t>
            </a:r>
            <a:endParaRPr lang="en-US" sz="2100" b="0" i="0" dirty="0">
              <a:effectLst/>
              <a:latin typeface="Söhne"/>
            </a:endParaRPr>
          </a:p>
          <a:p>
            <a:pPr marL="742950" lvl="1" indent="-285750" algn="l">
              <a:buFont typeface="+mj-lt"/>
              <a:buAutoNum type="arabicPeriod"/>
            </a:pPr>
            <a:r>
              <a:rPr lang="en-US" sz="2100" b="0" i="0" dirty="0">
                <a:effectLst/>
                <a:latin typeface="Söhne"/>
              </a:rPr>
              <a:t>Refer to the original RSA algorithm documentation or publications by its inventors, Ron Rivest, Adi Shamir, and Leonard Adleman. Understanding the RSA algorithm is fundamental for public-key cryptography.</a:t>
            </a:r>
          </a:p>
          <a:p>
            <a:pPr algn="l">
              <a:buFont typeface="+mj-lt"/>
              <a:buAutoNum type="arabicPeriod"/>
            </a:pPr>
            <a:r>
              <a:rPr lang="en-US" sz="2100" b="1" i="0" dirty="0">
                <a:effectLst/>
                <a:latin typeface="Söhne"/>
              </a:rPr>
              <a:t>OpenSSL Documentation:</a:t>
            </a:r>
            <a:endParaRPr lang="en-US" sz="2100" b="0" i="0" dirty="0">
              <a:effectLst/>
              <a:latin typeface="Söhne"/>
            </a:endParaRPr>
          </a:p>
          <a:p>
            <a:pPr marL="742950" lvl="1" indent="-285750" algn="l">
              <a:buFont typeface="+mj-lt"/>
              <a:buAutoNum type="arabicPeriod"/>
            </a:pPr>
            <a:r>
              <a:rPr lang="en-US" sz="2100" b="0" i="0" dirty="0">
                <a:effectLst/>
                <a:latin typeface="Söhne"/>
              </a:rPr>
              <a:t>If you are using OpenSSL for implementing cryptographic functions, their official documentation (</a:t>
            </a:r>
            <a:r>
              <a:rPr lang="en-US" sz="2100" b="0" i="0" u="none" strike="noStrike" dirty="0">
                <a:effectLst/>
                <a:latin typeface="Söhne"/>
              </a:rPr>
              <a:t>https://www.openssl.org/docs/</a:t>
            </a:r>
            <a:r>
              <a:rPr lang="en-US" sz="2100" b="0" i="0" dirty="0">
                <a:effectLst/>
                <a:latin typeface="Söhne"/>
              </a:rPr>
              <a:t>) provides comprehensive information on using the library for various encryption and decryption tasks.</a:t>
            </a:r>
          </a:p>
          <a:p>
            <a:endParaRPr lang="en-IN" dirty="0"/>
          </a:p>
        </p:txBody>
      </p:sp>
    </p:spTree>
    <p:extLst>
      <p:ext uri="{BB962C8B-B14F-4D97-AF65-F5344CB8AC3E}">
        <p14:creationId xmlns:p14="http://schemas.microsoft.com/office/powerpoint/2010/main" val="1798382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34</TotalTime>
  <Words>696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Celestial</vt:lpstr>
      <vt:lpstr>"Encryption/Decryption Web App"</vt:lpstr>
      <vt:lpstr>Content:</vt:lpstr>
      <vt:lpstr>Introduction</vt:lpstr>
      <vt:lpstr>PowerPoint Presentation</vt:lpstr>
      <vt:lpstr>Technologies Used</vt:lpstr>
      <vt:lpstr>Screen shots of implemented work </vt:lpstr>
      <vt:lpstr>Encryption Algorithm</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"Encryption/Decryption Web App"</dc:title>
  <dc:creator>uday kiran</dc:creator>
  <cp:lastModifiedBy>uday kiran</cp:lastModifiedBy>
  <cp:revision>1</cp:revision>
  <dcterms:created xsi:type="dcterms:W3CDTF">2024-01-23T06:59:33Z</dcterms:created>
  <dcterms:modified xsi:type="dcterms:W3CDTF">2024-01-27T07:08:02Z</dcterms:modified>
</cp:coreProperties>
</file>