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97" autoAdjust="0"/>
    <p:restoredTop sz="94676" autoAdjust="0"/>
  </p:normalViewPr>
  <p:slideViewPr>
    <p:cSldViewPr>
      <p:cViewPr varScale="1">
        <p:scale>
          <a:sx n="27" d="100"/>
          <a:sy n="27" d="100"/>
        </p:scale>
        <p:origin x="744" y="86"/>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r>
              <a:rPr lang="en-US" sz="2800" dirty="0">
                <a:solidFill>
                  <a:srgbClr val="7F7F7F"/>
                </a:solidFill>
                <a:latin typeface="Calibri" pitchFamily="34" charset="0"/>
                <a:cs typeface="Calibri" panose="020F0502020204030204" pitchFamily="34" charset="0"/>
              </a:rPr>
              <a:t/>
            </a: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r>
                <a:rPr lang="en-US" sz="2800" dirty="0">
                  <a:solidFill>
                    <a:schemeClr val="bg1">
                      <a:lumMod val="50000"/>
                    </a:schemeClr>
                  </a:solidFill>
                  <a:latin typeface="Calibri" pitchFamily="34" charset="0"/>
                  <a:cs typeface="Calibri" panose="020F0502020204030204" pitchFamily="34" charset="0"/>
                </a:rPr>
                <a:t/>
              </a: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6858000" y="-31158"/>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IN" sz="6600" b="1" dirty="0">
                <a:solidFill>
                  <a:schemeClr val="bg1"/>
                </a:solidFill>
                <a:latin typeface="Verdana" panose="020B0604030504040204" pitchFamily="34" charset="0"/>
                <a:ea typeface="Verdana" panose="020B0604030504040204" pitchFamily="34" charset="0"/>
              </a:rPr>
              <a:t>AUTOMATION TESTING OF AN ONLINE WEBSITE USING SELENIUM</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7326312" y="1511792"/>
            <a:ext cx="36564888"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1156CS701 – MAJOR PROJECT</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 21-22</a:t>
            </a: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7935235" y="9112027"/>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1775400" y="8229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3999" y="15849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solidFill>
                  <a:schemeClr val="accent1">
                    <a:lumMod val="50000"/>
                  </a:schemeClr>
                </a:solidFill>
                <a:latin typeface="Calibri" pitchFamily="34" charset="0"/>
              </a:rPr>
              <a:t>ACKNOWLEDGEMENT</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388938" y="16080938"/>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152401" y="16995338"/>
            <a:ext cx="7086599" cy="3416320"/>
          </a:xfrm>
          <a:prstGeom prst="rect">
            <a:avLst/>
          </a:prstGeom>
          <a:solidFill>
            <a:schemeClr val="accent1">
              <a:lumMod val="75000"/>
            </a:schemeClr>
          </a:solidFill>
          <a:ln>
            <a:noFill/>
          </a:ln>
          <a:effectLst/>
        </p:spPr>
        <p:txBody>
          <a:bodyPr wrap="square" lIns="228600" tIns="228600" rIns="228600" bIns="228600">
            <a:spAutoFit/>
          </a:bodyPr>
          <a:lstStyle/>
          <a:p>
            <a:r>
              <a:rPr lang="en-US" sz="3200" dirty="0">
                <a:solidFill>
                  <a:schemeClr val="bg1"/>
                </a:solidFill>
                <a:latin typeface="Calibri" pitchFamily="34" charset="0"/>
              </a:rPr>
              <a:t>&lt;Student 1. </a:t>
            </a:r>
            <a:r>
              <a:rPr lang="en-US" sz="3200" dirty="0" err="1">
                <a:solidFill>
                  <a:schemeClr val="bg1"/>
                </a:solidFill>
                <a:latin typeface="Calibri" pitchFamily="34" charset="0"/>
              </a:rPr>
              <a:t>vtu</a:t>
            </a:r>
            <a:r>
              <a:rPr lang="en-US" sz="3200" dirty="0">
                <a:solidFill>
                  <a:schemeClr val="bg1"/>
                </a:solidFill>
                <a:latin typeface="Calibri" pitchFamily="34" charset="0"/>
              </a:rPr>
              <a:t> 12141/</a:t>
            </a:r>
            <a:r>
              <a:rPr lang="en-US" sz="3200" dirty="0" err="1">
                <a:solidFill>
                  <a:schemeClr val="bg1"/>
                </a:solidFill>
                <a:latin typeface="Calibri" pitchFamily="34" charset="0"/>
              </a:rPr>
              <a:t>K.Udaykiran</a:t>
            </a:r>
            <a:r>
              <a:rPr lang="en-US" sz="3200" dirty="0" smtClean="0">
                <a:solidFill>
                  <a:schemeClr val="bg1"/>
                </a:solidFill>
                <a:latin typeface="Calibri" pitchFamily="34" charset="0"/>
              </a:rPr>
              <a:t>&gt;</a:t>
            </a:r>
          </a:p>
          <a:p>
            <a:r>
              <a:rPr lang="en-US" sz="3200" dirty="0">
                <a:solidFill>
                  <a:schemeClr val="bg1"/>
                </a:solidFill>
                <a:latin typeface="Calibri" pitchFamily="34" charset="0"/>
              </a:rPr>
              <a:t>&lt;Student 2 .</a:t>
            </a:r>
            <a:r>
              <a:rPr lang="en-US" sz="3200" dirty="0" err="1">
                <a:solidFill>
                  <a:schemeClr val="bg1"/>
                </a:solidFill>
                <a:latin typeface="Calibri" pitchFamily="34" charset="0"/>
              </a:rPr>
              <a:t>vtu</a:t>
            </a:r>
            <a:r>
              <a:rPr lang="en-US" sz="3200" dirty="0">
                <a:solidFill>
                  <a:schemeClr val="bg1"/>
                </a:solidFill>
                <a:latin typeface="Calibri" pitchFamily="34" charset="0"/>
              </a:rPr>
              <a:t> </a:t>
            </a:r>
            <a:r>
              <a:rPr lang="en-US" sz="3200" dirty="0" smtClean="0">
                <a:solidFill>
                  <a:schemeClr val="bg1"/>
                </a:solidFill>
                <a:latin typeface="Calibri" pitchFamily="34" charset="0"/>
              </a:rPr>
              <a:t>11232/Hiran Ghosh&gt;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1. 8297719888</a:t>
            </a:r>
            <a:r>
              <a:rPr lang="en-US" sz="3200" dirty="0" smtClean="0">
                <a:solidFill>
                  <a:schemeClr val="bg1"/>
                </a:solidFill>
                <a:latin typeface="Calibri" pitchFamily="34" charset="0"/>
              </a:rPr>
              <a:t>&gt;</a:t>
            </a:r>
          </a:p>
          <a:p>
            <a:r>
              <a:rPr lang="en-US" sz="3200" dirty="0">
                <a:solidFill>
                  <a:schemeClr val="bg1"/>
                </a:solidFill>
                <a:latin typeface="Calibri" pitchFamily="34" charset="0"/>
              </a:rPr>
              <a:t>&lt;Student 2. 8972096644</a:t>
            </a:r>
            <a:r>
              <a:rPr lang="en-US" sz="3200" dirty="0" smtClean="0">
                <a:solidFill>
                  <a:schemeClr val="bg1"/>
                </a:solidFill>
                <a:latin typeface="Calibri" pitchFamily="34" charset="0"/>
              </a:rPr>
              <a:t>&gt;</a:t>
            </a:r>
            <a:endParaRPr lang="en-US" sz="3200" dirty="0">
              <a:solidFill>
                <a:schemeClr val="bg1"/>
              </a:solidFill>
              <a:latin typeface="Calibri" pitchFamily="34" charset="0"/>
            </a:endParaRPr>
          </a:p>
          <a:p>
            <a:r>
              <a:rPr lang="en-US" sz="3200" dirty="0">
                <a:solidFill>
                  <a:schemeClr val="bg1"/>
                </a:solidFill>
                <a:latin typeface="Calibri" pitchFamily="34" charset="0"/>
              </a:rPr>
              <a:t>&lt;Student 1. vtu12141@veltech.edu.in&gt;</a:t>
            </a:r>
          </a:p>
          <a:p>
            <a:r>
              <a:rPr lang="en-US" sz="3200" dirty="0" smtClean="0">
                <a:solidFill>
                  <a:schemeClr val="bg1"/>
                </a:solidFill>
                <a:latin typeface="Calibri" pitchFamily="34" charset="0"/>
              </a:rPr>
              <a:t>&lt;</a:t>
            </a:r>
            <a:r>
              <a:rPr lang="en-US" sz="3200" dirty="0">
                <a:solidFill>
                  <a:schemeClr val="bg1"/>
                </a:solidFill>
                <a:latin typeface="Calibri" pitchFamily="34" charset="0"/>
              </a:rPr>
              <a:t>Student 2. vtu11232@veltech.edu.in&gt;</a:t>
            </a:r>
          </a:p>
        </p:txBody>
      </p:sp>
      <p:sp>
        <p:nvSpPr>
          <p:cNvPr id="2242" name="Text Box 194"/>
          <p:cNvSpPr txBox="1">
            <a:spLocks noChangeArrowheads="1"/>
          </p:cNvSpPr>
          <p:nvPr/>
        </p:nvSpPr>
        <p:spPr bwMode="auto">
          <a:xfrm>
            <a:off x="685800" y="4570413"/>
            <a:ext cx="5943600" cy="9941183"/>
          </a:xfrm>
          <a:prstGeom prst="rect">
            <a:avLst/>
          </a:prstGeom>
          <a:solidFill>
            <a:schemeClr val="accent1">
              <a:lumMod val="75000"/>
            </a:schemeClr>
          </a:solidFill>
          <a:ln>
            <a:noFill/>
          </a:ln>
          <a:effectLst/>
        </p:spPr>
        <p:txBody>
          <a:bodyPr lIns="228600" tIns="228600" rIns="228600" bIns="228600">
            <a:spAutoFit/>
          </a:bodyPr>
          <a:lstStyle/>
          <a:p>
            <a:pPr algn="just" eaLnBrk="1" hangingPunct="1"/>
            <a:r>
              <a:rPr lang="en-IN" sz="2800" dirty="0">
                <a:solidFill>
                  <a:schemeClr val="bg1"/>
                </a:solidFill>
                <a:latin typeface="Times New Roman" panose="02020603050405020304" pitchFamily="18" charset="0"/>
                <a:cs typeface="Times New Roman" panose="02020603050405020304" pitchFamily="18" charset="0"/>
              </a:rPr>
              <a:t>Manual testing is frequently undertaken process prior to the release of software as part of software testing procedure. Testing can be a systematic process with formal test plans and action cases, or it can be done haphazardly by a user domain specialist. </a:t>
            </a:r>
            <a:endParaRPr lang="en-IN" sz="2800" dirty="0" smtClean="0">
              <a:solidFill>
                <a:schemeClr val="bg1"/>
              </a:solidFill>
              <a:latin typeface="Times New Roman" panose="02020603050405020304" pitchFamily="18" charset="0"/>
              <a:cs typeface="Times New Roman" panose="02020603050405020304" pitchFamily="18" charset="0"/>
            </a:endParaRPr>
          </a:p>
          <a:p>
            <a:pPr algn="just" eaLnBrk="1" hangingPunct="1"/>
            <a:r>
              <a:rPr lang="en-IN" sz="2800" dirty="0" smtClean="0">
                <a:solidFill>
                  <a:schemeClr val="bg1"/>
                </a:solidFill>
                <a:latin typeface="Times New Roman" panose="02020603050405020304" pitchFamily="18" charset="0"/>
                <a:cs typeface="Times New Roman" panose="02020603050405020304" pitchFamily="18" charset="0"/>
              </a:rPr>
              <a:t>The </a:t>
            </a:r>
            <a:r>
              <a:rPr lang="en-IN" sz="2800" dirty="0">
                <a:solidFill>
                  <a:schemeClr val="bg1"/>
                </a:solidFill>
                <a:latin typeface="Times New Roman" panose="02020603050405020304" pitchFamily="18" charset="0"/>
                <a:cs typeface="Times New Roman" panose="02020603050405020304" pitchFamily="18" charset="0"/>
              </a:rPr>
              <a:t>majority of firms in the industry have adopted Selenium as a functional automation tool to ensure that their web applications' functions are performing as planned. However, manual testing is just as necessary as automation for every new project. Thus, this project is about the process of using manual testing and Automation testing on a open source website called Magic Bricks with the help of Jira software and cucumber framework.</a:t>
            </a:r>
          </a:p>
          <a:p>
            <a:pPr algn="just" eaLnBrk="1" hangingPunct="1"/>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4678204"/>
          </a:xfrm>
          <a:prstGeom prst="rect">
            <a:avLst/>
          </a:prstGeom>
          <a:solidFill>
            <a:schemeClr val="bg1"/>
          </a:solidFill>
          <a:ln>
            <a:noFill/>
          </a:ln>
          <a:effectLst/>
        </p:spPr>
        <p:txBody>
          <a:bodyPr lIns="182880" tIns="182880" rIns="182880" bIns="182880">
            <a:spAutoFit/>
          </a:bodyPr>
          <a:lstStyle/>
          <a:p>
            <a:pPr algn="just" eaLnBrk="1" hangingPunct="1"/>
            <a:r>
              <a:rPr lang="en-IN" sz="2800" dirty="0">
                <a:solidFill>
                  <a:prstClr val="black"/>
                </a:solidFill>
                <a:latin typeface="Times New Roman" pitchFamily="18" charset="0"/>
                <a:cs typeface="Times New Roman" pitchFamily="18" charset="0"/>
              </a:rPr>
              <a:t>In Automation testing extent reports are used to provide more interactive reports. Extent Report is an open-source reporting tool for creating visually appealing Selenium tests using JUnit and TestNG. </a:t>
            </a:r>
          </a:p>
          <a:p>
            <a:pPr algn="just" eaLnBrk="1" hangingPunct="1"/>
            <a:endParaRPr lang="en-IN" sz="2800" dirty="0">
              <a:solidFill>
                <a:prstClr val="black"/>
              </a:solidFill>
              <a:latin typeface="Times New Roman" pitchFamily="18" charset="0"/>
              <a:cs typeface="Times New Roman" pitchFamily="18" charset="0"/>
            </a:endParaRPr>
          </a:p>
          <a:p>
            <a:pPr algn="just" eaLnBrk="1" hangingPunct="1"/>
            <a:r>
              <a:rPr lang="en-IN" sz="2800" dirty="0">
                <a:solidFill>
                  <a:prstClr val="black"/>
                </a:solidFill>
                <a:latin typeface="Times New Roman" pitchFamily="18" charset="0"/>
                <a:cs typeface="Times New Roman" pitchFamily="18" charset="0"/>
              </a:rPr>
              <a:t>Extent reports generate HTML-based papers with features such as pie charts, graphs, screenshots, and test summaries. We may also quickly send the created report to stakeholders through email. In comparison to the built-in default report, it offers a variety of features. Finally, because of all of these characteristics, it is one of the most often used reporting libraries for Selenium tests.</a:t>
            </a:r>
            <a:endParaRPr lang="en-US" sz="2800" dirty="0">
              <a:solidFill>
                <a:prstClr val="black"/>
              </a:solidFill>
              <a:latin typeface="Times New Roman" pitchFamily="18" charset="0"/>
              <a:cs typeface="Times New Roman" pitchFamily="18" charset="0"/>
            </a:endParaRPr>
          </a:p>
        </p:txBody>
      </p:sp>
      <p:sp>
        <p:nvSpPr>
          <p:cNvPr id="2244" name="Text Box 196"/>
          <p:cNvSpPr txBox="1">
            <a:spLocks noChangeArrowheads="1"/>
          </p:cNvSpPr>
          <p:nvPr/>
        </p:nvSpPr>
        <p:spPr bwMode="auto">
          <a:xfrm>
            <a:off x="32004000" y="4570413"/>
            <a:ext cx="10969625" cy="2954655"/>
          </a:xfrm>
          <a:prstGeom prst="rect">
            <a:avLst/>
          </a:prstGeom>
          <a:solidFill>
            <a:schemeClr val="bg1"/>
          </a:solidFill>
          <a:ln>
            <a:noFill/>
          </a:ln>
          <a:effectLst/>
        </p:spPr>
        <p:txBody>
          <a:bodyPr lIns="182880" tIns="182880" rIns="182880" bIns="182880">
            <a:spAutoFit/>
          </a:bodyPr>
          <a:lstStyle/>
          <a:p>
            <a:pPr algn="just"/>
            <a:r>
              <a:rPr lang="en-IN" sz="2800" dirty="0" smtClean="0">
                <a:latin typeface="Times New Roman" panose="02020603050405020304" pitchFamily="18" charset="0"/>
                <a:cs typeface="Times New Roman" panose="02020603050405020304" pitchFamily="18" charset="0"/>
              </a:rPr>
              <a:t>The standards and policies of this project is </a:t>
            </a:r>
            <a:r>
              <a:rPr lang="en-IN" sz="2800" dirty="0">
                <a:latin typeface="Times New Roman" panose="02020603050405020304" pitchFamily="18" charset="0"/>
                <a:cs typeface="Times New Roman" panose="02020603050405020304" pitchFamily="18" charset="0"/>
              </a:rPr>
              <a:t>to test all the modules of the website using </a:t>
            </a:r>
            <a:r>
              <a:rPr lang="en-IN" sz="2800" dirty="0" err="1">
                <a:latin typeface="Times New Roman" panose="02020603050405020304" pitchFamily="18" charset="0"/>
                <a:cs typeface="Times New Roman" panose="02020603050405020304" pitchFamily="18" charset="0"/>
              </a:rPr>
              <a:t>Jira</a:t>
            </a:r>
            <a:r>
              <a:rPr lang="en-IN" sz="2800" dirty="0">
                <a:latin typeface="Times New Roman" panose="02020603050405020304" pitchFamily="18" charset="0"/>
                <a:cs typeface="Times New Roman" panose="02020603050405020304" pitchFamily="18" charset="0"/>
              </a:rPr>
              <a:t> and a variety of testing methods to ensure that the website meets all of the functional requirements and to make sure there are no defects in the website functionality and to validate that tested website meets the requirements of the users.</a:t>
            </a:r>
          </a:p>
          <a:p>
            <a:pPr algn="just" eaLnBrk="1" hangingPunct="1"/>
            <a:endParaRPr lang="en-US" sz="2800" dirty="0">
              <a:solidFill>
                <a:prstClr val="black"/>
              </a:solidFill>
              <a:latin typeface="Calibri" pitchFamily="34" charset="0"/>
            </a:endParaRPr>
          </a:p>
        </p:txBody>
      </p:sp>
      <p:sp>
        <p:nvSpPr>
          <p:cNvPr id="2245" name="Text Box 197"/>
          <p:cNvSpPr txBox="1">
            <a:spLocks noChangeArrowheads="1"/>
          </p:cNvSpPr>
          <p:nvPr/>
        </p:nvSpPr>
        <p:spPr bwMode="auto">
          <a:xfrm>
            <a:off x="7935236" y="9890164"/>
            <a:ext cx="11485330" cy="10372070"/>
          </a:xfrm>
          <a:prstGeom prst="rect">
            <a:avLst/>
          </a:prstGeom>
          <a:solidFill>
            <a:schemeClr val="bg1"/>
          </a:solidFill>
          <a:ln>
            <a:noFill/>
          </a:ln>
          <a:effectLst/>
        </p:spPr>
        <p:txBody>
          <a:bodyPr wrap="square" lIns="182880" tIns="182880" rIns="182880" bIns="182880">
            <a:spAutoFit/>
          </a:bodyPr>
          <a:lstStyle/>
          <a:p>
            <a:pPr algn="just"/>
            <a:r>
              <a:rPr lang="en-US" sz="2500" b="1" dirty="0">
                <a:latin typeface="Times New Roman" panose="02020603050405020304" pitchFamily="18" charset="0"/>
                <a:cs typeface="Times New Roman" panose="02020603050405020304" pitchFamily="18" charset="0"/>
              </a:rPr>
              <a:t>1. Black Box Testing - </a:t>
            </a:r>
            <a:r>
              <a:rPr lang="en-US" sz="2500" dirty="0">
                <a:latin typeface="Times New Roman" panose="02020603050405020304" pitchFamily="18" charset="0"/>
                <a:cs typeface="Times New Roman" panose="02020603050405020304" pitchFamily="18" charset="0"/>
              </a:rPr>
              <a:t>Black Box testing is a method of testing without having any knowledge of the application's internal workings. The tester has no understanding of the system architecture and no access to the source code. A tester would often engage with the system's user interface by giving inputs and analyzing results without understanding how and where the inputs are processed while executing a black box test. To create and run test cases, black box testing looks at the test object from the outside. </a:t>
            </a:r>
            <a:endParaRPr lang="en-IN" sz="2500"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2. White Box Testing -  </a:t>
            </a:r>
            <a:r>
              <a:rPr lang="en-US" sz="2500" dirty="0">
                <a:latin typeface="Times New Roman" panose="02020603050405020304" pitchFamily="18" charset="0"/>
                <a:cs typeface="Times New Roman" panose="02020603050405020304" pitchFamily="18" charset="0"/>
              </a:rPr>
              <a:t>White box testing entails a thorough examination of the code's core logic and structure. Glass testing or open box testing are other names for white box testing. In order to do white box testing on an application, the tester must be familiar with the code's internal workings. The tester must examine the source code to determine which unit/chunk of code is acting abnormally. We </a:t>
            </a:r>
            <a:r>
              <a:rPr lang="en-US" sz="2500" dirty="0" err="1">
                <a:latin typeface="Times New Roman" panose="02020603050405020304" pitchFamily="18" charset="0"/>
                <a:cs typeface="Times New Roman" panose="02020603050405020304" pitchFamily="18" charset="0"/>
              </a:rPr>
              <a:t>utilise</a:t>
            </a:r>
            <a:r>
              <a:rPr lang="en-US" sz="2500" dirty="0">
                <a:latin typeface="Times New Roman" panose="02020603050405020304" pitchFamily="18" charset="0"/>
                <a:cs typeface="Times New Roman" panose="02020603050405020304" pitchFamily="18" charset="0"/>
              </a:rPr>
              <a:t> an internal view of the system/product to develop test cases based on the internal structure in this form of testing. </a:t>
            </a:r>
            <a:endParaRPr lang="en-US" sz="2500" dirty="0" smtClean="0">
              <a:latin typeface="Times New Roman" panose="02020603050405020304" pitchFamily="18" charset="0"/>
              <a:cs typeface="Times New Roman" panose="02020603050405020304" pitchFamily="18" charset="0"/>
            </a:endParaRPr>
          </a:p>
          <a:p>
            <a:pPr algn="just"/>
            <a:r>
              <a:rPr lang="en-US" sz="2500" b="1" dirty="0" smtClean="0">
                <a:latin typeface="Times New Roman" panose="02020603050405020304" pitchFamily="18" charset="0"/>
                <a:cs typeface="Times New Roman" panose="02020603050405020304" pitchFamily="18" charset="0"/>
              </a:rPr>
              <a:t>3</a:t>
            </a:r>
            <a:r>
              <a:rPr lang="en-US" sz="2500" b="1" dirty="0">
                <a:latin typeface="Times New Roman" panose="02020603050405020304" pitchFamily="18" charset="0"/>
                <a:cs typeface="Times New Roman" panose="02020603050405020304" pitchFamily="18" charset="0"/>
              </a:rPr>
              <a:t>. Functionality Testing </a:t>
            </a:r>
            <a:r>
              <a:rPr lang="en-US" sz="2500" dirty="0">
                <a:latin typeface="Times New Roman" panose="02020603050405020304" pitchFamily="18" charset="0"/>
                <a:cs typeface="Times New Roman" panose="02020603050405020304" pitchFamily="18" charset="0"/>
              </a:rPr>
              <a:t>- Functionality testing is used to see if a product or application fits the intended standards and functional requirements specified in the documentation. Functional tests are created with the user in mind. These tests verify that the system performs as expected by the users. To ensure that the product/application responds correctly, both positive and negative test scenarios are run</a:t>
            </a:r>
            <a:r>
              <a:rPr lang="en-US" sz="2500" dirty="0" smtClean="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a:p>
            <a:pPr marL="0" indent="0" algn="just">
              <a:buNone/>
            </a:pPr>
            <a:r>
              <a:rPr lang="en-US" sz="2500" b="1" dirty="0">
                <a:latin typeface="Times New Roman" panose="02020603050405020304" pitchFamily="18" charset="0"/>
                <a:cs typeface="Times New Roman" panose="02020603050405020304" pitchFamily="18" charset="0"/>
              </a:rPr>
              <a:t>4. Structural Testing - </a:t>
            </a:r>
            <a:r>
              <a:rPr lang="en-US" sz="2500" dirty="0">
                <a:latin typeface="Times New Roman" panose="02020603050405020304" pitchFamily="18" charset="0"/>
                <a:cs typeface="Times New Roman" panose="02020603050405020304" pitchFamily="18" charset="0"/>
              </a:rPr>
              <a:t>In Structural testing, a white box testing approach is taken with focus on the internal mechanism of a system or component </a:t>
            </a:r>
          </a:p>
          <a:p>
            <a:pPr algn="just"/>
            <a:r>
              <a:rPr lang="en-US" sz="2500" b="1" dirty="0">
                <a:latin typeface="Times New Roman" panose="02020603050405020304" pitchFamily="18" charset="0"/>
                <a:cs typeface="Times New Roman" panose="02020603050405020304" pitchFamily="18" charset="0"/>
              </a:rPr>
              <a:t>5. Regression Testing - </a:t>
            </a:r>
            <a:r>
              <a:rPr lang="en-US" sz="2500" dirty="0">
                <a:latin typeface="Times New Roman" panose="02020603050405020304" pitchFamily="18" charset="0"/>
                <a:cs typeface="Times New Roman" panose="02020603050405020304" pitchFamily="18" charset="0"/>
              </a:rPr>
              <a:t>When a defect is found in verification and it is fixed we need to verify that  the fix was done correctly and to verify that the fix doesn’t break anything else. This is called regression testing. Regression testing needs to be performed to ensure that the reported errors are indeed fixed. </a:t>
            </a:r>
          </a:p>
        </p:txBody>
      </p:sp>
      <p:sp>
        <p:nvSpPr>
          <p:cNvPr id="2246" name="Text Box 198"/>
          <p:cNvSpPr txBox="1">
            <a:spLocks noChangeArrowheads="1"/>
          </p:cNvSpPr>
          <p:nvPr/>
        </p:nvSpPr>
        <p:spPr bwMode="auto">
          <a:xfrm>
            <a:off x="32003999" y="9448800"/>
            <a:ext cx="10969625" cy="5970865"/>
          </a:xfrm>
          <a:prstGeom prst="rect">
            <a:avLst/>
          </a:prstGeom>
          <a:solidFill>
            <a:schemeClr val="bg1"/>
          </a:solidFill>
          <a:ln>
            <a:noFill/>
          </a:ln>
          <a:effectLst/>
        </p:spPr>
        <p:txBody>
          <a:bodyPr lIns="182880" tIns="182880" rIns="182880" bIns="182880">
            <a:spAutoFit/>
          </a:bodyPr>
          <a:lstStyle/>
          <a:p>
            <a:pPr algn="just" eaLnBrk="1" hangingPunct="1"/>
            <a:r>
              <a:rPr lang="en-IN" sz="2800" dirty="0">
                <a:latin typeface="Times New Roman" panose="02020603050405020304" pitchFamily="18" charset="0"/>
                <a:cs typeface="Times New Roman" panose="02020603050405020304" pitchFamily="18" charset="0"/>
              </a:rPr>
              <a:t>Testing is the most critical part of the Software Development Lifecycle, and It is time consuming and an intensive process, therefore, enhanced techniques and innovative methodologies are requisite. This makes Automated Testing and other various Test Metrics implementation before and during the testing </a:t>
            </a:r>
            <a:r>
              <a:rPr lang="en-IN" sz="2800" dirty="0" smtClean="0">
                <a:latin typeface="Times New Roman" panose="02020603050405020304" pitchFamily="18" charset="0"/>
                <a:cs typeface="Times New Roman" panose="02020603050405020304" pitchFamily="18" charset="0"/>
              </a:rPr>
              <a:t>process.</a:t>
            </a:r>
          </a:p>
          <a:p>
            <a:pPr algn="just" eaLnBrk="1" hangingPunct="1"/>
            <a:endParaRPr lang="en-IN" sz="2800" dirty="0">
              <a:latin typeface="Times New Roman" panose="02020603050405020304" pitchFamily="18" charset="0"/>
              <a:cs typeface="Times New Roman" panose="02020603050405020304" pitchFamily="18" charset="0"/>
            </a:endParaRPr>
          </a:p>
          <a:p>
            <a:pPr algn="just" eaLnBrk="1" hangingPunct="1"/>
            <a:r>
              <a:rPr lang="en-IN" sz="2800" dirty="0" smtClean="0">
                <a:latin typeface="Times New Roman" panose="02020603050405020304" pitchFamily="18" charset="0"/>
                <a:cs typeface="Times New Roman" panose="02020603050405020304" pitchFamily="18" charset="0"/>
              </a:rPr>
              <a:t>Selenium </a:t>
            </a:r>
            <a:r>
              <a:rPr lang="en-IN" sz="2800" dirty="0">
                <a:latin typeface="Times New Roman" panose="02020603050405020304" pitchFamily="18" charset="0"/>
                <a:cs typeface="Times New Roman" panose="02020603050405020304" pitchFamily="18" charset="0"/>
              </a:rPr>
              <a:t>is a web application testing tool that is also open source software. Selenium automation testing framework has gained widespread support as a popular and successful way of website automated testing in a very short period of time. It is extremely adaptable and extensible. It also has an unrivalled level of browser integration compared to other proprietary solutions. Everything is now web-based, thus it is growing increasingly complicated.</a:t>
            </a:r>
            <a:r>
              <a:rPr lang="en-US" sz="2800" dirty="0">
                <a:latin typeface="Times New Roman" panose="02020603050405020304" pitchFamily="18" charset="0"/>
                <a:cs typeface="Times New Roman" panose="02020603050405020304" pitchFamily="18" charset="0"/>
              </a:rPr>
              <a:t>.</a:t>
            </a:r>
          </a:p>
        </p:txBody>
      </p:sp>
      <p:sp>
        <p:nvSpPr>
          <p:cNvPr id="2247" name="Text Box 199"/>
          <p:cNvSpPr txBox="1">
            <a:spLocks noChangeArrowheads="1"/>
          </p:cNvSpPr>
          <p:nvPr/>
        </p:nvSpPr>
        <p:spPr bwMode="auto">
          <a:xfrm>
            <a:off x="8229600" y="4570413"/>
            <a:ext cx="10969625" cy="4601260"/>
          </a:xfrm>
          <a:prstGeom prst="rect">
            <a:avLst/>
          </a:prstGeom>
          <a:solidFill>
            <a:schemeClr val="bg1"/>
          </a:solidFill>
          <a:ln>
            <a:noFill/>
          </a:ln>
          <a:effectLst/>
        </p:spPr>
        <p:txBody>
          <a:bodyPr lIns="182880" tIns="182880" rIns="182880" bIns="182880">
            <a:spAutoFit/>
          </a:bodyPr>
          <a:lstStyle/>
          <a:p>
            <a:pPr algn="just"/>
            <a:r>
              <a:rPr lang="en-US" sz="2500" dirty="0">
                <a:latin typeface="Times New Roman" panose="02020603050405020304" pitchFamily="18" charset="0"/>
                <a:cs typeface="Times New Roman" panose="02020603050405020304" pitchFamily="18" charset="0"/>
              </a:rPr>
              <a:t>Selenium is a tool for creating automated tests and improving testing performance. Software developers employ automated testing to save money and time. Selenium is a free and open source web application automation testing tool.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It works in practically every online browser, including Google Chrome, Mozilla Firefox, Microsoft Internet Explorer, Opera, and Macintosh Safari. It is compatible with all operating systems, including Linux, Windows, and Mac.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It's a perfect tool for system functional testing and browser compatibility testing. It out performs other automation solutions in terms of strength, flexibility, and ease of use</a:t>
            </a:r>
          </a:p>
        </p:txBody>
      </p:sp>
      <p:sp>
        <p:nvSpPr>
          <p:cNvPr id="2248" name="Text Box 200"/>
          <p:cNvSpPr txBox="1">
            <a:spLocks noChangeArrowheads="1"/>
          </p:cNvSpPr>
          <p:nvPr/>
        </p:nvSpPr>
        <p:spPr bwMode="auto">
          <a:xfrm>
            <a:off x="32003999" y="17184468"/>
            <a:ext cx="10969625" cy="3077766"/>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marL="0" indent="0">
              <a:spcAft>
                <a:spcPct val="50000"/>
              </a:spcAft>
            </a:pPr>
            <a:r>
              <a:rPr lang="en-US" sz="3200" b="1" dirty="0">
                <a:latin typeface="Calibri" pitchFamily="34" charset="0"/>
              </a:rPr>
              <a:t>Project Supervisor</a:t>
            </a:r>
          </a:p>
          <a:p>
            <a:pPr lvl="0" defTabSz="457200"/>
            <a:r>
              <a:rPr lang="en-IN" sz="3200" dirty="0" err="1">
                <a:solidFill>
                  <a:prstClr val="black"/>
                </a:solidFill>
                <a:latin typeface="Times New Roman" pitchFamily="18" charset="0"/>
                <a:cs typeface="Times New Roman" pitchFamily="18" charset="0"/>
              </a:rPr>
              <a:t>Dr.</a:t>
            </a:r>
            <a:r>
              <a:rPr lang="en-IN" sz="3200" dirty="0">
                <a:solidFill>
                  <a:prstClr val="black"/>
                </a:solidFill>
                <a:latin typeface="Times New Roman" pitchFamily="18" charset="0"/>
                <a:cs typeface="Times New Roman" pitchFamily="18" charset="0"/>
              </a:rPr>
              <a:t> R. </a:t>
            </a:r>
            <a:r>
              <a:rPr lang="en-IN" sz="3200" dirty="0" err="1" smtClean="0">
                <a:solidFill>
                  <a:prstClr val="black"/>
                </a:solidFill>
                <a:latin typeface="Times New Roman" pitchFamily="18" charset="0"/>
                <a:cs typeface="Times New Roman" pitchFamily="18" charset="0"/>
              </a:rPr>
              <a:t>Padmanaban</a:t>
            </a:r>
            <a:endParaRPr lang="en-IN" sz="3200" dirty="0">
              <a:solidFill>
                <a:prstClr val="black"/>
              </a:solidFill>
              <a:latin typeface="Times New Roman" pitchFamily="18" charset="0"/>
              <a:cs typeface="Times New Roman" pitchFamily="18" charset="0"/>
            </a:endParaRPr>
          </a:p>
          <a:p>
            <a:pPr lvl="0" defTabSz="457200"/>
            <a:r>
              <a:rPr lang="en-IN" sz="3200" dirty="0">
                <a:solidFill>
                  <a:prstClr val="black"/>
                </a:solidFill>
                <a:latin typeface="Times New Roman" pitchFamily="18" charset="0"/>
                <a:cs typeface="Times New Roman" pitchFamily="18" charset="0"/>
              </a:rPr>
              <a:t>Designation: </a:t>
            </a:r>
            <a:r>
              <a:rPr lang="en-IN" sz="3200" dirty="0" smtClean="0">
                <a:solidFill>
                  <a:prstClr val="black"/>
                </a:solidFill>
                <a:latin typeface="Times New Roman" pitchFamily="18" charset="0"/>
                <a:cs typeface="Times New Roman" pitchFamily="18" charset="0"/>
              </a:rPr>
              <a:t>Associate</a:t>
            </a:r>
            <a:r>
              <a:rPr lang="en-IN" sz="3200" dirty="0" smtClean="0">
                <a:solidFill>
                  <a:prstClr val="black"/>
                </a:solidFill>
                <a:latin typeface="Times New Roman" pitchFamily="18" charset="0"/>
                <a:cs typeface="Times New Roman" pitchFamily="18" charset="0"/>
              </a:rPr>
              <a:t> Professor</a:t>
            </a:r>
            <a:endParaRPr lang="en-IN" sz="3200" dirty="0">
              <a:solidFill>
                <a:prstClr val="black"/>
              </a:solidFill>
              <a:latin typeface="Times New Roman" pitchFamily="18" charset="0"/>
              <a:cs typeface="Times New Roman" pitchFamily="18" charset="0"/>
            </a:endParaRPr>
          </a:p>
          <a:p>
            <a:pPr lvl="0" defTabSz="457200"/>
            <a:r>
              <a:rPr lang="en-US" sz="3200" dirty="0">
                <a:solidFill>
                  <a:prstClr val="black"/>
                </a:solidFill>
                <a:latin typeface="Times New Roman" pitchFamily="18" charset="0"/>
                <a:cs typeface="Times New Roman" pitchFamily="18" charset="0"/>
              </a:rPr>
              <a:t>Project supervisor Mail ID : </a:t>
            </a:r>
            <a:r>
              <a:rPr lang="en-US" sz="3200" dirty="0">
                <a:solidFill>
                  <a:prstClr val="black"/>
                </a:solidFill>
                <a:latin typeface="Times New Roman" pitchFamily="18" charset="0"/>
                <a:cs typeface="Times New Roman" pitchFamily="18" charset="0"/>
              </a:rPr>
              <a:t>rpadmanaban@veltech.edu.in</a:t>
            </a:r>
            <a:endParaRPr lang="en-US" sz="3200" dirty="0">
              <a:latin typeface="Calibri" pitchFamily="34" charset="0"/>
            </a:endParaRPr>
          </a:p>
          <a:p>
            <a:pPr marL="0" indent="0">
              <a:spcAft>
                <a:spcPct val="50000"/>
              </a:spcAft>
            </a:pPr>
            <a:r>
              <a:rPr lang="en-US" sz="3200" dirty="0">
                <a:solidFill>
                  <a:prstClr val="black"/>
                </a:solidFill>
                <a:latin typeface="Times New Roman" pitchFamily="18" charset="0"/>
                <a:cs typeface="Times New Roman" pitchFamily="18" charset="0"/>
              </a:rPr>
              <a:t>Contact number : 9952212304</a:t>
            </a:r>
          </a:p>
        </p:txBody>
      </p:sp>
      <p:sp>
        <p:nvSpPr>
          <p:cNvPr id="66" name="Text Box 240"/>
          <p:cNvSpPr txBox="1">
            <a:spLocks noChangeArrowheads="1"/>
          </p:cNvSpPr>
          <p:nvPr/>
        </p:nvSpPr>
        <p:spPr bwMode="auto">
          <a:xfrm>
            <a:off x="23393400" y="20611150"/>
            <a:ext cx="5524257"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Figure 2.</a:t>
            </a:r>
            <a:r>
              <a:rPr lang="en-US" dirty="0">
                <a:solidFill>
                  <a:schemeClr val="accent1">
                    <a:lumMod val="50000"/>
                  </a:schemeClr>
                </a:solidFill>
                <a:latin typeface="Calibri" pitchFamily="34" charset="0"/>
              </a:rPr>
              <a:t> Console Output of a </a:t>
            </a:r>
            <a:r>
              <a:rPr lang="en-US" dirty="0" err="1">
                <a:solidFill>
                  <a:schemeClr val="accent1">
                    <a:lumMod val="50000"/>
                  </a:schemeClr>
                </a:solidFill>
                <a:latin typeface="Calibri" pitchFamily="34" charset="0"/>
              </a:rPr>
              <a:t>testScenario</a:t>
            </a:r>
            <a:r>
              <a:rPr lang="en-US" dirty="0">
                <a:solidFill>
                  <a:schemeClr val="accent1">
                    <a:lumMod val="50000"/>
                  </a:schemeClr>
                </a:solidFill>
                <a:latin typeface="Calibri" pitchFamily="34" charset="0"/>
              </a:rPr>
              <a:t>.</a:t>
            </a:r>
          </a:p>
        </p:txBody>
      </p:sp>
      <p:sp>
        <p:nvSpPr>
          <p:cNvPr id="67" name="Text Box 241"/>
          <p:cNvSpPr txBox="1">
            <a:spLocks noChangeArrowheads="1"/>
          </p:cNvSpPr>
          <p:nvPr/>
        </p:nvSpPr>
        <p:spPr bwMode="auto">
          <a:xfrm>
            <a:off x="23241000" y="14877250"/>
            <a:ext cx="5976624" cy="453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b="1" dirty="0">
                <a:solidFill>
                  <a:schemeClr val="accent1">
                    <a:lumMod val="50000"/>
                  </a:schemeClr>
                </a:solidFill>
                <a:latin typeface="Calibri" pitchFamily="34" charset="0"/>
              </a:rPr>
              <a:t>Figure 1.</a:t>
            </a:r>
            <a:r>
              <a:rPr lang="en-US" dirty="0">
                <a:solidFill>
                  <a:schemeClr val="accent1">
                    <a:lumMod val="50000"/>
                  </a:schemeClr>
                </a:solidFill>
                <a:latin typeface="Calibri" pitchFamily="34" charset="0"/>
              </a:rPr>
              <a:t> Pie Chart Representation of testcases</a:t>
            </a:r>
          </a:p>
        </p:txBody>
      </p:sp>
      <p:pic>
        <p:nvPicPr>
          <p:cNvPr id="30" name="image1.jpeg">
            <a:extLst>
              <a:ext uri="{FF2B5EF4-FFF2-40B4-BE49-F238E27FC236}">
                <a16:creationId xmlns:a16="http://schemas.microsoft.com/office/drawing/2014/main" xmlns=""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638" y="698463"/>
            <a:ext cx="3886200" cy="1769052"/>
          </a:xfrm>
          <a:prstGeom prst="rect">
            <a:avLst/>
          </a:prstGeom>
        </p:spPr>
      </p:pic>
      <p:pic>
        <p:nvPicPr>
          <p:cNvPr id="3" name="Picture 2">
            <a:extLst>
              <a:ext uri="{FF2B5EF4-FFF2-40B4-BE49-F238E27FC236}">
                <a16:creationId xmlns:a16="http://schemas.microsoft.com/office/drawing/2014/main" xmlns="" id="{4767B4E5-0D09-4431-8C42-F14A871AC7B7}"/>
              </a:ext>
            </a:extLst>
          </p:cNvPr>
          <p:cNvPicPr>
            <a:picLocks noChangeAspect="1"/>
          </p:cNvPicPr>
          <p:nvPr/>
        </p:nvPicPr>
        <p:blipFill>
          <a:blip r:embed="rId3"/>
          <a:stretch>
            <a:fillRect/>
          </a:stretch>
        </p:blipFill>
        <p:spPr>
          <a:xfrm>
            <a:off x="19851804" y="9765004"/>
            <a:ext cx="11485330" cy="4779065"/>
          </a:xfrm>
          <a:prstGeom prst="rect">
            <a:avLst/>
          </a:prstGeom>
        </p:spPr>
      </p:pic>
      <p:pic>
        <p:nvPicPr>
          <p:cNvPr id="5" name="Picture 4">
            <a:extLst>
              <a:ext uri="{FF2B5EF4-FFF2-40B4-BE49-F238E27FC236}">
                <a16:creationId xmlns:a16="http://schemas.microsoft.com/office/drawing/2014/main" xmlns="" id="{C15EB064-CFF2-4058-B2D2-0832D84CD2AF}"/>
              </a:ext>
            </a:extLst>
          </p:cNvPr>
          <p:cNvPicPr>
            <a:picLocks noChangeAspect="1"/>
          </p:cNvPicPr>
          <p:nvPr/>
        </p:nvPicPr>
        <p:blipFill>
          <a:blip r:embed="rId4"/>
          <a:stretch>
            <a:fillRect/>
          </a:stretch>
        </p:blipFill>
        <p:spPr>
          <a:xfrm>
            <a:off x="19851804" y="15598143"/>
            <a:ext cx="11565427" cy="4664091"/>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1773</TotalTime>
  <Words>931</Words>
  <Application>Microsoft Office PowerPoint</Application>
  <PresentationFormat>Custom</PresentationFormat>
  <Paragraphs>45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Genigraphics 800.790.4001</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Hiran Ghosh</cp:lastModifiedBy>
  <cp:revision>60</cp:revision>
  <dcterms:created xsi:type="dcterms:W3CDTF">2008-05-03T03:01:56Z</dcterms:created>
  <dcterms:modified xsi:type="dcterms:W3CDTF">2022-04-22T05:29:09Z</dcterms:modified>
</cp:coreProperties>
</file>