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7" r:id="rId13"/>
    <p:sldId id="266" r:id="rId14"/>
    <p:sldId id="268" r:id="rId15"/>
    <p:sldId id="269" r:id="rId16"/>
    <p:sldId id="272"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E4F96-D68D-4208-8886-C5264B5F2707}" v="3064" dt="2020-11-08T19:35:02.118"/>
    <p1510:client id="{64F927E2-CC45-FD00-0125-D4B998D4783D}" v="139" dt="2020-11-17T06:46:03.953"/>
    <p1510:client id="{A26918AF-23F4-1FB5-D55B-411AADCB72B7}" v="31" dt="2020-11-11T05:10:20.279"/>
    <p1510:client id="{E54BCCAA-A653-B02E-ABA3-2E8680A5044E}" v="56" dt="2020-11-10T16:44:42.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38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473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7473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612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8882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038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060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624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62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491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428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605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103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123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98449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govtransparency.eu/wp-content/uploads/2015/11/GTI_WP2014_2_Toth_et_al_150413.pdf" TargetMode="External"/><Relationship Id="rId2" Type="http://schemas.openxmlformats.org/officeDocument/2006/relationships/hyperlink" Target="https://www.nature.com/articles/s41598-019-4719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5020" y="4748885"/>
            <a:ext cx="10572000" cy="434974"/>
          </a:xfrm>
        </p:spPr>
        <p:txBody>
          <a:bodyPr vert="horz" lIns="91440" tIns="45720" rIns="91440" bIns="45720" rtlCol="0" anchor="t">
            <a:noAutofit/>
          </a:bodyPr>
          <a:lstStyle/>
          <a:p>
            <a:pPr algn="r"/>
            <a:endParaRPr lang="en-US">
              <a:cs typeface="Calibri" panose="020F0502020204030204"/>
            </a:endParaRPr>
          </a:p>
          <a:p>
            <a:pPr algn="r"/>
            <a:r>
              <a:rPr lang="en-US" dirty="0">
                <a:cs typeface="Calibri" panose="020F0502020204030204"/>
              </a:rPr>
              <a:t>Uday Kumar </a:t>
            </a:r>
            <a:r>
              <a:rPr lang="en-US" dirty="0" err="1">
                <a:cs typeface="Calibri" panose="020F0502020204030204"/>
              </a:rPr>
              <a:t>Vusirikapally</a:t>
            </a:r>
            <a:endParaRPr lang="en-US">
              <a:cs typeface="Calibri" panose="020F0502020204030204"/>
            </a:endParaRPr>
          </a:p>
          <a:p>
            <a:pPr algn="r"/>
            <a:r>
              <a:rPr lang="en-US" dirty="0">
                <a:cs typeface="Calibri" panose="020F0502020204030204"/>
              </a:rPr>
              <a:t>192CS028</a:t>
            </a:r>
          </a:p>
          <a:p>
            <a:pPr algn="r"/>
            <a:r>
              <a:rPr lang="en-US" dirty="0">
                <a:cs typeface="Calibri" panose="020F0502020204030204"/>
              </a:rPr>
              <a:t>M. Tech , NITK</a:t>
            </a:r>
          </a:p>
        </p:txBody>
      </p:sp>
      <p:sp>
        <p:nvSpPr>
          <p:cNvPr id="6" name="TextBox 5">
            <a:extLst>
              <a:ext uri="{FF2B5EF4-FFF2-40B4-BE49-F238E27FC236}">
                <a16:creationId xmlns:a16="http://schemas.microsoft.com/office/drawing/2014/main" id="{C36FDD65-FD18-457E-AAC4-DF81A5FB6C18}"/>
              </a:ext>
            </a:extLst>
          </p:cNvPr>
          <p:cNvSpPr txBox="1"/>
          <p:nvPr/>
        </p:nvSpPr>
        <p:spPr>
          <a:xfrm>
            <a:off x="1173192" y="2021457"/>
            <a:ext cx="69701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t>Technology based prevention of Cartelization in APMC</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FDC9-FF7F-416A-83AB-F95FDA76EBDD}"/>
              </a:ext>
            </a:extLst>
          </p:cNvPr>
          <p:cNvSpPr>
            <a:spLocks noGrp="1"/>
          </p:cNvSpPr>
          <p:nvPr>
            <p:ph type="title"/>
          </p:nvPr>
        </p:nvSpPr>
        <p:spPr/>
        <p:txBody>
          <a:bodyPr/>
          <a:lstStyle/>
          <a:p>
            <a:r>
              <a:rPr lang="en-US" dirty="0"/>
              <a:t>Work done </a:t>
            </a:r>
          </a:p>
        </p:txBody>
      </p:sp>
      <p:sp>
        <p:nvSpPr>
          <p:cNvPr id="3" name="Content Placeholder 2">
            <a:extLst>
              <a:ext uri="{FF2B5EF4-FFF2-40B4-BE49-F238E27FC236}">
                <a16:creationId xmlns:a16="http://schemas.microsoft.com/office/drawing/2014/main" id="{0DD99806-B6E6-42DA-B258-3AF25E67D036}"/>
              </a:ext>
            </a:extLst>
          </p:cNvPr>
          <p:cNvSpPr>
            <a:spLocks noGrp="1"/>
          </p:cNvSpPr>
          <p:nvPr>
            <p:ph idx="1"/>
          </p:nvPr>
        </p:nvSpPr>
        <p:spPr/>
        <p:txBody>
          <a:bodyPr>
            <a:normAutofit/>
          </a:bodyPr>
          <a:lstStyle/>
          <a:p>
            <a:r>
              <a:rPr lang="en-US" sz="2400" dirty="0"/>
              <a:t>Studied the working of APMC</a:t>
            </a:r>
          </a:p>
          <a:p>
            <a:r>
              <a:rPr lang="en-US" sz="2400" dirty="0"/>
              <a:t>Studied Cartel system</a:t>
            </a:r>
          </a:p>
          <a:p>
            <a:r>
              <a:rPr lang="en-US" sz="2400" dirty="0"/>
              <a:t>Proposed basic version of the methods to detect cartels</a:t>
            </a:r>
          </a:p>
          <a:p>
            <a:endParaRPr lang="en-US" sz="2400" dirty="0"/>
          </a:p>
        </p:txBody>
      </p:sp>
    </p:spTree>
    <p:extLst>
      <p:ext uri="{BB962C8B-B14F-4D97-AF65-F5344CB8AC3E}">
        <p14:creationId xmlns:p14="http://schemas.microsoft.com/office/powerpoint/2010/main" val="151232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92CF-78A2-450F-AF4F-395C4AF17C4F}"/>
              </a:ext>
            </a:extLst>
          </p:cNvPr>
          <p:cNvSpPr>
            <a:spLocks noGrp="1"/>
          </p:cNvSpPr>
          <p:nvPr>
            <p:ph type="title"/>
          </p:nvPr>
        </p:nvSpPr>
        <p:spPr/>
        <p:txBody>
          <a:bodyPr/>
          <a:lstStyle/>
          <a:p>
            <a:r>
              <a:rPr lang="en-US" dirty="0"/>
              <a:t>Method 1 based on profit share in cartel</a:t>
            </a:r>
          </a:p>
        </p:txBody>
      </p:sp>
      <p:sp>
        <p:nvSpPr>
          <p:cNvPr id="3" name="Content Placeholder 2">
            <a:extLst>
              <a:ext uri="{FF2B5EF4-FFF2-40B4-BE49-F238E27FC236}">
                <a16:creationId xmlns:a16="http://schemas.microsoft.com/office/drawing/2014/main" id="{227008A9-871B-4837-9ED5-15A8B04E8C4C}"/>
              </a:ext>
            </a:extLst>
          </p:cNvPr>
          <p:cNvSpPr>
            <a:spLocks noGrp="1"/>
          </p:cNvSpPr>
          <p:nvPr>
            <p:ph idx="1"/>
          </p:nvPr>
        </p:nvSpPr>
        <p:spPr>
          <a:xfrm>
            <a:off x="804335" y="2624853"/>
            <a:ext cx="10554574" cy="3636511"/>
          </a:xfrm>
        </p:spPr>
        <p:txBody>
          <a:bodyPr>
            <a:normAutofit/>
          </a:bodyPr>
          <a:lstStyle/>
          <a:p>
            <a:r>
              <a:rPr lang="en-US" sz="2400" dirty="0"/>
              <a:t>Traders collude to get collective profit</a:t>
            </a:r>
          </a:p>
          <a:p>
            <a:r>
              <a:rPr lang="en-US" sz="2400" dirty="0"/>
              <a:t>Find the list (L1) of traders who get nearly equal profits on a periodic basis for a product X</a:t>
            </a:r>
          </a:p>
          <a:p>
            <a:r>
              <a:rPr lang="en-US" sz="2400" dirty="0"/>
              <a:t>Collect the list (L2) of traders who won the auctions of product X w.r.t time</a:t>
            </a:r>
          </a:p>
          <a:p>
            <a:r>
              <a:rPr lang="en-US" sz="2400" dirty="0"/>
              <a:t>Look if entire L1 or subset of L1 follows a winning pattern in L2</a:t>
            </a:r>
          </a:p>
          <a:p>
            <a:pPr marL="0" indent="0">
              <a:buNone/>
            </a:pPr>
            <a:endParaRPr lang="en-US" sz="2400" dirty="0"/>
          </a:p>
          <a:p>
            <a:endParaRPr lang="en-US" sz="2400" dirty="0"/>
          </a:p>
        </p:txBody>
      </p:sp>
    </p:spTree>
    <p:extLst>
      <p:ext uri="{BB962C8B-B14F-4D97-AF65-F5344CB8AC3E}">
        <p14:creationId xmlns:p14="http://schemas.microsoft.com/office/powerpoint/2010/main" val="384247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5B8C7226-AD7F-48CC-8A53-F35ECD977BFC}"/>
              </a:ext>
            </a:extLst>
          </p:cNvPr>
          <p:cNvPicPr>
            <a:picLocks noChangeAspect="1"/>
          </p:cNvPicPr>
          <p:nvPr/>
        </p:nvPicPr>
        <p:blipFill>
          <a:blip r:embed="rId2"/>
          <a:stretch>
            <a:fillRect/>
          </a:stretch>
        </p:blipFill>
        <p:spPr>
          <a:xfrm>
            <a:off x="2481533" y="500979"/>
            <a:ext cx="6754482" cy="5856041"/>
          </a:xfrm>
          <a:prstGeom prst="rect">
            <a:avLst/>
          </a:prstGeom>
        </p:spPr>
      </p:pic>
    </p:spTree>
    <p:extLst>
      <p:ext uri="{BB962C8B-B14F-4D97-AF65-F5344CB8AC3E}">
        <p14:creationId xmlns:p14="http://schemas.microsoft.com/office/powerpoint/2010/main" val="374814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27BD-161F-4FD8-A566-41D85701711C}"/>
              </a:ext>
            </a:extLst>
          </p:cNvPr>
          <p:cNvSpPr>
            <a:spLocks noGrp="1"/>
          </p:cNvSpPr>
          <p:nvPr>
            <p:ph type="title"/>
          </p:nvPr>
        </p:nvSpPr>
        <p:spPr/>
        <p:txBody>
          <a:bodyPr/>
          <a:lstStyle/>
          <a:p>
            <a:r>
              <a:rPr lang="en-US" dirty="0"/>
              <a:t>Example</a:t>
            </a:r>
          </a:p>
        </p:txBody>
      </p:sp>
      <p:graphicFrame>
        <p:nvGraphicFramePr>
          <p:cNvPr id="4" name="Table 4">
            <a:extLst>
              <a:ext uri="{FF2B5EF4-FFF2-40B4-BE49-F238E27FC236}">
                <a16:creationId xmlns:a16="http://schemas.microsoft.com/office/drawing/2014/main" id="{9FE0B9B7-7434-40F7-843F-CAA3CA914F9A}"/>
              </a:ext>
            </a:extLst>
          </p:cNvPr>
          <p:cNvGraphicFramePr>
            <a:graphicFrameLocks noGrp="1"/>
          </p:cNvGraphicFramePr>
          <p:nvPr>
            <p:ph idx="1"/>
            <p:extLst>
              <p:ext uri="{D42A27DB-BD31-4B8C-83A1-F6EECF244321}">
                <p14:modId xmlns:p14="http://schemas.microsoft.com/office/powerpoint/2010/main" val="1275442318"/>
              </p:ext>
            </p:extLst>
          </p:nvPr>
        </p:nvGraphicFramePr>
        <p:xfrm>
          <a:off x="632244" y="2495670"/>
          <a:ext cx="10553700" cy="526142"/>
        </p:xfrm>
        <a:graphic>
          <a:graphicData uri="http://schemas.openxmlformats.org/drawingml/2006/table">
            <a:tbl>
              <a:tblPr firstRow="1" bandRow="1">
                <a:tableStyleId>{5C22544A-7EE6-4342-B048-85BDC9FD1C3A}</a:tableStyleId>
              </a:tblPr>
              <a:tblGrid>
                <a:gridCol w="1758950">
                  <a:extLst>
                    <a:ext uri="{9D8B030D-6E8A-4147-A177-3AD203B41FA5}">
                      <a16:colId xmlns:a16="http://schemas.microsoft.com/office/drawing/2014/main" val="2429772956"/>
                    </a:ext>
                  </a:extLst>
                </a:gridCol>
                <a:gridCol w="1758950">
                  <a:extLst>
                    <a:ext uri="{9D8B030D-6E8A-4147-A177-3AD203B41FA5}">
                      <a16:colId xmlns:a16="http://schemas.microsoft.com/office/drawing/2014/main" val="54894268"/>
                    </a:ext>
                  </a:extLst>
                </a:gridCol>
                <a:gridCol w="1758950">
                  <a:extLst>
                    <a:ext uri="{9D8B030D-6E8A-4147-A177-3AD203B41FA5}">
                      <a16:colId xmlns:a16="http://schemas.microsoft.com/office/drawing/2014/main" val="2436528177"/>
                    </a:ext>
                  </a:extLst>
                </a:gridCol>
                <a:gridCol w="1758950">
                  <a:extLst>
                    <a:ext uri="{9D8B030D-6E8A-4147-A177-3AD203B41FA5}">
                      <a16:colId xmlns:a16="http://schemas.microsoft.com/office/drawing/2014/main" val="96165483"/>
                    </a:ext>
                  </a:extLst>
                </a:gridCol>
                <a:gridCol w="1758950">
                  <a:extLst>
                    <a:ext uri="{9D8B030D-6E8A-4147-A177-3AD203B41FA5}">
                      <a16:colId xmlns:a16="http://schemas.microsoft.com/office/drawing/2014/main" val="2575593108"/>
                    </a:ext>
                  </a:extLst>
                </a:gridCol>
                <a:gridCol w="1758950">
                  <a:extLst>
                    <a:ext uri="{9D8B030D-6E8A-4147-A177-3AD203B41FA5}">
                      <a16:colId xmlns:a16="http://schemas.microsoft.com/office/drawing/2014/main" val="439695648"/>
                    </a:ext>
                  </a:extLst>
                </a:gridCol>
              </a:tblGrid>
              <a:tr h="526142">
                <a:tc>
                  <a:txBody>
                    <a:bodyPr/>
                    <a:lstStyle/>
                    <a:p>
                      <a:pPr algn="ctr"/>
                      <a:r>
                        <a:rPr lang="en-US" dirty="0"/>
                        <a:t>Auction ID</a:t>
                      </a:r>
                    </a:p>
                  </a:txBody>
                  <a:tcPr anchor="ctr"/>
                </a:tc>
                <a:tc>
                  <a:txBody>
                    <a:bodyPr/>
                    <a:lstStyle/>
                    <a:p>
                      <a:pPr algn="ctr"/>
                      <a:r>
                        <a:rPr lang="en-US" dirty="0"/>
                        <a:t>Product type</a:t>
                      </a:r>
                    </a:p>
                  </a:txBody>
                  <a:tcPr anchor="ctr"/>
                </a:tc>
                <a:tc>
                  <a:txBody>
                    <a:bodyPr/>
                    <a:lstStyle/>
                    <a:p>
                      <a:pPr algn="ctr"/>
                      <a:r>
                        <a:rPr lang="en-US" dirty="0"/>
                        <a:t>Trader ID</a:t>
                      </a:r>
                    </a:p>
                  </a:txBody>
                  <a:tcPr anchor="ctr"/>
                </a:tc>
                <a:tc>
                  <a:txBody>
                    <a:bodyPr/>
                    <a:lstStyle/>
                    <a:p>
                      <a:pPr algn="ctr"/>
                      <a:r>
                        <a:rPr lang="en-US" dirty="0"/>
                        <a:t>Bid</a:t>
                      </a:r>
                    </a:p>
                  </a:txBody>
                  <a:tcPr anchor="ctr"/>
                </a:tc>
                <a:tc>
                  <a:txBody>
                    <a:bodyPr/>
                    <a:lstStyle/>
                    <a:p>
                      <a:pPr algn="ctr"/>
                      <a:r>
                        <a:rPr lang="en-US" dirty="0"/>
                        <a:t>Quantity</a:t>
                      </a:r>
                    </a:p>
                  </a:txBody>
                  <a:tcPr anchor="ctr"/>
                </a:tc>
                <a:tc>
                  <a:txBody>
                    <a:bodyPr/>
                    <a:lstStyle/>
                    <a:p>
                      <a:pPr algn="ctr"/>
                      <a:r>
                        <a:rPr lang="en-US" dirty="0"/>
                        <a:t>Retail Price</a:t>
                      </a:r>
                    </a:p>
                  </a:txBody>
                  <a:tcPr anchor="ctr"/>
                </a:tc>
                <a:extLst>
                  <a:ext uri="{0D108BD9-81ED-4DB2-BD59-A6C34878D82A}">
                    <a16:rowId xmlns:a16="http://schemas.microsoft.com/office/drawing/2014/main" val="866024808"/>
                  </a:ext>
                </a:extLst>
              </a:tr>
            </a:tbl>
          </a:graphicData>
        </a:graphic>
      </p:graphicFrame>
      <p:sp>
        <p:nvSpPr>
          <p:cNvPr id="5" name="TextBox 4">
            <a:extLst>
              <a:ext uri="{FF2B5EF4-FFF2-40B4-BE49-F238E27FC236}">
                <a16:creationId xmlns:a16="http://schemas.microsoft.com/office/drawing/2014/main" id="{D4359A1B-F504-4409-AB12-C46253889AB0}"/>
              </a:ext>
            </a:extLst>
          </p:cNvPr>
          <p:cNvSpPr txBox="1"/>
          <p:nvPr/>
        </p:nvSpPr>
        <p:spPr>
          <a:xfrm>
            <a:off x="626853" y="3430438"/>
            <a:ext cx="1078014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Traders participating :  A,B,C,D,E</a:t>
            </a:r>
          </a:p>
          <a:p>
            <a:endParaRPr lang="en-US" sz="2400" dirty="0"/>
          </a:p>
          <a:p>
            <a:r>
              <a:rPr lang="en-US" sz="2400" dirty="0"/>
              <a:t>Traders with nearly equal profit :  A,B,C,E</a:t>
            </a:r>
          </a:p>
          <a:p>
            <a:endParaRPr lang="en-US" sz="2400" dirty="0"/>
          </a:p>
          <a:p>
            <a:r>
              <a:rPr lang="en-US" sz="2400" dirty="0"/>
              <a:t>Winning Pattern : D</a:t>
            </a:r>
            <a:r>
              <a:rPr lang="en-US" sz="2400" dirty="0">
                <a:ea typeface="+mn-lt"/>
                <a:cs typeface="+mn-lt"/>
              </a:rPr>
              <a:t>,</a:t>
            </a:r>
            <a:r>
              <a:rPr lang="en-US" sz="2400" dirty="0">
                <a:highlight>
                  <a:srgbClr val="FFFF00"/>
                </a:highlight>
                <a:ea typeface="+mn-lt"/>
                <a:cs typeface="+mn-lt"/>
              </a:rPr>
              <a:t>A</a:t>
            </a:r>
            <a:r>
              <a:rPr lang="en-US" sz="2400" dirty="0">
                <a:ea typeface="+mn-lt"/>
                <a:cs typeface="+mn-lt"/>
              </a:rPr>
              <a:t>,E,</a:t>
            </a:r>
            <a:r>
              <a:rPr lang="en-US" sz="2400" dirty="0">
                <a:highlight>
                  <a:srgbClr val="FFFF00"/>
                </a:highlight>
                <a:ea typeface="+mn-lt"/>
                <a:cs typeface="+mn-lt"/>
              </a:rPr>
              <a:t>B,C</a:t>
            </a:r>
            <a:r>
              <a:rPr lang="en-US" sz="2400" dirty="0">
                <a:ea typeface="+mn-lt"/>
                <a:cs typeface="+mn-lt"/>
              </a:rPr>
              <a:t>,</a:t>
            </a:r>
            <a:r>
              <a:rPr lang="en-US" sz="2400" dirty="0">
                <a:highlight>
                  <a:srgbClr val="00FF00"/>
                </a:highlight>
                <a:ea typeface="+mn-lt"/>
                <a:cs typeface="+mn-lt"/>
              </a:rPr>
              <a:t>A,B,C</a:t>
            </a:r>
            <a:r>
              <a:rPr lang="en-US" sz="2400" dirty="0">
                <a:ea typeface="+mn-lt"/>
                <a:cs typeface="+mn-lt"/>
              </a:rPr>
              <a:t>,E,</a:t>
            </a:r>
            <a:r>
              <a:rPr lang="en-US" sz="2400" dirty="0">
                <a:highlight>
                  <a:srgbClr val="00FFFF"/>
                </a:highlight>
                <a:ea typeface="+mn-lt"/>
                <a:cs typeface="+mn-lt"/>
              </a:rPr>
              <a:t>A</a:t>
            </a:r>
            <a:r>
              <a:rPr lang="en-US" sz="2400" dirty="0">
                <a:ea typeface="+mn-lt"/>
                <a:cs typeface="+mn-lt"/>
              </a:rPr>
              <a:t>,D,</a:t>
            </a:r>
            <a:r>
              <a:rPr lang="en-US" sz="2400" dirty="0">
                <a:highlight>
                  <a:srgbClr val="00FFFF"/>
                </a:highlight>
                <a:ea typeface="+mn-lt"/>
                <a:cs typeface="+mn-lt"/>
              </a:rPr>
              <a:t>B,C</a:t>
            </a:r>
          </a:p>
          <a:p>
            <a:endParaRPr lang="en-US" sz="2400" dirty="0">
              <a:highlight>
                <a:srgbClr val="00FFFF"/>
              </a:highlight>
            </a:endParaRPr>
          </a:p>
          <a:p>
            <a:r>
              <a:rPr lang="en-US" sz="2400" dirty="0"/>
              <a:t>Cartel : ABC</a:t>
            </a:r>
          </a:p>
        </p:txBody>
      </p:sp>
    </p:spTree>
    <p:extLst>
      <p:ext uri="{BB962C8B-B14F-4D97-AF65-F5344CB8AC3E}">
        <p14:creationId xmlns:p14="http://schemas.microsoft.com/office/powerpoint/2010/main" val="323041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0E-D247-40C9-BCF8-A0C8BE4C3488}"/>
              </a:ext>
            </a:extLst>
          </p:cNvPr>
          <p:cNvSpPr>
            <a:spLocks noGrp="1"/>
          </p:cNvSpPr>
          <p:nvPr>
            <p:ph type="title"/>
          </p:nvPr>
        </p:nvSpPr>
        <p:spPr/>
        <p:txBody>
          <a:bodyPr/>
          <a:lstStyle/>
          <a:p>
            <a:r>
              <a:rPr lang="en-US" dirty="0"/>
              <a:t>Method 2 based on trust point for trader</a:t>
            </a:r>
          </a:p>
        </p:txBody>
      </p:sp>
      <p:sp>
        <p:nvSpPr>
          <p:cNvPr id="3" name="Content Placeholder 2">
            <a:extLst>
              <a:ext uri="{FF2B5EF4-FFF2-40B4-BE49-F238E27FC236}">
                <a16:creationId xmlns:a16="http://schemas.microsoft.com/office/drawing/2014/main" id="{85D1FA09-AC1F-4B05-9E94-9195E718CC41}"/>
              </a:ext>
            </a:extLst>
          </p:cNvPr>
          <p:cNvSpPr>
            <a:spLocks noGrp="1"/>
          </p:cNvSpPr>
          <p:nvPr>
            <p:ph idx="1"/>
          </p:nvPr>
        </p:nvSpPr>
        <p:spPr>
          <a:xfrm>
            <a:off x="818712" y="2222287"/>
            <a:ext cx="10568951" cy="4283492"/>
          </a:xfrm>
        </p:spPr>
        <p:txBody>
          <a:bodyPr>
            <a:normAutofit/>
          </a:bodyPr>
          <a:lstStyle/>
          <a:p>
            <a:r>
              <a:rPr lang="en-US" sz="2400" dirty="0"/>
              <a:t>Assign trust point for all traders</a:t>
            </a:r>
          </a:p>
          <a:p>
            <a:r>
              <a:rPr lang="en-US" sz="2400" dirty="0"/>
              <a:t>Categorize the products into less vulnerable to cartel and more vulnerable to cartel</a:t>
            </a:r>
          </a:p>
          <a:p>
            <a:r>
              <a:rPr lang="en-US" sz="2400" dirty="0"/>
              <a:t>Increment or decrement trust point of trader based on his/her actions in APMC</a:t>
            </a:r>
          </a:p>
          <a:p>
            <a:r>
              <a:rPr lang="en-US" sz="2400" dirty="0"/>
              <a:t>Set a threshold point to categorize a trader to be part of cartel</a:t>
            </a:r>
          </a:p>
        </p:txBody>
      </p:sp>
    </p:spTree>
    <p:extLst>
      <p:ext uri="{BB962C8B-B14F-4D97-AF65-F5344CB8AC3E}">
        <p14:creationId xmlns:p14="http://schemas.microsoft.com/office/powerpoint/2010/main" val="398766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9B13-D99A-40AA-8BB7-BBEDE8341397}"/>
              </a:ext>
            </a:extLst>
          </p:cNvPr>
          <p:cNvSpPr>
            <a:spLocks noGrp="1"/>
          </p:cNvSpPr>
          <p:nvPr>
            <p:ph type="title"/>
          </p:nvPr>
        </p:nvSpPr>
        <p:spPr/>
        <p:txBody>
          <a:bodyPr/>
          <a:lstStyle/>
          <a:p>
            <a:r>
              <a:rPr lang="en-US" dirty="0"/>
              <a:t>Trust point scale</a:t>
            </a:r>
          </a:p>
        </p:txBody>
      </p:sp>
      <p:pic>
        <p:nvPicPr>
          <p:cNvPr id="4" name="Picture 4" descr="Diagram, timeline&#10;&#10;Description automatically generated">
            <a:extLst>
              <a:ext uri="{FF2B5EF4-FFF2-40B4-BE49-F238E27FC236}">
                <a16:creationId xmlns:a16="http://schemas.microsoft.com/office/drawing/2014/main" id="{CCA8FEED-9122-437F-97E9-176D63464E71}"/>
              </a:ext>
            </a:extLst>
          </p:cNvPr>
          <p:cNvPicPr>
            <a:picLocks noGrp="1" noChangeAspect="1"/>
          </p:cNvPicPr>
          <p:nvPr>
            <p:ph idx="1"/>
          </p:nvPr>
        </p:nvPicPr>
        <p:blipFill>
          <a:blip r:embed="rId2"/>
          <a:stretch>
            <a:fillRect/>
          </a:stretch>
        </p:blipFill>
        <p:spPr>
          <a:xfrm>
            <a:off x="583990" y="2811818"/>
            <a:ext cx="10276396" cy="3420732"/>
          </a:xfrm>
        </p:spPr>
      </p:pic>
    </p:spTree>
    <p:extLst>
      <p:ext uri="{BB962C8B-B14F-4D97-AF65-F5344CB8AC3E}">
        <p14:creationId xmlns:p14="http://schemas.microsoft.com/office/powerpoint/2010/main" val="257957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F0C6-705F-4736-85FB-81E06F0A10E6}"/>
              </a:ext>
            </a:extLst>
          </p:cNvPr>
          <p:cNvSpPr>
            <a:spLocks noGrp="1"/>
          </p:cNvSpPr>
          <p:nvPr>
            <p:ph type="title"/>
          </p:nvPr>
        </p:nvSpPr>
        <p:spPr/>
        <p:txBody>
          <a:bodyPr/>
          <a:lstStyle/>
          <a:p>
            <a:r>
              <a:rPr lang="en-US" dirty="0"/>
              <a:t>Implementation screenshots</a:t>
            </a:r>
          </a:p>
        </p:txBody>
      </p:sp>
      <p:pic>
        <p:nvPicPr>
          <p:cNvPr id="3" name="Picture 3" descr="Graphical user interface, text, application&#10;&#10;Description automatically generated">
            <a:extLst>
              <a:ext uri="{FF2B5EF4-FFF2-40B4-BE49-F238E27FC236}">
                <a16:creationId xmlns:a16="http://schemas.microsoft.com/office/drawing/2014/main" id="{58EC5454-9B73-40BD-9AED-4FFCAA9BD16F}"/>
              </a:ext>
            </a:extLst>
          </p:cNvPr>
          <p:cNvPicPr>
            <a:picLocks noChangeAspect="1"/>
          </p:cNvPicPr>
          <p:nvPr/>
        </p:nvPicPr>
        <p:blipFill>
          <a:blip r:embed="rId2"/>
          <a:stretch>
            <a:fillRect/>
          </a:stretch>
        </p:blipFill>
        <p:spPr>
          <a:xfrm>
            <a:off x="8627" y="-97563"/>
            <a:ext cx="12189123" cy="6952486"/>
          </a:xfrm>
          <a:prstGeom prst="rect">
            <a:avLst/>
          </a:prstGeom>
        </p:spPr>
      </p:pic>
    </p:spTree>
    <p:extLst>
      <p:ext uri="{BB962C8B-B14F-4D97-AF65-F5344CB8AC3E}">
        <p14:creationId xmlns:p14="http://schemas.microsoft.com/office/powerpoint/2010/main" val="44824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8B3C-36EB-407F-92A9-77B3E6D8364E}"/>
              </a:ext>
            </a:extLst>
          </p:cNvPr>
          <p:cNvSpPr>
            <a:spLocks noGrp="1"/>
          </p:cNvSpPr>
          <p:nvPr>
            <p:ph type="title"/>
          </p:nvPr>
        </p:nvSpPr>
        <p:spPr/>
        <p:txBody>
          <a:bodyPr/>
          <a:lstStyle/>
          <a:p>
            <a:r>
              <a:rPr lang="en-US" dirty="0"/>
              <a:t>Work to be done</a:t>
            </a:r>
          </a:p>
        </p:txBody>
      </p:sp>
      <p:sp>
        <p:nvSpPr>
          <p:cNvPr id="3" name="Content Placeholder 2">
            <a:extLst>
              <a:ext uri="{FF2B5EF4-FFF2-40B4-BE49-F238E27FC236}">
                <a16:creationId xmlns:a16="http://schemas.microsoft.com/office/drawing/2014/main" id="{18C3A68E-F638-4A43-9AA8-ABD67829FFF0}"/>
              </a:ext>
            </a:extLst>
          </p:cNvPr>
          <p:cNvSpPr>
            <a:spLocks noGrp="1"/>
          </p:cNvSpPr>
          <p:nvPr>
            <p:ph idx="1"/>
          </p:nvPr>
        </p:nvSpPr>
        <p:spPr>
          <a:xfrm>
            <a:off x="818712" y="2222287"/>
            <a:ext cx="11187177" cy="3636511"/>
          </a:xfrm>
        </p:spPr>
        <p:txBody>
          <a:bodyPr>
            <a:normAutofit/>
          </a:bodyPr>
          <a:lstStyle/>
          <a:p>
            <a:r>
              <a:rPr lang="en-US" sz="2400" dirty="0"/>
              <a:t>Define standard factors that alter the trust points</a:t>
            </a:r>
          </a:p>
          <a:p>
            <a:r>
              <a:rPr lang="en-US" sz="2400" dirty="0"/>
              <a:t>Provide solid reasons how such factors contribute in defining the trust point </a:t>
            </a:r>
          </a:p>
          <a:p>
            <a:r>
              <a:rPr lang="en-US" sz="2400" dirty="0"/>
              <a:t>Write the algorithm based on the chosen factors</a:t>
            </a:r>
          </a:p>
          <a:p>
            <a:r>
              <a:rPr lang="en-US" sz="2400" dirty="0"/>
              <a:t>Implement the algorithm and test it</a:t>
            </a:r>
          </a:p>
          <a:p>
            <a:r>
              <a:rPr lang="en-US" sz="2400" dirty="0"/>
              <a:t>Develop demo web application to simulate the work done</a:t>
            </a:r>
          </a:p>
        </p:txBody>
      </p:sp>
    </p:spTree>
    <p:extLst>
      <p:ext uri="{BB962C8B-B14F-4D97-AF65-F5344CB8AC3E}">
        <p14:creationId xmlns:p14="http://schemas.microsoft.com/office/powerpoint/2010/main" val="6535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9B83-6197-474E-ACF2-98A35F2AD74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98E578-61CE-4C1C-BFE5-08BCF66B4CC4}"/>
              </a:ext>
            </a:extLst>
          </p:cNvPr>
          <p:cNvSpPr>
            <a:spLocks noGrp="1"/>
          </p:cNvSpPr>
          <p:nvPr>
            <p:ph idx="1"/>
          </p:nvPr>
        </p:nvSpPr>
        <p:spPr>
          <a:xfrm>
            <a:off x="674938" y="2380438"/>
            <a:ext cx="10554574" cy="3636511"/>
          </a:xfrm>
        </p:spPr>
        <p:txBody>
          <a:bodyPr>
            <a:normAutofit fontScale="92500"/>
          </a:bodyPr>
          <a:lstStyle/>
          <a:p>
            <a:r>
              <a:rPr lang="en-US" sz="2000" dirty="0">
                <a:ea typeface="+mn-lt"/>
                <a:cs typeface="+mn-lt"/>
              </a:rPr>
              <a:t>Wachs, J., Kertész, J. A network approach to cartel detection in public auction markets. Sci Rep 9, 10818 (2019).  </a:t>
            </a:r>
            <a:r>
              <a:rPr lang="en-US" sz="2000" dirty="0">
                <a:ea typeface="+mn-lt"/>
                <a:cs typeface="+mn-lt"/>
                <a:hlinkClick r:id="rId2"/>
              </a:rPr>
              <a:t>https://www.nature.com/articles/s41598-019-47198-1</a:t>
            </a:r>
            <a:endParaRPr lang="en-US" sz="2000">
              <a:ea typeface="+mn-lt"/>
              <a:cs typeface="+mn-lt"/>
            </a:endParaRPr>
          </a:p>
          <a:p>
            <a:r>
              <a:rPr lang="en-US" sz="2000" dirty="0">
                <a:ea typeface="+mn-lt"/>
                <a:cs typeface="+mn-lt"/>
              </a:rPr>
              <a:t>Bence Tóth1 , Mihály Fazekas2 , Ágnes Czibik3 , István János Tóth4 Toolkit for detecting collusive bidding in public procurement  </a:t>
            </a:r>
            <a:r>
              <a:rPr lang="en-US" sz="2000" dirty="0">
                <a:ea typeface="+mn-lt"/>
                <a:cs typeface="+mn-lt"/>
                <a:hlinkClick r:id="rId3"/>
              </a:rPr>
              <a:t>http://www.govtransparency.eu/wp-content/uploads/2015/11/GTI_WP2014_2_Toth_et_al_150413.pdf</a:t>
            </a:r>
          </a:p>
          <a:p>
            <a:r>
              <a:rPr lang="en-US" sz="2000" dirty="0">
                <a:ea typeface="+mn-lt"/>
                <a:cs typeface="+mn-lt"/>
              </a:rPr>
              <a:t>OECD. Ex officio cartel investigations and the use of screens to detect cartels. 2013.</a:t>
            </a:r>
          </a:p>
          <a:p>
            <a:r>
              <a:rPr lang="en-US" sz="2000" dirty="0">
                <a:ea typeface="+mn-lt"/>
                <a:cs typeface="+mn-lt"/>
              </a:rPr>
              <a:t>Robert H. Porter and J. Douglas Zona. Detection of bid rigging in </a:t>
            </a:r>
            <a:r>
              <a:rPr lang="en-US" sz="2000" dirty="0" err="1">
                <a:ea typeface="+mn-lt"/>
                <a:cs typeface="+mn-lt"/>
              </a:rPr>
              <a:t>procurementauctions.Journal</a:t>
            </a:r>
            <a:r>
              <a:rPr lang="en-US" sz="2000" dirty="0">
                <a:ea typeface="+mn-lt"/>
                <a:cs typeface="+mn-lt"/>
              </a:rPr>
              <a:t> of Political Economy, 101(3):518–538, 1993. </a:t>
            </a:r>
            <a:r>
              <a:rPr lang="en-US" sz="2000" dirty="0" err="1">
                <a:ea typeface="+mn-lt"/>
                <a:cs typeface="+mn-lt"/>
              </a:rPr>
              <a:t>doi</a:t>
            </a:r>
            <a:r>
              <a:rPr lang="en-US" sz="2000" dirty="0">
                <a:ea typeface="+mn-lt"/>
                <a:cs typeface="+mn-lt"/>
              </a:rPr>
              <a:t>: 10.1086/261885.URLhttps://doi.org/10.1086/261885.</a:t>
            </a:r>
          </a:p>
        </p:txBody>
      </p:sp>
    </p:spTree>
    <p:extLst>
      <p:ext uri="{BB962C8B-B14F-4D97-AF65-F5344CB8AC3E}">
        <p14:creationId xmlns:p14="http://schemas.microsoft.com/office/powerpoint/2010/main" val="319936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CB3A-1E4C-4879-99F7-AF2E7F77B741}"/>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EF45404-7919-4553-B9E4-97CD5299BC3E}"/>
              </a:ext>
            </a:extLst>
          </p:cNvPr>
          <p:cNvSpPr>
            <a:spLocks noGrp="1"/>
          </p:cNvSpPr>
          <p:nvPr>
            <p:ph idx="1"/>
          </p:nvPr>
        </p:nvSpPr>
        <p:spPr>
          <a:xfrm>
            <a:off x="804335" y="1977872"/>
            <a:ext cx="10568951" cy="4513529"/>
          </a:xfrm>
        </p:spPr>
        <p:txBody>
          <a:bodyPr>
            <a:normAutofit fontScale="92500" lnSpcReduction="10000"/>
          </a:bodyPr>
          <a:lstStyle/>
          <a:p>
            <a:pPr marL="0" indent="0">
              <a:buNone/>
            </a:pPr>
            <a:endParaRPr lang="en-US" sz="2400" dirty="0"/>
          </a:p>
          <a:p>
            <a:r>
              <a:rPr lang="en-US" sz="2400" dirty="0"/>
              <a:t>What is a Cartel</a:t>
            </a:r>
          </a:p>
          <a:p>
            <a:r>
              <a:rPr lang="en-US" sz="2400" dirty="0"/>
              <a:t>What is an APMC</a:t>
            </a:r>
          </a:p>
          <a:p>
            <a:r>
              <a:rPr lang="en-US" sz="2400" dirty="0"/>
              <a:t>Workflow in APMC</a:t>
            </a:r>
          </a:p>
          <a:p>
            <a:r>
              <a:rPr lang="en-US" sz="2400" dirty="0"/>
              <a:t>Cartel in APMC</a:t>
            </a:r>
          </a:p>
          <a:p>
            <a:r>
              <a:rPr lang="en-US" sz="2400" dirty="0"/>
              <a:t>Problem Statement</a:t>
            </a:r>
          </a:p>
          <a:p>
            <a:r>
              <a:rPr lang="en-US" sz="2400" dirty="0"/>
              <a:t>Objectives</a:t>
            </a:r>
          </a:p>
          <a:p>
            <a:r>
              <a:rPr lang="en-US" sz="2400" dirty="0"/>
              <a:t>Work done </a:t>
            </a:r>
          </a:p>
          <a:p>
            <a:r>
              <a:rPr lang="en-US" sz="2400" dirty="0"/>
              <a:t>Implementation</a:t>
            </a:r>
          </a:p>
          <a:p>
            <a:r>
              <a:rPr lang="en-US" sz="2400" dirty="0"/>
              <a:t>Work to be done</a:t>
            </a:r>
          </a:p>
          <a:p>
            <a:endParaRPr lang="en-US" sz="2400" dirty="0"/>
          </a:p>
        </p:txBody>
      </p:sp>
    </p:spTree>
    <p:extLst>
      <p:ext uri="{BB962C8B-B14F-4D97-AF65-F5344CB8AC3E}">
        <p14:creationId xmlns:p14="http://schemas.microsoft.com/office/powerpoint/2010/main" val="359672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6CBE-1BBB-466E-9F4F-3507DA7B5A37}"/>
              </a:ext>
            </a:extLst>
          </p:cNvPr>
          <p:cNvSpPr>
            <a:spLocks noGrp="1"/>
          </p:cNvSpPr>
          <p:nvPr>
            <p:ph type="title"/>
          </p:nvPr>
        </p:nvSpPr>
        <p:spPr/>
        <p:txBody>
          <a:bodyPr/>
          <a:lstStyle/>
          <a:p>
            <a:r>
              <a:rPr lang="en-US" dirty="0"/>
              <a:t>What is a Cartel</a:t>
            </a:r>
          </a:p>
        </p:txBody>
      </p:sp>
      <p:sp>
        <p:nvSpPr>
          <p:cNvPr id="3" name="Content Placeholder 2">
            <a:extLst>
              <a:ext uri="{FF2B5EF4-FFF2-40B4-BE49-F238E27FC236}">
                <a16:creationId xmlns:a16="http://schemas.microsoft.com/office/drawing/2014/main" id="{8510306F-AE86-4C87-83E6-554BDD12364D}"/>
              </a:ext>
            </a:extLst>
          </p:cNvPr>
          <p:cNvSpPr>
            <a:spLocks noGrp="1"/>
          </p:cNvSpPr>
          <p:nvPr>
            <p:ph idx="1"/>
          </p:nvPr>
        </p:nvSpPr>
        <p:spPr>
          <a:xfrm>
            <a:off x="804335" y="2222287"/>
            <a:ext cx="6514536" cy="3636511"/>
          </a:xfrm>
        </p:spPr>
        <p:txBody>
          <a:bodyPr>
            <a:normAutofit/>
          </a:bodyPr>
          <a:lstStyle/>
          <a:p>
            <a:r>
              <a:rPr lang="en-US" sz="2400" dirty="0">
                <a:ea typeface="+mn-lt"/>
                <a:cs typeface="+mn-lt"/>
              </a:rPr>
              <a:t>A Cartel is a group of independent competitive market participants under the same sphere of business who collude with each other in order to improve their profits and dominate the market.</a:t>
            </a:r>
            <a:endParaRPr lang="en-US" sz="2400" dirty="0"/>
          </a:p>
        </p:txBody>
      </p:sp>
      <p:pic>
        <p:nvPicPr>
          <p:cNvPr id="4" name="Picture 4" descr="A stone wall in front of a brick building&#10;&#10;Description automatically generated">
            <a:extLst>
              <a:ext uri="{FF2B5EF4-FFF2-40B4-BE49-F238E27FC236}">
                <a16:creationId xmlns:a16="http://schemas.microsoft.com/office/drawing/2014/main" id="{9CF09958-BAA7-4225-9FB5-845905F9C882}"/>
              </a:ext>
            </a:extLst>
          </p:cNvPr>
          <p:cNvPicPr>
            <a:picLocks noChangeAspect="1"/>
          </p:cNvPicPr>
          <p:nvPr/>
        </p:nvPicPr>
        <p:blipFill>
          <a:blip r:embed="rId2"/>
          <a:stretch>
            <a:fillRect/>
          </a:stretch>
        </p:blipFill>
        <p:spPr>
          <a:xfrm>
            <a:off x="7499230" y="2941812"/>
            <a:ext cx="4482860" cy="1923279"/>
          </a:xfrm>
          <a:prstGeom prst="rect">
            <a:avLst/>
          </a:prstGeom>
        </p:spPr>
      </p:pic>
    </p:spTree>
    <p:extLst>
      <p:ext uri="{BB962C8B-B14F-4D97-AF65-F5344CB8AC3E}">
        <p14:creationId xmlns:p14="http://schemas.microsoft.com/office/powerpoint/2010/main" val="290447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534F-E43D-4324-85F3-B2A61E89904A}"/>
              </a:ext>
            </a:extLst>
          </p:cNvPr>
          <p:cNvSpPr>
            <a:spLocks noGrp="1"/>
          </p:cNvSpPr>
          <p:nvPr>
            <p:ph type="title"/>
          </p:nvPr>
        </p:nvSpPr>
        <p:spPr/>
        <p:txBody>
          <a:bodyPr/>
          <a:lstStyle/>
          <a:p>
            <a:r>
              <a:rPr lang="en-US" dirty="0"/>
              <a:t>What is an APMC</a:t>
            </a:r>
          </a:p>
        </p:txBody>
      </p:sp>
      <p:sp>
        <p:nvSpPr>
          <p:cNvPr id="3" name="Content Placeholder 2">
            <a:extLst>
              <a:ext uri="{FF2B5EF4-FFF2-40B4-BE49-F238E27FC236}">
                <a16:creationId xmlns:a16="http://schemas.microsoft.com/office/drawing/2014/main" id="{EA6F79BB-B371-4924-862F-84D1AA8A55FE}"/>
              </a:ext>
            </a:extLst>
          </p:cNvPr>
          <p:cNvSpPr>
            <a:spLocks noGrp="1"/>
          </p:cNvSpPr>
          <p:nvPr>
            <p:ph idx="1"/>
          </p:nvPr>
        </p:nvSpPr>
        <p:spPr>
          <a:xfrm>
            <a:off x="804335" y="2682362"/>
            <a:ext cx="10554574" cy="3636511"/>
          </a:xfrm>
        </p:spPr>
        <p:txBody>
          <a:bodyPr>
            <a:normAutofit/>
          </a:bodyPr>
          <a:lstStyle/>
          <a:p>
            <a:r>
              <a:rPr lang="en-US" sz="2400" dirty="0">
                <a:ea typeface="+mn-lt"/>
                <a:cs typeface="+mn-lt"/>
              </a:rPr>
              <a:t>APMC stands for Agriculture Produce Market Committee.</a:t>
            </a:r>
            <a:endParaRPr lang="en-US" sz="2400" dirty="0"/>
          </a:p>
          <a:p>
            <a:r>
              <a:rPr lang="en-US" sz="2400" dirty="0">
                <a:ea typeface="+mn-lt"/>
                <a:cs typeface="+mn-lt"/>
              </a:rPr>
              <a:t>It is a marketing board governed by the state government to ensure farmers are safeguarded from exploitation by large retailers, as well as ensuring the farm to retail price spread does not reach excessively high levels.</a:t>
            </a:r>
            <a:endParaRPr lang="en-US" sz="2400" dirty="0"/>
          </a:p>
          <a:p>
            <a:r>
              <a:rPr lang="en-US" sz="2400"/>
              <a:t>Stake holders : Farmers, traders, commission agents, Local bodies, Labourers.</a:t>
            </a:r>
          </a:p>
          <a:p>
            <a:endParaRPr lang="en-US" sz="2400" dirty="0"/>
          </a:p>
          <a:p>
            <a:pPr marL="0" indent="0">
              <a:buNone/>
            </a:pPr>
            <a:endParaRPr lang="en-US" sz="2400" dirty="0"/>
          </a:p>
        </p:txBody>
      </p:sp>
    </p:spTree>
    <p:extLst>
      <p:ext uri="{BB962C8B-B14F-4D97-AF65-F5344CB8AC3E}">
        <p14:creationId xmlns:p14="http://schemas.microsoft.com/office/powerpoint/2010/main" val="236264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5BAC73-62BE-4156-AFC9-1511A3A8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3" name="Picture 3" descr="A picture containing building, car, truck, filled&#10;&#10;Description automatically generated">
            <a:extLst>
              <a:ext uri="{FF2B5EF4-FFF2-40B4-BE49-F238E27FC236}">
                <a16:creationId xmlns:a16="http://schemas.microsoft.com/office/drawing/2014/main" id="{746E6189-13D5-448F-B669-E558783F66A4}"/>
              </a:ext>
            </a:extLst>
          </p:cNvPr>
          <p:cNvPicPr>
            <a:picLocks noChangeAspect="1"/>
          </p:cNvPicPr>
          <p:nvPr/>
        </p:nvPicPr>
        <p:blipFill rotWithShape="1">
          <a:blip r:embed="rId2"/>
          <a:srcRect l="17010" r="19782"/>
          <a:stretch/>
        </p:blipFill>
        <p:spPr>
          <a:xfrm>
            <a:off x="643467" y="643467"/>
            <a:ext cx="5291666" cy="5571066"/>
          </a:xfrm>
          <a:prstGeom prst="rect">
            <a:avLst/>
          </a:prstGeom>
        </p:spPr>
      </p:pic>
      <p:pic>
        <p:nvPicPr>
          <p:cNvPr id="2" name="Picture 2" descr="An aerial view of a city&#10;&#10;Description automatically generated">
            <a:extLst>
              <a:ext uri="{FF2B5EF4-FFF2-40B4-BE49-F238E27FC236}">
                <a16:creationId xmlns:a16="http://schemas.microsoft.com/office/drawing/2014/main" id="{47DAB36B-C294-48E5-99B2-AAF36EA20CB7}"/>
              </a:ext>
            </a:extLst>
          </p:cNvPr>
          <p:cNvPicPr>
            <a:picLocks noChangeAspect="1"/>
          </p:cNvPicPr>
          <p:nvPr/>
        </p:nvPicPr>
        <p:blipFill rotWithShape="1">
          <a:blip r:embed="rId3"/>
          <a:srcRect l="20070" r="26025" b="-1"/>
          <a:stretch/>
        </p:blipFill>
        <p:spPr>
          <a:xfrm>
            <a:off x="6256866" y="643467"/>
            <a:ext cx="5291666" cy="5571066"/>
          </a:xfrm>
          <a:prstGeom prst="rect">
            <a:avLst/>
          </a:prstGeom>
        </p:spPr>
      </p:pic>
    </p:spTree>
    <p:extLst>
      <p:ext uri="{BB962C8B-B14F-4D97-AF65-F5344CB8AC3E}">
        <p14:creationId xmlns:p14="http://schemas.microsoft.com/office/powerpoint/2010/main" val="194466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7C3F-6CF5-4CBA-9119-834AE61C8D61}"/>
              </a:ext>
            </a:extLst>
          </p:cNvPr>
          <p:cNvSpPr>
            <a:spLocks noGrp="1"/>
          </p:cNvSpPr>
          <p:nvPr>
            <p:ph type="title"/>
          </p:nvPr>
        </p:nvSpPr>
        <p:spPr/>
        <p:txBody>
          <a:bodyPr/>
          <a:lstStyle/>
          <a:p>
            <a:r>
              <a:rPr lang="en-US" dirty="0"/>
              <a:t>Workflow in APMC</a:t>
            </a:r>
          </a:p>
        </p:txBody>
      </p:sp>
      <p:sp>
        <p:nvSpPr>
          <p:cNvPr id="4" name="Rectangle 3">
            <a:extLst>
              <a:ext uri="{FF2B5EF4-FFF2-40B4-BE49-F238E27FC236}">
                <a16:creationId xmlns:a16="http://schemas.microsoft.com/office/drawing/2014/main" id="{80C1B92A-3429-422B-A959-A6BA003A3CA2}"/>
              </a:ext>
            </a:extLst>
          </p:cNvPr>
          <p:cNvSpPr/>
          <p:nvPr/>
        </p:nvSpPr>
        <p:spPr>
          <a:xfrm>
            <a:off x="347932" y="2684253"/>
            <a:ext cx="334992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Inbound Logistics</a:t>
            </a:r>
          </a:p>
        </p:txBody>
      </p:sp>
      <p:sp>
        <p:nvSpPr>
          <p:cNvPr id="5" name="Rectangle 4">
            <a:extLst>
              <a:ext uri="{FF2B5EF4-FFF2-40B4-BE49-F238E27FC236}">
                <a16:creationId xmlns:a16="http://schemas.microsoft.com/office/drawing/2014/main" id="{6C61CB74-F161-4543-88CC-360C955C1D82}"/>
              </a:ext>
            </a:extLst>
          </p:cNvPr>
          <p:cNvSpPr/>
          <p:nvPr/>
        </p:nvSpPr>
        <p:spPr>
          <a:xfrm>
            <a:off x="4934309" y="2684253"/>
            <a:ext cx="334992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Cleaning, Sorting and Display</a:t>
            </a:r>
          </a:p>
        </p:txBody>
      </p:sp>
      <p:sp>
        <p:nvSpPr>
          <p:cNvPr id="6" name="Rectangle 5">
            <a:extLst>
              <a:ext uri="{FF2B5EF4-FFF2-40B4-BE49-F238E27FC236}">
                <a16:creationId xmlns:a16="http://schemas.microsoft.com/office/drawing/2014/main" id="{851B4C98-7986-4005-B4B4-A5774C3C94C6}"/>
              </a:ext>
            </a:extLst>
          </p:cNvPr>
          <p:cNvSpPr/>
          <p:nvPr/>
        </p:nvSpPr>
        <p:spPr>
          <a:xfrm>
            <a:off x="8701177" y="3891951"/>
            <a:ext cx="334992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Auction</a:t>
            </a:r>
          </a:p>
        </p:txBody>
      </p:sp>
      <p:sp>
        <p:nvSpPr>
          <p:cNvPr id="7" name="Rectangle 6">
            <a:extLst>
              <a:ext uri="{FF2B5EF4-FFF2-40B4-BE49-F238E27FC236}">
                <a16:creationId xmlns:a16="http://schemas.microsoft.com/office/drawing/2014/main" id="{18819F28-6890-4062-BFB5-63F074075E40}"/>
              </a:ext>
            </a:extLst>
          </p:cNvPr>
          <p:cNvSpPr/>
          <p:nvPr/>
        </p:nvSpPr>
        <p:spPr>
          <a:xfrm>
            <a:off x="4934309" y="5099648"/>
            <a:ext cx="334992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Bagging, Weighting and Payments</a:t>
            </a:r>
          </a:p>
        </p:txBody>
      </p:sp>
      <p:sp>
        <p:nvSpPr>
          <p:cNvPr id="8" name="Rectangle 7">
            <a:extLst>
              <a:ext uri="{FF2B5EF4-FFF2-40B4-BE49-F238E27FC236}">
                <a16:creationId xmlns:a16="http://schemas.microsoft.com/office/drawing/2014/main" id="{C63848EF-79CA-4940-BF05-4FDF7D44DA4A}"/>
              </a:ext>
            </a:extLst>
          </p:cNvPr>
          <p:cNvSpPr/>
          <p:nvPr/>
        </p:nvSpPr>
        <p:spPr>
          <a:xfrm>
            <a:off x="347932" y="5099649"/>
            <a:ext cx="334992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Outbound Logistics</a:t>
            </a:r>
          </a:p>
        </p:txBody>
      </p:sp>
      <p:sp>
        <p:nvSpPr>
          <p:cNvPr id="12" name="Arrow: Right 11">
            <a:extLst>
              <a:ext uri="{FF2B5EF4-FFF2-40B4-BE49-F238E27FC236}">
                <a16:creationId xmlns:a16="http://schemas.microsoft.com/office/drawing/2014/main" id="{178E9B12-A776-479E-9D06-7EA131220612}"/>
              </a:ext>
            </a:extLst>
          </p:cNvPr>
          <p:cNvSpPr/>
          <p:nvPr/>
        </p:nvSpPr>
        <p:spPr>
          <a:xfrm>
            <a:off x="3823105" y="2898238"/>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AC96860-BD3B-4716-A7A7-65CD410616ED}"/>
              </a:ext>
            </a:extLst>
          </p:cNvPr>
          <p:cNvSpPr/>
          <p:nvPr/>
        </p:nvSpPr>
        <p:spPr>
          <a:xfrm>
            <a:off x="3879716" y="5384623"/>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Bent-Up 14">
            <a:extLst>
              <a:ext uri="{FF2B5EF4-FFF2-40B4-BE49-F238E27FC236}">
                <a16:creationId xmlns:a16="http://schemas.microsoft.com/office/drawing/2014/main" id="{C8CE6F89-C778-4CFF-8F85-8D22A031EAAA}"/>
              </a:ext>
            </a:extLst>
          </p:cNvPr>
          <p:cNvSpPr/>
          <p:nvPr/>
        </p:nvSpPr>
        <p:spPr>
          <a:xfrm flipV="1">
            <a:off x="8414184" y="2844883"/>
            <a:ext cx="848264" cy="92015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id="{1FC75546-F982-4D28-8D4E-A0C70A34F465}"/>
              </a:ext>
            </a:extLst>
          </p:cNvPr>
          <p:cNvSpPr/>
          <p:nvPr/>
        </p:nvSpPr>
        <p:spPr>
          <a:xfrm rot="5400000" flipV="1">
            <a:off x="8371051" y="4929600"/>
            <a:ext cx="848264" cy="92015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D5BA-98DE-4C87-8375-7E5CDCFD249E}"/>
              </a:ext>
            </a:extLst>
          </p:cNvPr>
          <p:cNvSpPr>
            <a:spLocks noGrp="1"/>
          </p:cNvSpPr>
          <p:nvPr>
            <p:ph type="title"/>
          </p:nvPr>
        </p:nvSpPr>
        <p:spPr/>
        <p:txBody>
          <a:bodyPr/>
          <a:lstStyle/>
          <a:p>
            <a:r>
              <a:rPr lang="en-US" dirty="0"/>
              <a:t>Cartel in APMC</a:t>
            </a:r>
          </a:p>
        </p:txBody>
      </p:sp>
      <p:sp>
        <p:nvSpPr>
          <p:cNvPr id="3" name="Content Placeholder 2">
            <a:extLst>
              <a:ext uri="{FF2B5EF4-FFF2-40B4-BE49-F238E27FC236}">
                <a16:creationId xmlns:a16="http://schemas.microsoft.com/office/drawing/2014/main" id="{3E629D4C-BCB8-4354-A7B3-D5F0C9D31D57}"/>
              </a:ext>
            </a:extLst>
          </p:cNvPr>
          <p:cNvSpPr>
            <a:spLocks noGrp="1"/>
          </p:cNvSpPr>
          <p:nvPr>
            <p:ph idx="1"/>
          </p:nvPr>
        </p:nvSpPr>
        <p:spPr>
          <a:xfrm>
            <a:off x="818712" y="2222287"/>
            <a:ext cx="10568951" cy="4312246"/>
          </a:xfrm>
        </p:spPr>
        <p:txBody>
          <a:bodyPr>
            <a:normAutofit fontScale="92500" lnSpcReduction="10000"/>
          </a:bodyPr>
          <a:lstStyle/>
          <a:p>
            <a:pPr marL="0" indent="0">
              <a:buNone/>
            </a:pPr>
            <a:r>
              <a:rPr lang="en-US" sz="2400" dirty="0">
                <a:ea typeface="+mn-lt"/>
                <a:cs typeface="+mn-lt"/>
              </a:rPr>
              <a:t>Normal flow :</a:t>
            </a:r>
            <a:endParaRPr lang="en-US" sz="2400" dirty="0"/>
          </a:p>
          <a:p>
            <a:r>
              <a:rPr lang="en-US" sz="2400" dirty="0">
                <a:ea typeface="+mn-lt"/>
                <a:cs typeface="+mn-lt"/>
              </a:rPr>
              <a:t>Commision agent takes care of cleaning, sorting and display of the farmers produce</a:t>
            </a:r>
            <a:endParaRPr lang="en-US" sz="2400" dirty="0"/>
          </a:p>
          <a:p>
            <a:r>
              <a:rPr lang="en-US" sz="2400" dirty="0">
                <a:ea typeface="+mn-lt"/>
                <a:cs typeface="+mn-lt"/>
              </a:rPr>
              <a:t>Auctioneer starts the auction  </a:t>
            </a:r>
            <a:endParaRPr lang="en-US" sz="2400" dirty="0"/>
          </a:p>
          <a:p>
            <a:r>
              <a:rPr lang="en-US" sz="2400" dirty="0">
                <a:ea typeface="+mn-lt"/>
                <a:cs typeface="+mn-lt"/>
              </a:rPr>
              <a:t>Traders whoever interested raise their bids and buy the produce</a:t>
            </a:r>
            <a:endParaRPr lang="en-US" sz="2400" dirty="0"/>
          </a:p>
          <a:p>
            <a:pPr marL="0" indent="0">
              <a:buNone/>
            </a:pPr>
            <a:endParaRPr lang="en-US" sz="2400" dirty="0">
              <a:ea typeface="+mn-lt"/>
              <a:cs typeface="+mn-lt"/>
            </a:endParaRPr>
          </a:p>
          <a:p>
            <a:pPr marL="0" indent="0">
              <a:buNone/>
            </a:pPr>
            <a:r>
              <a:rPr lang="en-US" sz="2400" dirty="0">
                <a:ea typeface="+mn-lt"/>
                <a:cs typeface="+mn-lt"/>
              </a:rPr>
              <a:t>Cartelization in APMC</a:t>
            </a:r>
            <a:endParaRPr lang="en-US" sz="2400" dirty="0"/>
          </a:p>
          <a:p>
            <a:r>
              <a:rPr lang="en-US" sz="2400" dirty="0">
                <a:ea typeface="+mn-lt"/>
                <a:cs typeface="+mn-lt"/>
              </a:rPr>
              <a:t>Traders gather around in advance and comes to an agreement to buy the produce for a price fixed by them which leads to no competition in the bids</a:t>
            </a:r>
            <a:endParaRPr lang="en-US" sz="2400" dirty="0"/>
          </a:p>
          <a:p>
            <a:endParaRPr lang="en-US" sz="2400" dirty="0"/>
          </a:p>
        </p:txBody>
      </p:sp>
    </p:spTree>
    <p:extLst>
      <p:ext uri="{BB962C8B-B14F-4D97-AF65-F5344CB8AC3E}">
        <p14:creationId xmlns:p14="http://schemas.microsoft.com/office/powerpoint/2010/main" val="376683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2AC7-A3CF-4124-9B0B-A0C74424052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E934A15-ABA7-4787-B46D-6CB68DB2A200}"/>
              </a:ext>
            </a:extLst>
          </p:cNvPr>
          <p:cNvSpPr>
            <a:spLocks noGrp="1"/>
          </p:cNvSpPr>
          <p:nvPr>
            <p:ph idx="1"/>
          </p:nvPr>
        </p:nvSpPr>
        <p:spPr/>
        <p:txBody>
          <a:bodyPr>
            <a:normAutofit/>
          </a:bodyPr>
          <a:lstStyle/>
          <a:p>
            <a:r>
              <a:rPr lang="en-US" sz="2400" dirty="0"/>
              <a:t>Need to detect cartels</a:t>
            </a:r>
          </a:p>
          <a:p>
            <a:r>
              <a:rPr lang="en-US" sz="2400" dirty="0"/>
              <a:t>Cartel Impact on farmers</a:t>
            </a:r>
          </a:p>
          <a:p>
            <a:r>
              <a:rPr lang="en-US" sz="2400" dirty="0"/>
              <a:t>Cartel Impact on competitors</a:t>
            </a:r>
          </a:p>
        </p:txBody>
      </p:sp>
    </p:spTree>
    <p:extLst>
      <p:ext uri="{BB962C8B-B14F-4D97-AF65-F5344CB8AC3E}">
        <p14:creationId xmlns:p14="http://schemas.microsoft.com/office/powerpoint/2010/main" val="261327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8A6-0408-41E0-93AC-7EB83B2A4D2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FC550F7-410E-472C-8010-5506737B7D72}"/>
              </a:ext>
            </a:extLst>
          </p:cNvPr>
          <p:cNvSpPr>
            <a:spLocks noGrp="1"/>
          </p:cNvSpPr>
          <p:nvPr>
            <p:ph idx="1"/>
          </p:nvPr>
        </p:nvSpPr>
        <p:spPr>
          <a:xfrm>
            <a:off x="833089" y="2840513"/>
            <a:ext cx="10554574" cy="3636511"/>
          </a:xfrm>
        </p:spPr>
        <p:txBody>
          <a:bodyPr>
            <a:normAutofit fontScale="92500" lnSpcReduction="10000"/>
          </a:bodyPr>
          <a:lstStyle/>
          <a:p>
            <a:r>
              <a:rPr lang="en-US" sz="2400" dirty="0"/>
              <a:t>Study working of APMC</a:t>
            </a:r>
          </a:p>
          <a:p>
            <a:r>
              <a:rPr lang="en-US" sz="2400" dirty="0"/>
              <a:t>Study Cartel system in APMC</a:t>
            </a:r>
          </a:p>
          <a:p>
            <a:r>
              <a:rPr lang="en-US" sz="2400" dirty="0"/>
              <a:t>Find or create a dataset</a:t>
            </a:r>
          </a:p>
          <a:p>
            <a:r>
              <a:rPr lang="en-US" sz="2400" dirty="0"/>
              <a:t>Propose methods to detect Cartels in APMC</a:t>
            </a:r>
          </a:p>
          <a:p>
            <a:r>
              <a:rPr lang="en-US" sz="2400" dirty="0"/>
              <a:t>Write an algorithm that can detect cartel</a:t>
            </a:r>
          </a:p>
          <a:p>
            <a:r>
              <a:rPr lang="en-US" sz="2400" dirty="0"/>
              <a:t>Implement the algorithm and test it</a:t>
            </a:r>
          </a:p>
          <a:p>
            <a:r>
              <a:rPr lang="en-US" sz="2400" dirty="0"/>
              <a:t>Develop a demo web application that can simulate the auction and provide results</a:t>
            </a:r>
          </a:p>
          <a:p>
            <a:endParaRPr lang="en-US" sz="2400" dirty="0"/>
          </a:p>
          <a:p>
            <a:endParaRPr lang="en-US" sz="2400" dirty="0"/>
          </a:p>
        </p:txBody>
      </p:sp>
    </p:spTree>
    <p:extLst>
      <p:ext uri="{BB962C8B-B14F-4D97-AF65-F5344CB8AC3E}">
        <p14:creationId xmlns:p14="http://schemas.microsoft.com/office/powerpoint/2010/main" val="2614896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Quotable</vt:lpstr>
      <vt:lpstr>PowerPoint Presentation</vt:lpstr>
      <vt:lpstr>Contents</vt:lpstr>
      <vt:lpstr>What is a Cartel</vt:lpstr>
      <vt:lpstr>What is an APMC</vt:lpstr>
      <vt:lpstr>PowerPoint Presentation</vt:lpstr>
      <vt:lpstr>Workflow in APMC</vt:lpstr>
      <vt:lpstr>Cartel in APMC</vt:lpstr>
      <vt:lpstr>Problem statement</vt:lpstr>
      <vt:lpstr>Objectives</vt:lpstr>
      <vt:lpstr>Work done </vt:lpstr>
      <vt:lpstr>Method 1 based on profit share in cartel</vt:lpstr>
      <vt:lpstr>PowerPoint Presentation</vt:lpstr>
      <vt:lpstr>Example</vt:lpstr>
      <vt:lpstr>Method 2 based on trust point for trader</vt:lpstr>
      <vt:lpstr>Trust point scale</vt:lpstr>
      <vt:lpstr>Implementation screenshots</vt:lpstr>
      <vt:lpstr>Work to be done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634</cp:revision>
  <dcterms:created xsi:type="dcterms:W3CDTF">2020-11-08T18:06:00Z</dcterms:created>
  <dcterms:modified xsi:type="dcterms:W3CDTF">2020-11-17T07:26:58Z</dcterms:modified>
</cp:coreProperties>
</file>