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8"/>
  </p:notesMasterIdLst>
  <p:sldIdLst>
    <p:sldId id="291" r:id="rId2"/>
    <p:sldId id="281" r:id="rId3"/>
    <p:sldId id="307" r:id="rId4"/>
    <p:sldId id="303" r:id="rId5"/>
    <p:sldId id="304" r:id="rId6"/>
    <p:sldId id="299" r:id="rId7"/>
    <p:sldId id="302" r:id="rId8"/>
    <p:sldId id="301" r:id="rId9"/>
    <p:sldId id="308" r:id="rId10"/>
    <p:sldId id="306" r:id="rId11"/>
    <p:sldId id="305" r:id="rId12"/>
    <p:sldId id="309" r:id="rId13"/>
    <p:sldId id="310" r:id="rId14"/>
    <p:sldId id="311" r:id="rId15"/>
    <p:sldId id="312" r:id="rId16"/>
    <p:sldId id="313" r:id="rId1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850" y="58"/>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day patil" userId="2205de8acdd194a8" providerId="LiveId" clId="{8D2DCC64-91C9-41C4-BF53-E1ED8B3AE6CA}"/>
    <pc:docChg chg="undo custSel addSld modSld">
      <pc:chgData name="uday patil" userId="2205de8acdd194a8" providerId="LiveId" clId="{8D2DCC64-91C9-41C4-BF53-E1ED8B3AE6CA}" dt="2025-09-20T02:38:37.059" v="187"/>
      <pc:docMkLst>
        <pc:docMk/>
      </pc:docMkLst>
      <pc:sldChg chg="modSp mod">
        <pc:chgData name="uday patil" userId="2205de8acdd194a8" providerId="LiveId" clId="{8D2DCC64-91C9-41C4-BF53-E1ED8B3AE6CA}" dt="2025-09-19T16:04:33.285" v="4" actId="20577"/>
        <pc:sldMkLst>
          <pc:docMk/>
          <pc:sldMk cId="0" sldId="291"/>
        </pc:sldMkLst>
        <pc:spChg chg="mod">
          <ac:chgData name="uday patil" userId="2205de8acdd194a8" providerId="LiveId" clId="{8D2DCC64-91C9-41C4-BF53-E1ED8B3AE6CA}" dt="2025-09-19T16:04:33.285" v="4" actId="20577"/>
          <ac:spMkLst>
            <pc:docMk/>
            <pc:sldMk cId="0" sldId="291"/>
            <ac:spMk id="7" creationId="{00000000-0000-0000-0000-000000000000}"/>
          </ac:spMkLst>
        </pc:spChg>
      </pc:sldChg>
      <pc:sldChg chg="addSp modSp mod">
        <pc:chgData name="uday patil" userId="2205de8acdd194a8" providerId="LiveId" clId="{8D2DCC64-91C9-41C4-BF53-E1ED8B3AE6CA}" dt="2025-09-19T16:17:49.128" v="90" actId="208"/>
        <pc:sldMkLst>
          <pc:docMk/>
          <pc:sldMk cId="3794185134" sldId="299"/>
        </pc:sldMkLst>
        <pc:spChg chg="mod">
          <ac:chgData name="uday patil" userId="2205de8acdd194a8" providerId="LiveId" clId="{8D2DCC64-91C9-41C4-BF53-E1ED8B3AE6CA}" dt="2025-09-19T16:17:17.758" v="87" actId="20577"/>
          <ac:spMkLst>
            <pc:docMk/>
            <pc:sldMk cId="3794185134" sldId="299"/>
            <ac:spMk id="2" creationId="{C9904C77-A1C6-5858-6F06-374E0CA0D0C8}"/>
          </ac:spMkLst>
        </pc:spChg>
        <pc:spChg chg="mod">
          <ac:chgData name="uday patil" userId="2205de8acdd194a8" providerId="LiveId" clId="{8D2DCC64-91C9-41C4-BF53-E1ED8B3AE6CA}" dt="2025-09-19T16:16:20.792" v="81" actId="1076"/>
          <ac:spMkLst>
            <pc:docMk/>
            <pc:sldMk cId="3794185134" sldId="299"/>
            <ac:spMk id="8" creationId="{00000000-0000-0000-0000-000000000000}"/>
          </ac:spMkLst>
        </pc:spChg>
        <pc:picChg chg="add mod">
          <ac:chgData name="uday patil" userId="2205de8acdd194a8" providerId="LiveId" clId="{8D2DCC64-91C9-41C4-BF53-E1ED8B3AE6CA}" dt="2025-09-19T16:17:49.128" v="90" actId="208"/>
          <ac:picMkLst>
            <pc:docMk/>
            <pc:sldMk cId="3794185134" sldId="299"/>
            <ac:picMk id="5122" creationId="{9AFA6D33-859C-CD30-0409-A031A0A59694}"/>
          </ac:picMkLst>
        </pc:picChg>
      </pc:sldChg>
      <pc:sldChg chg="modSp mod">
        <pc:chgData name="uday patil" userId="2205de8acdd194a8" providerId="LiveId" clId="{8D2DCC64-91C9-41C4-BF53-E1ED8B3AE6CA}" dt="2025-09-19T16:08:52.449" v="47" actId="1076"/>
        <pc:sldMkLst>
          <pc:docMk/>
          <pc:sldMk cId="3965545891" sldId="301"/>
        </pc:sldMkLst>
        <pc:spChg chg="mod">
          <ac:chgData name="uday patil" userId="2205de8acdd194a8" providerId="LiveId" clId="{8D2DCC64-91C9-41C4-BF53-E1ED8B3AE6CA}" dt="2025-09-19T16:08:48.175" v="46" actId="1076"/>
          <ac:spMkLst>
            <pc:docMk/>
            <pc:sldMk cId="3965545891" sldId="301"/>
            <ac:spMk id="8" creationId="{00000000-0000-0000-0000-000000000000}"/>
          </ac:spMkLst>
        </pc:spChg>
        <pc:spChg chg="mod">
          <ac:chgData name="uday patil" userId="2205de8acdd194a8" providerId="LiveId" clId="{8D2DCC64-91C9-41C4-BF53-E1ED8B3AE6CA}" dt="2025-09-19T16:08:52.449" v="47" actId="1076"/>
          <ac:spMkLst>
            <pc:docMk/>
            <pc:sldMk cId="3965545891" sldId="301"/>
            <ac:spMk id="15361" creationId="{00000000-0000-0000-0000-000000000000}"/>
          </ac:spMkLst>
        </pc:spChg>
      </pc:sldChg>
      <pc:sldChg chg="modSp mod">
        <pc:chgData name="uday patil" userId="2205de8acdd194a8" providerId="LiveId" clId="{8D2DCC64-91C9-41C4-BF53-E1ED8B3AE6CA}" dt="2025-09-19T16:09:39.764" v="50" actId="1076"/>
        <pc:sldMkLst>
          <pc:docMk/>
          <pc:sldMk cId="2249009504" sldId="302"/>
        </pc:sldMkLst>
        <pc:spChg chg="mod">
          <ac:chgData name="uday patil" userId="2205de8acdd194a8" providerId="LiveId" clId="{8D2DCC64-91C9-41C4-BF53-E1ED8B3AE6CA}" dt="2025-09-19T16:09:39.764" v="50" actId="1076"/>
          <ac:spMkLst>
            <pc:docMk/>
            <pc:sldMk cId="2249009504" sldId="302"/>
            <ac:spMk id="2" creationId="{A336C127-D1D9-44E3-F868-EEA236C28A48}"/>
          </ac:spMkLst>
        </pc:spChg>
        <pc:spChg chg="mod">
          <ac:chgData name="uday patil" userId="2205de8acdd194a8" providerId="LiveId" clId="{8D2DCC64-91C9-41C4-BF53-E1ED8B3AE6CA}" dt="2025-09-19T16:08:37.491" v="45" actId="1076"/>
          <ac:spMkLst>
            <pc:docMk/>
            <pc:sldMk cId="2249009504" sldId="302"/>
            <ac:spMk id="15362" creationId="{00000000-0000-0000-0000-000000000000}"/>
          </ac:spMkLst>
        </pc:spChg>
      </pc:sldChg>
      <pc:sldChg chg="modSp mod">
        <pc:chgData name="uday patil" userId="2205de8acdd194a8" providerId="LiveId" clId="{8D2DCC64-91C9-41C4-BF53-E1ED8B3AE6CA}" dt="2025-09-19T16:07:52.077" v="39" actId="115"/>
        <pc:sldMkLst>
          <pc:docMk/>
          <pc:sldMk cId="2475995769" sldId="303"/>
        </pc:sldMkLst>
        <pc:spChg chg="mod">
          <ac:chgData name="uday patil" userId="2205de8acdd194a8" providerId="LiveId" clId="{8D2DCC64-91C9-41C4-BF53-E1ED8B3AE6CA}" dt="2025-09-19T16:07:44.940" v="37" actId="1076"/>
          <ac:spMkLst>
            <pc:docMk/>
            <pc:sldMk cId="2475995769" sldId="303"/>
            <ac:spMk id="8" creationId="{BB633A3B-E576-56F4-FB8D-F80747289BA3}"/>
          </ac:spMkLst>
        </pc:spChg>
        <pc:spChg chg="mod">
          <ac:chgData name="uday patil" userId="2205de8acdd194a8" providerId="LiveId" clId="{8D2DCC64-91C9-41C4-BF53-E1ED8B3AE6CA}" dt="2025-09-19T16:07:52.077" v="39" actId="115"/>
          <ac:spMkLst>
            <pc:docMk/>
            <pc:sldMk cId="2475995769" sldId="303"/>
            <ac:spMk id="15362" creationId="{00000000-0000-0000-0000-000000000000}"/>
          </ac:spMkLst>
        </pc:spChg>
      </pc:sldChg>
      <pc:sldChg chg="modSp mod">
        <pc:chgData name="uday patil" userId="2205de8acdd194a8" providerId="LiveId" clId="{8D2DCC64-91C9-41C4-BF53-E1ED8B3AE6CA}" dt="2025-09-19T18:11:34.666" v="180" actId="108"/>
        <pc:sldMkLst>
          <pc:docMk/>
          <pc:sldMk cId="3818974389" sldId="304"/>
        </pc:sldMkLst>
        <pc:spChg chg="mod">
          <ac:chgData name="uday patil" userId="2205de8acdd194a8" providerId="LiveId" clId="{8D2DCC64-91C9-41C4-BF53-E1ED8B3AE6CA}" dt="2025-09-19T16:08:07.495" v="41" actId="1076"/>
          <ac:spMkLst>
            <pc:docMk/>
            <pc:sldMk cId="3818974389" sldId="304"/>
            <ac:spMk id="15361" creationId="{00000000-0000-0000-0000-000000000000}"/>
          </ac:spMkLst>
        </pc:spChg>
        <pc:spChg chg="mod">
          <ac:chgData name="uday patil" userId="2205de8acdd194a8" providerId="LiveId" clId="{8D2DCC64-91C9-41C4-BF53-E1ED8B3AE6CA}" dt="2025-09-19T18:11:34.666" v="180" actId="108"/>
          <ac:spMkLst>
            <pc:docMk/>
            <pc:sldMk cId="3818974389" sldId="304"/>
            <ac:spMk id="15362" creationId="{00000000-0000-0000-0000-000000000000}"/>
          </ac:spMkLst>
        </pc:spChg>
      </pc:sldChg>
      <pc:sldChg chg="modSp mod">
        <pc:chgData name="uday patil" userId="2205de8acdd194a8" providerId="LiveId" clId="{8D2DCC64-91C9-41C4-BF53-E1ED8B3AE6CA}" dt="2025-09-19T16:07:28.544" v="36" actId="1076"/>
        <pc:sldMkLst>
          <pc:docMk/>
          <pc:sldMk cId="1097758631" sldId="305"/>
        </pc:sldMkLst>
        <pc:spChg chg="mod">
          <ac:chgData name="uday patil" userId="2205de8acdd194a8" providerId="LiveId" clId="{8D2DCC64-91C9-41C4-BF53-E1ED8B3AE6CA}" dt="2025-09-19T16:07:28.544" v="36" actId="1076"/>
          <ac:spMkLst>
            <pc:docMk/>
            <pc:sldMk cId="1097758631" sldId="305"/>
            <ac:spMk id="2" creationId="{99814F35-7768-AB8E-661E-A3F7A10A6692}"/>
          </ac:spMkLst>
        </pc:spChg>
        <pc:spChg chg="mod">
          <ac:chgData name="uday patil" userId="2205de8acdd194a8" providerId="LiveId" clId="{8D2DCC64-91C9-41C4-BF53-E1ED8B3AE6CA}" dt="2025-09-19T16:07:20.051" v="35" actId="1076"/>
          <ac:spMkLst>
            <pc:docMk/>
            <pc:sldMk cId="1097758631" sldId="305"/>
            <ac:spMk id="15361" creationId="{00000000-0000-0000-0000-000000000000}"/>
          </ac:spMkLst>
        </pc:spChg>
      </pc:sldChg>
      <pc:sldChg chg="modSp mod">
        <pc:chgData name="uday patil" userId="2205de8acdd194a8" providerId="LiveId" clId="{8D2DCC64-91C9-41C4-BF53-E1ED8B3AE6CA}" dt="2025-09-19T16:07:00.982" v="32" actId="1076"/>
        <pc:sldMkLst>
          <pc:docMk/>
          <pc:sldMk cId="1974218255" sldId="306"/>
        </pc:sldMkLst>
        <pc:spChg chg="mod">
          <ac:chgData name="uday patil" userId="2205de8acdd194a8" providerId="LiveId" clId="{8D2DCC64-91C9-41C4-BF53-E1ED8B3AE6CA}" dt="2025-09-19T16:07:00.982" v="32" actId="1076"/>
          <ac:spMkLst>
            <pc:docMk/>
            <pc:sldMk cId="1974218255" sldId="306"/>
            <ac:spMk id="2" creationId="{65B9F7D3-BEE8-4ED4-320F-A0B00B83042B}"/>
          </ac:spMkLst>
        </pc:spChg>
        <pc:spChg chg="mod">
          <ac:chgData name="uday patil" userId="2205de8acdd194a8" providerId="LiveId" clId="{8D2DCC64-91C9-41C4-BF53-E1ED8B3AE6CA}" dt="2025-09-19T16:06:56.707" v="31" actId="1076"/>
          <ac:spMkLst>
            <pc:docMk/>
            <pc:sldMk cId="1974218255" sldId="306"/>
            <ac:spMk id="15361" creationId="{00000000-0000-0000-0000-000000000000}"/>
          </ac:spMkLst>
        </pc:spChg>
      </pc:sldChg>
      <pc:sldChg chg="addSp modSp mod">
        <pc:chgData name="uday patil" userId="2205de8acdd194a8" providerId="LiveId" clId="{8D2DCC64-91C9-41C4-BF53-E1ED8B3AE6CA}" dt="2025-09-19T16:12:53.249" v="55" actId="115"/>
        <pc:sldMkLst>
          <pc:docMk/>
          <pc:sldMk cId="3660176220" sldId="307"/>
        </pc:sldMkLst>
        <pc:spChg chg="mod">
          <ac:chgData name="uday patil" userId="2205de8acdd194a8" providerId="LiveId" clId="{8D2DCC64-91C9-41C4-BF53-E1ED8B3AE6CA}" dt="2025-09-19T16:12:53.249" v="55" actId="115"/>
          <ac:spMkLst>
            <pc:docMk/>
            <pc:sldMk cId="3660176220" sldId="307"/>
            <ac:spMk id="15362" creationId="{00000000-0000-0000-0000-000000000000}"/>
          </ac:spMkLst>
        </pc:spChg>
        <pc:picChg chg="add mod">
          <ac:chgData name="uday patil" userId="2205de8acdd194a8" providerId="LiveId" clId="{8D2DCC64-91C9-41C4-BF53-E1ED8B3AE6CA}" dt="2025-09-19T16:12:43.857" v="54" actId="1076"/>
          <ac:picMkLst>
            <pc:docMk/>
            <pc:sldMk cId="3660176220" sldId="307"/>
            <ac:picMk id="4098" creationId="{343DEA5C-6A91-0E86-4046-1BD0A7746318}"/>
          </ac:picMkLst>
        </pc:picChg>
      </pc:sldChg>
      <pc:sldChg chg="modSp mod">
        <pc:chgData name="uday patil" userId="2205de8acdd194a8" providerId="LiveId" clId="{8D2DCC64-91C9-41C4-BF53-E1ED8B3AE6CA}" dt="2025-09-19T16:09:06.097" v="49" actId="1076"/>
        <pc:sldMkLst>
          <pc:docMk/>
          <pc:sldMk cId="963831044" sldId="308"/>
        </pc:sldMkLst>
        <pc:spChg chg="mod">
          <ac:chgData name="uday patil" userId="2205de8acdd194a8" providerId="LiveId" clId="{8D2DCC64-91C9-41C4-BF53-E1ED8B3AE6CA}" dt="2025-09-19T16:09:06.097" v="49" actId="1076"/>
          <ac:spMkLst>
            <pc:docMk/>
            <pc:sldMk cId="963831044" sldId="308"/>
            <ac:spMk id="2" creationId="{F539814E-CE09-4119-C51C-5F6ABA6C94D7}"/>
          </ac:spMkLst>
        </pc:spChg>
        <pc:spChg chg="mod">
          <ac:chgData name="uday patil" userId="2205de8acdd194a8" providerId="LiveId" clId="{8D2DCC64-91C9-41C4-BF53-E1ED8B3AE6CA}" dt="2025-09-19T16:09:01.689" v="48" actId="1076"/>
          <ac:spMkLst>
            <pc:docMk/>
            <pc:sldMk cId="963831044" sldId="308"/>
            <ac:spMk id="6" creationId="{26566BB5-FCBD-C664-B6BF-56CF075C54C4}"/>
          </ac:spMkLst>
        </pc:spChg>
      </pc:sldChg>
      <pc:sldChg chg="addSp delSp modSp new mod">
        <pc:chgData name="uday patil" userId="2205de8acdd194a8" providerId="LiveId" clId="{8D2DCC64-91C9-41C4-BF53-E1ED8B3AE6CA}" dt="2025-09-19T16:27:20.050" v="143"/>
        <pc:sldMkLst>
          <pc:docMk/>
          <pc:sldMk cId="3995150973" sldId="309"/>
        </pc:sldMkLst>
        <pc:spChg chg="mod">
          <ac:chgData name="uday patil" userId="2205de8acdd194a8" providerId="LiveId" clId="{8D2DCC64-91C9-41C4-BF53-E1ED8B3AE6CA}" dt="2025-09-19T16:18:49.857" v="140" actId="20577"/>
          <ac:spMkLst>
            <pc:docMk/>
            <pc:sldMk cId="3995150973" sldId="309"/>
            <ac:spMk id="2" creationId="{311D1F75-3DA2-1F16-1E05-0CE743BFB187}"/>
          </ac:spMkLst>
        </pc:spChg>
        <pc:spChg chg="del mod">
          <ac:chgData name="uday patil" userId="2205de8acdd194a8" providerId="LiveId" clId="{8D2DCC64-91C9-41C4-BF53-E1ED8B3AE6CA}" dt="2025-09-19T16:27:05.968" v="142" actId="22"/>
          <ac:spMkLst>
            <pc:docMk/>
            <pc:sldMk cId="3995150973" sldId="309"/>
            <ac:spMk id="3" creationId="{33140D14-3334-16B6-03AF-F8CB1701B1FE}"/>
          </ac:spMkLst>
        </pc:spChg>
        <pc:spChg chg="add mod">
          <ac:chgData name="uday patil" userId="2205de8acdd194a8" providerId="LiveId" clId="{8D2DCC64-91C9-41C4-BF53-E1ED8B3AE6CA}" dt="2025-09-19T16:27:20.050" v="143"/>
          <ac:spMkLst>
            <pc:docMk/>
            <pc:sldMk cId="3995150973" sldId="309"/>
            <ac:spMk id="8" creationId="{4DFAEB0E-8336-9829-52CB-5B690D84B77E}"/>
          </ac:spMkLst>
        </pc:spChg>
        <pc:spChg chg="add mod">
          <ac:chgData name="uday patil" userId="2205de8acdd194a8" providerId="LiveId" clId="{8D2DCC64-91C9-41C4-BF53-E1ED8B3AE6CA}" dt="2025-09-19T16:27:20.050" v="143"/>
          <ac:spMkLst>
            <pc:docMk/>
            <pc:sldMk cId="3995150973" sldId="309"/>
            <ac:spMk id="9" creationId="{861D124D-8F09-10AB-0603-AC07F7A355C1}"/>
          </ac:spMkLst>
        </pc:spChg>
        <pc:picChg chg="add mod ord">
          <ac:chgData name="uday patil" userId="2205de8acdd194a8" providerId="LiveId" clId="{8D2DCC64-91C9-41C4-BF53-E1ED8B3AE6CA}" dt="2025-09-19T16:27:05.968" v="142" actId="22"/>
          <ac:picMkLst>
            <pc:docMk/>
            <pc:sldMk cId="3995150973" sldId="309"/>
            <ac:picMk id="7" creationId="{6EEAA30F-F7EB-ED17-5491-B7558C99A210}"/>
          </ac:picMkLst>
        </pc:picChg>
      </pc:sldChg>
      <pc:sldChg chg="addSp delSp modSp new mod">
        <pc:chgData name="uday patil" userId="2205de8acdd194a8" providerId="LiveId" clId="{8D2DCC64-91C9-41C4-BF53-E1ED8B3AE6CA}" dt="2025-09-19T16:28:22.306" v="156" actId="1076"/>
        <pc:sldMkLst>
          <pc:docMk/>
          <pc:sldMk cId="3245471175" sldId="310"/>
        </pc:sldMkLst>
        <pc:spChg chg="del">
          <ac:chgData name="uday patil" userId="2205de8acdd194a8" providerId="LiveId" clId="{8D2DCC64-91C9-41C4-BF53-E1ED8B3AE6CA}" dt="2025-09-19T16:28:10.196" v="152" actId="478"/>
          <ac:spMkLst>
            <pc:docMk/>
            <pc:sldMk cId="3245471175" sldId="310"/>
            <ac:spMk id="2" creationId="{80C6DECC-6ED1-CE5F-C5C7-5073148ABCBD}"/>
          </ac:spMkLst>
        </pc:spChg>
        <pc:spChg chg="del">
          <ac:chgData name="uday patil" userId="2205de8acdd194a8" providerId="LiveId" clId="{8D2DCC64-91C9-41C4-BF53-E1ED8B3AE6CA}" dt="2025-09-19T16:28:14.326" v="153" actId="478"/>
          <ac:spMkLst>
            <pc:docMk/>
            <pc:sldMk cId="3245471175" sldId="310"/>
            <ac:spMk id="3" creationId="{6238ADD8-6AA1-350A-6BF9-35425F647B24}"/>
          </ac:spMkLst>
        </pc:spChg>
        <pc:spChg chg="add mod">
          <ac:chgData name="uday patil" userId="2205de8acdd194a8" providerId="LiveId" clId="{8D2DCC64-91C9-41C4-BF53-E1ED8B3AE6CA}" dt="2025-09-19T16:27:22.906" v="145"/>
          <ac:spMkLst>
            <pc:docMk/>
            <pc:sldMk cId="3245471175" sldId="310"/>
            <ac:spMk id="6" creationId="{F232566E-E81F-1286-FD93-EE7690390C39}"/>
          </ac:spMkLst>
        </pc:spChg>
        <pc:spChg chg="add mod">
          <ac:chgData name="uday patil" userId="2205de8acdd194a8" providerId="LiveId" clId="{8D2DCC64-91C9-41C4-BF53-E1ED8B3AE6CA}" dt="2025-09-19T16:27:22.906" v="145"/>
          <ac:spMkLst>
            <pc:docMk/>
            <pc:sldMk cId="3245471175" sldId="310"/>
            <ac:spMk id="7" creationId="{44CD4F7C-3F1C-61D3-3396-A0398AAF5E5A}"/>
          </ac:spMkLst>
        </pc:spChg>
        <pc:picChg chg="add del">
          <ac:chgData name="uday patil" userId="2205de8acdd194a8" providerId="LiveId" clId="{8D2DCC64-91C9-41C4-BF53-E1ED8B3AE6CA}" dt="2025-09-19T16:28:02.265" v="151" actId="478"/>
          <ac:picMkLst>
            <pc:docMk/>
            <pc:sldMk cId="3245471175" sldId="310"/>
            <ac:picMk id="9" creationId="{9D33FD19-5031-BDD0-E0F9-38C021359075}"/>
          </ac:picMkLst>
        </pc:picChg>
        <pc:picChg chg="add mod">
          <ac:chgData name="uday patil" userId="2205de8acdd194a8" providerId="LiveId" clId="{8D2DCC64-91C9-41C4-BF53-E1ED8B3AE6CA}" dt="2025-09-19T16:28:22.306" v="156" actId="1076"/>
          <ac:picMkLst>
            <pc:docMk/>
            <pc:sldMk cId="3245471175" sldId="310"/>
            <ac:picMk id="11" creationId="{2CE5B87D-1A97-3A5F-8D74-B5C8C9DBB44E}"/>
          </ac:picMkLst>
        </pc:picChg>
      </pc:sldChg>
      <pc:sldChg chg="addSp delSp modSp new mod">
        <pc:chgData name="uday patil" userId="2205de8acdd194a8" providerId="LiveId" clId="{8D2DCC64-91C9-41C4-BF53-E1ED8B3AE6CA}" dt="2025-09-19T16:29:04.835" v="162" actId="1076"/>
        <pc:sldMkLst>
          <pc:docMk/>
          <pc:sldMk cId="835618686" sldId="311"/>
        </pc:sldMkLst>
        <pc:spChg chg="del">
          <ac:chgData name="uday patil" userId="2205de8acdd194a8" providerId="LiveId" clId="{8D2DCC64-91C9-41C4-BF53-E1ED8B3AE6CA}" dt="2025-09-19T16:28:46.465" v="157" actId="478"/>
          <ac:spMkLst>
            <pc:docMk/>
            <pc:sldMk cId="835618686" sldId="311"/>
            <ac:spMk id="2" creationId="{F224A8A1-D6BF-A977-6F22-7DDB90ADC34F}"/>
          </ac:spMkLst>
        </pc:spChg>
        <pc:spChg chg="del">
          <ac:chgData name="uday patil" userId="2205de8acdd194a8" providerId="LiveId" clId="{8D2DCC64-91C9-41C4-BF53-E1ED8B3AE6CA}" dt="2025-09-19T16:28:48.527" v="158" actId="478"/>
          <ac:spMkLst>
            <pc:docMk/>
            <pc:sldMk cId="835618686" sldId="311"/>
            <ac:spMk id="3" creationId="{C5039409-C92A-8DC1-9F17-30A56426A117}"/>
          </ac:spMkLst>
        </pc:spChg>
        <pc:spChg chg="add mod">
          <ac:chgData name="uday patil" userId="2205de8acdd194a8" providerId="LiveId" clId="{8D2DCC64-91C9-41C4-BF53-E1ED8B3AE6CA}" dt="2025-09-19T16:27:23.939" v="147"/>
          <ac:spMkLst>
            <pc:docMk/>
            <pc:sldMk cId="835618686" sldId="311"/>
            <ac:spMk id="6" creationId="{721F4D13-4696-3132-DADD-CD4E6FA2E5F1}"/>
          </ac:spMkLst>
        </pc:spChg>
        <pc:spChg chg="add mod">
          <ac:chgData name="uday patil" userId="2205de8acdd194a8" providerId="LiveId" clId="{8D2DCC64-91C9-41C4-BF53-E1ED8B3AE6CA}" dt="2025-09-19T16:27:23.939" v="147"/>
          <ac:spMkLst>
            <pc:docMk/>
            <pc:sldMk cId="835618686" sldId="311"/>
            <ac:spMk id="7" creationId="{C7F55430-C9F9-B8EC-F827-68C0937533A2}"/>
          </ac:spMkLst>
        </pc:spChg>
        <pc:picChg chg="add mod">
          <ac:chgData name="uday patil" userId="2205de8acdd194a8" providerId="LiveId" clId="{8D2DCC64-91C9-41C4-BF53-E1ED8B3AE6CA}" dt="2025-09-19T16:29:04.835" v="162" actId="1076"/>
          <ac:picMkLst>
            <pc:docMk/>
            <pc:sldMk cId="835618686" sldId="311"/>
            <ac:picMk id="9" creationId="{0F5B95DC-C7FE-9A52-5173-D5252EB7F07F}"/>
          </ac:picMkLst>
        </pc:picChg>
      </pc:sldChg>
      <pc:sldChg chg="addSp delSp modSp new mod">
        <pc:chgData name="uday patil" userId="2205de8acdd194a8" providerId="LiveId" clId="{8D2DCC64-91C9-41C4-BF53-E1ED8B3AE6CA}" dt="2025-09-19T16:32:36.722" v="178" actId="1076"/>
        <pc:sldMkLst>
          <pc:docMk/>
          <pc:sldMk cId="763697030" sldId="312"/>
        </pc:sldMkLst>
        <pc:spChg chg="del">
          <ac:chgData name="uday patil" userId="2205de8acdd194a8" providerId="LiveId" clId="{8D2DCC64-91C9-41C4-BF53-E1ED8B3AE6CA}" dt="2025-09-19T16:30:06.058" v="163" actId="478"/>
          <ac:spMkLst>
            <pc:docMk/>
            <pc:sldMk cId="763697030" sldId="312"/>
            <ac:spMk id="2" creationId="{30251F52-1C0F-BEA0-DE64-731569813274}"/>
          </ac:spMkLst>
        </pc:spChg>
        <pc:spChg chg="del">
          <ac:chgData name="uday patil" userId="2205de8acdd194a8" providerId="LiveId" clId="{8D2DCC64-91C9-41C4-BF53-E1ED8B3AE6CA}" dt="2025-09-19T16:30:08.620" v="164" actId="478"/>
          <ac:spMkLst>
            <pc:docMk/>
            <pc:sldMk cId="763697030" sldId="312"/>
            <ac:spMk id="3" creationId="{9D874C58-E086-EB04-4C1E-3B9D137DCA2A}"/>
          </ac:spMkLst>
        </pc:spChg>
        <pc:spChg chg="add mod">
          <ac:chgData name="uday patil" userId="2205de8acdd194a8" providerId="LiveId" clId="{8D2DCC64-91C9-41C4-BF53-E1ED8B3AE6CA}" dt="2025-09-19T16:27:25.307" v="149"/>
          <ac:spMkLst>
            <pc:docMk/>
            <pc:sldMk cId="763697030" sldId="312"/>
            <ac:spMk id="6" creationId="{54A612CA-F6C0-7C65-4328-EC51784CC202}"/>
          </ac:spMkLst>
        </pc:spChg>
        <pc:spChg chg="add mod">
          <ac:chgData name="uday patil" userId="2205de8acdd194a8" providerId="LiveId" clId="{8D2DCC64-91C9-41C4-BF53-E1ED8B3AE6CA}" dt="2025-09-19T16:27:25.307" v="149"/>
          <ac:spMkLst>
            <pc:docMk/>
            <pc:sldMk cId="763697030" sldId="312"/>
            <ac:spMk id="7" creationId="{990F8C66-1687-5481-6978-96C9520D2FF2}"/>
          </ac:spMkLst>
        </pc:spChg>
        <pc:picChg chg="add mod">
          <ac:chgData name="uday patil" userId="2205de8acdd194a8" providerId="LiveId" clId="{8D2DCC64-91C9-41C4-BF53-E1ED8B3AE6CA}" dt="2025-09-19T16:32:36.722" v="178" actId="1076"/>
          <ac:picMkLst>
            <pc:docMk/>
            <pc:sldMk cId="763697030" sldId="312"/>
            <ac:picMk id="9" creationId="{B1CA3E9C-BAF9-011F-2269-AEAABA729484}"/>
          </ac:picMkLst>
        </pc:picChg>
        <pc:picChg chg="add mod">
          <ac:chgData name="uday patil" userId="2205de8acdd194a8" providerId="LiveId" clId="{8D2DCC64-91C9-41C4-BF53-E1ED8B3AE6CA}" dt="2025-09-19T16:32:31.702" v="177" actId="1076"/>
          <ac:picMkLst>
            <pc:docMk/>
            <pc:sldMk cId="763697030" sldId="312"/>
            <ac:picMk id="11" creationId="{D5C307E5-123B-E28B-048E-EAE367988ECC}"/>
          </ac:picMkLst>
        </pc:picChg>
      </pc:sldChg>
      <pc:sldChg chg="addSp delSp modSp new mod">
        <pc:chgData name="uday patil" userId="2205de8acdd194a8" providerId="LiveId" clId="{8D2DCC64-91C9-41C4-BF53-E1ED8B3AE6CA}" dt="2025-09-20T02:38:37.059" v="187"/>
        <pc:sldMkLst>
          <pc:docMk/>
          <pc:sldMk cId="1876434311" sldId="313"/>
        </pc:sldMkLst>
        <pc:spChg chg="del">
          <ac:chgData name="uday patil" userId="2205de8acdd194a8" providerId="LiveId" clId="{8D2DCC64-91C9-41C4-BF53-E1ED8B3AE6CA}" dt="2025-09-20T02:38:21.098" v="183" actId="478"/>
          <ac:spMkLst>
            <pc:docMk/>
            <pc:sldMk cId="1876434311" sldId="313"/>
            <ac:spMk id="2" creationId="{4658E1CD-674D-EA04-1F26-37022DB73FB3}"/>
          </ac:spMkLst>
        </pc:spChg>
        <pc:spChg chg="del">
          <ac:chgData name="uday patil" userId="2205de8acdd194a8" providerId="LiveId" clId="{8D2DCC64-91C9-41C4-BF53-E1ED8B3AE6CA}" dt="2025-09-20T02:38:23.376" v="184" actId="478"/>
          <ac:spMkLst>
            <pc:docMk/>
            <pc:sldMk cId="1876434311" sldId="313"/>
            <ac:spMk id="3" creationId="{AB23FD0C-B208-D1BF-B40F-6CF82CB6F24A}"/>
          </ac:spMkLst>
        </pc:spChg>
        <pc:spChg chg="add mod">
          <ac:chgData name="uday patil" userId="2205de8acdd194a8" providerId="LiveId" clId="{8D2DCC64-91C9-41C4-BF53-E1ED8B3AE6CA}" dt="2025-09-20T02:38:37.059" v="187"/>
          <ac:spMkLst>
            <pc:docMk/>
            <pc:sldMk cId="1876434311" sldId="313"/>
            <ac:spMk id="8" creationId="{2827011C-94D2-2EB1-347A-58EA24C24ECA}"/>
          </ac:spMkLst>
        </pc:spChg>
        <pc:spChg chg="add mod">
          <ac:chgData name="uday patil" userId="2205de8acdd194a8" providerId="LiveId" clId="{8D2DCC64-91C9-41C4-BF53-E1ED8B3AE6CA}" dt="2025-09-20T02:38:37.059" v="187"/>
          <ac:spMkLst>
            <pc:docMk/>
            <pc:sldMk cId="1876434311" sldId="313"/>
            <ac:spMk id="9" creationId="{E1FF24B7-45DA-74D3-4185-70FCC1228365}"/>
          </ac:spMkLst>
        </pc:spChg>
        <pc:picChg chg="add mod">
          <ac:chgData name="uday patil" userId="2205de8acdd194a8" providerId="LiveId" clId="{8D2DCC64-91C9-41C4-BF53-E1ED8B3AE6CA}" dt="2025-09-20T02:38:29.433" v="186" actId="1076"/>
          <ac:picMkLst>
            <pc:docMk/>
            <pc:sldMk cId="1876434311" sldId="313"/>
            <ac:picMk id="7" creationId="{EE7587FE-0D03-C960-D9AE-63983A7BCD1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9/20/2025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3</a:t>
            </a:fld>
            <a:endParaRPr lang="en-US"/>
          </a:p>
        </p:txBody>
      </p:sp>
    </p:spTree>
    <p:extLst>
      <p:ext uri="{BB962C8B-B14F-4D97-AF65-F5344CB8AC3E}">
        <p14:creationId xmlns:p14="http://schemas.microsoft.com/office/powerpoint/2010/main" val="1279926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4</a:t>
            </a:fld>
            <a:endParaRPr lang="en-US"/>
          </a:p>
        </p:txBody>
      </p:sp>
    </p:spTree>
    <p:extLst>
      <p:ext uri="{BB962C8B-B14F-4D97-AF65-F5344CB8AC3E}">
        <p14:creationId xmlns:p14="http://schemas.microsoft.com/office/powerpoint/2010/main" val="850588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5</a:t>
            </a:fld>
            <a:endParaRPr lang="en-US"/>
          </a:p>
        </p:txBody>
      </p:sp>
    </p:spTree>
    <p:extLst>
      <p:ext uri="{BB962C8B-B14F-4D97-AF65-F5344CB8AC3E}">
        <p14:creationId xmlns:p14="http://schemas.microsoft.com/office/powerpoint/2010/main" val="1977330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6</a:t>
            </a:fld>
            <a:endParaRPr lang="en-US"/>
          </a:p>
        </p:txBody>
      </p:sp>
    </p:spTree>
    <p:extLst>
      <p:ext uri="{BB962C8B-B14F-4D97-AF65-F5344CB8AC3E}">
        <p14:creationId xmlns:p14="http://schemas.microsoft.com/office/powerpoint/2010/main" val="1401762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7</a:t>
            </a:fld>
            <a:endParaRPr lang="en-US"/>
          </a:p>
        </p:txBody>
      </p:sp>
    </p:spTree>
    <p:extLst>
      <p:ext uri="{BB962C8B-B14F-4D97-AF65-F5344CB8AC3E}">
        <p14:creationId xmlns:p14="http://schemas.microsoft.com/office/powerpoint/2010/main" val="3598538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8</a:t>
            </a:fld>
            <a:endParaRPr lang="en-US"/>
          </a:p>
        </p:txBody>
      </p:sp>
    </p:spTree>
    <p:extLst>
      <p:ext uri="{BB962C8B-B14F-4D97-AF65-F5344CB8AC3E}">
        <p14:creationId xmlns:p14="http://schemas.microsoft.com/office/powerpoint/2010/main" val="845414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10</a:t>
            </a:fld>
            <a:endParaRPr lang="en-US"/>
          </a:p>
        </p:txBody>
      </p:sp>
    </p:spTree>
    <p:extLst>
      <p:ext uri="{BB962C8B-B14F-4D97-AF65-F5344CB8AC3E}">
        <p14:creationId xmlns:p14="http://schemas.microsoft.com/office/powerpoint/2010/main" val="1668111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11</a:t>
            </a:fld>
            <a:endParaRPr lang="en-US"/>
          </a:p>
        </p:txBody>
      </p:sp>
    </p:spTree>
    <p:extLst>
      <p:ext uri="{BB962C8B-B14F-4D97-AF65-F5344CB8AC3E}">
        <p14:creationId xmlns:p14="http://schemas.microsoft.com/office/powerpoint/2010/main" val="4097010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9/20/2025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9/20/2025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9/20/2025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9/20/2025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9/20/2025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9/20/2025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9/20/2025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9/20/2025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9/20/2025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9/20/2025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9/20/2025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9/20/2025</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who.int/news-room/fact-sheets/detail/diabete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www.kaggle.com/datasets/uciml/pima-indians-diabetes-database" TargetMode="External"/><Relationship Id="rId4" Type="http://schemas.openxmlformats.org/officeDocument/2006/relationships/hyperlink" Target="https://diabetes.org/research"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2"/>
          <p:cNvSpPr>
            <a:spLocks noChangeArrowheads="1"/>
          </p:cNvSpPr>
          <p:nvPr/>
        </p:nvSpPr>
        <p:spPr bwMode="auto">
          <a:xfrm>
            <a:off x="1632157" y="0"/>
            <a:ext cx="7365863" cy="3639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indent="4572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rgbClr val="993300"/>
                </a:solidFill>
                <a:effectLst/>
                <a:latin typeface="Cambria" panose="02040503050406030204" pitchFamily="18" charset="0"/>
              </a:rPr>
              <a:t>     Semester</a:t>
            </a:r>
            <a:r>
              <a:rPr kumimoji="0" lang="en-US" sz="2800" b="1" i="0" u="none" strike="noStrike" cap="none" normalizeH="0" dirty="0">
                <a:ln>
                  <a:noFill/>
                </a:ln>
                <a:solidFill>
                  <a:srgbClr val="993300"/>
                </a:solidFill>
                <a:effectLst/>
                <a:latin typeface="Cambria" panose="02040503050406030204" pitchFamily="18" charset="0"/>
              </a:rPr>
              <a:t> Project - III</a:t>
            </a:r>
            <a:r>
              <a:rPr kumimoji="0" lang="en-US" sz="2800" b="1" i="0" u="none" strike="noStrike" cap="none" normalizeH="0" baseline="0" dirty="0">
                <a:ln>
                  <a:noFill/>
                </a:ln>
                <a:solidFill>
                  <a:srgbClr val="993300"/>
                </a:solidFill>
                <a:effectLst/>
                <a:latin typeface="Cambria" panose="02040503050406030204" pitchFamily="18" charset="0"/>
              </a:rPr>
              <a:t>       </a:t>
            </a:r>
          </a:p>
          <a:p>
            <a:pPr lvl="0" algn="ctr" defTabSz="914400"/>
            <a:r>
              <a:rPr kumimoji="0" lang="en-US" sz="2800" b="1" i="0" u="none" strike="noStrike" cap="none" normalizeH="0" baseline="0" dirty="0">
                <a:ln>
                  <a:noFill/>
                </a:ln>
                <a:solidFill>
                  <a:srgbClr val="993300"/>
                </a:solidFill>
                <a:effectLst/>
                <a:latin typeface="Cambria" panose="02040503050406030204" pitchFamily="18" charset="0"/>
              </a:rPr>
              <a:t>          “</a:t>
            </a:r>
            <a:r>
              <a:rPr lang="en-US" sz="2200" b="1" dirty="0" err="1">
                <a:solidFill>
                  <a:srgbClr val="993300"/>
                </a:solidFill>
                <a:latin typeface="Cambria" panose="02040503050406030204" pitchFamily="18" charset="0"/>
              </a:rPr>
              <a:t>GlucoCare</a:t>
            </a:r>
            <a:r>
              <a:rPr lang="en-US" sz="2200" b="1" dirty="0">
                <a:solidFill>
                  <a:srgbClr val="993300"/>
                </a:solidFill>
                <a:latin typeface="Cambria" panose="02040503050406030204" pitchFamily="18" charset="0"/>
              </a:rPr>
              <a:t>: A ML - Based Web App for Diabetes Detection and Lifestyle Suggestions</a:t>
            </a:r>
            <a:r>
              <a:rPr kumimoji="0" lang="en-US" sz="2800" b="1" i="0" u="none" strike="noStrike" cap="none" normalizeH="0" baseline="0" dirty="0">
                <a:ln>
                  <a:noFill/>
                </a:ln>
                <a:solidFill>
                  <a:srgbClr val="993300"/>
                </a:solidFill>
                <a:effectLst/>
                <a:latin typeface="Cambria" panose="02040503050406030204" pitchFamily="18" charset="0"/>
              </a:rPr>
              <a:t>”</a:t>
            </a:r>
            <a:endParaRPr lang="en-US" sz="2800" b="1" dirty="0">
              <a:solidFill>
                <a:srgbClr val="993300"/>
              </a:solidFill>
              <a:latin typeface="Ajile"/>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dirty="0">
                <a:ln>
                  <a:noFill/>
                </a:ln>
                <a:solidFill>
                  <a:srgbClr val="993300"/>
                </a:solidFill>
                <a:effectLst/>
                <a:latin typeface="Ajile"/>
                <a:ea typeface="Times New Roman" panose="02020603050405020304" pitchFamily="18" charset="0"/>
              </a:rPr>
              <a:t> </a:t>
            </a:r>
            <a:r>
              <a:rPr kumimoji="0" lang="en-US" sz="1600" b="1"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rPr>
              <a:t>By</a:t>
            </a:r>
          </a:p>
          <a:p>
            <a:pPr marL="0" marR="0" lvl="0" indent="457200" algn="just" defTabSz="914400" rtl="0" eaLnBrk="0" fontAlgn="base" latinLnBrk="0" hangingPunct="0">
              <a:lnSpc>
                <a:spcPct val="100000"/>
              </a:lnSpc>
              <a:spcBef>
                <a:spcPct val="0"/>
              </a:spcBef>
              <a:spcAft>
                <a:spcPct val="0"/>
              </a:spcAft>
              <a:buClrTx/>
              <a:buSzTx/>
              <a:buFontTx/>
              <a:buNone/>
              <a:tabLst/>
            </a:pPr>
            <a:r>
              <a:rPr lang="en-US" sz="1600" b="1" dirty="0">
                <a:latin typeface="Cambria" panose="02040503050406030204" pitchFamily="18" charset="0"/>
                <a:ea typeface="Times New Roman" panose="02020603050405020304" pitchFamily="18" charset="0"/>
              </a:rPr>
              <a:t>  	   	    </a:t>
            </a:r>
            <a:r>
              <a:rPr kumimoji="0" lang="en-US" sz="1600" b="0" i="0" u="none" strike="noStrike" cap="none" normalizeH="0" baseline="0" dirty="0">
                <a:ln>
                  <a:noFill/>
                </a:ln>
                <a:solidFill>
                  <a:srgbClr val="800000"/>
                </a:solidFill>
                <a:effectLst/>
                <a:latin typeface="Cambria" panose="02040503050406030204" pitchFamily="18" charset="0"/>
                <a:ea typeface="Times New Roman" panose="02020603050405020304" pitchFamily="18" charset="0"/>
              </a:rPr>
              <a:t>1. Jinendra Gopal Gavit (231106001 &amp; DS002)</a:t>
            </a:r>
            <a:endParaRPr lang="en-US" sz="800" dirty="0"/>
          </a:p>
          <a:p>
            <a:pPr marL="0" marR="0" lvl="0" indent="457200" algn="just" defTabSz="914400" rtl="0" eaLnBrk="0" fontAlgn="base" latinLnBrk="0" hangingPunct="0">
              <a:lnSpc>
                <a:spcPct val="100000"/>
              </a:lnSpc>
              <a:spcBef>
                <a:spcPct val="0"/>
              </a:spcBef>
              <a:spcAft>
                <a:spcPct val="0"/>
              </a:spcAft>
              <a:buClrTx/>
              <a:buSzTx/>
              <a:buFontTx/>
              <a:buNone/>
              <a:tabLst/>
            </a:pPr>
            <a:r>
              <a:rPr lang="en-US" sz="1600" dirty="0">
                <a:solidFill>
                  <a:srgbClr val="800000"/>
                </a:solidFill>
                <a:latin typeface="Cambria" panose="02040503050406030204" pitchFamily="18" charset="0"/>
                <a:ea typeface="Times New Roman" panose="02020603050405020304" pitchFamily="18" charset="0"/>
              </a:rPr>
              <a:t>   	   	    2. Nilesh Kantilal Marathe (231106007 &amp; DS008)</a:t>
            </a:r>
          </a:p>
          <a:p>
            <a:pPr lvl="0" algn="just"/>
            <a:r>
              <a:rPr lang="en-US" sz="1600" dirty="0">
                <a:solidFill>
                  <a:srgbClr val="800000"/>
                </a:solidFill>
                <a:latin typeface="Cambria" panose="02040503050406030204" pitchFamily="18" charset="0"/>
                <a:ea typeface="Times New Roman" panose="02020603050405020304" pitchFamily="18" charset="0"/>
              </a:rPr>
              <a:t>   	    		    3. Uday Pravin Patil (231106012 &amp; DS011)</a:t>
            </a:r>
            <a:endParaRPr lang="en-US" sz="800" dirty="0"/>
          </a:p>
          <a:p>
            <a:pPr lvl="0" algn="just"/>
            <a:r>
              <a:rPr lang="en-US" sz="1600" dirty="0">
                <a:solidFill>
                  <a:srgbClr val="800000"/>
                </a:solidFill>
                <a:latin typeface="Cambria" panose="02040503050406030204" pitchFamily="18" charset="0"/>
                <a:ea typeface="Times New Roman" panose="02020603050405020304" pitchFamily="18" charset="0"/>
              </a:rPr>
              <a:t>    	     		    4. G</a:t>
            </a:r>
            <a:r>
              <a:rPr lang="en-IN" sz="1600" dirty="0" err="1">
                <a:solidFill>
                  <a:srgbClr val="800000"/>
                </a:solidFill>
                <a:latin typeface="Cambria" panose="02040503050406030204" pitchFamily="18" charset="0"/>
              </a:rPr>
              <a:t>anesh</a:t>
            </a:r>
            <a:r>
              <a:rPr lang="en-IN" sz="1600" dirty="0">
                <a:solidFill>
                  <a:srgbClr val="800000"/>
                </a:solidFill>
                <a:latin typeface="Cambria" panose="02040503050406030204" pitchFamily="18" charset="0"/>
              </a:rPr>
              <a:t> </a:t>
            </a:r>
            <a:r>
              <a:rPr lang="en-IN" sz="1600" dirty="0" err="1">
                <a:solidFill>
                  <a:srgbClr val="800000"/>
                </a:solidFill>
                <a:latin typeface="Cambria" panose="02040503050406030204" pitchFamily="18" charset="0"/>
              </a:rPr>
              <a:t>Kanhaiyasing</a:t>
            </a:r>
            <a:r>
              <a:rPr lang="en-IN" sz="1600" dirty="0">
                <a:solidFill>
                  <a:srgbClr val="800000"/>
                </a:solidFill>
                <a:latin typeface="Cambria" panose="02040503050406030204" pitchFamily="18" charset="0"/>
              </a:rPr>
              <a:t> Pawar </a:t>
            </a:r>
            <a:r>
              <a:rPr lang="en-US" sz="1600" dirty="0">
                <a:solidFill>
                  <a:srgbClr val="800000"/>
                </a:solidFill>
                <a:latin typeface="Cambria" panose="02040503050406030204" pitchFamily="18" charset="0"/>
                <a:ea typeface="Times New Roman" panose="02020603050405020304" pitchFamily="18" charset="0"/>
              </a:rPr>
              <a:t>(231106017 &amp; DS016)</a:t>
            </a:r>
            <a:endParaRPr lang="en-US" sz="800" dirty="0"/>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en-US" sz="1050" b="0" i="0" u="none" strike="noStrike" cap="none" normalizeH="0" baseline="0" dirty="0">
              <a:ln>
                <a:noFill/>
              </a:ln>
              <a:solidFill>
                <a:schemeClr val="tx1"/>
              </a:solidFill>
              <a:effectLst/>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rPr>
              <a:t>Under the Guidance of </a:t>
            </a:r>
            <a:endParaRPr kumimoji="0" lang="en-US" sz="900" b="0" i="0" u="none" strike="noStrike" cap="none" normalizeH="0" baseline="0" dirty="0">
              <a:ln>
                <a:noFill/>
              </a:ln>
              <a:solidFill>
                <a:schemeClr val="tx1"/>
              </a:solidFill>
              <a:effectLst/>
            </a:endParaRPr>
          </a:p>
          <a:p>
            <a:pPr marL="0" marR="0" lvl="0" indent="457200" algn="ctr"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Cambria" panose="02040503050406030204" pitchFamily="18" charset="0"/>
                <a:ea typeface="Times New Roman" panose="02020603050405020304" pitchFamily="18" charset="0"/>
              </a:rPr>
              <a:t>Prof. S. V. Chaudhari </a:t>
            </a:r>
            <a:endParaRPr kumimoji="0" lang="en-US" sz="900" b="0" i="0" u="none" strike="noStrike" cap="none" normalizeH="0" baseline="0" dirty="0">
              <a:ln>
                <a:noFill/>
              </a:ln>
              <a:solidFill>
                <a:schemeClr val="tx1"/>
              </a:solidFill>
              <a:effectLst/>
            </a:endParaRPr>
          </a:p>
          <a:p>
            <a:pPr marL="0" marR="0" lvl="0" indent="45720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1" descr="SES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84463" y="3366654"/>
            <a:ext cx="2480949" cy="217038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3"/>
          <p:cNvSpPr>
            <a:spLocks noChangeArrowheads="1"/>
          </p:cNvSpPr>
          <p:nvPr/>
        </p:nvSpPr>
        <p:spPr bwMode="auto">
          <a:xfrm>
            <a:off x="1995533" y="5537035"/>
            <a:ext cx="7365863" cy="1184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Cambria" panose="02040503050406030204" pitchFamily="18" charset="0"/>
                <a:cs typeface="Arial" panose="020B0604020202020204" pitchFamily="34" charset="0"/>
              </a:rPr>
              <a:t>Department of </a:t>
            </a:r>
            <a:r>
              <a:rPr lang="en-US" sz="2000" b="1" dirty="0">
                <a:solidFill>
                  <a:srgbClr val="000000"/>
                </a:solidFill>
                <a:latin typeface="Cambria" panose="02040503050406030204" pitchFamily="18" charset="0"/>
                <a:cs typeface="Arial" panose="020B0604020202020204" pitchFamily="34" charset="0"/>
              </a:rPr>
              <a:t>Computer Science &amp; Engineering (Data Science)</a:t>
            </a:r>
            <a:endParaRPr kumimoji="0" lang="en-US" sz="2200" b="1" i="0" u="none" strike="noStrike" cap="none" normalizeH="0" baseline="0" dirty="0">
              <a:ln>
                <a:noFill/>
              </a:ln>
              <a:solidFill>
                <a:srgbClr val="993300"/>
              </a:solidFill>
              <a:effectLst/>
              <a:latin typeface="Ajile"/>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900" b="1" i="0" u="none" strike="noStrike" cap="none" normalizeH="0" baseline="0" dirty="0">
                <a:ln>
                  <a:noFill/>
                </a:ln>
                <a:solidFill>
                  <a:srgbClr val="000000"/>
                </a:solidFill>
                <a:effectLst/>
                <a:latin typeface="Cambria" panose="02040503050406030204" pitchFamily="18" charset="0"/>
                <a:ea typeface="Times New Roman" panose="02020603050405020304" pitchFamily="18" charset="0"/>
                <a:cs typeface="Arial" panose="020B0604020202020204" pitchFamily="34" charset="0"/>
              </a:rPr>
              <a:t>The Shirpur Education Society’s</a:t>
            </a:r>
            <a:endParaRPr kumimoji="0" lang="en-US" sz="9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rgbClr val="000000"/>
                </a:solidFill>
                <a:effectLst/>
                <a:latin typeface="Cambria" panose="02040503050406030204" pitchFamily="18" charset="0"/>
                <a:ea typeface="Times New Roman" panose="02020603050405020304" pitchFamily="18" charset="0"/>
                <a:cs typeface="Arial" panose="020B0604020202020204" pitchFamily="34" charset="0"/>
              </a:rPr>
              <a:t>R. C. Patel Institute of Technology, Shirpur - 425405.</a:t>
            </a:r>
            <a:endParaRPr kumimoji="0" lang="en-US" sz="9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rgbClr val="000000"/>
                </a:solidFill>
                <a:effectLst/>
                <a:latin typeface="Cambria" panose="02040503050406030204" pitchFamily="18" charset="0"/>
                <a:ea typeface="Times New Roman" panose="02020603050405020304" pitchFamily="18" charset="0"/>
                <a:cs typeface="Arial" panose="020B0604020202020204" pitchFamily="34" charset="0"/>
              </a:rPr>
              <a:t>[2025-26]</a:t>
            </a:r>
            <a:r>
              <a:rPr kumimoji="0" lang="en-US" sz="1200" b="1" i="0" u="none" strike="noStrike" cap="none" normalizeH="0" baseline="0" dirty="0">
                <a:ln>
                  <a:noFill/>
                </a:ln>
                <a:solidFill>
                  <a:srgbClr val="000080"/>
                </a:solidFill>
                <a:effectLst/>
                <a:latin typeface="Cambria" panose="02040503050406030204" pitchFamily="18" charset="0"/>
                <a:ea typeface="Times New Roman" panose="02020603050405020304" pitchFamily="18" charset="0"/>
                <a:cs typeface="Arial" panose="020B0604020202020204" pitchFamily="34" charset="0"/>
              </a:rPr>
              <a:t>            </a:t>
            </a:r>
            <a:endParaRPr kumimoji="0" 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82998" y="319684"/>
            <a:ext cx="10972800" cy="1143000"/>
          </a:xfrm>
        </p:spPr>
        <p:txBody>
          <a:bodyPr/>
          <a:lstStyle/>
          <a:p>
            <a:pPr eaLnBrk="1" hangingPunct="1"/>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200" b="1" dirty="0">
                <a:solidFill>
                  <a:schemeClr val="tx2"/>
                </a:solidFill>
                <a:latin typeface="Arial" pitchFamily="34" charset="0"/>
                <a:ea typeface="ＭＳ Ｐゴシック" pitchFamily="1" charset="-128"/>
                <a:cs typeface="Arial" pitchFamily="34" charset="0"/>
              </a:rPr>
              <a:t>Conclusion</a:t>
            </a: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10</a:t>
            </a:fld>
            <a:endParaRPr lang="en-US" b="1" dirty="0">
              <a:solidFill>
                <a:schemeClr val="bg1"/>
              </a:solidFill>
            </a:endParaRPr>
          </a:p>
        </p:txBody>
      </p:sp>
      <p:sp>
        <p:nvSpPr>
          <p:cNvPr id="2" name="Rectangle 1">
            <a:extLst>
              <a:ext uri="{FF2B5EF4-FFF2-40B4-BE49-F238E27FC236}">
                <a16:creationId xmlns:a16="http://schemas.microsoft.com/office/drawing/2014/main" id="{65B9F7D3-BEE8-4ED4-320F-A0B00B83042B}"/>
              </a:ext>
            </a:extLst>
          </p:cNvPr>
          <p:cNvSpPr>
            <a:spLocks noChangeArrowheads="1"/>
          </p:cNvSpPr>
          <p:nvPr/>
        </p:nvSpPr>
        <p:spPr bwMode="auto">
          <a:xfrm>
            <a:off x="1124951" y="1725697"/>
            <a:ext cx="9088894" cy="2533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GlucoCare</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r>
              <a:rPr lang="en-US" altLang="en-US" dirty="0">
                <a:latin typeface="Cambria" panose="02040503050406030204" pitchFamily="18" charset="0"/>
                <a:ea typeface="Cambria" panose="02040503050406030204" pitchFamily="18" charset="0"/>
              </a:rPr>
              <a:t>provides a fast and reliable system for early diabetes prediction.</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dirty="0">
                <a:latin typeface="Cambria" panose="02040503050406030204" pitchFamily="18" charset="0"/>
                <a:ea typeface="Cambria" panose="02040503050406030204" pitchFamily="18" charset="0"/>
              </a:rPr>
              <a:t>Combines machine learning accuracy with a user-friendly web application.</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dirty="0">
                <a:latin typeface="Cambria" panose="02040503050406030204" pitchFamily="18" charset="0"/>
                <a:ea typeface="Cambria" panose="02040503050406030204" pitchFamily="18" charset="0"/>
              </a:rPr>
              <a:t>Allows users to register, input medical data, get instant results, and track reports.</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dirty="0">
                <a:latin typeface="Cambria" panose="02040503050406030204" pitchFamily="18" charset="0"/>
                <a:ea typeface="Cambria" panose="02040503050406030204" pitchFamily="18" charset="0"/>
              </a:rPr>
              <a:t>Helps individuals and healthcare professionals in early diagnosis and better management of diabetes.</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dirty="0">
                <a:latin typeface="Cambria" panose="02040503050406030204" pitchFamily="18" charset="0"/>
                <a:ea typeface="Cambria" panose="02040503050406030204" pitchFamily="18" charset="0"/>
              </a:rPr>
              <a:t>A step forward in using data-driven technology for preventive healthcare.</a:t>
            </a:r>
          </a:p>
        </p:txBody>
      </p:sp>
      <p:sp>
        <p:nvSpPr>
          <p:cNvPr id="3" name="Footer Placeholder 6">
            <a:extLst>
              <a:ext uri="{FF2B5EF4-FFF2-40B4-BE49-F238E27FC236}">
                <a16:creationId xmlns:a16="http://schemas.microsoft.com/office/drawing/2014/main" id="{A004AE2E-4ED9-9DC5-1B18-3854CEB28FF0}"/>
              </a:ext>
            </a:extLst>
          </p:cNvPr>
          <p:cNvSpPr>
            <a:spLocks noGrp="1"/>
          </p:cNvSpPr>
          <p:nvPr>
            <p:ph type="ftr" sz="quarter" idx="11"/>
          </p:nvPr>
        </p:nvSpPr>
        <p:spPr>
          <a:xfrm>
            <a:off x="4648200" y="6356353"/>
            <a:ext cx="3204000" cy="365125"/>
          </a:xfrm>
        </p:spPr>
        <p:txBody>
          <a:bodyPr/>
          <a:lstStyle/>
          <a:p>
            <a:pPr>
              <a:defRPr/>
            </a:pPr>
            <a:br>
              <a:rPr lang="en-US" b="1" dirty="0">
                <a:solidFill>
                  <a:schemeClr val="bg1"/>
                </a:solidFill>
                <a:latin typeface="Cambria" panose="02040503050406030204" pitchFamily="18" charset="0"/>
                <a:ea typeface="Cambria" panose="02040503050406030204" pitchFamily="18" charset="0"/>
                <a:cs typeface="Times New Roman" panose="02020603050405020304" pitchFamily="18" charset="0"/>
              </a:rPr>
            </a:br>
            <a:r>
              <a:rPr lang="en-US" b="1" dirty="0" err="1">
                <a:solidFill>
                  <a:schemeClr val="bg1"/>
                </a:solidFill>
                <a:latin typeface="Cambria" panose="02040503050406030204" pitchFamily="18" charset="0"/>
                <a:ea typeface="Cambria" panose="02040503050406030204" pitchFamily="18" charset="0"/>
              </a:rPr>
              <a:t>GlucoCare</a:t>
            </a:r>
            <a:r>
              <a:rPr lang="en-US" dirty="0">
                <a:solidFill>
                  <a:schemeClr val="bg1"/>
                </a:solidFill>
                <a:latin typeface="Cambria" panose="02040503050406030204" pitchFamily="18" charset="0"/>
                <a:ea typeface="Cambria" panose="02040503050406030204" pitchFamily="18" charset="0"/>
              </a:rPr>
              <a:t>: A ML - Based Web App for Diabetes Detection and Lifestyle Suggestions</a:t>
            </a:r>
            <a:endParaRPr lang="en-US" dirty="0">
              <a:solidFill>
                <a:schemeClr val="bg1"/>
              </a:solidFill>
            </a:endParaRPr>
          </a:p>
        </p:txBody>
      </p:sp>
    </p:spTree>
    <p:extLst>
      <p:ext uri="{BB962C8B-B14F-4D97-AF65-F5344CB8AC3E}">
        <p14:creationId xmlns:p14="http://schemas.microsoft.com/office/powerpoint/2010/main" val="1974218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609599" y="136522"/>
            <a:ext cx="10972800" cy="463548"/>
          </a:xfrm>
        </p:spPr>
        <p:txBody>
          <a:bodyPr/>
          <a:lstStyle/>
          <a:p>
            <a:pPr eaLnBrk="1" hangingPunct="1"/>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200" b="1" dirty="0">
                <a:solidFill>
                  <a:schemeClr val="tx2"/>
                </a:solidFill>
                <a:latin typeface="Arial" pitchFamily="34" charset="0"/>
                <a:ea typeface="ＭＳ Ｐゴシック" pitchFamily="1" charset="-128"/>
                <a:cs typeface="Arial" pitchFamily="34" charset="0"/>
              </a:rPr>
              <a:t>References</a:t>
            </a: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11</a:t>
            </a:fld>
            <a:endParaRPr lang="en-US" b="1" dirty="0">
              <a:solidFill>
                <a:schemeClr val="bg1"/>
              </a:solidFill>
            </a:endParaRPr>
          </a:p>
        </p:txBody>
      </p:sp>
      <p:sp>
        <p:nvSpPr>
          <p:cNvPr id="2" name="Rectangle 1">
            <a:extLst>
              <a:ext uri="{FF2B5EF4-FFF2-40B4-BE49-F238E27FC236}">
                <a16:creationId xmlns:a16="http://schemas.microsoft.com/office/drawing/2014/main" id="{99814F35-7768-AB8E-661E-A3F7A10A6692}"/>
              </a:ext>
            </a:extLst>
          </p:cNvPr>
          <p:cNvSpPr>
            <a:spLocks noChangeArrowheads="1"/>
          </p:cNvSpPr>
          <p:nvPr/>
        </p:nvSpPr>
        <p:spPr bwMode="auto">
          <a:xfrm>
            <a:off x="679453" y="1033511"/>
            <a:ext cx="11141494" cy="5026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WHO (World Health Organization)</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 Reports that diabetes affects over </a:t>
            </a: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422 million people worldwide</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and early diagnosis is critical.</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hlinkClick r:id="rId3"/>
              </a:rPr>
              <a:t>WHO – Diabetes Fact Sheet</a:t>
            </a:r>
            <a:endPar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American Diabetes Association (ADA)</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 Research shows that </a:t>
            </a: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data-driven approaches</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and early prediction can reduce diabetes complications.</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hlinkClick r:id="rId4"/>
              </a:rPr>
              <a:t>ADA – Research &amp; Statistics</a:t>
            </a:r>
            <a:endPar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Research Study (2019, Journal of Diabetes Research):</a:t>
            </a:r>
            <a:endPar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Machine Learning models like Random Forest and SVM were tested for diabetes prediction with ~78–80% accuracy.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Kaggle – Pima Indians Diabetes Dataset</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 Widely used benchmark dataset for ML-based diabetes prediction</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hlinkClick r:id="rId5"/>
              </a:rPr>
              <a:t>Kaggle Dataset Link</a:t>
            </a:r>
            <a:endPar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
        <p:nvSpPr>
          <p:cNvPr id="3" name="Footer Placeholder 6">
            <a:extLst>
              <a:ext uri="{FF2B5EF4-FFF2-40B4-BE49-F238E27FC236}">
                <a16:creationId xmlns:a16="http://schemas.microsoft.com/office/drawing/2014/main" id="{8A73FD0D-93BB-A55C-4598-395E83322605}"/>
              </a:ext>
            </a:extLst>
          </p:cNvPr>
          <p:cNvSpPr>
            <a:spLocks noGrp="1"/>
          </p:cNvSpPr>
          <p:nvPr>
            <p:ph type="ftr" sz="quarter" idx="11"/>
          </p:nvPr>
        </p:nvSpPr>
        <p:spPr>
          <a:xfrm>
            <a:off x="4648200" y="6356353"/>
            <a:ext cx="3204000" cy="365125"/>
          </a:xfrm>
        </p:spPr>
        <p:txBody>
          <a:bodyPr/>
          <a:lstStyle/>
          <a:p>
            <a:pPr>
              <a:defRPr/>
            </a:pPr>
            <a:br>
              <a:rPr lang="en-US" b="1" dirty="0">
                <a:solidFill>
                  <a:schemeClr val="bg1"/>
                </a:solidFill>
                <a:latin typeface="Cambria" panose="02040503050406030204" pitchFamily="18" charset="0"/>
                <a:ea typeface="Cambria" panose="02040503050406030204" pitchFamily="18" charset="0"/>
                <a:cs typeface="Times New Roman" panose="02020603050405020304" pitchFamily="18" charset="0"/>
              </a:rPr>
            </a:br>
            <a:r>
              <a:rPr lang="en-US" b="1" dirty="0" err="1">
                <a:solidFill>
                  <a:schemeClr val="bg1"/>
                </a:solidFill>
                <a:latin typeface="Cambria" panose="02040503050406030204" pitchFamily="18" charset="0"/>
                <a:ea typeface="Cambria" panose="02040503050406030204" pitchFamily="18" charset="0"/>
              </a:rPr>
              <a:t>GlucoCare</a:t>
            </a:r>
            <a:r>
              <a:rPr lang="en-US" dirty="0">
                <a:solidFill>
                  <a:schemeClr val="bg1"/>
                </a:solidFill>
                <a:latin typeface="Cambria" panose="02040503050406030204" pitchFamily="18" charset="0"/>
                <a:ea typeface="Cambria" panose="02040503050406030204" pitchFamily="18" charset="0"/>
              </a:rPr>
              <a:t>: A ML - Based Web App for Diabetes Detection and Lifestyle Suggestions</a:t>
            </a:r>
            <a:endParaRPr lang="en-US" dirty="0">
              <a:solidFill>
                <a:schemeClr val="bg1"/>
              </a:solidFill>
            </a:endParaRPr>
          </a:p>
        </p:txBody>
      </p:sp>
    </p:spTree>
    <p:extLst>
      <p:ext uri="{BB962C8B-B14F-4D97-AF65-F5344CB8AC3E}">
        <p14:creationId xmlns:p14="http://schemas.microsoft.com/office/powerpoint/2010/main" val="1097758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1F75-3DA2-1F16-1E05-0CE743BFB187}"/>
              </a:ext>
            </a:extLst>
          </p:cNvPr>
          <p:cNvSpPr>
            <a:spLocks noGrp="1"/>
          </p:cNvSpPr>
          <p:nvPr>
            <p:ph type="title"/>
          </p:nvPr>
        </p:nvSpPr>
        <p:spPr/>
        <p:txBody>
          <a:bodyPr/>
          <a:lstStyle/>
          <a:p>
            <a:r>
              <a:rPr lang="en-IN" dirty="0"/>
              <a:t>Model’s F1 Score, Precision &amp; Recall</a:t>
            </a:r>
          </a:p>
        </p:txBody>
      </p:sp>
      <p:pic>
        <p:nvPicPr>
          <p:cNvPr id="7" name="Content Placeholder 6">
            <a:extLst>
              <a:ext uri="{FF2B5EF4-FFF2-40B4-BE49-F238E27FC236}">
                <a16:creationId xmlns:a16="http://schemas.microsoft.com/office/drawing/2014/main" id="{6EEAA30F-F7EB-ED17-5491-B7558C99A210}"/>
              </a:ext>
            </a:extLst>
          </p:cNvPr>
          <p:cNvPicPr>
            <a:picLocks noGrp="1" noChangeAspect="1"/>
          </p:cNvPicPr>
          <p:nvPr>
            <p:ph idx="1"/>
          </p:nvPr>
        </p:nvPicPr>
        <p:blipFill>
          <a:blip r:embed="rId2"/>
          <a:stretch>
            <a:fillRect/>
          </a:stretch>
        </p:blipFill>
        <p:spPr bwMode="auto">
          <a:xfrm>
            <a:off x="2578836" y="1095375"/>
            <a:ext cx="7034328" cy="5030788"/>
          </a:xfrm>
          <a:prstGeom prst="rect">
            <a:avLst/>
          </a:prstGeom>
          <a:noFill/>
          <a:ln w="9525">
            <a:noFill/>
            <a:miter lim="800000"/>
            <a:headEnd/>
            <a:tailEnd/>
          </a:ln>
        </p:spPr>
      </p:pic>
      <p:sp>
        <p:nvSpPr>
          <p:cNvPr id="4" name="Footer Placeholder 3">
            <a:extLst>
              <a:ext uri="{FF2B5EF4-FFF2-40B4-BE49-F238E27FC236}">
                <a16:creationId xmlns:a16="http://schemas.microsoft.com/office/drawing/2014/main" id="{3D868D60-66A2-F4E8-094B-BC535EFC302B}"/>
              </a:ext>
            </a:extLst>
          </p:cNvPr>
          <p:cNvSpPr>
            <a:spLocks noGrp="1"/>
          </p:cNvSpPr>
          <p:nvPr>
            <p:ph type="ftr" sz="quarter" idx="11"/>
          </p:nvPr>
        </p:nvSpPr>
        <p:spPr/>
        <p:txBody>
          <a:bodyPr/>
          <a:lstStyle/>
          <a:p>
            <a:pPr>
              <a:defRPr/>
            </a:pPr>
            <a:r>
              <a:rPr lang="en-US"/>
              <a:t>@SIH Idea submission- Template</a:t>
            </a:r>
          </a:p>
        </p:txBody>
      </p:sp>
      <p:sp>
        <p:nvSpPr>
          <p:cNvPr id="5" name="Slide Number Placeholder 4">
            <a:extLst>
              <a:ext uri="{FF2B5EF4-FFF2-40B4-BE49-F238E27FC236}">
                <a16:creationId xmlns:a16="http://schemas.microsoft.com/office/drawing/2014/main" id="{18BC3F20-0075-CCFD-81B8-85E1742DC60F}"/>
              </a:ext>
            </a:extLst>
          </p:cNvPr>
          <p:cNvSpPr>
            <a:spLocks noGrp="1"/>
          </p:cNvSpPr>
          <p:nvPr>
            <p:ph type="sldNum" sz="quarter" idx="12"/>
          </p:nvPr>
        </p:nvSpPr>
        <p:spPr/>
        <p:txBody>
          <a:bodyPr/>
          <a:lstStyle/>
          <a:p>
            <a:fld id="{677C3CE7-23F7-4828-823C-E0205DF2CF97}" type="slidenum">
              <a:rPr lang="en-US" smtClean="0"/>
              <a:pPr/>
              <a:t>12</a:t>
            </a:fld>
            <a:endParaRPr lang="en-US"/>
          </a:p>
        </p:txBody>
      </p:sp>
      <p:sp>
        <p:nvSpPr>
          <p:cNvPr id="8" name="Rectangle 7">
            <a:extLst>
              <a:ext uri="{FF2B5EF4-FFF2-40B4-BE49-F238E27FC236}">
                <a16:creationId xmlns:a16="http://schemas.microsoft.com/office/drawing/2014/main" id="{4DFAEB0E-8336-9829-52CB-5B690D84B77E}"/>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9" name="Footer Placeholder 6">
            <a:extLst>
              <a:ext uri="{FF2B5EF4-FFF2-40B4-BE49-F238E27FC236}">
                <a16:creationId xmlns:a16="http://schemas.microsoft.com/office/drawing/2014/main" id="{861D124D-8F09-10AB-0603-AC07F7A355C1}"/>
              </a:ext>
            </a:extLst>
          </p:cNvPr>
          <p:cNvSpPr txBox="1">
            <a:spLocks/>
          </p:cNvSpPr>
          <p:nvPr/>
        </p:nvSpPr>
        <p:spPr>
          <a:xfrm>
            <a:off x="4648200" y="6356353"/>
            <a:ext cx="3204000" cy="365125"/>
          </a:xfrm>
          <a:prstGeom prst="rect">
            <a:avLst/>
          </a:prstGeom>
        </p:spPr>
        <p:txBody>
          <a:bodyPr vert="horz" lIns="91440" tIns="45720" rIns="91440" bIns="45720" rtlCol="0" anchor="ctr"/>
          <a:lstStyle>
            <a:defPPr>
              <a:defRPr lang="en-US"/>
            </a:defPPr>
            <a:lvl1pPr algn="ctr" defTabSz="457200" rtl="0" fontAlgn="auto">
              <a:spcBef>
                <a:spcPts val="0"/>
              </a:spcBef>
              <a:spcAft>
                <a:spcPts val="0"/>
              </a:spcAft>
              <a:defRPr sz="1200" kern="1200">
                <a:solidFill>
                  <a:schemeClr val="tx1">
                    <a:tint val="75000"/>
                  </a:schemeClr>
                </a:solidFill>
                <a:latin typeface="TradeGothic"/>
                <a:ea typeface="+mn-ea"/>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pPr>
              <a:defRPr/>
            </a:pPr>
            <a:br>
              <a:rPr lang="en-US" b="1">
                <a:solidFill>
                  <a:schemeClr val="bg1"/>
                </a:solidFill>
                <a:latin typeface="Cambria" panose="02040503050406030204" pitchFamily="18" charset="0"/>
                <a:ea typeface="Cambria" panose="02040503050406030204" pitchFamily="18" charset="0"/>
                <a:cs typeface="Times New Roman" panose="02020603050405020304" pitchFamily="18" charset="0"/>
              </a:rPr>
            </a:br>
            <a:r>
              <a:rPr lang="en-US" b="1">
                <a:solidFill>
                  <a:schemeClr val="bg1"/>
                </a:solidFill>
                <a:latin typeface="Cambria" panose="02040503050406030204" pitchFamily="18" charset="0"/>
                <a:ea typeface="Cambria" panose="02040503050406030204" pitchFamily="18" charset="0"/>
              </a:rPr>
              <a:t>GlucoCare</a:t>
            </a:r>
            <a:r>
              <a:rPr lang="en-US">
                <a:solidFill>
                  <a:schemeClr val="bg1"/>
                </a:solidFill>
                <a:latin typeface="Cambria" panose="02040503050406030204" pitchFamily="18" charset="0"/>
                <a:ea typeface="Cambria" panose="02040503050406030204" pitchFamily="18" charset="0"/>
              </a:rPr>
              <a:t>: A ML - Based Web App for Diabetes Detection and Lifestyle Suggestions</a:t>
            </a:r>
            <a:endParaRPr lang="en-US" dirty="0">
              <a:solidFill>
                <a:schemeClr val="bg1"/>
              </a:solidFill>
            </a:endParaRPr>
          </a:p>
        </p:txBody>
      </p:sp>
    </p:spTree>
    <p:extLst>
      <p:ext uri="{BB962C8B-B14F-4D97-AF65-F5344CB8AC3E}">
        <p14:creationId xmlns:p14="http://schemas.microsoft.com/office/powerpoint/2010/main" val="3995150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2C95A58-C8BA-96DA-084C-F27E6660712D}"/>
              </a:ext>
            </a:extLst>
          </p:cNvPr>
          <p:cNvSpPr>
            <a:spLocks noGrp="1"/>
          </p:cNvSpPr>
          <p:nvPr>
            <p:ph type="ftr" sz="quarter" idx="11"/>
          </p:nvPr>
        </p:nvSpPr>
        <p:spPr/>
        <p:txBody>
          <a:bodyPr/>
          <a:lstStyle/>
          <a:p>
            <a:pPr>
              <a:defRPr/>
            </a:pPr>
            <a:r>
              <a:rPr lang="en-US"/>
              <a:t>@SIH Idea submission- Template</a:t>
            </a:r>
          </a:p>
        </p:txBody>
      </p:sp>
      <p:sp>
        <p:nvSpPr>
          <p:cNvPr id="5" name="Slide Number Placeholder 4">
            <a:extLst>
              <a:ext uri="{FF2B5EF4-FFF2-40B4-BE49-F238E27FC236}">
                <a16:creationId xmlns:a16="http://schemas.microsoft.com/office/drawing/2014/main" id="{132301AB-3A06-5A04-4314-1D95C2632ABF}"/>
              </a:ext>
            </a:extLst>
          </p:cNvPr>
          <p:cNvSpPr>
            <a:spLocks noGrp="1"/>
          </p:cNvSpPr>
          <p:nvPr>
            <p:ph type="sldNum" sz="quarter" idx="12"/>
          </p:nvPr>
        </p:nvSpPr>
        <p:spPr/>
        <p:txBody>
          <a:bodyPr/>
          <a:lstStyle/>
          <a:p>
            <a:fld id="{677C3CE7-23F7-4828-823C-E0205DF2CF97}" type="slidenum">
              <a:rPr lang="en-US" smtClean="0"/>
              <a:pPr/>
              <a:t>13</a:t>
            </a:fld>
            <a:endParaRPr lang="en-US"/>
          </a:p>
        </p:txBody>
      </p:sp>
      <p:sp>
        <p:nvSpPr>
          <p:cNvPr id="6" name="Rectangle 5">
            <a:extLst>
              <a:ext uri="{FF2B5EF4-FFF2-40B4-BE49-F238E27FC236}">
                <a16:creationId xmlns:a16="http://schemas.microsoft.com/office/drawing/2014/main" id="{F232566E-E81F-1286-FD93-EE7690390C39}"/>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7" name="Footer Placeholder 6">
            <a:extLst>
              <a:ext uri="{FF2B5EF4-FFF2-40B4-BE49-F238E27FC236}">
                <a16:creationId xmlns:a16="http://schemas.microsoft.com/office/drawing/2014/main" id="{44CD4F7C-3F1C-61D3-3396-A0398AAF5E5A}"/>
              </a:ext>
            </a:extLst>
          </p:cNvPr>
          <p:cNvSpPr txBox="1">
            <a:spLocks/>
          </p:cNvSpPr>
          <p:nvPr/>
        </p:nvSpPr>
        <p:spPr>
          <a:xfrm>
            <a:off x="4648200" y="6356353"/>
            <a:ext cx="3204000" cy="365125"/>
          </a:xfrm>
          <a:prstGeom prst="rect">
            <a:avLst/>
          </a:prstGeom>
        </p:spPr>
        <p:txBody>
          <a:bodyPr vert="horz" lIns="91440" tIns="45720" rIns="91440" bIns="45720" rtlCol="0" anchor="ctr"/>
          <a:lstStyle>
            <a:defPPr>
              <a:defRPr lang="en-US"/>
            </a:defPPr>
            <a:lvl1pPr algn="ctr" defTabSz="457200" rtl="0" fontAlgn="auto">
              <a:spcBef>
                <a:spcPts val="0"/>
              </a:spcBef>
              <a:spcAft>
                <a:spcPts val="0"/>
              </a:spcAft>
              <a:defRPr sz="1200" kern="1200">
                <a:solidFill>
                  <a:schemeClr val="tx1">
                    <a:tint val="75000"/>
                  </a:schemeClr>
                </a:solidFill>
                <a:latin typeface="TradeGothic"/>
                <a:ea typeface="+mn-ea"/>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pPr>
              <a:defRPr/>
            </a:pPr>
            <a:br>
              <a:rPr lang="en-US" b="1">
                <a:solidFill>
                  <a:schemeClr val="bg1"/>
                </a:solidFill>
                <a:latin typeface="Cambria" panose="02040503050406030204" pitchFamily="18" charset="0"/>
                <a:ea typeface="Cambria" panose="02040503050406030204" pitchFamily="18" charset="0"/>
                <a:cs typeface="Times New Roman" panose="02020603050405020304" pitchFamily="18" charset="0"/>
              </a:rPr>
            </a:br>
            <a:r>
              <a:rPr lang="en-US" b="1">
                <a:solidFill>
                  <a:schemeClr val="bg1"/>
                </a:solidFill>
                <a:latin typeface="Cambria" panose="02040503050406030204" pitchFamily="18" charset="0"/>
                <a:ea typeface="Cambria" panose="02040503050406030204" pitchFamily="18" charset="0"/>
              </a:rPr>
              <a:t>GlucoCare</a:t>
            </a:r>
            <a:r>
              <a:rPr lang="en-US">
                <a:solidFill>
                  <a:schemeClr val="bg1"/>
                </a:solidFill>
                <a:latin typeface="Cambria" panose="02040503050406030204" pitchFamily="18" charset="0"/>
                <a:ea typeface="Cambria" panose="02040503050406030204" pitchFamily="18" charset="0"/>
              </a:rPr>
              <a:t>: A ML - Based Web App for Diabetes Detection and Lifestyle Suggestions</a:t>
            </a:r>
            <a:endParaRPr lang="en-US" dirty="0">
              <a:solidFill>
                <a:schemeClr val="bg1"/>
              </a:solidFill>
            </a:endParaRPr>
          </a:p>
        </p:txBody>
      </p:sp>
      <p:pic>
        <p:nvPicPr>
          <p:cNvPr id="11" name="Picture 10">
            <a:extLst>
              <a:ext uri="{FF2B5EF4-FFF2-40B4-BE49-F238E27FC236}">
                <a16:creationId xmlns:a16="http://schemas.microsoft.com/office/drawing/2014/main" id="{2CE5B87D-1A97-3A5F-8D74-B5C8C9DBB44E}"/>
              </a:ext>
            </a:extLst>
          </p:cNvPr>
          <p:cNvPicPr>
            <a:picLocks noChangeAspect="1"/>
          </p:cNvPicPr>
          <p:nvPr/>
        </p:nvPicPr>
        <p:blipFill>
          <a:blip r:embed="rId2"/>
          <a:stretch>
            <a:fillRect/>
          </a:stretch>
        </p:blipFill>
        <p:spPr>
          <a:xfrm>
            <a:off x="1992549" y="136522"/>
            <a:ext cx="8206902" cy="5813223"/>
          </a:xfrm>
          <a:prstGeom prst="rect">
            <a:avLst/>
          </a:prstGeom>
        </p:spPr>
      </p:pic>
    </p:spTree>
    <p:extLst>
      <p:ext uri="{BB962C8B-B14F-4D97-AF65-F5344CB8AC3E}">
        <p14:creationId xmlns:p14="http://schemas.microsoft.com/office/powerpoint/2010/main" val="3245471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4397491-797D-75D9-2CB9-150252E86269}"/>
              </a:ext>
            </a:extLst>
          </p:cNvPr>
          <p:cNvSpPr>
            <a:spLocks noGrp="1"/>
          </p:cNvSpPr>
          <p:nvPr>
            <p:ph type="ftr" sz="quarter" idx="11"/>
          </p:nvPr>
        </p:nvSpPr>
        <p:spPr/>
        <p:txBody>
          <a:bodyPr/>
          <a:lstStyle/>
          <a:p>
            <a:pPr>
              <a:defRPr/>
            </a:pPr>
            <a:r>
              <a:rPr lang="en-US"/>
              <a:t>@SIH Idea submission- Template</a:t>
            </a:r>
          </a:p>
        </p:txBody>
      </p:sp>
      <p:sp>
        <p:nvSpPr>
          <p:cNvPr id="5" name="Slide Number Placeholder 4">
            <a:extLst>
              <a:ext uri="{FF2B5EF4-FFF2-40B4-BE49-F238E27FC236}">
                <a16:creationId xmlns:a16="http://schemas.microsoft.com/office/drawing/2014/main" id="{4B938371-2EF4-F352-3A99-0E7E7348ADBD}"/>
              </a:ext>
            </a:extLst>
          </p:cNvPr>
          <p:cNvSpPr>
            <a:spLocks noGrp="1"/>
          </p:cNvSpPr>
          <p:nvPr>
            <p:ph type="sldNum" sz="quarter" idx="12"/>
          </p:nvPr>
        </p:nvSpPr>
        <p:spPr/>
        <p:txBody>
          <a:bodyPr/>
          <a:lstStyle/>
          <a:p>
            <a:fld id="{677C3CE7-23F7-4828-823C-E0205DF2CF97}" type="slidenum">
              <a:rPr lang="en-US" smtClean="0"/>
              <a:pPr/>
              <a:t>14</a:t>
            </a:fld>
            <a:endParaRPr lang="en-US"/>
          </a:p>
        </p:txBody>
      </p:sp>
      <p:sp>
        <p:nvSpPr>
          <p:cNvPr id="6" name="Rectangle 5">
            <a:extLst>
              <a:ext uri="{FF2B5EF4-FFF2-40B4-BE49-F238E27FC236}">
                <a16:creationId xmlns:a16="http://schemas.microsoft.com/office/drawing/2014/main" id="{721F4D13-4696-3132-DADD-CD4E6FA2E5F1}"/>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7" name="Footer Placeholder 6">
            <a:extLst>
              <a:ext uri="{FF2B5EF4-FFF2-40B4-BE49-F238E27FC236}">
                <a16:creationId xmlns:a16="http://schemas.microsoft.com/office/drawing/2014/main" id="{C7F55430-C9F9-B8EC-F827-68C0937533A2}"/>
              </a:ext>
            </a:extLst>
          </p:cNvPr>
          <p:cNvSpPr txBox="1">
            <a:spLocks/>
          </p:cNvSpPr>
          <p:nvPr/>
        </p:nvSpPr>
        <p:spPr>
          <a:xfrm>
            <a:off x="4648200" y="6356353"/>
            <a:ext cx="3204000" cy="365125"/>
          </a:xfrm>
          <a:prstGeom prst="rect">
            <a:avLst/>
          </a:prstGeom>
        </p:spPr>
        <p:txBody>
          <a:bodyPr vert="horz" lIns="91440" tIns="45720" rIns="91440" bIns="45720" rtlCol="0" anchor="ctr"/>
          <a:lstStyle>
            <a:defPPr>
              <a:defRPr lang="en-US"/>
            </a:defPPr>
            <a:lvl1pPr algn="ctr" defTabSz="457200" rtl="0" fontAlgn="auto">
              <a:spcBef>
                <a:spcPts val="0"/>
              </a:spcBef>
              <a:spcAft>
                <a:spcPts val="0"/>
              </a:spcAft>
              <a:defRPr sz="1200" kern="1200">
                <a:solidFill>
                  <a:schemeClr val="tx1">
                    <a:tint val="75000"/>
                  </a:schemeClr>
                </a:solidFill>
                <a:latin typeface="TradeGothic"/>
                <a:ea typeface="+mn-ea"/>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pPr>
              <a:defRPr/>
            </a:pPr>
            <a:br>
              <a:rPr lang="en-US" b="1">
                <a:solidFill>
                  <a:schemeClr val="bg1"/>
                </a:solidFill>
                <a:latin typeface="Cambria" panose="02040503050406030204" pitchFamily="18" charset="0"/>
                <a:ea typeface="Cambria" panose="02040503050406030204" pitchFamily="18" charset="0"/>
                <a:cs typeface="Times New Roman" panose="02020603050405020304" pitchFamily="18" charset="0"/>
              </a:rPr>
            </a:br>
            <a:r>
              <a:rPr lang="en-US" b="1">
                <a:solidFill>
                  <a:schemeClr val="bg1"/>
                </a:solidFill>
                <a:latin typeface="Cambria" panose="02040503050406030204" pitchFamily="18" charset="0"/>
                <a:ea typeface="Cambria" panose="02040503050406030204" pitchFamily="18" charset="0"/>
              </a:rPr>
              <a:t>GlucoCare</a:t>
            </a:r>
            <a:r>
              <a:rPr lang="en-US">
                <a:solidFill>
                  <a:schemeClr val="bg1"/>
                </a:solidFill>
                <a:latin typeface="Cambria" panose="02040503050406030204" pitchFamily="18" charset="0"/>
                <a:ea typeface="Cambria" panose="02040503050406030204" pitchFamily="18" charset="0"/>
              </a:rPr>
              <a:t>: A ML - Based Web App for Diabetes Detection and Lifestyle Suggestions</a:t>
            </a:r>
            <a:endParaRPr lang="en-US" dirty="0">
              <a:solidFill>
                <a:schemeClr val="bg1"/>
              </a:solidFill>
            </a:endParaRPr>
          </a:p>
        </p:txBody>
      </p:sp>
      <p:pic>
        <p:nvPicPr>
          <p:cNvPr id="9" name="Picture 8">
            <a:extLst>
              <a:ext uri="{FF2B5EF4-FFF2-40B4-BE49-F238E27FC236}">
                <a16:creationId xmlns:a16="http://schemas.microsoft.com/office/drawing/2014/main" id="{0F5B95DC-C7FE-9A52-5173-D5252EB7F07F}"/>
              </a:ext>
            </a:extLst>
          </p:cNvPr>
          <p:cNvPicPr>
            <a:picLocks noChangeAspect="1"/>
          </p:cNvPicPr>
          <p:nvPr/>
        </p:nvPicPr>
        <p:blipFill>
          <a:blip r:embed="rId2"/>
          <a:stretch>
            <a:fillRect/>
          </a:stretch>
        </p:blipFill>
        <p:spPr>
          <a:xfrm>
            <a:off x="2738700" y="540423"/>
            <a:ext cx="6714600" cy="5437590"/>
          </a:xfrm>
          <a:prstGeom prst="rect">
            <a:avLst/>
          </a:prstGeom>
        </p:spPr>
      </p:pic>
    </p:spTree>
    <p:extLst>
      <p:ext uri="{BB962C8B-B14F-4D97-AF65-F5344CB8AC3E}">
        <p14:creationId xmlns:p14="http://schemas.microsoft.com/office/powerpoint/2010/main" val="835618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DEBF0FA-2E25-4EDF-E448-6DE122D6BCB7}"/>
              </a:ext>
            </a:extLst>
          </p:cNvPr>
          <p:cNvSpPr>
            <a:spLocks noGrp="1"/>
          </p:cNvSpPr>
          <p:nvPr>
            <p:ph type="ftr" sz="quarter" idx="11"/>
          </p:nvPr>
        </p:nvSpPr>
        <p:spPr/>
        <p:txBody>
          <a:bodyPr/>
          <a:lstStyle/>
          <a:p>
            <a:pPr>
              <a:defRPr/>
            </a:pPr>
            <a:r>
              <a:rPr lang="en-US"/>
              <a:t>@SIH Idea submission- Template</a:t>
            </a:r>
          </a:p>
        </p:txBody>
      </p:sp>
      <p:sp>
        <p:nvSpPr>
          <p:cNvPr id="5" name="Slide Number Placeholder 4">
            <a:extLst>
              <a:ext uri="{FF2B5EF4-FFF2-40B4-BE49-F238E27FC236}">
                <a16:creationId xmlns:a16="http://schemas.microsoft.com/office/drawing/2014/main" id="{F75D9098-4DCC-FE43-6DD0-24C6AD9150B3}"/>
              </a:ext>
            </a:extLst>
          </p:cNvPr>
          <p:cNvSpPr>
            <a:spLocks noGrp="1"/>
          </p:cNvSpPr>
          <p:nvPr>
            <p:ph type="sldNum" sz="quarter" idx="12"/>
          </p:nvPr>
        </p:nvSpPr>
        <p:spPr/>
        <p:txBody>
          <a:bodyPr/>
          <a:lstStyle/>
          <a:p>
            <a:fld id="{677C3CE7-23F7-4828-823C-E0205DF2CF97}" type="slidenum">
              <a:rPr lang="en-US" smtClean="0"/>
              <a:pPr/>
              <a:t>15</a:t>
            </a:fld>
            <a:endParaRPr lang="en-US"/>
          </a:p>
        </p:txBody>
      </p:sp>
      <p:sp>
        <p:nvSpPr>
          <p:cNvPr id="6" name="Rectangle 5">
            <a:extLst>
              <a:ext uri="{FF2B5EF4-FFF2-40B4-BE49-F238E27FC236}">
                <a16:creationId xmlns:a16="http://schemas.microsoft.com/office/drawing/2014/main" id="{54A612CA-F6C0-7C65-4328-EC51784CC202}"/>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7" name="Footer Placeholder 6">
            <a:extLst>
              <a:ext uri="{FF2B5EF4-FFF2-40B4-BE49-F238E27FC236}">
                <a16:creationId xmlns:a16="http://schemas.microsoft.com/office/drawing/2014/main" id="{990F8C66-1687-5481-6978-96C9520D2FF2}"/>
              </a:ext>
            </a:extLst>
          </p:cNvPr>
          <p:cNvSpPr txBox="1">
            <a:spLocks/>
          </p:cNvSpPr>
          <p:nvPr/>
        </p:nvSpPr>
        <p:spPr>
          <a:xfrm>
            <a:off x="4648200" y="6356353"/>
            <a:ext cx="3204000" cy="365125"/>
          </a:xfrm>
          <a:prstGeom prst="rect">
            <a:avLst/>
          </a:prstGeom>
        </p:spPr>
        <p:txBody>
          <a:bodyPr vert="horz" lIns="91440" tIns="45720" rIns="91440" bIns="45720" rtlCol="0" anchor="ctr"/>
          <a:lstStyle>
            <a:defPPr>
              <a:defRPr lang="en-US"/>
            </a:defPPr>
            <a:lvl1pPr algn="ctr" defTabSz="457200" rtl="0" fontAlgn="auto">
              <a:spcBef>
                <a:spcPts val="0"/>
              </a:spcBef>
              <a:spcAft>
                <a:spcPts val="0"/>
              </a:spcAft>
              <a:defRPr sz="1200" kern="1200">
                <a:solidFill>
                  <a:schemeClr val="tx1">
                    <a:tint val="75000"/>
                  </a:schemeClr>
                </a:solidFill>
                <a:latin typeface="TradeGothic"/>
                <a:ea typeface="+mn-ea"/>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pPr>
              <a:defRPr/>
            </a:pPr>
            <a:br>
              <a:rPr lang="en-US" b="1">
                <a:solidFill>
                  <a:schemeClr val="bg1"/>
                </a:solidFill>
                <a:latin typeface="Cambria" panose="02040503050406030204" pitchFamily="18" charset="0"/>
                <a:ea typeface="Cambria" panose="02040503050406030204" pitchFamily="18" charset="0"/>
                <a:cs typeface="Times New Roman" panose="02020603050405020304" pitchFamily="18" charset="0"/>
              </a:rPr>
            </a:br>
            <a:r>
              <a:rPr lang="en-US" b="1">
                <a:solidFill>
                  <a:schemeClr val="bg1"/>
                </a:solidFill>
                <a:latin typeface="Cambria" panose="02040503050406030204" pitchFamily="18" charset="0"/>
                <a:ea typeface="Cambria" panose="02040503050406030204" pitchFamily="18" charset="0"/>
              </a:rPr>
              <a:t>GlucoCare</a:t>
            </a:r>
            <a:r>
              <a:rPr lang="en-US">
                <a:solidFill>
                  <a:schemeClr val="bg1"/>
                </a:solidFill>
                <a:latin typeface="Cambria" panose="02040503050406030204" pitchFamily="18" charset="0"/>
                <a:ea typeface="Cambria" panose="02040503050406030204" pitchFamily="18" charset="0"/>
              </a:rPr>
              <a:t>: A ML - Based Web App for Diabetes Detection and Lifestyle Suggestions</a:t>
            </a:r>
            <a:endParaRPr lang="en-US" dirty="0">
              <a:solidFill>
                <a:schemeClr val="bg1"/>
              </a:solidFill>
            </a:endParaRPr>
          </a:p>
        </p:txBody>
      </p:sp>
      <p:pic>
        <p:nvPicPr>
          <p:cNvPr id="9" name="Picture 8">
            <a:extLst>
              <a:ext uri="{FF2B5EF4-FFF2-40B4-BE49-F238E27FC236}">
                <a16:creationId xmlns:a16="http://schemas.microsoft.com/office/drawing/2014/main" id="{B1CA3E9C-BAF9-011F-2269-AEAABA729484}"/>
              </a:ext>
            </a:extLst>
          </p:cNvPr>
          <p:cNvPicPr>
            <a:picLocks noChangeAspect="1"/>
          </p:cNvPicPr>
          <p:nvPr/>
        </p:nvPicPr>
        <p:blipFill>
          <a:blip r:embed="rId2"/>
          <a:stretch>
            <a:fillRect/>
          </a:stretch>
        </p:blipFill>
        <p:spPr>
          <a:xfrm>
            <a:off x="2798734" y="166234"/>
            <a:ext cx="6285067" cy="2432929"/>
          </a:xfrm>
          <a:prstGeom prst="rect">
            <a:avLst/>
          </a:prstGeom>
        </p:spPr>
      </p:pic>
      <p:pic>
        <p:nvPicPr>
          <p:cNvPr id="11" name="Picture 10">
            <a:extLst>
              <a:ext uri="{FF2B5EF4-FFF2-40B4-BE49-F238E27FC236}">
                <a16:creationId xmlns:a16="http://schemas.microsoft.com/office/drawing/2014/main" id="{D5C307E5-123B-E28B-048E-EAE367988ECC}"/>
              </a:ext>
            </a:extLst>
          </p:cNvPr>
          <p:cNvPicPr>
            <a:picLocks noChangeAspect="1"/>
          </p:cNvPicPr>
          <p:nvPr/>
        </p:nvPicPr>
        <p:blipFill>
          <a:blip r:embed="rId3"/>
          <a:stretch>
            <a:fillRect/>
          </a:stretch>
        </p:blipFill>
        <p:spPr>
          <a:xfrm>
            <a:off x="3108197" y="2735685"/>
            <a:ext cx="5975604" cy="3482555"/>
          </a:xfrm>
          <a:prstGeom prst="rect">
            <a:avLst/>
          </a:prstGeom>
        </p:spPr>
      </p:pic>
    </p:spTree>
    <p:extLst>
      <p:ext uri="{BB962C8B-B14F-4D97-AF65-F5344CB8AC3E}">
        <p14:creationId xmlns:p14="http://schemas.microsoft.com/office/powerpoint/2010/main" val="763697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5F97EBB0-4A52-61CD-4751-CE5C4506AB23}"/>
              </a:ext>
            </a:extLst>
          </p:cNvPr>
          <p:cNvSpPr>
            <a:spLocks noGrp="1"/>
          </p:cNvSpPr>
          <p:nvPr>
            <p:ph type="ftr" sz="quarter" idx="11"/>
          </p:nvPr>
        </p:nvSpPr>
        <p:spPr/>
        <p:txBody>
          <a:bodyPr/>
          <a:lstStyle/>
          <a:p>
            <a:pPr>
              <a:defRPr/>
            </a:pPr>
            <a:r>
              <a:rPr lang="en-US"/>
              <a:t>@SIH Idea submission- Template</a:t>
            </a:r>
          </a:p>
        </p:txBody>
      </p:sp>
      <p:sp>
        <p:nvSpPr>
          <p:cNvPr id="5" name="Slide Number Placeholder 4">
            <a:extLst>
              <a:ext uri="{FF2B5EF4-FFF2-40B4-BE49-F238E27FC236}">
                <a16:creationId xmlns:a16="http://schemas.microsoft.com/office/drawing/2014/main" id="{5F51DEBD-9542-2A52-5CC0-F29F11F81F86}"/>
              </a:ext>
            </a:extLst>
          </p:cNvPr>
          <p:cNvSpPr>
            <a:spLocks noGrp="1"/>
          </p:cNvSpPr>
          <p:nvPr>
            <p:ph type="sldNum" sz="quarter" idx="12"/>
          </p:nvPr>
        </p:nvSpPr>
        <p:spPr/>
        <p:txBody>
          <a:bodyPr/>
          <a:lstStyle/>
          <a:p>
            <a:fld id="{677C3CE7-23F7-4828-823C-E0205DF2CF97}" type="slidenum">
              <a:rPr lang="en-US" smtClean="0"/>
              <a:pPr/>
              <a:t>16</a:t>
            </a:fld>
            <a:endParaRPr lang="en-US"/>
          </a:p>
        </p:txBody>
      </p:sp>
      <p:pic>
        <p:nvPicPr>
          <p:cNvPr id="7" name="Picture 6">
            <a:extLst>
              <a:ext uri="{FF2B5EF4-FFF2-40B4-BE49-F238E27FC236}">
                <a16:creationId xmlns:a16="http://schemas.microsoft.com/office/drawing/2014/main" id="{EE7587FE-0D03-C960-D9AE-63983A7BCD17}"/>
              </a:ext>
            </a:extLst>
          </p:cNvPr>
          <p:cNvPicPr>
            <a:picLocks noChangeAspect="1"/>
          </p:cNvPicPr>
          <p:nvPr/>
        </p:nvPicPr>
        <p:blipFill>
          <a:blip r:embed="rId2"/>
          <a:stretch>
            <a:fillRect/>
          </a:stretch>
        </p:blipFill>
        <p:spPr>
          <a:xfrm>
            <a:off x="1554975" y="903236"/>
            <a:ext cx="8234575" cy="3903957"/>
          </a:xfrm>
          <a:prstGeom prst="rect">
            <a:avLst/>
          </a:prstGeom>
        </p:spPr>
      </p:pic>
      <p:sp>
        <p:nvSpPr>
          <p:cNvPr id="8" name="Rectangle 7">
            <a:extLst>
              <a:ext uri="{FF2B5EF4-FFF2-40B4-BE49-F238E27FC236}">
                <a16:creationId xmlns:a16="http://schemas.microsoft.com/office/drawing/2014/main" id="{2827011C-94D2-2EB1-347A-58EA24C24ECA}"/>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9" name="Footer Placeholder 6">
            <a:extLst>
              <a:ext uri="{FF2B5EF4-FFF2-40B4-BE49-F238E27FC236}">
                <a16:creationId xmlns:a16="http://schemas.microsoft.com/office/drawing/2014/main" id="{E1FF24B7-45DA-74D3-4185-70FCC1228365}"/>
              </a:ext>
            </a:extLst>
          </p:cNvPr>
          <p:cNvSpPr txBox="1">
            <a:spLocks/>
          </p:cNvSpPr>
          <p:nvPr/>
        </p:nvSpPr>
        <p:spPr>
          <a:xfrm>
            <a:off x="4648200" y="6356353"/>
            <a:ext cx="3204000" cy="365125"/>
          </a:xfrm>
          <a:prstGeom prst="rect">
            <a:avLst/>
          </a:prstGeom>
        </p:spPr>
        <p:txBody>
          <a:bodyPr vert="horz" lIns="91440" tIns="45720" rIns="91440" bIns="45720" rtlCol="0" anchor="ctr"/>
          <a:lstStyle>
            <a:defPPr>
              <a:defRPr lang="en-US"/>
            </a:defPPr>
            <a:lvl1pPr algn="ctr" defTabSz="457200" rtl="0" fontAlgn="auto">
              <a:spcBef>
                <a:spcPts val="0"/>
              </a:spcBef>
              <a:spcAft>
                <a:spcPts val="0"/>
              </a:spcAft>
              <a:defRPr sz="1200" kern="1200">
                <a:solidFill>
                  <a:schemeClr val="tx1">
                    <a:tint val="75000"/>
                  </a:schemeClr>
                </a:solidFill>
                <a:latin typeface="TradeGothic"/>
                <a:ea typeface="+mn-ea"/>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pPr>
              <a:defRPr/>
            </a:pPr>
            <a:br>
              <a:rPr lang="en-US" b="1">
                <a:solidFill>
                  <a:schemeClr val="bg1"/>
                </a:solidFill>
                <a:latin typeface="Cambria" panose="02040503050406030204" pitchFamily="18" charset="0"/>
                <a:ea typeface="Cambria" panose="02040503050406030204" pitchFamily="18" charset="0"/>
                <a:cs typeface="Times New Roman" panose="02020603050405020304" pitchFamily="18" charset="0"/>
              </a:rPr>
            </a:br>
            <a:r>
              <a:rPr lang="en-US" b="1">
                <a:solidFill>
                  <a:schemeClr val="bg1"/>
                </a:solidFill>
                <a:latin typeface="Cambria" panose="02040503050406030204" pitchFamily="18" charset="0"/>
                <a:ea typeface="Cambria" panose="02040503050406030204" pitchFamily="18" charset="0"/>
              </a:rPr>
              <a:t>GlucoCare</a:t>
            </a:r>
            <a:r>
              <a:rPr lang="en-US">
                <a:solidFill>
                  <a:schemeClr val="bg1"/>
                </a:solidFill>
                <a:latin typeface="Cambria" panose="02040503050406030204" pitchFamily="18" charset="0"/>
                <a:ea typeface="Cambria" panose="02040503050406030204" pitchFamily="18" charset="0"/>
              </a:rPr>
              <a:t>: A ML - Based Web App for Diabetes Detection and Lifestyle Suggestions</a:t>
            </a:r>
            <a:endParaRPr lang="en-US" dirty="0">
              <a:solidFill>
                <a:schemeClr val="bg1"/>
              </a:solidFill>
            </a:endParaRPr>
          </a:p>
        </p:txBody>
      </p:sp>
    </p:spTree>
    <p:extLst>
      <p:ext uri="{BB962C8B-B14F-4D97-AF65-F5344CB8AC3E}">
        <p14:creationId xmlns:p14="http://schemas.microsoft.com/office/powerpoint/2010/main" val="1876434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609600" y="420855"/>
            <a:ext cx="10972800" cy="881743"/>
          </a:xfrm>
        </p:spPr>
        <p:txBody>
          <a:bodyPr/>
          <a:lstStyle/>
          <a:p>
            <a:pPr algn="l" eaLnBrk="1" hangingPunct="1"/>
            <a:r>
              <a:rPr lang="en-US" sz="3600" b="1" dirty="0">
                <a:latin typeface="Arial" panose="020B0604020202020204" pitchFamily="34" charset="0"/>
                <a:ea typeface="ＭＳ Ｐゴシック" pitchFamily="1" charset="-128"/>
                <a:cs typeface="Arial" panose="020B0604020202020204" pitchFamily="34" charset="0"/>
              </a:rPr>
              <a:t>Outline</a:t>
            </a: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2" name="Footer Placeholder 6">
            <a:extLst>
              <a:ext uri="{FF2B5EF4-FFF2-40B4-BE49-F238E27FC236}">
                <a16:creationId xmlns:a16="http://schemas.microsoft.com/office/drawing/2014/main" id="{F4900D17-038E-51B7-6078-2AA43F611B91}"/>
              </a:ext>
            </a:extLst>
          </p:cNvPr>
          <p:cNvSpPr>
            <a:spLocks noGrp="1"/>
          </p:cNvSpPr>
          <p:nvPr>
            <p:ph type="ftr" sz="quarter" idx="11"/>
          </p:nvPr>
        </p:nvSpPr>
        <p:spPr>
          <a:xfrm>
            <a:off x="4648200" y="6356353"/>
            <a:ext cx="3204000" cy="365125"/>
          </a:xfrm>
        </p:spPr>
        <p:txBody>
          <a:bodyPr/>
          <a:lstStyle/>
          <a:p>
            <a:pPr>
              <a:defRPr/>
            </a:pPr>
            <a:br>
              <a:rPr lang="en-US" b="1" dirty="0">
                <a:solidFill>
                  <a:schemeClr val="bg1"/>
                </a:solidFill>
                <a:latin typeface="Cambria" panose="02040503050406030204" pitchFamily="18" charset="0"/>
                <a:ea typeface="Cambria" panose="02040503050406030204" pitchFamily="18" charset="0"/>
                <a:cs typeface="Times New Roman" panose="02020603050405020304" pitchFamily="18" charset="0"/>
              </a:rPr>
            </a:br>
            <a:r>
              <a:rPr lang="en-US" b="1" dirty="0" err="1">
                <a:solidFill>
                  <a:schemeClr val="bg1"/>
                </a:solidFill>
                <a:latin typeface="Cambria" panose="02040503050406030204" pitchFamily="18" charset="0"/>
                <a:ea typeface="Cambria" panose="02040503050406030204" pitchFamily="18" charset="0"/>
              </a:rPr>
              <a:t>GlucoCare</a:t>
            </a:r>
            <a:r>
              <a:rPr lang="en-US" dirty="0">
                <a:solidFill>
                  <a:schemeClr val="bg1"/>
                </a:solidFill>
                <a:latin typeface="Cambria" panose="02040503050406030204" pitchFamily="18" charset="0"/>
                <a:ea typeface="Cambria" panose="02040503050406030204" pitchFamily="18" charset="0"/>
              </a:rPr>
              <a:t>: A ML - Based Web App for Diabetes Detection and Lifestyle Suggestions</a:t>
            </a:r>
            <a:endParaRPr lang="en-US" dirty="0">
              <a:solidFill>
                <a:schemeClr val="bg1"/>
              </a:solidFill>
            </a:endParaRPr>
          </a:p>
        </p:txBody>
      </p:sp>
      <p:sp>
        <p:nvSpPr>
          <p:cNvPr id="3" name="TextBox 2">
            <a:extLst>
              <a:ext uri="{FF2B5EF4-FFF2-40B4-BE49-F238E27FC236}">
                <a16:creationId xmlns:a16="http://schemas.microsoft.com/office/drawing/2014/main" id="{FE1C227F-1402-59C0-D90F-6D80F6F1E121}"/>
              </a:ext>
            </a:extLst>
          </p:cNvPr>
          <p:cNvSpPr txBox="1"/>
          <p:nvPr/>
        </p:nvSpPr>
        <p:spPr>
          <a:xfrm>
            <a:off x="963561" y="1592826"/>
            <a:ext cx="9999407" cy="4893647"/>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Cambria" panose="02040503050406030204" pitchFamily="18" charset="0"/>
                <a:ea typeface="Cambria" panose="02040503050406030204" pitchFamily="18" charset="0"/>
              </a:rPr>
              <a:t>Problem Statement</a:t>
            </a:r>
          </a:p>
          <a:p>
            <a:pPr marL="342900" indent="-342900">
              <a:buFont typeface="Arial" panose="020B0604020202020204" pitchFamily="34" charset="0"/>
              <a:buChar char="•"/>
            </a:pPr>
            <a:r>
              <a:rPr lang="en-IN" sz="2400" dirty="0">
                <a:latin typeface="Cambria" panose="02040503050406030204" pitchFamily="18" charset="0"/>
                <a:ea typeface="Cambria" panose="02040503050406030204" pitchFamily="18" charset="0"/>
              </a:rPr>
              <a:t>Objectives</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Literature Survey</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Proposed Solution</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Dataset</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Technical Approach</a:t>
            </a:r>
          </a:p>
          <a:p>
            <a:pPr marL="342900" indent="-342900">
              <a:buFont typeface="Arial" panose="020B0604020202020204" pitchFamily="34" charset="0"/>
              <a:buChar char="•"/>
            </a:pPr>
            <a:r>
              <a:rPr lang="en-IN" sz="2400" dirty="0">
                <a:latin typeface="Cambria" panose="02040503050406030204" pitchFamily="18" charset="0"/>
                <a:ea typeface="Cambria" panose="02040503050406030204" pitchFamily="18" charset="0"/>
              </a:rPr>
              <a:t>Methodology / Process</a:t>
            </a:r>
          </a:p>
          <a:p>
            <a:pPr marL="342900" indent="-342900">
              <a:buFont typeface="Arial" panose="020B0604020202020204" pitchFamily="34" charset="0"/>
              <a:buChar char="•"/>
            </a:pPr>
            <a:r>
              <a:rPr lang="en-IN" sz="2400" dirty="0">
                <a:latin typeface="Cambria" panose="02040503050406030204" pitchFamily="18" charset="0"/>
                <a:ea typeface="Cambria" panose="02040503050406030204" pitchFamily="18" charset="0"/>
              </a:rPr>
              <a:t>Conclusion</a:t>
            </a:r>
          </a:p>
          <a:p>
            <a:pPr marL="342900" indent="-342900">
              <a:buFont typeface="Arial" panose="020B0604020202020204" pitchFamily="34" charset="0"/>
              <a:buChar char="•"/>
            </a:pPr>
            <a:r>
              <a:rPr lang="en-IN" sz="2400" dirty="0">
                <a:latin typeface="Cambria" panose="02040503050406030204" pitchFamily="18" charset="0"/>
                <a:ea typeface="Cambria" panose="02040503050406030204" pitchFamily="18" charset="0"/>
              </a:rPr>
              <a:t>References</a:t>
            </a:r>
            <a:br>
              <a:rPr lang="en-IN" sz="2400" b="1" dirty="0">
                <a:latin typeface="Cambria" panose="02040503050406030204" pitchFamily="18" charset="0"/>
                <a:ea typeface="Cambria" panose="02040503050406030204" pitchFamily="18" charset="0"/>
              </a:rPr>
            </a:br>
            <a:endParaRPr lang="en-US" sz="2400" b="1" u="sng" dirty="0">
              <a:solidFill>
                <a:schemeClr val="tx2"/>
              </a:solidFill>
              <a:latin typeface="Cambria" panose="02040503050406030204" pitchFamily="18" charset="0"/>
              <a:ea typeface="Cambria" panose="02040503050406030204" pitchFamily="18" charset="0"/>
              <a:cs typeface="Arial" pitchFamily="34" charset="0"/>
            </a:endParaRPr>
          </a:p>
          <a:p>
            <a:pPr marL="342900" indent="-342900">
              <a:buFont typeface="Arial" panose="020B0604020202020204" pitchFamily="34" charset="0"/>
              <a:buChar char="•"/>
            </a:pPr>
            <a:endParaRPr lang="en-US" sz="2400" b="1" u="sng" dirty="0">
              <a:solidFill>
                <a:schemeClr val="tx2"/>
              </a:solidFill>
              <a:latin typeface="Cambria" panose="02040503050406030204" pitchFamily="18" charset="0"/>
              <a:ea typeface="Cambria" panose="02040503050406030204" pitchFamily="18" charset="0"/>
              <a:cs typeface="Arial" pitchFamily="34" charset="0"/>
            </a:endParaRPr>
          </a:p>
          <a:p>
            <a:pPr marL="342900" indent="-342900">
              <a:buFont typeface="Arial" panose="020B0604020202020204" pitchFamily="34" charset="0"/>
              <a:buChar char="•"/>
            </a:pPr>
            <a:endParaRPr lang="en-US" sz="2400" b="1" u="sng" dirty="0">
              <a:solidFill>
                <a:schemeClr val="tx2"/>
              </a:solidFill>
              <a:latin typeface="Cambria" panose="02040503050406030204" pitchFamily="18" charset="0"/>
              <a:ea typeface="Cambria" panose="02040503050406030204" pitchFamily="18" charset="0"/>
              <a:cs typeface="Arial" pitchFamily="34" charset="0"/>
            </a:endParaRPr>
          </a:p>
          <a:p>
            <a:pPr marL="342900" indent="-342900">
              <a:buFont typeface="Arial" panose="020B0604020202020204" pitchFamily="34" charset="0"/>
              <a:buChar char="•"/>
            </a:pPr>
            <a:endParaRPr lang="en-IN" sz="2400"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82998" y="0"/>
            <a:ext cx="10972800" cy="1143000"/>
          </a:xfrm>
        </p:spPr>
        <p:txBody>
          <a:bodyPr/>
          <a:lstStyle/>
          <a:p>
            <a:pPr eaLnBrk="1" hangingPunct="1"/>
            <a:br>
              <a:rPr lang="en-US" sz="3000" b="1" dirty="0">
                <a:latin typeface="Cambria" panose="02040503050406030204" pitchFamily="18" charset="0"/>
                <a:ea typeface="Cambria" panose="02040503050406030204" pitchFamily="18" charset="0"/>
                <a:cs typeface="Times New Roman" panose="02020603050405020304" pitchFamily="18" charset="0"/>
              </a:rPr>
            </a:br>
            <a:r>
              <a:rPr lang="en-US" sz="3000" b="1" dirty="0" err="1">
                <a:latin typeface="Cambria" panose="02040503050406030204" pitchFamily="18" charset="0"/>
                <a:ea typeface="Cambria" panose="02040503050406030204" pitchFamily="18" charset="0"/>
              </a:rPr>
              <a:t>GlucoCare</a:t>
            </a:r>
            <a:r>
              <a:rPr lang="en-US" sz="3000" dirty="0">
                <a:latin typeface="Cambria" panose="02040503050406030204" pitchFamily="18" charset="0"/>
                <a:ea typeface="Cambria" panose="02040503050406030204" pitchFamily="18" charset="0"/>
              </a:rPr>
              <a:t>: A ML - Based Web App for Diabetes Detection and Lifestyle Suggestions</a:t>
            </a:r>
            <a:endParaRPr lang="en-US" sz="3000" b="1" dirty="0">
              <a:latin typeface="Cambria" panose="02040503050406030204" pitchFamily="18" charset="0"/>
              <a:ea typeface="Cambria" panose="02040503050406030204" pitchFamily="18" charset="0"/>
              <a:cs typeface="Arial" panose="020B0604020202020204" pitchFamily="34" charset="0"/>
            </a:endParaRPr>
          </a:p>
        </p:txBody>
      </p:sp>
      <p:sp>
        <p:nvSpPr>
          <p:cNvPr id="15362" name="TextBox 8"/>
          <p:cNvSpPr txBox="1">
            <a:spLocks noChangeArrowheads="1"/>
          </p:cNvSpPr>
          <p:nvPr/>
        </p:nvSpPr>
        <p:spPr bwMode="auto">
          <a:xfrm>
            <a:off x="182998" y="1574861"/>
            <a:ext cx="12191999" cy="523220"/>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2800" b="1" dirty="0">
                <a:solidFill>
                  <a:schemeClr val="tx2"/>
                </a:solidFill>
                <a:latin typeface="Arial" pitchFamily="34" charset="0"/>
                <a:cs typeface="Arial" pitchFamily="34" charset="0"/>
              </a:rPr>
              <a:t>Problem Statement</a:t>
            </a:r>
            <a:endParaRPr lang="en-US" sz="2800" dirty="0">
              <a:solidFill>
                <a:schemeClr val="tx2"/>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br>
              <a:rPr lang="en-US" b="1" dirty="0">
                <a:solidFill>
                  <a:schemeClr val="bg1"/>
                </a:solidFill>
                <a:latin typeface="Cambria" panose="02040503050406030204" pitchFamily="18" charset="0"/>
                <a:ea typeface="Cambria" panose="02040503050406030204" pitchFamily="18" charset="0"/>
                <a:cs typeface="Times New Roman" panose="02020603050405020304" pitchFamily="18" charset="0"/>
              </a:rPr>
            </a:br>
            <a:r>
              <a:rPr lang="en-US" b="1" dirty="0" err="1">
                <a:solidFill>
                  <a:schemeClr val="bg1"/>
                </a:solidFill>
                <a:latin typeface="Cambria" panose="02040503050406030204" pitchFamily="18" charset="0"/>
                <a:ea typeface="Cambria" panose="02040503050406030204" pitchFamily="18" charset="0"/>
              </a:rPr>
              <a:t>GlucoCare</a:t>
            </a:r>
            <a:r>
              <a:rPr lang="en-US" dirty="0">
                <a:solidFill>
                  <a:schemeClr val="bg1"/>
                </a:solidFill>
                <a:latin typeface="Cambria" panose="02040503050406030204" pitchFamily="18" charset="0"/>
                <a:ea typeface="Cambria" panose="02040503050406030204" pitchFamily="18" charset="0"/>
              </a:rPr>
              <a:t>: A ML - Based Web App for Diabetes Detection and Lifestyle Suggestions</a:t>
            </a:r>
            <a:endParaRPr lang="en-US" dirty="0">
              <a:solidFill>
                <a:schemeClr val="bg1"/>
              </a:solidFill>
            </a:endParaRPr>
          </a:p>
        </p:txBody>
      </p:sp>
      <p:sp>
        <p:nvSpPr>
          <p:cNvPr id="2" name="TextBox 1">
            <a:extLst>
              <a:ext uri="{FF2B5EF4-FFF2-40B4-BE49-F238E27FC236}">
                <a16:creationId xmlns:a16="http://schemas.microsoft.com/office/drawing/2014/main" id="{7D8A3383-2B4C-53E2-2831-6A25490102EE}"/>
              </a:ext>
            </a:extLst>
          </p:cNvPr>
          <p:cNvSpPr txBox="1"/>
          <p:nvPr/>
        </p:nvSpPr>
        <p:spPr>
          <a:xfrm>
            <a:off x="439994" y="2234603"/>
            <a:ext cx="6354096" cy="4195957"/>
          </a:xfrm>
          <a:prstGeom prst="rect">
            <a:avLst/>
          </a:prstGeom>
          <a:noFill/>
        </p:spPr>
        <p:txBody>
          <a:bodyPr wrap="square" rtlCol="0">
            <a:spAutoFit/>
          </a:bodyPr>
          <a:lstStyle/>
          <a:p>
            <a:pPr algn="just">
              <a:lnSpc>
                <a:spcPct val="150000"/>
              </a:lnSpc>
            </a:pPr>
            <a:r>
              <a:rPr lang="en-US" dirty="0">
                <a:latin typeface="Cambria" panose="02040503050406030204" pitchFamily="18" charset="0"/>
                <a:ea typeface="Cambria" panose="02040503050406030204" pitchFamily="18" charset="0"/>
              </a:rPr>
              <a:t>Diabetes is a common and serious health problem that can lead to many complications if not detected early. Traditional methods to check for diabetes can be slow, expensive, and hard to access for everyone.</a:t>
            </a:r>
          </a:p>
          <a:p>
            <a:pPr algn="just">
              <a:lnSpc>
                <a:spcPct val="150000"/>
              </a:lnSpc>
            </a:pPr>
            <a:r>
              <a:rPr lang="en-US" dirty="0">
                <a:latin typeface="Cambria" panose="02040503050406030204" pitchFamily="18" charset="0"/>
                <a:ea typeface="Cambria" panose="02040503050406030204" pitchFamily="18" charset="0"/>
              </a:rPr>
              <a:t>There is a need for a simple and reliable system that can quickly predict the risk of diabetes using basic medical information. Such a system will help people check their health easily and allow doctors to take early action to prevent complications.</a:t>
            </a:r>
          </a:p>
          <a:p>
            <a:pPr algn="just">
              <a:lnSpc>
                <a:spcPct val="150000"/>
              </a:lnSpc>
            </a:pPr>
            <a:endParaRPr lang="en-IN" dirty="0">
              <a:latin typeface="Cambria" panose="02040503050406030204" pitchFamily="18" charset="0"/>
              <a:ea typeface="Cambria" panose="02040503050406030204" pitchFamily="18" charset="0"/>
            </a:endParaRPr>
          </a:p>
        </p:txBody>
      </p:sp>
      <p:pic>
        <p:nvPicPr>
          <p:cNvPr id="4098" name="Picture 2" descr="Diabetes Affects And Complications Stock Illustration - Download Image ...">
            <a:extLst>
              <a:ext uri="{FF2B5EF4-FFF2-40B4-BE49-F238E27FC236}">
                <a16:creationId xmlns:a16="http://schemas.microsoft.com/office/drawing/2014/main" id="{343DEA5C-6A91-0E86-4046-1BD0A77463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8621" y="1429393"/>
            <a:ext cx="4788847" cy="4788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176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2" name="TextBox 8"/>
          <p:cNvSpPr txBox="1">
            <a:spLocks noChangeArrowheads="1"/>
          </p:cNvSpPr>
          <p:nvPr/>
        </p:nvSpPr>
        <p:spPr bwMode="auto">
          <a:xfrm>
            <a:off x="785827" y="1352609"/>
            <a:ext cx="12191999" cy="523220"/>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2800" b="1" dirty="0">
                <a:solidFill>
                  <a:schemeClr val="tx2"/>
                </a:solidFill>
                <a:latin typeface="Arial" pitchFamily="34" charset="0"/>
                <a:cs typeface="Arial" pitchFamily="34" charset="0"/>
              </a:rPr>
              <a:t>Objectives</a:t>
            </a: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4</a:t>
            </a:fld>
            <a:endParaRPr lang="en-US" b="1" dirty="0">
              <a:solidFill>
                <a:schemeClr val="bg1"/>
              </a:solidFill>
            </a:endParaRPr>
          </a:p>
        </p:txBody>
      </p:sp>
      <p:sp>
        <p:nvSpPr>
          <p:cNvPr id="4" name="Title 1">
            <a:extLst>
              <a:ext uri="{FF2B5EF4-FFF2-40B4-BE49-F238E27FC236}">
                <a16:creationId xmlns:a16="http://schemas.microsoft.com/office/drawing/2014/main" id="{1970F6E3-296E-4E9A-6C20-A6DF0FE1F8DE}"/>
              </a:ext>
            </a:extLst>
          </p:cNvPr>
          <p:cNvSpPr>
            <a:spLocks noGrp="1"/>
          </p:cNvSpPr>
          <p:nvPr>
            <p:ph type="title"/>
          </p:nvPr>
        </p:nvSpPr>
        <p:spPr>
          <a:xfrm>
            <a:off x="511278" y="0"/>
            <a:ext cx="10644520" cy="1143000"/>
          </a:xfrm>
        </p:spPr>
        <p:txBody>
          <a:bodyPr/>
          <a:lstStyle/>
          <a:p>
            <a:pPr eaLnBrk="1" hangingPunct="1"/>
            <a:br>
              <a:rPr lang="en-US" sz="3000" b="1" dirty="0">
                <a:latin typeface="Cambria" panose="02040503050406030204" pitchFamily="18" charset="0"/>
                <a:ea typeface="Cambria" panose="02040503050406030204" pitchFamily="18" charset="0"/>
                <a:cs typeface="Times New Roman" panose="02020603050405020304" pitchFamily="18" charset="0"/>
              </a:rPr>
            </a:br>
            <a:r>
              <a:rPr lang="en-US" sz="3000" b="1" dirty="0" err="1">
                <a:latin typeface="Cambria" panose="02040503050406030204" pitchFamily="18" charset="0"/>
                <a:ea typeface="Cambria" panose="02040503050406030204" pitchFamily="18" charset="0"/>
              </a:rPr>
              <a:t>GlucoCare</a:t>
            </a:r>
            <a:r>
              <a:rPr lang="en-US" sz="3000" dirty="0">
                <a:latin typeface="Cambria" panose="02040503050406030204" pitchFamily="18" charset="0"/>
                <a:ea typeface="Cambria" panose="02040503050406030204" pitchFamily="18" charset="0"/>
              </a:rPr>
              <a:t>: A ML - Based Web App for Diabetes Detection and Lifestyle Suggestions</a:t>
            </a:r>
            <a:endParaRPr lang="en-US" sz="3000" b="1" dirty="0">
              <a:latin typeface="Cambria" panose="02040503050406030204" pitchFamily="18" charset="0"/>
              <a:ea typeface="Cambria" panose="02040503050406030204" pitchFamily="18" charset="0"/>
              <a:cs typeface="Arial" panose="020B0604020202020204" pitchFamily="34" charset="0"/>
            </a:endParaRPr>
          </a:p>
        </p:txBody>
      </p:sp>
      <p:sp>
        <p:nvSpPr>
          <p:cNvPr id="8" name="Rectangle 1">
            <a:extLst>
              <a:ext uri="{FF2B5EF4-FFF2-40B4-BE49-F238E27FC236}">
                <a16:creationId xmlns:a16="http://schemas.microsoft.com/office/drawing/2014/main" id="{BB633A3B-E576-56F4-FB8D-F80747289BA3}"/>
              </a:ext>
            </a:extLst>
          </p:cNvPr>
          <p:cNvSpPr>
            <a:spLocks noChangeArrowheads="1"/>
          </p:cNvSpPr>
          <p:nvPr/>
        </p:nvSpPr>
        <p:spPr bwMode="auto">
          <a:xfrm>
            <a:off x="785827" y="1878821"/>
            <a:ext cx="10620343" cy="3364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Analyze the dataset (EDA)</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 Understand patterns in medical data like glucose, BMI, blood pressure, etc.</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Train multiple ML models</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 Using Logistic Regression, Random Forest, and </a:t>
            </a:r>
            <a:r>
              <a:rPr kumimoji="0" lang="en-US" altLang="en-US"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XGBoost</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to predict diabetes.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Evaluate and select the best model</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 Compare performance using metrics like Accuracy and F1-score.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Save the best model</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 Store it as a Pickle file for deployment.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Deploy the model on Heroku</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 Make it accessible via a web application.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Design a user-friendly interface</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 Allow users to register, input medical data, and view their results.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Provide instant diabetes risk prediction</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 ML model processes input and returns results quickly.</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Store user reports in database</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 Keep history for users to track their health over time.</a:t>
            </a:r>
          </a:p>
        </p:txBody>
      </p:sp>
      <p:sp>
        <p:nvSpPr>
          <p:cNvPr id="10" name="Footer Placeholder 6">
            <a:extLst>
              <a:ext uri="{FF2B5EF4-FFF2-40B4-BE49-F238E27FC236}">
                <a16:creationId xmlns:a16="http://schemas.microsoft.com/office/drawing/2014/main" id="{7C89BEAB-2DE6-576F-B07A-E3642AF2E8E7}"/>
              </a:ext>
            </a:extLst>
          </p:cNvPr>
          <p:cNvSpPr>
            <a:spLocks noGrp="1"/>
          </p:cNvSpPr>
          <p:nvPr>
            <p:ph type="ftr" sz="quarter" idx="11"/>
          </p:nvPr>
        </p:nvSpPr>
        <p:spPr>
          <a:xfrm>
            <a:off x="4648200" y="6356353"/>
            <a:ext cx="3204000" cy="365125"/>
          </a:xfrm>
        </p:spPr>
        <p:txBody>
          <a:bodyPr/>
          <a:lstStyle/>
          <a:p>
            <a:pPr>
              <a:defRPr/>
            </a:pPr>
            <a:br>
              <a:rPr lang="en-US" b="1" dirty="0">
                <a:solidFill>
                  <a:schemeClr val="bg1"/>
                </a:solidFill>
                <a:latin typeface="Cambria" panose="02040503050406030204" pitchFamily="18" charset="0"/>
                <a:ea typeface="Cambria" panose="02040503050406030204" pitchFamily="18" charset="0"/>
                <a:cs typeface="Times New Roman" panose="02020603050405020304" pitchFamily="18" charset="0"/>
              </a:rPr>
            </a:br>
            <a:r>
              <a:rPr lang="en-US" b="1" dirty="0" err="1">
                <a:solidFill>
                  <a:schemeClr val="bg1"/>
                </a:solidFill>
                <a:latin typeface="Cambria" panose="02040503050406030204" pitchFamily="18" charset="0"/>
                <a:ea typeface="Cambria" panose="02040503050406030204" pitchFamily="18" charset="0"/>
              </a:rPr>
              <a:t>GlucoCare</a:t>
            </a:r>
            <a:r>
              <a:rPr lang="en-US" dirty="0">
                <a:solidFill>
                  <a:schemeClr val="bg1"/>
                </a:solidFill>
                <a:latin typeface="Cambria" panose="02040503050406030204" pitchFamily="18" charset="0"/>
                <a:ea typeface="Cambria" panose="02040503050406030204" pitchFamily="18" charset="0"/>
              </a:rPr>
              <a:t>: A ML - Based Web App for Diabetes Detection and Lifestyle Suggestions</a:t>
            </a:r>
            <a:endParaRPr lang="en-US" dirty="0">
              <a:solidFill>
                <a:schemeClr val="bg1"/>
              </a:solidFill>
            </a:endParaRPr>
          </a:p>
        </p:txBody>
      </p:sp>
    </p:spTree>
    <p:extLst>
      <p:ext uri="{BB962C8B-B14F-4D97-AF65-F5344CB8AC3E}">
        <p14:creationId xmlns:p14="http://schemas.microsoft.com/office/powerpoint/2010/main" val="2475995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831122" y="280379"/>
            <a:ext cx="10534162" cy="1143000"/>
          </a:xfrm>
        </p:spPr>
        <p:txBody>
          <a:bodyPr/>
          <a:lstStyle/>
          <a:p>
            <a:pPr algn="l" eaLnBrk="1" hangingPunct="1"/>
            <a:r>
              <a:rPr lang="en-US" sz="3200" b="1" dirty="0">
                <a:solidFill>
                  <a:schemeClr val="tx2"/>
                </a:solidFill>
                <a:latin typeface="Arial" pitchFamily="34" charset="0"/>
                <a:cs typeface="Arial" pitchFamily="34" charset="0"/>
              </a:rPr>
              <a:t>Literature Survey</a:t>
            </a:r>
            <a:endParaRPr lang="en-US" sz="3200" b="1" dirty="0">
              <a:latin typeface="Times New Roman" panose="02020603050405020304" pitchFamily="18" charset="0"/>
              <a:ea typeface="ＭＳ Ｐゴシック" pitchFamily="1" charset="-128"/>
              <a:cs typeface="Times New Roman" panose="02020603050405020304" pitchFamily="18" charset="0"/>
            </a:endParaRPr>
          </a:p>
        </p:txBody>
      </p:sp>
      <p:sp>
        <p:nvSpPr>
          <p:cNvPr id="15362" name="TextBox 8"/>
          <p:cNvSpPr txBox="1">
            <a:spLocks noChangeArrowheads="1"/>
          </p:cNvSpPr>
          <p:nvPr/>
        </p:nvSpPr>
        <p:spPr bwMode="auto">
          <a:xfrm>
            <a:off x="828918" y="1297593"/>
            <a:ext cx="10534162" cy="4611455"/>
          </a:xfrm>
          <a:prstGeom prst="rect">
            <a:avLst/>
          </a:prstGeom>
          <a:noFill/>
          <a:ln w="9525">
            <a:noFill/>
            <a:miter lim="800000"/>
            <a:headEnd/>
            <a:tailEnd/>
          </a:ln>
        </p:spPr>
        <p:txBody>
          <a:bodyPr wrap="square">
            <a:spAutoFit/>
          </a:bodyPr>
          <a:lstStyle/>
          <a:p>
            <a:pPr algn="just">
              <a:lnSpc>
                <a:spcPct val="150000"/>
              </a:lnSpc>
            </a:pPr>
            <a:r>
              <a:rPr lang="en-US" b="1" dirty="0">
                <a:latin typeface="Cambria" panose="02040503050406030204" pitchFamily="18" charset="0"/>
                <a:ea typeface="Cambria" panose="02040503050406030204" pitchFamily="18" charset="0"/>
              </a:rPr>
              <a:t>1. Existing Solutions / Studies:</a:t>
            </a:r>
            <a:endParaRPr lang="en-US" dirty="0">
              <a:latin typeface="Cambria" panose="02040503050406030204" pitchFamily="18" charset="0"/>
              <a:ea typeface="Cambria" panose="02040503050406030204" pitchFamily="18" charset="0"/>
            </a:endParaRPr>
          </a:p>
          <a:p>
            <a:pPr algn="just">
              <a:lnSpc>
                <a:spcPct val="150000"/>
              </a:lnSpc>
            </a:pPr>
            <a:r>
              <a:rPr lang="en-US" dirty="0">
                <a:latin typeface="Cambria" panose="02040503050406030204" pitchFamily="18" charset="0"/>
                <a:ea typeface="Cambria" panose="02040503050406030204" pitchFamily="18" charset="0"/>
              </a:rPr>
              <a:t>Many studies use machine learning to predict diabetes using datasets like Pima Indians Diabetes Dataset.</a:t>
            </a:r>
          </a:p>
          <a:p>
            <a:pPr algn="just">
              <a:lnSpc>
                <a:spcPct val="150000"/>
              </a:lnSpc>
            </a:pPr>
            <a:r>
              <a:rPr lang="en-US" dirty="0">
                <a:latin typeface="Cambria" panose="02040503050406030204" pitchFamily="18" charset="0"/>
                <a:ea typeface="Cambria" panose="02040503050406030204" pitchFamily="18" charset="0"/>
              </a:rPr>
              <a:t>Common algorithms include Logistic Regression, Decision Trees, Random Forest, SVM, and </a:t>
            </a:r>
            <a:r>
              <a:rPr lang="en-US" dirty="0" err="1">
                <a:latin typeface="Cambria" panose="02040503050406030204" pitchFamily="18" charset="0"/>
                <a:ea typeface="Cambria" panose="02040503050406030204" pitchFamily="18" charset="0"/>
              </a:rPr>
              <a:t>XGBoost</a:t>
            </a:r>
            <a:r>
              <a:rPr lang="en-US" dirty="0">
                <a:latin typeface="Cambria" panose="02040503050406030204" pitchFamily="18" charset="0"/>
                <a:ea typeface="Cambria" panose="02040503050406030204" pitchFamily="18" charset="0"/>
              </a:rPr>
              <a:t>.</a:t>
            </a:r>
          </a:p>
          <a:p>
            <a:pPr algn="just">
              <a:lnSpc>
                <a:spcPct val="150000"/>
              </a:lnSpc>
            </a:pPr>
            <a:r>
              <a:rPr lang="en-US" b="1" dirty="0">
                <a:latin typeface="Cambria" panose="02040503050406030204" pitchFamily="18" charset="0"/>
                <a:ea typeface="Cambria" panose="02040503050406030204" pitchFamily="18" charset="0"/>
              </a:rPr>
              <a:t>2. Limitations of Existing Methods:</a:t>
            </a:r>
            <a:endParaRPr lang="en-US" dirty="0">
              <a:latin typeface="Cambria" panose="02040503050406030204" pitchFamily="18" charset="0"/>
              <a:ea typeface="Cambria" panose="02040503050406030204" pitchFamily="18" charset="0"/>
            </a:endParaRPr>
          </a:p>
          <a:p>
            <a:pPr algn="just">
              <a:lnSpc>
                <a:spcPct val="150000"/>
              </a:lnSpc>
            </a:pPr>
            <a:r>
              <a:rPr lang="en-US" dirty="0">
                <a:latin typeface="Cambria" panose="02040503050406030204" pitchFamily="18" charset="0"/>
                <a:ea typeface="Cambria" panose="02040503050406030204" pitchFamily="18" charset="0"/>
              </a:rPr>
              <a:t>Limited user interaction. Predictions are often isolated – no user tracking or report storage. </a:t>
            </a:r>
          </a:p>
          <a:p>
            <a:pPr algn="just">
              <a:lnSpc>
                <a:spcPct val="150000"/>
              </a:lnSpc>
            </a:pPr>
            <a:r>
              <a:rPr lang="en-US" b="1" dirty="0">
                <a:latin typeface="Cambria" panose="02040503050406030204" pitchFamily="18" charset="0"/>
                <a:ea typeface="Cambria" panose="02040503050406030204" pitchFamily="18" charset="0"/>
              </a:rPr>
              <a:t>3. How </a:t>
            </a:r>
            <a:r>
              <a:rPr lang="en-US" b="1" dirty="0" err="1">
                <a:latin typeface="Cambria" panose="02040503050406030204" pitchFamily="18" charset="0"/>
                <a:ea typeface="Cambria" panose="02040503050406030204" pitchFamily="18" charset="0"/>
              </a:rPr>
              <a:t>GlucoCare</a:t>
            </a:r>
            <a:r>
              <a:rPr lang="en-US" b="1" dirty="0">
                <a:latin typeface="Cambria" panose="02040503050406030204" pitchFamily="18" charset="0"/>
                <a:ea typeface="Cambria" panose="02040503050406030204" pitchFamily="18" charset="0"/>
              </a:rPr>
              <a:t> Improves / Differs:</a:t>
            </a:r>
            <a:endParaRPr lang="en-US" dirty="0">
              <a:latin typeface="Cambria" panose="02040503050406030204" pitchFamily="18" charset="0"/>
              <a:ea typeface="Cambria" panose="02040503050406030204" pitchFamily="18" charset="0"/>
            </a:endParaRPr>
          </a:p>
          <a:p>
            <a:pPr algn="just">
              <a:lnSpc>
                <a:spcPct val="150000"/>
              </a:lnSpc>
            </a:pPr>
            <a:r>
              <a:rPr lang="en-US" dirty="0">
                <a:latin typeface="Cambria" panose="02040503050406030204" pitchFamily="18" charset="0"/>
                <a:ea typeface="Cambria" panose="02040503050406030204" pitchFamily="18" charset="0"/>
              </a:rPr>
              <a:t>Deploys the best ML model as a user-friendly web app accessible online.</a:t>
            </a:r>
          </a:p>
          <a:p>
            <a:pPr algn="just">
              <a:lnSpc>
                <a:spcPct val="150000"/>
              </a:lnSpc>
            </a:pPr>
            <a:r>
              <a:rPr lang="en-US" dirty="0">
                <a:latin typeface="Cambria" panose="02040503050406030204" pitchFamily="18" charset="0"/>
                <a:ea typeface="Cambria" panose="02040503050406030204" pitchFamily="18" charset="0"/>
              </a:rPr>
              <a:t>Users can register, input data, get instant predictions, and track their health history.</a:t>
            </a:r>
          </a:p>
          <a:p>
            <a:pPr algn="just">
              <a:lnSpc>
                <a:spcPct val="150000"/>
              </a:lnSpc>
            </a:pPr>
            <a:r>
              <a:rPr lang="en-US" dirty="0">
                <a:latin typeface="Cambria" panose="02040503050406030204" pitchFamily="18" charset="0"/>
                <a:ea typeface="Cambria" panose="02040503050406030204" pitchFamily="18" charset="0"/>
              </a:rPr>
              <a:t>Combines accurate predictions with practical usability, making it suitable for individuals and healthcare professionals.</a:t>
            </a:r>
          </a:p>
          <a:p>
            <a:pPr algn="just">
              <a:lnSpc>
                <a:spcPct val="150000"/>
              </a:lnSpc>
            </a:pPr>
            <a:endParaRPr lang="en-US" u="sng" dirty="0">
              <a:solidFill>
                <a:schemeClr val="tx2"/>
              </a:solidFill>
              <a:latin typeface="Cambria" panose="02040503050406030204" pitchFamily="18" charset="0"/>
              <a:ea typeface="Cambria" panose="02040503050406030204" pitchFamily="18" charset="0"/>
              <a:cs typeface="Arial"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5</a:t>
            </a:fld>
            <a:endParaRPr lang="en-US" b="1" dirty="0">
              <a:solidFill>
                <a:schemeClr val="bg1"/>
              </a:solidFill>
            </a:endParaRPr>
          </a:p>
        </p:txBody>
      </p:sp>
      <p:sp>
        <p:nvSpPr>
          <p:cNvPr id="2" name="Footer Placeholder 6">
            <a:extLst>
              <a:ext uri="{FF2B5EF4-FFF2-40B4-BE49-F238E27FC236}">
                <a16:creationId xmlns:a16="http://schemas.microsoft.com/office/drawing/2014/main" id="{E4C7A819-3D10-05E3-2A3E-639F98385870}"/>
              </a:ext>
            </a:extLst>
          </p:cNvPr>
          <p:cNvSpPr>
            <a:spLocks noGrp="1"/>
          </p:cNvSpPr>
          <p:nvPr>
            <p:ph type="ftr" sz="quarter" idx="11"/>
          </p:nvPr>
        </p:nvSpPr>
        <p:spPr>
          <a:xfrm>
            <a:off x="4648200" y="6356353"/>
            <a:ext cx="3204000" cy="365125"/>
          </a:xfrm>
        </p:spPr>
        <p:txBody>
          <a:bodyPr/>
          <a:lstStyle/>
          <a:p>
            <a:pPr>
              <a:defRPr/>
            </a:pPr>
            <a:br>
              <a:rPr lang="en-US" b="1" dirty="0">
                <a:solidFill>
                  <a:schemeClr val="bg1"/>
                </a:solidFill>
                <a:latin typeface="Cambria" panose="02040503050406030204" pitchFamily="18" charset="0"/>
                <a:ea typeface="Cambria" panose="02040503050406030204" pitchFamily="18" charset="0"/>
                <a:cs typeface="Times New Roman" panose="02020603050405020304" pitchFamily="18" charset="0"/>
              </a:rPr>
            </a:br>
            <a:r>
              <a:rPr lang="en-US" b="1" dirty="0" err="1">
                <a:solidFill>
                  <a:schemeClr val="bg1"/>
                </a:solidFill>
                <a:latin typeface="Cambria" panose="02040503050406030204" pitchFamily="18" charset="0"/>
                <a:ea typeface="Cambria" panose="02040503050406030204" pitchFamily="18" charset="0"/>
              </a:rPr>
              <a:t>GlucoCare</a:t>
            </a:r>
            <a:r>
              <a:rPr lang="en-US" dirty="0">
                <a:solidFill>
                  <a:schemeClr val="bg1"/>
                </a:solidFill>
                <a:latin typeface="Cambria" panose="02040503050406030204" pitchFamily="18" charset="0"/>
                <a:ea typeface="Cambria" panose="02040503050406030204" pitchFamily="18" charset="0"/>
              </a:rPr>
              <a:t>: A ML - Based Web App for Diabetes Detection and Lifestyle Suggestions</a:t>
            </a:r>
            <a:endParaRPr lang="en-US" dirty="0">
              <a:solidFill>
                <a:schemeClr val="bg1"/>
              </a:solidFill>
            </a:endParaRPr>
          </a:p>
        </p:txBody>
      </p:sp>
    </p:spTree>
    <p:extLst>
      <p:ext uri="{BB962C8B-B14F-4D97-AF65-F5344CB8AC3E}">
        <p14:creationId xmlns:p14="http://schemas.microsoft.com/office/powerpoint/2010/main" val="3818974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6</a:t>
            </a:fld>
            <a:endParaRPr lang="en-US" b="1" dirty="0">
              <a:solidFill>
                <a:schemeClr val="bg1"/>
              </a:solidFill>
            </a:endParaRPr>
          </a:p>
        </p:txBody>
      </p:sp>
      <p:sp>
        <p:nvSpPr>
          <p:cNvPr id="8" name="TextBox 8"/>
          <p:cNvSpPr txBox="1">
            <a:spLocks noChangeArrowheads="1"/>
          </p:cNvSpPr>
          <p:nvPr/>
        </p:nvSpPr>
        <p:spPr bwMode="auto">
          <a:xfrm>
            <a:off x="609600" y="136522"/>
            <a:ext cx="12191999" cy="584775"/>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3200" b="1" dirty="0">
                <a:solidFill>
                  <a:schemeClr val="tx2"/>
                </a:solidFill>
                <a:latin typeface="Arial" pitchFamily="34" charset="0"/>
                <a:cs typeface="Arial" pitchFamily="34" charset="0"/>
              </a:rPr>
              <a:t>Proposed Solution</a:t>
            </a:r>
            <a:endParaRPr lang="en-US" sz="2000" dirty="0">
              <a:solidFill>
                <a:schemeClr val="tx2"/>
              </a:solidFill>
              <a:latin typeface="Arial" pitchFamily="34" charset="0"/>
              <a:cs typeface="Arial" pitchFamily="34" charset="0"/>
            </a:endParaRPr>
          </a:p>
        </p:txBody>
      </p:sp>
      <p:sp>
        <p:nvSpPr>
          <p:cNvPr id="2" name="TextBox 1">
            <a:extLst>
              <a:ext uri="{FF2B5EF4-FFF2-40B4-BE49-F238E27FC236}">
                <a16:creationId xmlns:a16="http://schemas.microsoft.com/office/drawing/2014/main" id="{C9904C77-A1C6-5858-6F06-374E0CA0D0C8}"/>
              </a:ext>
            </a:extLst>
          </p:cNvPr>
          <p:cNvSpPr txBox="1"/>
          <p:nvPr/>
        </p:nvSpPr>
        <p:spPr>
          <a:xfrm>
            <a:off x="609600" y="721297"/>
            <a:ext cx="6117104" cy="5442452"/>
          </a:xfrm>
          <a:prstGeom prst="rect">
            <a:avLst/>
          </a:prstGeom>
          <a:noFill/>
        </p:spPr>
        <p:txBody>
          <a:bodyPr wrap="square" rtlCol="0">
            <a:spAutoFit/>
          </a:bodyPr>
          <a:lstStyle/>
          <a:p>
            <a:pPr algn="just">
              <a:lnSpc>
                <a:spcPct val="150000"/>
              </a:lnSpc>
            </a:pPr>
            <a:r>
              <a:rPr lang="en-US" b="1" dirty="0">
                <a:latin typeface="Cambria" panose="02040503050406030204" pitchFamily="18" charset="0"/>
                <a:ea typeface="Cambria" panose="02040503050406030204" pitchFamily="18" charset="0"/>
              </a:rPr>
              <a:t>1. Detailed Explanation:</a:t>
            </a:r>
            <a:endParaRPr lang="en-US" dirty="0">
              <a:latin typeface="Cambria" panose="02040503050406030204" pitchFamily="18" charset="0"/>
              <a:ea typeface="Cambria" panose="02040503050406030204" pitchFamily="18" charset="0"/>
            </a:endParaRPr>
          </a:p>
          <a:p>
            <a:pPr algn="just">
              <a:lnSpc>
                <a:spcPct val="150000"/>
              </a:lnSpc>
            </a:pPr>
            <a:r>
              <a:rPr lang="en-US" dirty="0">
                <a:latin typeface="Cambria" panose="02040503050406030204" pitchFamily="18" charset="0"/>
                <a:ea typeface="Cambria" panose="02040503050406030204" pitchFamily="18" charset="0"/>
              </a:rPr>
              <a:t>Web-based app predicts diabetes risk using ML models.</a:t>
            </a:r>
          </a:p>
          <a:p>
            <a:pPr algn="just">
              <a:lnSpc>
                <a:spcPct val="150000"/>
              </a:lnSpc>
            </a:pPr>
            <a:r>
              <a:rPr lang="en-US" dirty="0">
                <a:latin typeface="Cambria" panose="02040503050406030204" pitchFamily="18" charset="0"/>
                <a:ea typeface="Cambria" panose="02040503050406030204" pitchFamily="18" charset="0"/>
              </a:rPr>
              <a:t>Users register and input medical data.</a:t>
            </a:r>
          </a:p>
          <a:p>
            <a:pPr algn="just">
              <a:lnSpc>
                <a:spcPct val="150000"/>
              </a:lnSpc>
            </a:pPr>
            <a:r>
              <a:rPr lang="en-US" dirty="0">
                <a:latin typeface="Cambria" panose="02040503050406030204" pitchFamily="18" charset="0"/>
                <a:ea typeface="Cambria" panose="02040503050406030204" pitchFamily="18" charset="0"/>
              </a:rPr>
              <a:t>ML model processes input and gives instant prediction.</a:t>
            </a:r>
          </a:p>
          <a:p>
            <a:pPr algn="just">
              <a:lnSpc>
                <a:spcPct val="150000"/>
              </a:lnSpc>
            </a:pPr>
            <a:r>
              <a:rPr lang="en-US" b="1" dirty="0">
                <a:latin typeface="Cambria" panose="02040503050406030204" pitchFamily="18" charset="0"/>
                <a:ea typeface="Cambria" panose="02040503050406030204" pitchFamily="18" charset="0"/>
              </a:rPr>
              <a:t>2. How it Solves the Problem:</a:t>
            </a:r>
            <a:endParaRPr lang="en-US" dirty="0">
              <a:latin typeface="Cambria" panose="02040503050406030204" pitchFamily="18" charset="0"/>
              <a:ea typeface="Cambria" panose="02040503050406030204" pitchFamily="18" charset="0"/>
            </a:endParaRPr>
          </a:p>
          <a:p>
            <a:pPr algn="just">
              <a:lnSpc>
                <a:spcPct val="150000"/>
              </a:lnSpc>
            </a:pPr>
            <a:r>
              <a:rPr lang="en-US" dirty="0">
                <a:latin typeface="Cambria" panose="02040503050406030204" pitchFamily="18" charset="0"/>
                <a:ea typeface="Cambria" panose="02040503050406030204" pitchFamily="18" charset="0"/>
              </a:rPr>
              <a:t>Provides quick and accurate predictions.</a:t>
            </a:r>
          </a:p>
          <a:p>
            <a:pPr algn="just">
              <a:lnSpc>
                <a:spcPct val="150000"/>
              </a:lnSpc>
            </a:pPr>
            <a:r>
              <a:rPr lang="en-US" dirty="0">
                <a:latin typeface="Cambria" panose="02040503050406030204" pitchFamily="18" charset="0"/>
                <a:ea typeface="Cambria" panose="02040503050406030204" pitchFamily="18" charset="0"/>
              </a:rPr>
              <a:t>Allows users to track health over time.</a:t>
            </a:r>
          </a:p>
          <a:p>
            <a:pPr algn="just">
              <a:lnSpc>
                <a:spcPct val="150000"/>
              </a:lnSpc>
            </a:pPr>
            <a:r>
              <a:rPr lang="en-US" dirty="0">
                <a:latin typeface="Cambria" panose="02040503050406030204" pitchFamily="18" charset="0"/>
                <a:ea typeface="Cambria" panose="02040503050406030204" pitchFamily="18" charset="0"/>
              </a:rPr>
              <a:t>Eliminates need for slow manual testing or offline models.</a:t>
            </a:r>
          </a:p>
          <a:p>
            <a:pPr algn="just">
              <a:lnSpc>
                <a:spcPct val="150000"/>
              </a:lnSpc>
            </a:pPr>
            <a:r>
              <a:rPr lang="en-US" b="1" dirty="0">
                <a:latin typeface="Cambria" panose="02040503050406030204" pitchFamily="18" charset="0"/>
                <a:ea typeface="Cambria" panose="02040503050406030204" pitchFamily="18" charset="0"/>
              </a:rPr>
              <a:t>3. Innovation / Uniqueness:</a:t>
            </a:r>
            <a:endParaRPr lang="en-US" dirty="0">
              <a:latin typeface="Cambria" panose="02040503050406030204" pitchFamily="18" charset="0"/>
              <a:ea typeface="Cambria" panose="02040503050406030204" pitchFamily="18" charset="0"/>
            </a:endParaRPr>
          </a:p>
          <a:p>
            <a:pPr algn="just">
              <a:lnSpc>
                <a:spcPct val="150000"/>
              </a:lnSpc>
            </a:pPr>
            <a:r>
              <a:rPr lang="en-US" dirty="0">
                <a:latin typeface="Cambria" panose="02040503050406030204" pitchFamily="18" charset="0"/>
                <a:ea typeface="Cambria" panose="02040503050406030204" pitchFamily="18" charset="0"/>
              </a:rPr>
              <a:t>Best-performing ML model integrated into a user-friendly web </a:t>
            </a:r>
            <a:r>
              <a:rPr lang="en-US" dirty="0" err="1">
                <a:latin typeface="Cambria" panose="02040503050406030204" pitchFamily="18" charset="0"/>
                <a:ea typeface="Cambria" panose="02040503050406030204" pitchFamily="18" charset="0"/>
              </a:rPr>
              <a:t>app.Combines</a:t>
            </a:r>
            <a:r>
              <a:rPr lang="en-US" dirty="0">
                <a:latin typeface="Cambria" panose="02040503050406030204" pitchFamily="18" charset="0"/>
                <a:ea typeface="Cambria" panose="02040503050406030204" pitchFamily="18" charset="0"/>
              </a:rPr>
              <a:t> accuracy + usability + report tracking.</a:t>
            </a:r>
          </a:p>
          <a:p>
            <a:pPr algn="just">
              <a:lnSpc>
                <a:spcPct val="150000"/>
              </a:lnSpc>
            </a:pPr>
            <a:r>
              <a:rPr lang="en-US" dirty="0">
                <a:latin typeface="Cambria" panose="02040503050406030204" pitchFamily="18" charset="0"/>
                <a:ea typeface="Cambria" panose="02040503050406030204" pitchFamily="18" charset="0"/>
              </a:rPr>
              <a:t>Accessible anytime, anywhere for preventive healthcare.</a:t>
            </a:r>
          </a:p>
          <a:p>
            <a:pPr algn="just">
              <a:lnSpc>
                <a:spcPct val="150000"/>
              </a:lnSpc>
            </a:pPr>
            <a:endParaRPr lang="en-IN" dirty="0">
              <a:latin typeface="Cambria" panose="02040503050406030204" pitchFamily="18" charset="0"/>
              <a:ea typeface="Cambria" panose="02040503050406030204" pitchFamily="18" charset="0"/>
            </a:endParaRPr>
          </a:p>
        </p:txBody>
      </p:sp>
      <p:sp>
        <p:nvSpPr>
          <p:cNvPr id="3" name="Footer Placeholder 6">
            <a:extLst>
              <a:ext uri="{FF2B5EF4-FFF2-40B4-BE49-F238E27FC236}">
                <a16:creationId xmlns:a16="http://schemas.microsoft.com/office/drawing/2014/main" id="{A55CFBAA-B377-E186-2DA7-A17C77D7F662}"/>
              </a:ext>
            </a:extLst>
          </p:cNvPr>
          <p:cNvSpPr>
            <a:spLocks noGrp="1"/>
          </p:cNvSpPr>
          <p:nvPr>
            <p:ph type="ftr" sz="quarter" idx="11"/>
          </p:nvPr>
        </p:nvSpPr>
        <p:spPr>
          <a:xfrm>
            <a:off x="4648200" y="6356353"/>
            <a:ext cx="3204000" cy="365125"/>
          </a:xfrm>
        </p:spPr>
        <p:txBody>
          <a:bodyPr/>
          <a:lstStyle/>
          <a:p>
            <a:pPr>
              <a:defRPr/>
            </a:pPr>
            <a:br>
              <a:rPr lang="en-US" b="1" dirty="0">
                <a:solidFill>
                  <a:schemeClr val="bg1"/>
                </a:solidFill>
                <a:latin typeface="Cambria" panose="02040503050406030204" pitchFamily="18" charset="0"/>
                <a:ea typeface="Cambria" panose="02040503050406030204" pitchFamily="18" charset="0"/>
                <a:cs typeface="Times New Roman" panose="02020603050405020304" pitchFamily="18" charset="0"/>
              </a:rPr>
            </a:br>
            <a:r>
              <a:rPr lang="en-US" b="1" dirty="0" err="1">
                <a:solidFill>
                  <a:schemeClr val="bg1"/>
                </a:solidFill>
                <a:latin typeface="Cambria" panose="02040503050406030204" pitchFamily="18" charset="0"/>
                <a:ea typeface="Cambria" panose="02040503050406030204" pitchFamily="18" charset="0"/>
              </a:rPr>
              <a:t>GlucoCare</a:t>
            </a:r>
            <a:r>
              <a:rPr lang="en-US" dirty="0">
                <a:solidFill>
                  <a:schemeClr val="bg1"/>
                </a:solidFill>
                <a:latin typeface="Cambria" panose="02040503050406030204" pitchFamily="18" charset="0"/>
                <a:ea typeface="Cambria" panose="02040503050406030204" pitchFamily="18" charset="0"/>
              </a:rPr>
              <a:t>: A ML - Based Web App for Diabetes Detection and Lifestyle Suggestions</a:t>
            </a:r>
            <a:endParaRPr lang="en-US" dirty="0">
              <a:solidFill>
                <a:schemeClr val="bg1"/>
              </a:solidFill>
            </a:endParaRPr>
          </a:p>
        </p:txBody>
      </p:sp>
      <p:pic>
        <p:nvPicPr>
          <p:cNvPr id="5122" name="Picture 2" descr="Developing Predictive Supervised Machine Learning Model for Type-2 ...">
            <a:extLst>
              <a:ext uri="{FF2B5EF4-FFF2-40B4-BE49-F238E27FC236}">
                <a16:creationId xmlns:a16="http://schemas.microsoft.com/office/drawing/2014/main" id="{9AFA6D33-859C-CD30-0409-A031A0A59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6605" y="884904"/>
            <a:ext cx="5260259" cy="3623957"/>
          </a:xfrm>
          <a:prstGeom prst="rect">
            <a:avLst/>
          </a:prstGeom>
          <a:solidFill>
            <a:schemeClr val="tx1"/>
          </a:solidFill>
        </p:spPr>
      </p:pic>
    </p:spTree>
    <p:extLst>
      <p:ext uri="{BB962C8B-B14F-4D97-AF65-F5344CB8AC3E}">
        <p14:creationId xmlns:p14="http://schemas.microsoft.com/office/powerpoint/2010/main" val="3794185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2" name="TextBox 8"/>
          <p:cNvSpPr txBox="1">
            <a:spLocks noChangeArrowheads="1"/>
          </p:cNvSpPr>
          <p:nvPr/>
        </p:nvSpPr>
        <p:spPr bwMode="auto">
          <a:xfrm>
            <a:off x="712837" y="595349"/>
            <a:ext cx="11602066" cy="892552"/>
          </a:xfrm>
          <a:prstGeom prst="rect">
            <a:avLst/>
          </a:prstGeom>
          <a:noFill/>
          <a:ln w="9525">
            <a:noFill/>
            <a:miter lim="800000"/>
            <a:headEnd/>
            <a:tailEnd/>
          </a:ln>
        </p:spPr>
        <p:txBody>
          <a:bodyPr wrap="square">
            <a:spAutoFit/>
          </a:bodyPr>
          <a:lstStyle/>
          <a:p>
            <a:r>
              <a:rPr lang="en-US" sz="3200" b="1" dirty="0">
                <a:solidFill>
                  <a:schemeClr val="tx2"/>
                </a:solidFill>
                <a:latin typeface="Arial" pitchFamily="34" charset="0"/>
                <a:cs typeface="Arial" pitchFamily="34" charset="0"/>
              </a:rPr>
              <a:t>Dataset</a:t>
            </a:r>
            <a:endParaRPr lang="en-US" sz="2000" dirty="0">
              <a:solidFill>
                <a:schemeClr val="tx2"/>
              </a:solidFill>
              <a:latin typeface="Arial" pitchFamily="34" charset="0"/>
              <a:cs typeface="Arial" pitchFamily="34" charset="0"/>
            </a:endParaRPr>
          </a:p>
          <a:p>
            <a:endParaRPr lang="en-US" sz="2000" dirty="0">
              <a:solidFill>
                <a:schemeClr val="tx2"/>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7</a:t>
            </a:fld>
            <a:endParaRPr lang="en-US" b="1" dirty="0">
              <a:solidFill>
                <a:schemeClr val="bg1"/>
              </a:solidFill>
            </a:endParaRPr>
          </a:p>
        </p:txBody>
      </p:sp>
      <p:sp>
        <p:nvSpPr>
          <p:cNvPr id="2" name="TextBox 1">
            <a:extLst>
              <a:ext uri="{FF2B5EF4-FFF2-40B4-BE49-F238E27FC236}">
                <a16:creationId xmlns:a16="http://schemas.microsoft.com/office/drawing/2014/main" id="{A336C127-D1D9-44E3-F868-EEA236C28A48}"/>
              </a:ext>
            </a:extLst>
          </p:cNvPr>
          <p:cNvSpPr txBox="1"/>
          <p:nvPr/>
        </p:nvSpPr>
        <p:spPr>
          <a:xfrm>
            <a:off x="712837" y="1321000"/>
            <a:ext cx="10766323" cy="5035353"/>
          </a:xfrm>
          <a:prstGeom prst="rect">
            <a:avLst/>
          </a:prstGeom>
          <a:noFill/>
        </p:spPr>
        <p:txBody>
          <a:bodyPr wrap="square" rtlCol="0">
            <a:spAutoFit/>
          </a:bodyPr>
          <a:lstStyle/>
          <a:p>
            <a:pPr algn="just">
              <a:lnSpc>
                <a:spcPct val="150000"/>
              </a:lnSpc>
            </a:pPr>
            <a:r>
              <a:rPr lang="en-IN" b="1" dirty="0">
                <a:latin typeface="Cambria" panose="02040503050406030204" pitchFamily="18" charset="0"/>
                <a:ea typeface="Cambria" panose="02040503050406030204" pitchFamily="18" charset="0"/>
              </a:rPr>
              <a:t>Dataset – Pima Indians Diabetes</a:t>
            </a:r>
          </a:p>
          <a:p>
            <a:pPr algn="just">
              <a:lnSpc>
                <a:spcPct val="150000"/>
              </a:lnSpc>
            </a:pPr>
            <a:r>
              <a:rPr lang="en-IN" b="1" dirty="0">
                <a:latin typeface="Cambria" panose="02040503050406030204" pitchFamily="18" charset="0"/>
                <a:ea typeface="Cambria" panose="02040503050406030204" pitchFamily="18" charset="0"/>
              </a:rPr>
              <a:t>Source:</a:t>
            </a:r>
            <a:r>
              <a:rPr lang="en-IN" dirty="0">
                <a:latin typeface="Cambria" panose="02040503050406030204" pitchFamily="18" charset="0"/>
                <a:ea typeface="Cambria" panose="02040503050406030204" pitchFamily="18" charset="0"/>
              </a:rPr>
              <a:t> Kaggle (from NIDDK)</a:t>
            </a:r>
          </a:p>
          <a:p>
            <a:pPr algn="just">
              <a:lnSpc>
                <a:spcPct val="150000"/>
              </a:lnSpc>
            </a:pPr>
            <a:r>
              <a:rPr lang="en-IN" b="1" dirty="0">
                <a:latin typeface="Cambria" panose="02040503050406030204" pitchFamily="18" charset="0"/>
                <a:ea typeface="Cambria" panose="02040503050406030204" pitchFamily="18" charset="0"/>
              </a:rPr>
              <a:t>Size:</a:t>
            </a:r>
            <a:r>
              <a:rPr lang="en-IN" dirty="0">
                <a:latin typeface="Cambria" panose="02040503050406030204" pitchFamily="18" charset="0"/>
                <a:ea typeface="Cambria" panose="02040503050406030204" pitchFamily="18" charset="0"/>
              </a:rPr>
              <a:t> 768 records, 9 features</a:t>
            </a:r>
          </a:p>
          <a:p>
            <a:pPr algn="just">
              <a:lnSpc>
                <a:spcPct val="150000"/>
              </a:lnSpc>
            </a:pPr>
            <a:r>
              <a:rPr lang="en-IN" b="1" dirty="0">
                <a:latin typeface="Cambria" panose="02040503050406030204" pitchFamily="18" charset="0"/>
                <a:ea typeface="Cambria" panose="02040503050406030204" pitchFamily="18" charset="0"/>
              </a:rPr>
              <a:t>Features:</a:t>
            </a:r>
            <a:r>
              <a:rPr lang="en-IN" dirty="0">
                <a:latin typeface="Cambria" panose="02040503050406030204" pitchFamily="18" charset="0"/>
                <a:ea typeface="Cambria" panose="02040503050406030204" pitchFamily="18" charset="0"/>
              </a:rPr>
              <a:t> Pregnancies, Glucose, </a:t>
            </a:r>
            <a:r>
              <a:rPr lang="en-IN" dirty="0" err="1">
                <a:latin typeface="Cambria" panose="02040503050406030204" pitchFamily="18" charset="0"/>
                <a:ea typeface="Cambria" panose="02040503050406030204" pitchFamily="18" charset="0"/>
              </a:rPr>
              <a:t>BloodPressure</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SkinThickness</a:t>
            </a:r>
            <a:r>
              <a:rPr lang="en-IN" dirty="0">
                <a:latin typeface="Cambria" panose="02040503050406030204" pitchFamily="18" charset="0"/>
                <a:ea typeface="Cambria" panose="02040503050406030204" pitchFamily="18" charset="0"/>
              </a:rPr>
              <a:t>, Insulin, BMI, </a:t>
            </a:r>
            <a:r>
              <a:rPr lang="en-IN" dirty="0" err="1">
                <a:latin typeface="Cambria" panose="02040503050406030204" pitchFamily="18" charset="0"/>
                <a:ea typeface="Cambria" panose="02040503050406030204" pitchFamily="18" charset="0"/>
              </a:rPr>
              <a:t>DiabetesPedigreeFunction</a:t>
            </a:r>
            <a:r>
              <a:rPr lang="en-IN" dirty="0">
                <a:latin typeface="Cambria" panose="02040503050406030204" pitchFamily="18" charset="0"/>
                <a:ea typeface="Cambria" panose="02040503050406030204" pitchFamily="18" charset="0"/>
              </a:rPr>
              <a:t>, Age</a:t>
            </a:r>
          </a:p>
          <a:p>
            <a:pPr algn="just">
              <a:lnSpc>
                <a:spcPct val="150000"/>
              </a:lnSpc>
            </a:pPr>
            <a:r>
              <a:rPr lang="en-IN" b="1" dirty="0">
                <a:latin typeface="Cambria" panose="02040503050406030204" pitchFamily="18" charset="0"/>
                <a:ea typeface="Cambria" panose="02040503050406030204" pitchFamily="18" charset="0"/>
              </a:rPr>
              <a:t>Target:</a:t>
            </a:r>
            <a:r>
              <a:rPr lang="en-IN" dirty="0">
                <a:latin typeface="Cambria" panose="02040503050406030204" pitchFamily="18" charset="0"/>
                <a:ea typeface="Cambria" panose="02040503050406030204" pitchFamily="18" charset="0"/>
              </a:rPr>
              <a:t> Outcome (0 = Non-Diabetic, 1 = Diabetic)</a:t>
            </a:r>
          </a:p>
          <a:p>
            <a:pPr algn="just">
              <a:lnSpc>
                <a:spcPct val="150000"/>
              </a:lnSpc>
            </a:pPr>
            <a:r>
              <a:rPr lang="en-IN" b="1" dirty="0">
                <a:latin typeface="Cambria" panose="02040503050406030204" pitchFamily="18" charset="0"/>
                <a:ea typeface="Cambria" panose="02040503050406030204" pitchFamily="18" charset="0"/>
              </a:rPr>
              <a:t>Preprocessing:</a:t>
            </a:r>
            <a:r>
              <a:rPr lang="en-IN" dirty="0">
                <a:latin typeface="Cambria" panose="02040503050406030204" pitchFamily="18" charset="0"/>
                <a:ea typeface="Cambria" panose="02040503050406030204" pitchFamily="18" charset="0"/>
              </a:rPr>
              <a:t> Handled missing/zero values, normalized data, train-test split</a:t>
            </a:r>
          </a:p>
          <a:p>
            <a:pPr algn="just">
              <a:lnSpc>
                <a:spcPct val="150000"/>
              </a:lnSpc>
            </a:pPr>
            <a:r>
              <a:rPr lang="en-US" dirty="0">
                <a:latin typeface="Cambria" panose="02040503050406030204" pitchFamily="18" charset="0"/>
                <a:ea typeface="Cambria" panose="02040503050406030204" pitchFamily="18" charset="0"/>
              </a:rPr>
              <a:t>Split data into train (80%) and test (20%) sets.</a:t>
            </a:r>
            <a:endParaRPr lang="en-IN" dirty="0">
              <a:latin typeface="Cambria" panose="02040503050406030204" pitchFamily="18" charset="0"/>
              <a:ea typeface="Cambria" panose="02040503050406030204" pitchFamily="18" charset="0"/>
            </a:endParaRPr>
          </a:p>
          <a:p>
            <a:pPr algn="just">
              <a:lnSpc>
                <a:spcPct val="150000"/>
              </a:lnSpc>
            </a:pPr>
            <a:r>
              <a:rPr lang="en-US" b="1" dirty="0">
                <a:latin typeface="Cambria" panose="02040503050406030204" pitchFamily="18" charset="0"/>
                <a:ea typeface="Cambria" panose="02040503050406030204" pitchFamily="18" charset="0"/>
              </a:rPr>
              <a:t>Exploratory Data Analysis (EDA):</a:t>
            </a:r>
            <a:endParaRPr lang="en-US" dirty="0">
              <a:latin typeface="Cambria" panose="02040503050406030204" pitchFamily="18" charset="0"/>
              <a:ea typeface="Cambria" panose="02040503050406030204" pitchFamily="18" charset="0"/>
            </a:endParaRPr>
          </a:p>
          <a:p>
            <a:pPr algn="just">
              <a:lnSpc>
                <a:spcPct val="150000"/>
              </a:lnSpc>
            </a:pPr>
            <a:r>
              <a:rPr lang="en-US" dirty="0">
                <a:latin typeface="Cambria" panose="02040503050406030204" pitchFamily="18" charset="0"/>
                <a:ea typeface="Cambria" panose="02040503050406030204" pitchFamily="18" charset="0"/>
              </a:rPr>
              <a:t>Checked feature distributions (histograms &amp; boxplots).</a:t>
            </a:r>
          </a:p>
          <a:p>
            <a:pPr algn="just">
              <a:lnSpc>
                <a:spcPct val="150000"/>
              </a:lnSpc>
            </a:pPr>
            <a:r>
              <a:rPr lang="en-US" dirty="0">
                <a:latin typeface="Cambria" panose="02040503050406030204" pitchFamily="18" charset="0"/>
                <a:ea typeface="Cambria" panose="02040503050406030204" pitchFamily="18" charset="0"/>
              </a:rPr>
              <a:t>Correlation heatmap to study relationships.</a:t>
            </a:r>
          </a:p>
          <a:p>
            <a:pPr algn="just">
              <a:lnSpc>
                <a:spcPct val="150000"/>
              </a:lnSpc>
            </a:pPr>
            <a:r>
              <a:rPr lang="en-US" b="1" dirty="0">
                <a:latin typeface="Cambria" panose="02040503050406030204" pitchFamily="18" charset="0"/>
                <a:ea typeface="Cambria" panose="02040503050406030204" pitchFamily="18" charset="0"/>
              </a:rPr>
              <a:t>Observed: </a:t>
            </a:r>
            <a:r>
              <a:rPr lang="en-US" dirty="0">
                <a:latin typeface="Cambria" panose="02040503050406030204" pitchFamily="18" charset="0"/>
                <a:ea typeface="Cambria" panose="02040503050406030204" pitchFamily="18" charset="0"/>
              </a:rPr>
              <a:t>High glucose, high BMI, and older age strongly increase diabetes risk.</a:t>
            </a:r>
          </a:p>
          <a:p>
            <a:pPr algn="just">
              <a:lnSpc>
                <a:spcPct val="150000"/>
              </a:lnSpc>
            </a:pPr>
            <a:endParaRPr lang="en-IN" dirty="0">
              <a:latin typeface="Cambria" panose="02040503050406030204" pitchFamily="18" charset="0"/>
              <a:ea typeface="Cambria" panose="02040503050406030204" pitchFamily="18" charset="0"/>
            </a:endParaRPr>
          </a:p>
        </p:txBody>
      </p:sp>
      <p:sp>
        <p:nvSpPr>
          <p:cNvPr id="3" name="Footer Placeholder 6">
            <a:extLst>
              <a:ext uri="{FF2B5EF4-FFF2-40B4-BE49-F238E27FC236}">
                <a16:creationId xmlns:a16="http://schemas.microsoft.com/office/drawing/2014/main" id="{1150837C-242F-412A-0E7A-8FA510585CE6}"/>
              </a:ext>
            </a:extLst>
          </p:cNvPr>
          <p:cNvSpPr>
            <a:spLocks noGrp="1"/>
          </p:cNvSpPr>
          <p:nvPr>
            <p:ph type="ftr" sz="quarter" idx="11"/>
          </p:nvPr>
        </p:nvSpPr>
        <p:spPr>
          <a:xfrm>
            <a:off x="4648200" y="6356353"/>
            <a:ext cx="3204000" cy="365125"/>
          </a:xfrm>
        </p:spPr>
        <p:txBody>
          <a:bodyPr/>
          <a:lstStyle/>
          <a:p>
            <a:pPr>
              <a:defRPr/>
            </a:pPr>
            <a:br>
              <a:rPr lang="en-US" b="1" dirty="0">
                <a:solidFill>
                  <a:schemeClr val="bg1"/>
                </a:solidFill>
                <a:latin typeface="Cambria" panose="02040503050406030204" pitchFamily="18" charset="0"/>
                <a:ea typeface="Cambria" panose="02040503050406030204" pitchFamily="18" charset="0"/>
                <a:cs typeface="Times New Roman" panose="02020603050405020304" pitchFamily="18" charset="0"/>
              </a:rPr>
            </a:br>
            <a:r>
              <a:rPr lang="en-US" b="1" dirty="0" err="1">
                <a:solidFill>
                  <a:schemeClr val="bg1"/>
                </a:solidFill>
                <a:latin typeface="Cambria" panose="02040503050406030204" pitchFamily="18" charset="0"/>
                <a:ea typeface="Cambria" panose="02040503050406030204" pitchFamily="18" charset="0"/>
              </a:rPr>
              <a:t>GlucoCare</a:t>
            </a:r>
            <a:r>
              <a:rPr lang="en-US" dirty="0">
                <a:solidFill>
                  <a:schemeClr val="bg1"/>
                </a:solidFill>
                <a:latin typeface="Cambria" panose="02040503050406030204" pitchFamily="18" charset="0"/>
                <a:ea typeface="Cambria" panose="02040503050406030204" pitchFamily="18" charset="0"/>
              </a:rPr>
              <a:t>: A ML - Based Web App for Diabetes Detection and Lifestyle Suggestions</a:t>
            </a:r>
            <a:endParaRPr lang="en-US" dirty="0">
              <a:solidFill>
                <a:schemeClr val="bg1"/>
              </a:solidFill>
            </a:endParaRPr>
          </a:p>
        </p:txBody>
      </p:sp>
    </p:spTree>
    <p:extLst>
      <p:ext uri="{BB962C8B-B14F-4D97-AF65-F5344CB8AC3E}">
        <p14:creationId xmlns:p14="http://schemas.microsoft.com/office/powerpoint/2010/main" val="2249009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535200" y="0"/>
            <a:ext cx="10753027" cy="1143000"/>
          </a:xfrm>
        </p:spPr>
        <p:txBody>
          <a:bodyPr/>
          <a:lstStyle/>
          <a:p>
            <a:pPr algn="l" eaLnBrk="1" hangingPunct="1"/>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200" b="1" dirty="0">
                <a:solidFill>
                  <a:schemeClr val="tx2"/>
                </a:solidFill>
                <a:latin typeface="Arial" pitchFamily="34" charset="0"/>
                <a:ea typeface="ＭＳ Ｐゴシック" pitchFamily="1" charset="-128"/>
                <a:cs typeface="Arial" pitchFamily="34" charset="0"/>
              </a:rPr>
              <a:t>Technical Approach</a:t>
            </a: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8</a:t>
            </a:fld>
            <a:endParaRPr lang="en-US" b="1" dirty="0">
              <a:solidFill>
                <a:schemeClr val="bg1"/>
              </a:solidFill>
            </a:endParaRPr>
          </a:p>
        </p:txBody>
      </p:sp>
      <p:sp>
        <p:nvSpPr>
          <p:cNvPr id="8" name="TextBox 8"/>
          <p:cNvSpPr txBox="1">
            <a:spLocks noChangeArrowheads="1"/>
          </p:cNvSpPr>
          <p:nvPr/>
        </p:nvSpPr>
        <p:spPr bwMode="auto">
          <a:xfrm>
            <a:off x="535200" y="1143000"/>
            <a:ext cx="11430000" cy="3364960"/>
          </a:xfrm>
          <a:prstGeom prst="rect">
            <a:avLst/>
          </a:prstGeom>
          <a:noFill/>
          <a:ln w="9525">
            <a:noFill/>
            <a:miter lim="800000"/>
            <a:headEnd/>
            <a:tailEnd/>
          </a:ln>
        </p:spPr>
        <p:txBody>
          <a:bodyPr wrap="square">
            <a:spAutoFit/>
          </a:bodyPr>
          <a:lstStyle/>
          <a:p>
            <a:pPr algn="just">
              <a:lnSpc>
                <a:spcPct val="150000"/>
              </a:lnSpc>
            </a:pPr>
            <a:r>
              <a:rPr lang="en-IN" b="1" dirty="0">
                <a:latin typeface="Cambria" panose="02040503050406030204" pitchFamily="18" charset="0"/>
                <a:ea typeface="Cambria" panose="02040503050406030204" pitchFamily="18" charset="0"/>
              </a:rPr>
              <a:t>Technologies Used</a:t>
            </a:r>
          </a:p>
          <a:p>
            <a:pPr algn="just">
              <a:lnSpc>
                <a:spcPct val="150000"/>
              </a:lnSpc>
            </a:pPr>
            <a:r>
              <a:rPr lang="en-IN" b="1" dirty="0">
                <a:latin typeface="Cambria" panose="02040503050406030204" pitchFamily="18" charset="0"/>
                <a:ea typeface="Cambria" panose="02040503050406030204" pitchFamily="18" charset="0"/>
              </a:rPr>
              <a:t>Programming Language:</a:t>
            </a:r>
            <a:r>
              <a:rPr lang="en-IN" dirty="0">
                <a:latin typeface="Cambria" panose="02040503050406030204" pitchFamily="18" charset="0"/>
                <a:ea typeface="Cambria" panose="02040503050406030204" pitchFamily="18" charset="0"/>
              </a:rPr>
              <a:t> Python</a:t>
            </a:r>
          </a:p>
          <a:p>
            <a:pPr algn="just">
              <a:lnSpc>
                <a:spcPct val="150000"/>
              </a:lnSpc>
            </a:pPr>
            <a:r>
              <a:rPr lang="en-IN" b="1" dirty="0">
                <a:latin typeface="Cambria" panose="02040503050406030204" pitchFamily="18" charset="0"/>
                <a:ea typeface="Cambria" panose="02040503050406030204" pitchFamily="18" charset="0"/>
              </a:rPr>
              <a:t>Frameworks &amp; Libraries:</a:t>
            </a:r>
            <a:r>
              <a:rPr lang="en-IN" dirty="0">
                <a:latin typeface="Cambria" panose="02040503050406030204" pitchFamily="18" charset="0"/>
                <a:ea typeface="Cambria" panose="02040503050406030204" pitchFamily="18" charset="0"/>
              </a:rPr>
              <a:t> Flask, Scikit-Learn, Pandas, NumPy, Matplotlib, Seaborn, </a:t>
            </a:r>
            <a:r>
              <a:rPr lang="en-IN" dirty="0" err="1">
                <a:latin typeface="Cambria" panose="02040503050406030204" pitchFamily="18" charset="0"/>
                <a:ea typeface="Cambria" panose="02040503050406030204" pitchFamily="18" charset="0"/>
              </a:rPr>
              <a:t>XGBoost</a:t>
            </a:r>
            <a:endParaRPr lang="en-IN" dirty="0">
              <a:latin typeface="Cambria" panose="02040503050406030204" pitchFamily="18" charset="0"/>
              <a:ea typeface="Cambria" panose="02040503050406030204" pitchFamily="18" charset="0"/>
            </a:endParaRPr>
          </a:p>
          <a:p>
            <a:pPr algn="just">
              <a:lnSpc>
                <a:spcPct val="150000"/>
              </a:lnSpc>
            </a:pPr>
            <a:r>
              <a:rPr lang="en-IN" b="1" dirty="0">
                <a:latin typeface="Cambria" panose="02040503050406030204" pitchFamily="18" charset="0"/>
                <a:ea typeface="Cambria" panose="02040503050406030204" pitchFamily="18" charset="0"/>
              </a:rPr>
              <a:t>Deployment:</a:t>
            </a:r>
            <a:r>
              <a:rPr lang="en-IN" dirty="0">
                <a:latin typeface="Cambria" panose="02040503050406030204" pitchFamily="18" charset="0"/>
                <a:ea typeface="Cambria" panose="02040503050406030204" pitchFamily="18" charset="0"/>
              </a:rPr>
              <a:t> Heroku (Cloud Platform)</a:t>
            </a:r>
          </a:p>
          <a:p>
            <a:pPr algn="just">
              <a:lnSpc>
                <a:spcPct val="150000"/>
              </a:lnSpc>
            </a:pPr>
            <a:r>
              <a:rPr lang="en-IN" b="1" dirty="0">
                <a:latin typeface="Cambria" panose="02040503050406030204" pitchFamily="18" charset="0"/>
                <a:ea typeface="Cambria" panose="02040503050406030204" pitchFamily="18" charset="0"/>
              </a:rPr>
              <a:t>Database:</a:t>
            </a:r>
            <a:r>
              <a:rPr lang="en-IN" dirty="0">
                <a:latin typeface="Cambria" panose="02040503050406030204" pitchFamily="18" charset="0"/>
                <a:ea typeface="Cambria" panose="02040503050406030204" pitchFamily="18" charset="0"/>
              </a:rPr>
              <a:t> PostgreSQL / MySQL (for user data &amp; reports)</a:t>
            </a:r>
          </a:p>
          <a:p>
            <a:pPr algn="just">
              <a:lnSpc>
                <a:spcPct val="150000"/>
              </a:lnSpc>
            </a:pPr>
            <a:r>
              <a:rPr lang="en-IN" b="1" dirty="0">
                <a:latin typeface="Cambria" panose="02040503050406030204" pitchFamily="18" charset="0"/>
                <a:ea typeface="Cambria" panose="02040503050406030204" pitchFamily="18" charset="0"/>
              </a:rPr>
              <a:t>Frontend (UI):</a:t>
            </a:r>
            <a:r>
              <a:rPr lang="en-IN" dirty="0">
                <a:latin typeface="Cambria" panose="02040503050406030204" pitchFamily="18" charset="0"/>
                <a:ea typeface="Cambria" panose="02040503050406030204" pitchFamily="18" charset="0"/>
              </a:rPr>
              <a:t> HTML, CSS, JavaScript</a:t>
            </a:r>
          </a:p>
          <a:p>
            <a:pPr algn="just">
              <a:lnSpc>
                <a:spcPct val="150000"/>
              </a:lnSpc>
            </a:pPr>
            <a:r>
              <a:rPr lang="en-IN" b="1" dirty="0">
                <a:latin typeface="Cambria" panose="02040503050406030204" pitchFamily="18" charset="0"/>
                <a:ea typeface="Cambria" panose="02040503050406030204" pitchFamily="18" charset="0"/>
              </a:rPr>
              <a:t>Tools:</a:t>
            </a:r>
            <a:r>
              <a:rPr lang="en-IN" dirty="0">
                <a:latin typeface="Cambria" panose="02040503050406030204" pitchFamily="18" charset="0"/>
                <a:ea typeface="Cambria" panose="02040503050406030204" pitchFamily="18" charset="0"/>
              </a:rPr>
              <a:t> </a:t>
            </a:r>
            <a:r>
              <a:rPr lang="en-IN" dirty="0" err="1">
                <a:latin typeface="Cambria" panose="02040503050406030204" pitchFamily="18" charset="0"/>
                <a:ea typeface="Cambria" panose="02040503050406030204" pitchFamily="18" charset="0"/>
              </a:rPr>
              <a:t>Jupyter</a:t>
            </a:r>
            <a:r>
              <a:rPr lang="en-IN" dirty="0">
                <a:latin typeface="Cambria" panose="02040503050406030204" pitchFamily="18" charset="0"/>
                <a:ea typeface="Cambria" panose="02040503050406030204" pitchFamily="18" charset="0"/>
              </a:rPr>
              <a:t> Notebook, Kaggle</a:t>
            </a:r>
          </a:p>
          <a:p>
            <a:pPr algn="just">
              <a:lnSpc>
                <a:spcPct val="150000"/>
              </a:lnSpc>
            </a:pPr>
            <a:endParaRPr lang="en-US" dirty="0">
              <a:latin typeface="Cambria" panose="02040503050406030204" pitchFamily="18" charset="0"/>
              <a:ea typeface="Cambria" panose="02040503050406030204" pitchFamily="18" charset="0"/>
              <a:cs typeface="Arial" pitchFamily="34" charset="0"/>
            </a:endParaRPr>
          </a:p>
        </p:txBody>
      </p:sp>
      <p:sp>
        <p:nvSpPr>
          <p:cNvPr id="3" name="Footer Placeholder 6">
            <a:extLst>
              <a:ext uri="{FF2B5EF4-FFF2-40B4-BE49-F238E27FC236}">
                <a16:creationId xmlns:a16="http://schemas.microsoft.com/office/drawing/2014/main" id="{8EC56FA6-CA8A-A88D-ACEB-4B7F92D612D9}"/>
              </a:ext>
            </a:extLst>
          </p:cNvPr>
          <p:cNvSpPr>
            <a:spLocks noGrp="1"/>
          </p:cNvSpPr>
          <p:nvPr>
            <p:ph type="ftr" sz="quarter" idx="11"/>
          </p:nvPr>
        </p:nvSpPr>
        <p:spPr>
          <a:xfrm>
            <a:off x="4648200" y="6356353"/>
            <a:ext cx="3204000" cy="365125"/>
          </a:xfrm>
        </p:spPr>
        <p:txBody>
          <a:bodyPr/>
          <a:lstStyle/>
          <a:p>
            <a:pPr>
              <a:defRPr/>
            </a:pPr>
            <a:br>
              <a:rPr lang="en-US" b="1" dirty="0">
                <a:solidFill>
                  <a:schemeClr val="bg1"/>
                </a:solidFill>
                <a:latin typeface="Cambria" panose="02040503050406030204" pitchFamily="18" charset="0"/>
                <a:ea typeface="Cambria" panose="02040503050406030204" pitchFamily="18" charset="0"/>
                <a:cs typeface="Times New Roman" panose="02020603050405020304" pitchFamily="18" charset="0"/>
              </a:rPr>
            </a:br>
            <a:r>
              <a:rPr lang="en-US" b="1" dirty="0" err="1">
                <a:solidFill>
                  <a:schemeClr val="bg1"/>
                </a:solidFill>
                <a:latin typeface="Cambria" panose="02040503050406030204" pitchFamily="18" charset="0"/>
                <a:ea typeface="Cambria" panose="02040503050406030204" pitchFamily="18" charset="0"/>
              </a:rPr>
              <a:t>GlucoCare</a:t>
            </a:r>
            <a:r>
              <a:rPr lang="en-US" dirty="0">
                <a:solidFill>
                  <a:schemeClr val="bg1"/>
                </a:solidFill>
                <a:latin typeface="Cambria" panose="02040503050406030204" pitchFamily="18" charset="0"/>
                <a:ea typeface="Cambria" panose="02040503050406030204" pitchFamily="18" charset="0"/>
              </a:rPr>
              <a:t>: A ML - Based Web App for Diabetes Detection and Lifestyle Suggestions</a:t>
            </a:r>
            <a:endParaRPr lang="en-US" dirty="0">
              <a:solidFill>
                <a:schemeClr val="bg1"/>
              </a:solidFill>
            </a:endParaRPr>
          </a:p>
        </p:txBody>
      </p:sp>
    </p:spTree>
    <p:extLst>
      <p:ext uri="{BB962C8B-B14F-4D97-AF65-F5344CB8AC3E}">
        <p14:creationId xmlns:p14="http://schemas.microsoft.com/office/powerpoint/2010/main" val="3965545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9814E-CE09-4119-C51C-5F6ABA6C94D7}"/>
              </a:ext>
            </a:extLst>
          </p:cNvPr>
          <p:cNvSpPr>
            <a:spLocks noGrp="1"/>
          </p:cNvSpPr>
          <p:nvPr>
            <p:ph type="title"/>
          </p:nvPr>
        </p:nvSpPr>
        <p:spPr>
          <a:xfrm>
            <a:off x="763800" y="925208"/>
            <a:ext cx="9802761" cy="676890"/>
          </a:xfrm>
        </p:spPr>
        <p:txBody>
          <a:bodyPr/>
          <a:lstStyle/>
          <a:p>
            <a:pPr algn="l"/>
            <a:r>
              <a:rPr lang="en-IN" sz="3200" b="1" dirty="0">
                <a:solidFill>
                  <a:schemeClr val="tx2"/>
                </a:solidFill>
                <a:latin typeface="Arial" pitchFamily="34" charset="0"/>
                <a:ea typeface="ＭＳ Ｐゴシック" pitchFamily="1" charset="-128"/>
                <a:cs typeface="Arial" pitchFamily="34" charset="0"/>
              </a:rPr>
              <a:t>Methodology / Process</a:t>
            </a:r>
            <a:br>
              <a:rPr lang="en-IN" b="1" dirty="0"/>
            </a:br>
            <a:endParaRPr lang="en-IN" dirty="0"/>
          </a:p>
        </p:txBody>
      </p:sp>
      <p:sp>
        <p:nvSpPr>
          <p:cNvPr id="4" name="Footer Placeholder 3">
            <a:extLst>
              <a:ext uri="{FF2B5EF4-FFF2-40B4-BE49-F238E27FC236}">
                <a16:creationId xmlns:a16="http://schemas.microsoft.com/office/drawing/2014/main" id="{FA792756-99FB-8F3B-95FC-2C12C8798D05}"/>
              </a:ext>
            </a:extLst>
          </p:cNvPr>
          <p:cNvSpPr>
            <a:spLocks noGrp="1"/>
          </p:cNvSpPr>
          <p:nvPr>
            <p:ph type="ftr" sz="quarter" idx="11"/>
          </p:nvPr>
        </p:nvSpPr>
        <p:spPr/>
        <p:txBody>
          <a:bodyPr/>
          <a:lstStyle/>
          <a:p>
            <a:pPr>
              <a:defRPr/>
            </a:pPr>
            <a:r>
              <a:rPr lang="en-US"/>
              <a:t>@SIH Idea submission- Template</a:t>
            </a:r>
          </a:p>
        </p:txBody>
      </p:sp>
      <p:sp>
        <p:nvSpPr>
          <p:cNvPr id="5" name="Slide Number Placeholder 4">
            <a:extLst>
              <a:ext uri="{FF2B5EF4-FFF2-40B4-BE49-F238E27FC236}">
                <a16:creationId xmlns:a16="http://schemas.microsoft.com/office/drawing/2014/main" id="{2D65C05A-BBA6-E5C6-993F-AD72F8D35ECF}"/>
              </a:ext>
            </a:extLst>
          </p:cNvPr>
          <p:cNvSpPr>
            <a:spLocks noGrp="1"/>
          </p:cNvSpPr>
          <p:nvPr>
            <p:ph type="sldNum" sz="quarter" idx="12"/>
          </p:nvPr>
        </p:nvSpPr>
        <p:spPr/>
        <p:txBody>
          <a:bodyPr/>
          <a:lstStyle/>
          <a:p>
            <a:fld id="{677C3CE7-23F7-4828-823C-E0205DF2CF97}" type="slidenum">
              <a:rPr lang="en-US" smtClean="0"/>
              <a:pPr/>
              <a:t>9</a:t>
            </a:fld>
            <a:endParaRPr lang="en-US"/>
          </a:p>
        </p:txBody>
      </p:sp>
      <p:sp>
        <p:nvSpPr>
          <p:cNvPr id="6" name="TextBox 8">
            <a:extLst>
              <a:ext uri="{FF2B5EF4-FFF2-40B4-BE49-F238E27FC236}">
                <a16:creationId xmlns:a16="http://schemas.microsoft.com/office/drawing/2014/main" id="{26566BB5-FCBD-C664-B6BF-56CF075C54C4}"/>
              </a:ext>
            </a:extLst>
          </p:cNvPr>
          <p:cNvSpPr txBox="1">
            <a:spLocks noGrp="1" noChangeArrowheads="1"/>
          </p:cNvSpPr>
          <p:nvPr>
            <p:ph idx="1"/>
          </p:nvPr>
        </p:nvSpPr>
        <p:spPr bwMode="auto">
          <a:xfrm>
            <a:off x="763800" y="1602098"/>
            <a:ext cx="10972800" cy="4223657"/>
          </a:xfrm>
          <a:prstGeom prst="rect">
            <a:avLst/>
          </a:prstGeom>
          <a:noFill/>
          <a:ln w="9525">
            <a:noFill/>
            <a:miter lim="800000"/>
            <a:headEnd/>
            <a:tailEnd/>
          </a:ln>
        </p:spPr>
        <p:txBody>
          <a:bodyPr wrap="square">
            <a:spAutoFit/>
          </a:bodyPr>
          <a:lstStyle/>
          <a:p>
            <a:pPr>
              <a:lnSpc>
                <a:spcPct val="150000"/>
              </a:lnSpc>
            </a:pPr>
            <a:r>
              <a:rPr lang="en-IN" sz="1800" b="1" dirty="0"/>
              <a:t>Dataset Collection</a:t>
            </a:r>
            <a:r>
              <a:rPr lang="en-IN" sz="1800" dirty="0"/>
              <a:t> → Kaggle (Pima Indians Diabetes Dataset)</a:t>
            </a:r>
          </a:p>
          <a:p>
            <a:pPr>
              <a:lnSpc>
                <a:spcPct val="150000"/>
              </a:lnSpc>
            </a:pPr>
            <a:r>
              <a:rPr lang="en-IN" sz="1800" b="1" dirty="0"/>
              <a:t>EDA &amp; Preprocessing</a:t>
            </a:r>
            <a:r>
              <a:rPr lang="en-IN" sz="1800" dirty="0"/>
              <a:t> → Handle missing values, normalize data, visualize patterns</a:t>
            </a:r>
          </a:p>
          <a:p>
            <a:pPr>
              <a:lnSpc>
                <a:spcPct val="150000"/>
              </a:lnSpc>
            </a:pPr>
            <a:r>
              <a:rPr lang="en-IN" sz="1800" b="1" dirty="0"/>
              <a:t>Model Training</a:t>
            </a:r>
            <a:r>
              <a:rPr lang="en-IN" sz="1800" dirty="0"/>
              <a:t> → Train Logistic Regression, Random Forest, </a:t>
            </a:r>
            <a:r>
              <a:rPr lang="en-IN" sz="1800" dirty="0" err="1"/>
              <a:t>XGBoost</a:t>
            </a:r>
            <a:endParaRPr lang="en-IN" sz="1800" dirty="0"/>
          </a:p>
          <a:p>
            <a:pPr>
              <a:lnSpc>
                <a:spcPct val="150000"/>
              </a:lnSpc>
            </a:pPr>
            <a:r>
              <a:rPr lang="en-IN" sz="1800" b="1" dirty="0"/>
              <a:t>Model Evaluation</a:t>
            </a:r>
            <a:r>
              <a:rPr lang="en-IN" sz="1800" dirty="0"/>
              <a:t> → Compare Accuracy, F1-Score, ROC-AUC</a:t>
            </a:r>
          </a:p>
          <a:p>
            <a:pPr>
              <a:lnSpc>
                <a:spcPct val="150000"/>
              </a:lnSpc>
            </a:pPr>
            <a:r>
              <a:rPr lang="en-IN" sz="1800" b="1" dirty="0"/>
              <a:t>Best Model Selection</a:t>
            </a:r>
            <a:r>
              <a:rPr lang="en-IN" sz="1800" dirty="0"/>
              <a:t> → Save as Pickle file</a:t>
            </a:r>
          </a:p>
          <a:p>
            <a:pPr>
              <a:lnSpc>
                <a:spcPct val="150000"/>
              </a:lnSpc>
            </a:pPr>
            <a:r>
              <a:rPr lang="en-IN" sz="1800" b="1" dirty="0"/>
              <a:t>Deployment</a:t>
            </a:r>
            <a:r>
              <a:rPr lang="en-IN" sz="1800" dirty="0"/>
              <a:t> → Flask API + Heroku</a:t>
            </a:r>
          </a:p>
          <a:p>
            <a:pPr>
              <a:lnSpc>
                <a:spcPct val="150000"/>
              </a:lnSpc>
            </a:pPr>
            <a:r>
              <a:rPr lang="en-IN" sz="1800" b="1" dirty="0"/>
              <a:t>User Interface</a:t>
            </a:r>
            <a:r>
              <a:rPr lang="en-IN" sz="1800" dirty="0"/>
              <a:t> → User registers, inputs data</a:t>
            </a:r>
          </a:p>
          <a:p>
            <a:pPr>
              <a:lnSpc>
                <a:spcPct val="150000"/>
              </a:lnSpc>
            </a:pPr>
            <a:r>
              <a:rPr lang="en-IN" sz="1800" b="1" dirty="0"/>
              <a:t>Prediction &amp; Storage</a:t>
            </a:r>
            <a:r>
              <a:rPr lang="en-IN" sz="1800" dirty="0"/>
              <a:t> → Model predicts diabetes risk → Save report in database</a:t>
            </a:r>
          </a:p>
          <a:p>
            <a:pPr algn="just">
              <a:lnSpc>
                <a:spcPct val="150000"/>
              </a:lnSpc>
            </a:pPr>
            <a:endParaRPr lang="en-US" sz="1800" dirty="0">
              <a:latin typeface="Cambria" panose="02040503050406030204" pitchFamily="18" charset="0"/>
              <a:ea typeface="Cambria" panose="02040503050406030204" pitchFamily="18" charset="0"/>
              <a:cs typeface="Arial" pitchFamily="34" charset="0"/>
            </a:endParaRPr>
          </a:p>
        </p:txBody>
      </p:sp>
      <p:sp>
        <p:nvSpPr>
          <p:cNvPr id="7" name="Rectangle 6">
            <a:extLst>
              <a:ext uri="{FF2B5EF4-FFF2-40B4-BE49-F238E27FC236}">
                <a16:creationId xmlns:a16="http://schemas.microsoft.com/office/drawing/2014/main" id="{D8D5330F-C600-38B5-9AAE-72076E5146FB}"/>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8" name="Footer Placeholder 6">
            <a:extLst>
              <a:ext uri="{FF2B5EF4-FFF2-40B4-BE49-F238E27FC236}">
                <a16:creationId xmlns:a16="http://schemas.microsoft.com/office/drawing/2014/main" id="{CCBF69C0-3EDD-016A-B69C-9480179663EE}"/>
              </a:ext>
            </a:extLst>
          </p:cNvPr>
          <p:cNvSpPr txBox="1">
            <a:spLocks/>
          </p:cNvSpPr>
          <p:nvPr/>
        </p:nvSpPr>
        <p:spPr>
          <a:xfrm>
            <a:off x="4648200" y="6356353"/>
            <a:ext cx="3204000" cy="365125"/>
          </a:xfrm>
          <a:prstGeom prst="rect">
            <a:avLst/>
          </a:prstGeom>
        </p:spPr>
        <p:txBody>
          <a:bodyPr vert="horz" lIns="91440" tIns="45720" rIns="91440" bIns="45720" rtlCol="0" anchor="ctr"/>
          <a:lstStyle>
            <a:defPPr>
              <a:defRPr lang="en-US"/>
            </a:defPPr>
            <a:lvl1pPr algn="ctr" defTabSz="457200" rtl="0" fontAlgn="auto">
              <a:spcBef>
                <a:spcPts val="0"/>
              </a:spcBef>
              <a:spcAft>
                <a:spcPts val="0"/>
              </a:spcAft>
              <a:defRPr sz="1200" kern="1200">
                <a:solidFill>
                  <a:schemeClr val="tx1">
                    <a:tint val="75000"/>
                  </a:schemeClr>
                </a:solidFill>
                <a:latin typeface="TradeGothic"/>
                <a:ea typeface="+mn-ea"/>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pPr>
              <a:defRPr/>
            </a:pPr>
            <a:br>
              <a:rPr lang="en-US" b="1">
                <a:solidFill>
                  <a:schemeClr val="bg1"/>
                </a:solidFill>
                <a:latin typeface="Cambria" panose="02040503050406030204" pitchFamily="18" charset="0"/>
                <a:ea typeface="Cambria" panose="02040503050406030204" pitchFamily="18" charset="0"/>
                <a:cs typeface="Times New Roman" panose="02020603050405020304" pitchFamily="18" charset="0"/>
              </a:rPr>
            </a:br>
            <a:r>
              <a:rPr lang="en-US" b="1">
                <a:solidFill>
                  <a:schemeClr val="bg1"/>
                </a:solidFill>
                <a:latin typeface="Cambria" panose="02040503050406030204" pitchFamily="18" charset="0"/>
                <a:ea typeface="Cambria" panose="02040503050406030204" pitchFamily="18" charset="0"/>
              </a:rPr>
              <a:t>GlucoCare</a:t>
            </a:r>
            <a:r>
              <a:rPr lang="en-US">
                <a:solidFill>
                  <a:schemeClr val="bg1"/>
                </a:solidFill>
                <a:latin typeface="Cambria" panose="02040503050406030204" pitchFamily="18" charset="0"/>
                <a:ea typeface="Cambria" panose="02040503050406030204" pitchFamily="18" charset="0"/>
              </a:rPr>
              <a:t>: A ML - Based Web App for Diabetes Detection and Lifestyle Suggestions</a:t>
            </a:r>
            <a:endParaRPr lang="en-US" dirty="0">
              <a:solidFill>
                <a:schemeClr val="bg1"/>
              </a:solidFill>
            </a:endParaRPr>
          </a:p>
        </p:txBody>
      </p:sp>
    </p:spTree>
    <p:extLst>
      <p:ext uri="{BB962C8B-B14F-4D97-AF65-F5344CB8AC3E}">
        <p14:creationId xmlns:p14="http://schemas.microsoft.com/office/powerpoint/2010/main" val="963831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7672</TotalTime>
  <Words>1317</Words>
  <Application>Microsoft Office PowerPoint</Application>
  <PresentationFormat>Widescreen</PresentationFormat>
  <Paragraphs>151</Paragraphs>
  <Slides>16</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ＭＳ Ｐゴシック</vt:lpstr>
      <vt:lpstr>Ajile</vt:lpstr>
      <vt:lpstr>Arial</vt:lpstr>
      <vt:lpstr>Calibri</vt:lpstr>
      <vt:lpstr>Cambria</vt:lpstr>
      <vt:lpstr>Times New Roman</vt:lpstr>
      <vt:lpstr>TradeGothic</vt:lpstr>
      <vt:lpstr>Wingdings</vt:lpstr>
      <vt:lpstr>Office Theme</vt:lpstr>
      <vt:lpstr>PowerPoint Presentation</vt:lpstr>
      <vt:lpstr>Outline</vt:lpstr>
      <vt:lpstr> GlucoCare: A ML - Based Web App for Diabetes Detection and Lifestyle Suggestions</vt:lpstr>
      <vt:lpstr> GlucoCare: A ML - Based Web App for Diabetes Detection and Lifestyle Suggestions</vt:lpstr>
      <vt:lpstr>Literature Survey</vt:lpstr>
      <vt:lpstr>PowerPoint Presentation</vt:lpstr>
      <vt:lpstr>PowerPoint Presentation</vt:lpstr>
      <vt:lpstr> Technical Approach</vt:lpstr>
      <vt:lpstr>Methodology / Process </vt:lpstr>
      <vt:lpstr> Conclusion</vt:lpstr>
      <vt:lpstr> References</vt:lpstr>
      <vt:lpstr>Model’s F1 Score, Precision &amp; Recall</vt:lpstr>
      <vt:lpstr>PowerPoint Presentation</vt:lpstr>
      <vt:lpstr>PowerPoint Presentation</vt:lpstr>
      <vt:lpstr>PowerPoint Presentation</vt:lpstr>
      <vt:lpstr>PowerPoint Presentation</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uday patil</cp:lastModifiedBy>
  <cp:revision>180</cp:revision>
  <dcterms:created xsi:type="dcterms:W3CDTF">2013-12-12T18:46:50Z</dcterms:created>
  <dcterms:modified xsi:type="dcterms:W3CDTF">2025-09-20T02:38:45Z</dcterms:modified>
  <cp:category/>
</cp:coreProperties>
</file>