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8" r:id="rId16"/>
    <p:sldId id="281" r:id="rId17"/>
    <p:sldId id="280" r:id="rId18"/>
    <p:sldId id="283" r:id="rId19"/>
    <p:sldId id="282"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660"/>
  </p:normalViewPr>
  <p:slideViewPr>
    <p:cSldViewPr>
      <p:cViewPr varScale="1">
        <p:scale>
          <a:sx n="81" d="100"/>
          <a:sy n="81" d="100"/>
        </p:scale>
        <p:origin x="1714"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CF18A9-240B-4EBE-BB7B-42331E7367D1}" type="datetimeFigureOut">
              <a:rPr lang="en-IN" smtClean="0"/>
              <a:t>07-04-2023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CB4EB8-6056-4ADB-BC7A-3FBD54F6AA13}" type="slidenum">
              <a:rPr lang="en-IN" smtClean="0"/>
              <a:t>‹#›</a:t>
            </a:fld>
            <a:endParaRPr lang="en-IN"/>
          </a:p>
        </p:txBody>
      </p:sp>
    </p:spTree>
    <p:extLst>
      <p:ext uri="{BB962C8B-B14F-4D97-AF65-F5344CB8AC3E}">
        <p14:creationId xmlns:p14="http://schemas.microsoft.com/office/powerpoint/2010/main" val="1411951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61144D3-15E9-416E-980A-B5DFD52881F7}"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53A93-BD2D-492D-A86D-016B90E83AE7}"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144D3-15E9-416E-980A-B5DFD52881F7}"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144D3-15E9-416E-980A-B5DFD52881F7}"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61144D3-15E9-416E-980A-B5DFD52881F7}"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53A93-BD2D-492D-A86D-016B90E83AE7}"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144D3-15E9-416E-980A-B5DFD52881F7}"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A61144D3-15E9-416E-980A-B5DFD52881F7}"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61144D3-15E9-416E-980A-B5DFD52881F7}"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144D3-15E9-416E-980A-B5DFD52881F7}"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144D3-15E9-416E-980A-B5DFD52881F7}"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144D3-15E9-416E-980A-B5DFD52881F7}"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144D3-15E9-416E-980A-B5DFD52881F7}"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53A93-BD2D-492D-A86D-016B90E83AE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61144D3-15E9-416E-980A-B5DFD52881F7}" type="datetimeFigureOut">
              <a:rPr lang="en-IN" smtClean="0"/>
              <a:t>07-04-2023</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9553A93-BD2D-492D-A86D-016B90E83AE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IN" sz="2000" b="1" u="sng" dirty="0">
                <a:effectLst>
                  <a:outerShdw blurRad="38100" dist="38100" dir="2700000" algn="tl">
                    <a:srgbClr val="000000">
                      <a:alpha val="43137"/>
                    </a:srgbClr>
                  </a:outerShdw>
                </a:effectLst>
              </a:rPr>
              <a:t>PRESENTED BY</a:t>
            </a:r>
          </a:p>
          <a:p>
            <a:r>
              <a:rPr lang="en-IN" sz="2000" b="1" u="sng" dirty="0">
                <a:effectLst>
                  <a:outerShdw blurRad="38100" dist="38100" dir="2700000" algn="tl">
                    <a:srgbClr val="000000">
                      <a:alpha val="43137"/>
                    </a:srgbClr>
                  </a:outerShdw>
                </a:effectLst>
              </a:rPr>
              <a:t>-SNEHA GUPTA</a:t>
            </a:r>
          </a:p>
          <a:p>
            <a:r>
              <a:rPr lang="en-IN" sz="2000" b="1" u="sng" dirty="0">
                <a:effectLst>
                  <a:outerShdw blurRad="38100" dist="38100" dir="2700000" algn="tl">
                    <a:srgbClr val="000000">
                      <a:alpha val="43137"/>
                    </a:srgbClr>
                  </a:outerShdw>
                </a:effectLst>
              </a:rPr>
              <a:t>-TANISHA SINHA</a:t>
            </a:r>
          </a:p>
          <a:p>
            <a:r>
              <a:rPr lang="en-IN" sz="2000" b="1" u="sng" dirty="0">
                <a:effectLst>
                  <a:outerShdw blurRad="38100" dist="38100" dir="2700000" algn="tl">
                    <a:srgbClr val="000000">
                      <a:alpha val="43137"/>
                    </a:srgbClr>
                  </a:outerShdw>
                </a:effectLst>
              </a:rPr>
              <a:t>-AVISH TYAGI</a:t>
            </a:r>
          </a:p>
          <a:p>
            <a:r>
              <a:rPr lang="en-IN" sz="2000" b="1" u="sng" dirty="0">
                <a:effectLst>
                  <a:outerShdw blurRad="38100" dist="38100" dir="2700000" algn="tl">
                    <a:srgbClr val="000000">
                      <a:alpha val="43137"/>
                    </a:srgbClr>
                  </a:outerShdw>
                </a:effectLst>
              </a:rPr>
              <a:t>-UDAY PUNIA</a:t>
            </a:r>
          </a:p>
        </p:txBody>
      </p:sp>
      <p:sp>
        <p:nvSpPr>
          <p:cNvPr id="2" name="Title 1"/>
          <p:cNvSpPr>
            <a:spLocks noGrp="1"/>
          </p:cNvSpPr>
          <p:nvPr>
            <p:ph type="ctrTitle"/>
          </p:nvPr>
        </p:nvSpPr>
        <p:spPr/>
        <p:txBody>
          <a:bodyPr/>
          <a:lstStyle/>
          <a:p>
            <a:r>
              <a:rPr lang="en-IN" b="1" u="sng" dirty="0">
                <a:effectLst>
                  <a:outerShdw blurRad="38100" dist="38100" dir="2700000" algn="tl">
                    <a:srgbClr val="000000">
                      <a:alpha val="43137"/>
                    </a:srgbClr>
                  </a:outerShdw>
                </a:effectLst>
                <a:latin typeface="Arial Rounded MT Bold" pitchFamily="34" charset="0"/>
              </a:rPr>
              <a:t>ATTENDANCE MANAGEMENT USING QR CODE</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043" y="188640"/>
            <a:ext cx="172819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39752" y="332656"/>
            <a:ext cx="6480720" cy="1077218"/>
          </a:xfrm>
          <a:prstGeom prst="rect">
            <a:avLst/>
          </a:prstGeom>
          <a:noFill/>
        </p:spPr>
        <p:txBody>
          <a:bodyPr wrap="square" rtlCol="0">
            <a:spAutoFit/>
          </a:bodyPr>
          <a:lstStyle/>
          <a:p>
            <a:pPr algn="ctr"/>
            <a:r>
              <a:rPr lang="en-IN" sz="3200" b="1" u="sng" dirty="0">
                <a:latin typeface="Arial Rounded MT Bold" pitchFamily="34" charset="0"/>
              </a:rPr>
              <a:t>COLLEGE OF ENGINEERING ROORKEE</a:t>
            </a:r>
          </a:p>
        </p:txBody>
      </p:sp>
      <p:pic>
        <p:nvPicPr>
          <p:cNvPr id="6" name="Picture 2" descr="C:\Users\HP\Desktop\WhatsApp Image 2023-01-03 at 23.37.5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4149080"/>
            <a:ext cx="3024336" cy="1701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HP\Desktop\WhatsApp Image 2023-01-03 at 23.37.5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711" y="4227437"/>
            <a:ext cx="2905986" cy="1635101"/>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 descr="Quick Response (QR) Code: Definition and How QR Codes 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621475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4864"/>
            <a:ext cx="7924800" cy="1296144"/>
          </a:xfrm>
        </p:spPr>
        <p:txBody>
          <a:bodyPr/>
          <a:lstStyle/>
          <a:p>
            <a:pPr algn="ctr"/>
            <a:r>
              <a:rPr lang="en-IN" sz="4400" u="sng" dirty="0">
                <a:latin typeface="Algerian" pitchFamily="82" charset="0"/>
              </a:rPr>
              <a:t>SOLUTION COMPLEXITY</a:t>
            </a:r>
          </a:p>
        </p:txBody>
      </p:sp>
    </p:spTree>
    <p:extLst>
      <p:ext uri="{BB962C8B-B14F-4D97-AF65-F5344CB8AC3E}">
        <p14:creationId xmlns:p14="http://schemas.microsoft.com/office/powerpoint/2010/main" val="351907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a:latin typeface="Algerian" pitchFamily="82" charset="0"/>
              </a:rPr>
              <a:t>ITERATIVE MODEL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89" y="1628774"/>
            <a:ext cx="8551095" cy="4464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10481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u="sng" dirty="0">
                <a:latin typeface="Algerian" pitchFamily="82" charset="0"/>
              </a:rPr>
              <a:t>PHASES</a:t>
            </a:r>
          </a:p>
        </p:txBody>
      </p:sp>
      <p:sp>
        <p:nvSpPr>
          <p:cNvPr id="3" name="Content Placeholder 2"/>
          <p:cNvSpPr>
            <a:spLocks noGrp="1"/>
          </p:cNvSpPr>
          <p:nvPr>
            <p:ph sz="quarter" idx="13"/>
          </p:nvPr>
        </p:nvSpPr>
        <p:spPr/>
        <p:txBody>
          <a:bodyPr>
            <a:normAutofit/>
          </a:bodyPr>
          <a:lstStyle/>
          <a:p>
            <a:r>
              <a:rPr lang="en-IN" sz="1800" b="1" u="sng" dirty="0"/>
              <a:t>INITIAL PLANNING-</a:t>
            </a:r>
          </a:p>
          <a:p>
            <a:pPr marL="0" indent="0">
              <a:buNone/>
            </a:pPr>
            <a:r>
              <a:rPr lang="en-IN" sz="1800" b="1" dirty="0"/>
              <a:t>    In  this phase, the brainstorming session started and the title for the personal project. The        problem of system was identified before proceed to next phase.</a:t>
            </a:r>
          </a:p>
          <a:p>
            <a:r>
              <a:rPr lang="en-IN" sz="1800" b="1" u="sng" dirty="0"/>
              <a:t>PLANNING PHASE-</a:t>
            </a:r>
          </a:p>
          <a:p>
            <a:pPr marL="0" indent="0">
              <a:buNone/>
            </a:pPr>
            <a:r>
              <a:rPr lang="en-IN" sz="1800" b="1" dirty="0"/>
              <a:t>    The specific goals were identified in this phase. This planning process includes the detailed overview of each goal, including the reason for its selection and the outcome of goal system.</a:t>
            </a:r>
          </a:p>
          <a:p>
            <a:r>
              <a:rPr lang="en-IN" sz="1800" b="1" u="sng" dirty="0"/>
              <a:t>ANALYSIS PHASE-</a:t>
            </a:r>
          </a:p>
          <a:p>
            <a:pPr marL="0" indent="0">
              <a:buNone/>
            </a:pPr>
            <a:r>
              <a:rPr lang="en-IN" sz="1800" b="1" dirty="0"/>
              <a:t>    All requirement was analysed and the problem fully understood. The information from related journal, papers and existing system was gathered to have a better understanding in developing the system.</a:t>
            </a:r>
          </a:p>
        </p:txBody>
      </p:sp>
    </p:spTree>
    <p:extLst>
      <p:ext uri="{BB962C8B-B14F-4D97-AF65-F5344CB8AC3E}">
        <p14:creationId xmlns:p14="http://schemas.microsoft.com/office/powerpoint/2010/main" val="263146244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620688"/>
            <a:ext cx="8712968" cy="5832648"/>
          </a:xfrm>
        </p:spPr>
        <p:txBody>
          <a:bodyPr>
            <a:noAutofit/>
          </a:bodyPr>
          <a:lstStyle/>
          <a:p>
            <a:r>
              <a:rPr lang="en-IN" sz="1800" b="1" u="sng" dirty="0"/>
              <a:t>DESIGN PHASE-</a:t>
            </a:r>
          </a:p>
          <a:p>
            <a:pPr marL="0" indent="0">
              <a:buNone/>
            </a:pPr>
            <a:r>
              <a:rPr lang="en-IN" sz="1800" b="1" dirty="0"/>
              <a:t>     In this phase, context diagram , ER diagrams , data flow diagrams , and database was designed to know more details about the system.</a:t>
            </a:r>
          </a:p>
          <a:p>
            <a:r>
              <a:rPr lang="en-IN" sz="1800" b="1" u="sng" dirty="0"/>
              <a:t>IMPLEMENTATION PHASE-</a:t>
            </a:r>
          </a:p>
          <a:p>
            <a:pPr marL="0" indent="0">
              <a:buNone/>
            </a:pPr>
            <a:r>
              <a:rPr lang="en-IN" sz="1800" b="1" dirty="0"/>
              <a:t>      In this phase, it takes the prototype from the design phase and converts in working model, the decisions from the previous phase will influence how the implementation phase will be actually carried out.</a:t>
            </a:r>
          </a:p>
          <a:p>
            <a:r>
              <a:rPr lang="en-IN" sz="1800" b="1" u="sng" dirty="0"/>
              <a:t>TESTING PHASE-</a:t>
            </a:r>
          </a:p>
          <a:p>
            <a:pPr marL="0" indent="0">
              <a:buNone/>
            </a:pPr>
            <a:r>
              <a:rPr lang="en-IN" sz="1800" b="1" dirty="0"/>
              <a:t>     In this phase, the system is tested and bugs is corrected to determine whether the system meets the specific requirement and find any errors or not.</a:t>
            </a:r>
          </a:p>
          <a:p>
            <a:r>
              <a:rPr lang="en-IN" sz="1800" b="1" u="sng" dirty="0"/>
              <a:t>DEPLOYMENT PHASE-</a:t>
            </a:r>
          </a:p>
          <a:p>
            <a:pPr marL="0" indent="0">
              <a:buNone/>
            </a:pPr>
            <a:r>
              <a:rPr lang="en-IN" sz="1800" b="1" dirty="0"/>
              <a:t>     The system is ready to be used by  user . Once the system is stable, it is reviewed that the system meets all the goals in the project plan for the satisfaction.</a:t>
            </a:r>
          </a:p>
          <a:p>
            <a:r>
              <a:rPr lang="en-IN" sz="1800" b="1" u="sng" dirty="0"/>
              <a:t>EVOLUTION PHASE-</a:t>
            </a:r>
          </a:p>
          <a:p>
            <a:pPr marL="0" indent="0">
              <a:buNone/>
            </a:pPr>
            <a:r>
              <a:rPr lang="en-IN" sz="1800" b="1" dirty="0"/>
              <a:t>      In evolution phase, the effectiveness of program operations, implementation and service delivery were analysed. It helps to determine the effectiveness of program.</a:t>
            </a:r>
          </a:p>
          <a:p>
            <a:pPr marL="0" indent="0">
              <a:buNone/>
            </a:pPr>
            <a:r>
              <a:rPr lang="en-IN" sz="1800" b="1" dirty="0"/>
              <a:t>     </a:t>
            </a:r>
          </a:p>
        </p:txBody>
      </p:sp>
    </p:spTree>
    <p:extLst>
      <p:ext uri="{BB962C8B-B14F-4D97-AF65-F5344CB8AC3E}">
        <p14:creationId xmlns:p14="http://schemas.microsoft.com/office/powerpoint/2010/main" val="365741549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60710"/>
            <a:ext cx="4322440" cy="1143000"/>
          </a:xfrm>
        </p:spPr>
        <p:txBody>
          <a:bodyPr/>
          <a:lstStyle/>
          <a:p>
            <a:r>
              <a:rPr lang="en-IN" dirty="0">
                <a:latin typeface="Algerian" pitchFamily="82" charset="0"/>
              </a:rPr>
              <a:t>METHOD/TECHNIQUE                       QR CODE</a:t>
            </a:r>
          </a:p>
        </p:txBody>
      </p:sp>
      <p:sp>
        <p:nvSpPr>
          <p:cNvPr id="3" name="Content Placeholder 2"/>
          <p:cNvSpPr>
            <a:spLocks noGrp="1"/>
          </p:cNvSpPr>
          <p:nvPr>
            <p:ph sz="quarter" idx="13"/>
          </p:nvPr>
        </p:nvSpPr>
        <p:spPr>
          <a:xfrm>
            <a:off x="609600" y="1628800"/>
            <a:ext cx="7924800" cy="4086200"/>
          </a:xfrm>
        </p:spPr>
        <p:txBody>
          <a:bodyPr>
            <a:noAutofit/>
          </a:bodyPr>
          <a:lstStyle/>
          <a:p>
            <a:endParaRPr lang="en-IN" sz="2400" b="1" dirty="0"/>
          </a:p>
          <a:p>
            <a:endParaRPr lang="en-IN" sz="2400" b="1" dirty="0"/>
          </a:p>
          <a:p>
            <a:r>
              <a:rPr lang="en-IN" sz="2400" b="1" dirty="0"/>
              <a:t>Quick response code, is a two dimensional code used to record</a:t>
            </a:r>
          </a:p>
          <a:p>
            <a:pPr marL="0" indent="0">
              <a:buNone/>
            </a:pPr>
            <a:r>
              <a:rPr lang="en-IN" sz="2400" b="1" dirty="0"/>
              <a:t>       thousands of characters and numbers in a small image created.</a:t>
            </a:r>
          </a:p>
          <a:p>
            <a:r>
              <a:rPr lang="en-IN" sz="2400" b="1" dirty="0"/>
              <a:t>Modules(fundamental unit of QR code)store data and make up </a:t>
            </a:r>
          </a:p>
          <a:p>
            <a:pPr marL="0" indent="0">
              <a:buNone/>
            </a:pPr>
            <a:r>
              <a:rPr lang="en-IN" sz="2400" b="1" dirty="0"/>
              <a:t>       the rows and columns of the QR code(data matrix)</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548680"/>
            <a:ext cx="1953642" cy="195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1122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42" y="241794"/>
            <a:ext cx="8419363" cy="541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83850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50DBA1-C4F4-402A-9436-C920152D5914}"/>
              </a:ext>
            </a:extLst>
          </p:cNvPr>
          <p:cNvSpPr txBox="1"/>
          <p:nvPr/>
        </p:nvSpPr>
        <p:spPr>
          <a:xfrm>
            <a:off x="539552" y="404664"/>
            <a:ext cx="8136904" cy="5693866"/>
          </a:xfrm>
          <a:prstGeom prst="rect">
            <a:avLst/>
          </a:prstGeom>
          <a:noFill/>
        </p:spPr>
        <p:txBody>
          <a:bodyPr wrap="square" rtlCol="0">
            <a:spAutoFit/>
          </a:bodyPr>
          <a:lstStyle/>
          <a:p>
            <a:r>
              <a:rPr lang="en-IN" sz="2400" b="1" u="sng" dirty="0"/>
              <a:t>POSITION PATTERNS:</a:t>
            </a:r>
            <a:endParaRPr lang="en-IN" sz="2800" b="1" u="sng" dirty="0"/>
          </a:p>
          <a:p>
            <a:r>
              <a:rPr lang="en-IN" sz="2000" b="1" dirty="0"/>
              <a:t>Help scanners to find the edges of </a:t>
            </a:r>
          </a:p>
          <a:p>
            <a:r>
              <a:rPr lang="en-IN" sz="2000" b="1" dirty="0"/>
              <a:t>QR code.</a:t>
            </a:r>
          </a:p>
          <a:p>
            <a:endParaRPr lang="en-IN" sz="2000" b="1" dirty="0"/>
          </a:p>
          <a:p>
            <a:r>
              <a:rPr lang="en-IN" sz="2400" b="1" u="sng" dirty="0"/>
              <a:t>VERSION INFORMATION:</a:t>
            </a:r>
          </a:p>
          <a:p>
            <a:r>
              <a:rPr lang="en-IN" sz="2000" b="1" dirty="0"/>
              <a:t>It is directly connected with their dimensions </a:t>
            </a:r>
          </a:p>
          <a:p>
            <a:r>
              <a:rPr lang="en-IN" sz="2000" b="1" dirty="0"/>
              <a:t>and the amount of data which should be encoded.</a:t>
            </a:r>
          </a:p>
          <a:p>
            <a:endParaRPr lang="en-IN" sz="2000" b="1" dirty="0"/>
          </a:p>
          <a:p>
            <a:r>
              <a:rPr lang="en-IN" sz="2400" b="1" u="sng" dirty="0"/>
              <a:t>TIMING PATTERNS: </a:t>
            </a:r>
          </a:p>
          <a:p>
            <a:r>
              <a:rPr lang="en-IN" sz="2000" b="1" dirty="0"/>
              <a:t>Enable the scanning software to understand the width of a single module</a:t>
            </a:r>
            <a:r>
              <a:rPr lang="en-IN" b="1" dirty="0"/>
              <a:t>.</a:t>
            </a:r>
          </a:p>
          <a:p>
            <a:endParaRPr lang="en-US" b="1" dirty="0"/>
          </a:p>
          <a:p>
            <a:endParaRPr lang="en-IN" b="1" dirty="0"/>
          </a:p>
          <a:p>
            <a:r>
              <a:rPr lang="en-IN" sz="2400" b="1" u="sng" dirty="0"/>
              <a:t>FORMAT INFORMATION:</a:t>
            </a:r>
            <a:r>
              <a:rPr lang="en-IN" sz="2400" b="1" dirty="0"/>
              <a:t> </a:t>
            </a:r>
          </a:p>
          <a:p>
            <a:r>
              <a:rPr lang="en-IN" sz="2000" b="1" dirty="0"/>
              <a:t>Helps the scanning device to define the data format , enclosed in the QR code.</a:t>
            </a:r>
          </a:p>
          <a:p>
            <a:endParaRPr lang="en-IN" b="1" u="sng" dirty="0"/>
          </a:p>
          <a:p>
            <a:endParaRPr lang="en-IN" b="1" dirty="0"/>
          </a:p>
          <a:p>
            <a:endParaRPr lang="en-IN" b="1" dirty="0"/>
          </a:p>
          <a:p>
            <a:endParaRPr lang="en-IN" dirty="0"/>
          </a:p>
        </p:txBody>
      </p:sp>
    </p:spTree>
    <p:extLst>
      <p:ext uri="{BB962C8B-B14F-4D97-AF65-F5344CB8AC3E}">
        <p14:creationId xmlns:p14="http://schemas.microsoft.com/office/powerpoint/2010/main" val="348985832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476672"/>
            <a:ext cx="7924800" cy="4464496"/>
          </a:xfrm>
        </p:spPr>
        <p:txBody>
          <a:bodyPr/>
          <a:lstStyle/>
          <a:p>
            <a:r>
              <a:rPr lang="en-IN" sz="2400" b="1" u="sng" dirty="0"/>
              <a:t>ALLIGNMENT PATTERNS:</a:t>
            </a:r>
            <a:r>
              <a:rPr lang="en-IN" sz="2800" b="1" u="sng" dirty="0"/>
              <a:t> </a:t>
            </a:r>
            <a:r>
              <a:rPr lang="en-IN" sz="2800" b="1" dirty="0"/>
              <a:t> </a:t>
            </a:r>
          </a:p>
          <a:p>
            <a:pPr marL="0" indent="0">
              <a:buNone/>
            </a:pPr>
            <a:r>
              <a:rPr lang="en-IN" sz="2000" b="1" dirty="0"/>
              <a:t>Allows the scanning device to define the possible perspective distortion of the QR code image.</a:t>
            </a:r>
          </a:p>
          <a:p>
            <a:pPr marL="0" indent="0">
              <a:buNone/>
            </a:pPr>
            <a:endParaRPr lang="en-US" sz="2000" b="1" dirty="0"/>
          </a:p>
          <a:p>
            <a:pPr marL="0" indent="0">
              <a:buNone/>
            </a:pPr>
            <a:endParaRPr lang="en-US" sz="2000" b="1" dirty="0"/>
          </a:p>
          <a:p>
            <a:pPr marL="0" indent="0">
              <a:buNone/>
            </a:pPr>
            <a:endParaRPr lang="en-IN" sz="2000" b="1" dirty="0"/>
          </a:p>
          <a:p>
            <a:r>
              <a:rPr lang="en-IN" sz="2400" b="1" u="sng" dirty="0"/>
              <a:t>DATA AND ERROR CORRECTION KEYS: </a:t>
            </a:r>
            <a:r>
              <a:rPr lang="en-IN" b="1" u="sng" dirty="0"/>
              <a:t> </a:t>
            </a:r>
            <a:r>
              <a:rPr lang="en-IN" b="1" dirty="0"/>
              <a:t> </a:t>
            </a:r>
          </a:p>
          <a:p>
            <a:pPr marL="0" indent="0">
              <a:buNone/>
            </a:pPr>
            <a:r>
              <a:rPr lang="en-IN" sz="2000" b="1" dirty="0"/>
              <a:t>It has a capability to remain </a:t>
            </a:r>
            <a:r>
              <a:rPr lang="en-IN" sz="2000" b="1" dirty="0" err="1"/>
              <a:t>scannable</a:t>
            </a:r>
            <a:r>
              <a:rPr lang="en-IN" sz="2000" b="1" dirty="0"/>
              <a:t> even if it damaged.</a:t>
            </a:r>
            <a:endParaRPr lang="en-IN" sz="2000" b="1" u="sng" dirty="0"/>
          </a:p>
        </p:txBody>
      </p:sp>
    </p:spTree>
    <p:extLst>
      <p:ext uri="{BB962C8B-B14F-4D97-AF65-F5344CB8AC3E}">
        <p14:creationId xmlns:p14="http://schemas.microsoft.com/office/powerpoint/2010/main" val="781797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F96A-5BD8-4AD0-BDDF-230E63673B47}"/>
              </a:ext>
            </a:extLst>
          </p:cNvPr>
          <p:cNvSpPr>
            <a:spLocks noGrp="1"/>
          </p:cNvSpPr>
          <p:nvPr>
            <p:ph type="title"/>
          </p:nvPr>
        </p:nvSpPr>
        <p:spPr>
          <a:xfrm>
            <a:off x="609600" y="2292124"/>
            <a:ext cx="7924800" cy="1143000"/>
          </a:xfrm>
        </p:spPr>
        <p:txBody>
          <a:bodyPr/>
          <a:lstStyle/>
          <a:p>
            <a:pPr algn="ctr"/>
            <a:r>
              <a:rPr lang="en-US" sz="4000" u="sng" dirty="0" err="1">
                <a:latin typeface="Algerian" panose="04020705040A02060702" pitchFamily="82" charset="0"/>
              </a:rPr>
              <a:t>Qr</a:t>
            </a:r>
            <a:r>
              <a:rPr lang="en-US" sz="4000" u="sng" dirty="0">
                <a:latin typeface="Algerian" panose="04020705040A02060702" pitchFamily="82" charset="0"/>
              </a:rPr>
              <a:t> code working interface</a:t>
            </a:r>
            <a:endParaRPr lang="en-IN" sz="4000" u="sng" dirty="0">
              <a:latin typeface="Algerian" panose="04020705040A02060702" pitchFamily="82" charset="0"/>
            </a:endParaRPr>
          </a:p>
        </p:txBody>
      </p:sp>
      <p:sp>
        <p:nvSpPr>
          <p:cNvPr id="4" name="Arrow: Down 3">
            <a:extLst>
              <a:ext uri="{FF2B5EF4-FFF2-40B4-BE49-F238E27FC236}">
                <a16:creationId xmlns:a16="http://schemas.microsoft.com/office/drawing/2014/main" id="{028F69B8-B915-4677-9147-A69CCE40ED87}"/>
              </a:ext>
            </a:extLst>
          </p:cNvPr>
          <p:cNvSpPr/>
          <p:nvPr/>
        </p:nvSpPr>
        <p:spPr>
          <a:xfrm>
            <a:off x="3908599" y="3701286"/>
            <a:ext cx="936104" cy="122413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133921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3BC9D6-50ED-4F48-9227-F5EC54D17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79212"/>
            <a:ext cx="4680520" cy="3638567"/>
          </a:xfrm>
          <a:prstGeom prst="rect">
            <a:avLst/>
          </a:prstGeom>
        </p:spPr>
      </p:pic>
      <p:pic>
        <p:nvPicPr>
          <p:cNvPr id="5" name="Picture 4">
            <a:extLst>
              <a:ext uri="{FF2B5EF4-FFF2-40B4-BE49-F238E27FC236}">
                <a16:creationId xmlns:a16="http://schemas.microsoft.com/office/drawing/2014/main" id="{DD2EDCA4-A388-4166-BB36-4052D03FB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4077072"/>
            <a:ext cx="3762592" cy="1303449"/>
          </a:xfrm>
          <a:prstGeom prst="rect">
            <a:avLst/>
          </a:prstGeom>
        </p:spPr>
      </p:pic>
      <p:sp>
        <p:nvSpPr>
          <p:cNvPr id="8" name="TextBox 7">
            <a:extLst>
              <a:ext uri="{FF2B5EF4-FFF2-40B4-BE49-F238E27FC236}">
                <a16:creationId xmlns:a16="http://schemas.microsoft.com/office/drawing/2014/main" id="{3FABB3F6-9541-4DB8-AF6F-41E432D6E5CC}"/>
              </a:ext>
            </a:extLst>
          </p:cNvPr>
          <p:cNvSpPr txBox="1"/>
          <p:nvPr/>
        </p:nvSpPr>
        <p:spPr>
          <a:xfrm>
            <a:off x="6732240" y="1998495"/>
            <a:ext cx="1944216" cy="707886"/>
          </a:xfrm>
          <a:prstGeom prst="rect">
            <a:avLst/>
          </a:prstGeom>
          <a:noFill/>
        </p:spPr>
        <p:txBody>
          <a:bodyPr wrap="square" rtlCol="0">
            <a:spAutoFit/>
          </a:bodyPr>
          <a:lstStyle/>
          <a:p>
            <a:r>
              <a:rPr lang="en-US" sz="4000" dirty="0">
                <a:latin typeface="Algerian" panose="04020705040A02060702" pitchFamily="82" charset="0"/>
                <a:sym typeface="Wingdings" panose="05000000000000000000" pitchFamily="2" charset="2"/>
              </a:rPr>
              <a:t> </a:t>
            </a:r>
            <a:r>
              <a:rPr lang="en-US" sz="4000" dirty="0">
                <a:latin typeface="Algerian" panose="04020705040A02060702" pitchFamily="82" charset="0"/>
              </a:rPr>
              <a:t>INPUT</a:t>
            </a:r>
            <a:endParaRPr lang="en-IN" sz="4000" dirty="0">
              <a:latin typeface="Algerian" panose="04020705040A02060702" pitchFamily="82" charset="0"/>
            </a:endParaRPr>
          </a:p>
        </p:txBody>
      </p:sp>
      <p:sp>
        <p:nvSpPr>
          <p:cNvPr id="9" name="TextBox 8">
            <a:extLst>
              <a:ext uri="{FF2B5EF4-FFF2-40B4-BE49-F238E27FC236}">
                <a16:creationId xmlns:a16="http://schemas.microsoft.com/office/drawing/2014/main" id="{2C54E58F-D70B-4759-ACF7-D11B60226F70}"/>
              </a:ext>
            </a:extLst>
          </p:cNvPr>
          <p:cNvSpPr txBox="1"/>
          <p:nvPr/>
        </p:nvSpPr>
        <p:spPr>
          <a:xfrm>
            <a:off x="672639" y="4405630"/>
            <a:ext cx="2387193" cy="646331"/>
          </a:xfrm>
          <a:prstGeom prst="rect">
            <a:avLst/>
          </a:prstGeom>
          <a:noFill/>
        </p:spPr>
        <p:txBody>
          <a:bodyPr wrap="square" rtlCol="0">
            <a:spAutoFit/>
          </a:bodyPr>
          <a:lstStyle/>
          <a:p>
            <a:r>
              <a:rPr lang="en-US" sz="3600" dirty="0">
                <a:latin typeface="Algerian" panose="04020705040A02060702" pitchFamily="82" charset="0"/>
              </a:rPr>
              <a:t>OUTPUT</a:t>
            </a:r>
          </a:p>
        </p:txBody>
      </p:sp>
      <p:sp>
        <p:nvSpPr>
          <p:cNvPr id="11" name="Arrow: Right 10">
            <a:extLst>
              <a:ext uri="{FF2B5EF4-FFF2-40B4-BE49-F238E27FC236}">
                <a16:creationId xmlns:a16="http://schemas.microsoft.com/office/drawing/2014/main" id="{389C11A1-45FB-4A02-AE9C-322D09ED0E12}"/>
              </a:ext>
            </a:extLst>
          </p:cNvPr>
          <p:cNvSpPr/>
          <p:nvPr/>
        </p:nvSpPr>
        <p:spPr>
          <a:xfrm>
            <a:off x="2771800" y="4565387"/>
            <a:ext cx="1368152" cy="3195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Left 11">
            <a:extLst>
              <a:ext uri="{FF2B5EF4-FFF2-40B4-BE49-F238E27FC236}">
                <a16:creationId xmlns:a16="http://schemas.microsoft.com/office/drawing/2014/main" id="{F3E137AC-2BBD-47C5-9CF7-9C9F561831B2}"/>
              </a:ext>
            </a:extLst>
          </p:cNvPr>
          <p:cNvSpPr/>
          <p:nvPr/>
        </p:nvSpPr>
        <p:spPr>
          <a:xfrm>
            <a:off x="5364088" y="2204864"/>
            <a:ext cx="1368152" cy="36004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53721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u="sng" dirty="0">
                <a:latin typeface="Algerian" pitchFamily="82" charset="0"/>
              </a:rPr>
              <a:t>INTODUCTION</a:t>
            </a:r>
          </a:p>
        </p:txBody>
      </p:sp>
      <p:sp>
        <p:nvSpPr>
          <p:cNvPr id="2" name="Content Placeholder 1"/>
          <p:cNvSpPr>
            <a:spLocks noGrp="1"/>
          </p:cNvSpPr>
          <p:nvPr>
            <p:ph sz="quarter" idx="13"/>
          </p:nvPr>
        </p:nvSpPr>
        <p:spPr/>
        <p:txBody>
          <a:bodyPr/>
          <a:lstStyle/>
          <a:p>
            <a:pPr marL="342900" indent="-342900" algn="l">
              <a:buFont typeface="Arial" pitchFamily="34" charset="0"/>
              <a:buChar char="•"/>
            </a:pPr>
            <a:r>
              <a:rPr lang="en-IN" b="1" dirty="0"/>
              <a:t>Nowadays, taking attendance mutually by using paper and pen was one approach we used even we knew the process seems slow and unproductive.</a:t>
            </a:r>
          </a:p>
          <a:p>
            <a:pPr marL="342900" indent="-342900" algn="l">
              <a:buFont typeface="Arial" pitchFamily="34" charset="0"/>
              <a:buChar char="•"/>
            </a:pPr>
            <a:endParaRPr lang="en-IN" b="1" dirty="0"/>
          </a:p>
          <a:p>
            <a:pPr marL="342900" indent="-342900" algn="l">
              <a:buFont typeface="Arial" pitchFamily="34" charset="0"/>
              <a:buChar char="•"/>
            </a:pPr>
            <a:r>
              <a:rPr lang="en-IN" b="1" dirty="0"/>
              <a:t>Students play truant and trying to cheat on their attendance by asking friends to put initial on the attendance sheet.</a:t>
            </a:r>
          </a:p>
          <a:p>
            <a:pPr marL="342900" indent="-342900" algn="l">
              <a:buFont typeface="Arial" pitchFamily="34" charset="0"/>
              <a:buChar char="•"/>
            </a:pPr>
            <a:endParaRPr lang="en-IN" b="1" dirty="0"/>
          </a:p>
          <a:p>
            <a:pPr marL="342900" indent="-342900" algn="l">
              <a:buFont typeface="Arial" pitchFamily="34" charset="0"/>
              <a:buChar char="•"/>
            </a:pPr>
            <a:r>
              <a:rPr lang="en-IN" b="1" dirty="0"/>
              <a:t>This project proposed as an alternative solution for educators to streamline the process of taking the attendance by using QR code.</a:t>
            </a:r>
          </a:p>
          <a:p>
            <a:pPr marL="342900" indent="-342900" algn="l">
              <a:buFont typeface="Arial" pitchFamily="34" charset="0"/>
              <a:buChar char="•"/>
            </a:pPr>
            <a:endParaRPr lang="en-IN" b="1" dirty="0"/>
          </a:p>
          <a:p>
            <a:pPr marL="342900" indent="-342900" algn="l">
              <a:buFont typeface="Arial" pitchFamily="34" charset="0"/>
              <a:buChar char="•"/>
            </a:pPr>
            <a:r>
              <a:rPr lang="en-IN" b="1" dirty="0"/>
              <a:t>This system is a web based system under the supervision of lectures to generate the QR code and to collect data of the attendance.</a:t>
            </a:r>
          </a:p>
        </p:txBody>
      </p:sp>
    </p:spTree>
    <p:extLst>
      <p:ext uri="{BB962C8B-B14F-4D97-AF65-F5344CB8AC3E}">
        <p14:creationId xmlns:p14="http://schemas.microsoft.com/office/powerpoint/2010/main" val="568247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60000"/>
                <a:lumOff val="40000"/>
              </a:schemeClr>
            </a:gs>
            <a:gs pos="31000">
              <a:schemeClr val="bg1">
                <a:tint val="100000"/>
                <a:shade val="90000"/>
                <a:alpha val="100000"/>
              </a:schemeClr>
            </a:gs>
            <a:gs pos="100000">
              <a:schemeClr val="bg1">
                <a:tint val="100000"/>
                <a:shade val="80000"/>
                <a:alpha val="10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611560" y="1340768"/>
            <a:ext cx="8208912" cy="1323439"/>
          </a:xfrm>
          <a:prstGeom prst="rect">
            <a:avLst/>
          </a:prstGeom>
          <a:noFill/>
        </p:spPr>
        <p:txBody>
          <a:bodyPr wrap="square" rtlCol="0">
            <a:spAutoFit/>
          </a:bodyPr>
          <a:lstStyle/>
          <a:p>
            <a:pPr algn="ctr"/>
            <a:r>
              <a:rPr lang="en-IN" sz="8000" dirty="0"/>
              <a:t>THANK YOU!!</a:t>
            </a:r>
            <a:r>
              <a:rPr lang="en-US" sz="8000" dirty="0"/>
              <a:t>😊</a:t>
            </a:r>
            <a:endParaRPr lang="en-IN" sz="8000" dirty="0"/>
          </a:p>
        </p:txBody>
      </p:sp>
    </p:spTree>
    <p:extLst>
      <p:ext uri="{BB962C8B-B14F-4D97-AF65-F5344CB8AC3E}">
        <p14:creationId xmlns:p14="http://schemas.microsoft.com/office/powerpoint/2010/main" val="408005233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u="sng" dirty="0">
                <a:latin typeface="Algerian" pitchFamily="82" charset="0"/>
              </a:rPr>
              <a:t>PROBLEM STATEMENT</a:t>
            </a:r>
          </a:p>
        </p:txBody>
      </p:sp>
      <p:sp>
        <p:nvSpPr>
          <p:cNvPr id="3" name="Content Placeholder 2"/>
          <p:cNvSpPr>
            <a:spLocks noGrp="1"/>
          </p:cNvSpPr>
          <p:nvPr>
            <p:ph sz="quarter" idx="13"/>
          </p:nvPr>
        </p:nvSpPr>
        <p:spPr/>
        <p:txBody>
          <a:bodyPr>
            <a:normAutofit/>
          </a:bodyPr>
          <a:lstStyle/>
          <a:p>
            <a:r>
              <a:rPr lang="en-IN" sz="2400" b="1" dirty="0"/>
              <a:t>Record of students attendance are done manually by using attendance sheet during class session.</a:t>
            </a:r>
          </a:p>
          <a:p>
            <a:endParaRPr lang="en-IN" sz="2400" b="1" dirty="0"/>
          </a:p>
          <a:p>
            <a:r>
              <a:rPr lang="en-IN" sz="2400" b="1" dirty="0"/>
              <a:t>The attendance sheet could be lost and it gives opportunity for students to cheat their attendance .</a:t>
            </a:r>
          </a:p>
          <a:p>
            <a:endParaRPr lang="en-IN" sz="2400" b="1" dirty="0"/>
          </a:p>
          <a:p>
            <a:r>
              <a:rPr lang="en-IN" sz="2400" b="1" dirty="0"/>
              <a:t>Students  play truant and parents did not notify their children’s attendance for classes.</a:t>
            </a:r>
          </a:p>
        </p:txBody>
      </p:sp>
    </p:spTree>
    <p:extLst>
      <p:ext uri="{BB962C8B-B14F-4D97-AF65-F5344CB8AC3E}">
        <p14:creationId xmlns:p14="http://schemas.microsoft.com/office/powerpoint/2010/main" val="162187664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u="sng" dirty="0">
                <a:latin typeface="Algerian" pitchFamily="82" charset="0"/>
              </a:rPr>
              <a:t> OBJECTIVE</a:t>
            </a:r>
          </a:p>
        </p:txBody>
      </p:sp>
      <p:sp>
        <p:nvSpPr>
          <p:cNvPr id="3" name="Content Placeholder 2"/>
          <p:cNvSpPr>
            <a:spLocks noGrp="1"/>
          </p:cNvSpPr>
          <p:nvPr>
            <p:ph sz="quarter" idx="13"/>
          </p:nvPr>
        </p:nvSpPr>
        <p:spPr/>
        <p:txBody>
          <a:bodyPr>
            <a:noAutofit/>
          </a:bodyPr>
          <a:lstStyle/>
          <a:p>
            <a:r>
              <a:rPr lang="en-IN" sz="2800" dirty="0"/>
              <a:t>To design an efficient computerized attendance system to be used for lectures , students and parents.</a:t>
            </a:r>
          </a:p>
          <a:p>
            <a:endParaRPr lang="en-IN" sz="2800" dirty="0"/>
          </a:p>
          <a:p>
            <a:r>
              <a:rPr lang="en-IN" sz="2800" dirty="0"/>
              <a:t>To implement the system to facilitate the lectures managing student’s attendance.</a:t>
            </a:r>
          </a:p>
          <a:p>
            <a:endParaRPr lang="en-IN" sz="2800" dirty="0"/>
          </a:p>
          <a:p>
            <a:r>
              <a:rPr lang="en-IN" sz="2800" dirty="0"/>
              <a:t>To evaluate the effectiveness of the system in order to notify parents regarding the student’s attendance.</a:t>
            </a:r>
          </a:p>
        </p:txBody>
      </p:sp>
    </p:spTree>
    <p:extLst>
      <p:ext uri="{BB962C8B-B14F-4D97-AF65-F5344CB8AC3E}">
        <p14:creationId xmlns:p14="http://schemas.microsoft.com/office/powerpoint/2010/main" val="163541650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7922840" cy="922114"/>
          </a:xfrm>
        </p:spPr>
        <p:txBody>
          <a:bodyPr/>
          <a:lstStyle/>
          <a:p>
            <a:r>
              <a:rPr lang="en-IN" sz="3600" b="1" u="sng" dirty="0">
                <a:latin typeface="Algerian" pitchFamily="82" charset="0"/>
              </a:rPr>
              <a:t>SCOPEs-</a:t>
            </a:r>
          </a:p>
        </p:txBody>
      </p:sp>
      <p:sp>
        <p:nvSpPr>
          <p:cNvPr id="3" name="Content Placeholder 2"/>
          <p:cNvSpPr>
            <a:spLocks noGrp="1"/>
          </p:cNvSpPr>
          <p:nvPr>
            <p:ph sz="quarter" idx="13"/>
          </p:nvPr>
        </p:nvSpPr>
        <p:spPr>
          <a:xfrm>
            <a:off x="251520" y="1268760"/>
            <a:ext cx="8568952" cy="4968552"/>
          </a:xfrm>
        </p:spPr>
        <p:txBody>
          <a:bodyPr>
            <a:normAutofit/>
          </a:bodyPr>
          <a:lstStyle/>
          <a:p>
            <a:r>
              <a:rPr lang="en-IN" sz="2000" b="1" u="sng" dirty="0"/>
              <a:t>ADMIN</a:t>
            </a:r>
          </a:p>
          <a:p>
            <a:pPr marL="0" indent="0">
              <a:buNone/>
            </a:pPr>
            <a:r>
              <a:rPr lang="en-IN" b="1" dirty="0"/>
              <a:t>-      Has privileges to control all lecturer , student and parent management.</a:t>
            </a:r>
          </a:p>
          <a:p>
            <a:r>
              <a:rPr lang="en-IN" sz="2000" b="1" u="sng" dirty="0"/>
              <a:t>LECTURER</a:t>
            </a:r>
          </a:p>
          <a:p>
            <a:pPr marL="0" indent="0">
              <a:buNone/>
            </a:pPr>
            <a:r>
              <a:rPr lang="en-IN" b="1" dirty="0"/>
              <a:t>-      Lecturer may login the system which username and password provided by admin.</a:t>
            </a:r>
          </a:p>
          <a:p>
            <a:pPr marL="0" indent="0">
              <a:buNone/>
            </a:pPr>
            <a:r>
              <a:rPr lang="en-IN" b="1" dirty="0"/>
              <a:t>-      Lecturer can edit , update and take attendance of the class.</a:t>
            </a:r>
          </a:p>
          <a:p>
            <a:pPr marL="0" indent="0">
              <a:buNone/>
            </a:pPr>
            <a:r>
              <a:rPr lang="en-IN" b="1" dirty="0"/>
              <a:t>-      Lecturer can view the attendance list of the students and generate the report.</a:t>
            </a:r>
          </a:p>
          <a:p>
            <a:r>
              <a:rPr lang="en-IN" sz="2000" b="1" u="sng" dirty="0"/>
              <a:t>STUDENT</a:t>
            </a:r>
          </a:p>
          <a:p>
            <a:pPr marL="0" indent="0">
              <a:buNone/>
            </a:pPr>
            <a:r>
              <a:rPr lang="en-IN" b="1" dirty="0"/>
              <a:t>-      Student needs to login the system which username and password provided by admin.</a:t>
            </a:r>
          </a:p>
          <a:p>
            <a:pPr marL="0" indent="0">
              <a:buNone/>
            </a:pPr>
            <a:r>
              <a:rPr lang="en-IN" b="1" dirty="0"/>
              <a:t>-      Student can update the profile or register their parent information.</a:t>
            </a:r>
          </a:p>
          <a:p>
            <a:r>
              <a:rPr lang="en-IN" sz="2000" b="1" u="sng" dirty="0"/>
              <a:t>PARENT</a:t>
            </a:r>
          </a:p>
          <a:p>
            <a:pPr marL="0" indent="0">
              <a:buNone/>
            </a:pPr>
            <a:r>
              <a:rPr lang="en-IN" b="1" dirty="0"/>
              <a:t>-      Parent can login to the system which username and password provided by admin.</a:t>
            </a:r>
          </a:p>
          <a:p>
            <a:pPr marL="0" indent="0">
              <a:buNone/>
            </a:pPr>
            <a:r>
              <a:rPr lang="en-IN" b="1" dirty="0"/>
              <a:t>-      Parents may receive weekly attendance report via </a:t>
            </a:r>
            <a:r>
              <a:rPr lang="en-IN" b="1" dirty="0" err="1"/>
              <a:t>sms</a:t>
            </a:r>
            <a:r>
              <a:rPr lang="en-IN" b="1" dirty="0"/>
              <a:t> notification and online system.   </a:t>
            </a:r>
          </a:p>
          <a:p>
            <a:pPr>
              <a:buFontTx/>
              <a:buChar char="-"/>
            </a:pPr>
            <a:endParaRPr lang="en-IN" b="1" dirty="0"/>
          </a:p>
          <a:p>
            <a:endParaRPr lang="en-IN" b="1" dirty="0"/>
          </a:p>
        </p:txBody>
      </p:sp>
    </p:spTree>
    <p:extLst>
      <p:ext uri="{BB962C8B-B14F-4D97-AF65-F5344CB8AC3E}">
        <p14:creationId xmlns:p14="http://schemas.microsoft.com/office/powerpoint/2010/main" val="311472012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latin typeface="Algerian" pitchFamily="82" charset="0"/>
              </a:rPr>
              <a:t>LIMITATIONs-</a:t>
            </a:r>
          </a:p>
        </p:txBody>
      </p:sp>
      <p:sp>
        <p:nvSpPr>
          <p:cNvPr id="3" name="Content Placeholder 2"/>
          <p:cNvSpPr>
            <a:spLocks noGrp="1"/>
          </p:cNvSpPr>
          <p:nvPr>
            <p:ph sz="quarter" idx="13"/>
          </p:nvPr>
        </p:nvSpPr>
        <p:spPr/>
        <p:txBody>
          <a:bodyPr>
            <a:normAutofit/>
          </a:bodyPr>
          <a:lstStyle/>
          <a:p>
            <a:endParaRPr lang="en-IN" sz="2000" b="1" dirty="0"/>
          </a:p>
          <a:p>
            <a:endParaRPr lang="en-IN" sz="2000" b="1" dirty="0"/>
          </a:p>
          <a:p>
            <a:r>
              <a:rPr lang="en-IN" sz="2000" b="1" dirty="0"/>
              <a:t>There are no devices provided for this system.</a:t>
            </a:r>
          </a:p>
          <a:p>
            <a:endParaRPr lang="en-IN" sz="2000" b="1" dirty="0"/>
          </a:p>
          <a:p>
            <a:endParaRPr lang="en-IN" sz="2000" b="1" dirty="0"/>
          </a:p>
          <a:p>
            <a:r>
              <a:rPr lang="en-IN" sz="2000" b="1" dirty="0"/>
              <a:t>Difficulties will occur for the system to notify weekly report if the parents stays abroad and not set the number for international caller. </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0"/>
            <a:ext cx="5364088" cy="213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42322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u="sng" dirty="0">
                <a:latin typeface="Algerian" pitchFamily="82" charset="0"/>
              </a:rPr>
              <a:t>EXPECTED RESULTs-</a:t>
            </a:r>
          </a:p>
        </p:txBody>
      </p:sp>
      <p:sp>
        <p:nvSpPr>
          <p:cNvPr id="3" name="Content Placeholder 2"/>
          <p:cNvSpPr>
            <a:spLocks noGrp="1"/>
          </p:cNvSpPr>
          <p:nvPr>
            <p:ph sz="quarter" idx="13"/>
          </p:nvPr>
        </p:nvSpPr>
        <p:spPr/>
        <p:txBody>
          <a:bodyPr>
            <a:normAutofit/>
          </a:bodyPr>
          <a:lstStyle/>
          <a:p>
            <a:pPr>
              <a:lnSpc>
                <a:spcPct val="300000"/>
              </a:lnSpc>
            </a:pPr>
            <a:r>
              <a:rPr lang="en-IN" sz="2000" b="1" dirty="0"/>
              <a:t>The system able to manage student attendance record efficiently.</a:t>
            </a:r>
          </a:p>
          <a:p>
            <a:pPr>
              <a:lnSpc>
                <a:spcPct val="300000"/>
              </a:lnSpc>
            </a:pPr>
            <a:r>
              <a:rPr lang="en-IN" sz="2000" b="1" dirty="0"/>
              <a:t>The system able to facilitate lecturers to collect data and information .</a:t>
            </a:r>
          </a:p>
          <a:p>
            <a:pPr>
              <a:lnSpc>
                <a:spcPct val="300000"/>
              </a:lnSpc>
            </a:pPr>
            <a:r>
              <a:rPr lang="en-IN" sz="2000" b="1" dirty="0"/>
              <a:t>The system notify the attendance record for parents effectively.</a:t>
            </a:r>
          </a:p>
        </p:txBody>
      </p:sp>
    </p:spTree>
    <p:extLst>
      <p:ext uri="{BB962C8B-B14F-4D97-AF65-F5344CB8AC3E}">
        <p14:creationId xmlns:p14="http://schemas.microsoft.com/office/powerpoint/2010/main" val="349637761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64904"/>
            <a:ext cx="7924800" cy="1080120"/>
          </a:xfrm>
        </p:spPr>
        <p:txBody>
          <a:bodyPr/>
          <a:lstStyle/>
          <a:p>
            <a:pPr algn="ctr"/>
            <a:r>
              <a:rPr lang="en-IN" sz="5400" b="1" u="sng" dirty="0">
                <a:latin typeface="Algerian" pitchFamily="82" charset="0"/>
              </a:rPr>
              <a:t>PROCESS MODEL</a:t>
            </a:r>
          </a:p>
        </p:txBody>
      </p:sp>
      <p:sp>
        <p:nvSpPr>
          <p:cNvPr id="3" name="Content Placeholder 2"/>
          <p:cNvSpPr>
            <a:spLocks noGrp="1"/>
          </p:cNvSpPr>
          <p:nvPr>
            <p:ph sz="quarter" idx="13"/>
          </p:nvPr>
        </p:nvSpPr>
        <p:spPr>
          <a:xfrm flipV="1">
            <a:off x="5940152" y="5715000"/>
            <a:ext cx="2594248" cy="1026368"/>
          </a:xfrm>
        </p:spPr>
        <p:txBody>
          <a:bodyPr/>
          <a:lstStyle/>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313035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7" y="3879886"/>
            <a:ext cx="4610792" cy="2789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15578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latin typeface="Algerian" panose="04020705040A02060702" pitchFamily="82" charset="0"/>
              </a:rPr>
              <a:t> FRAMEWORK</a:t>
            </a:r>
          </a:p>
        </p:txBody>
      </p:sp>
      <p:sp>
        <p:nvSpPr>
          <p:cNvPr id="3" name="Content Placeholder 2"/>
          <p:cNvSpPr>
            <a:spLocks noGrp="1"/>
          </p:cNvSpPr>
          <p:nvPr>
            <p:ph sz="quarter" idx="13"/>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885698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8520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200</TotalTime>
  <Words>845</Words>
  <Application>Microsoft Office PowerPoint</Application>
  <PresentationFormat>On-screen Show (4:3)</PresentationFormat>
  <Paragraphs>107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Arial Narrow</vt:lpstr>
      <vt:lpstr>Arial Rounded MT Bold</vt:lpstr>
      <vt:lpstr>Calibri</vt:lpstr>
      <vt:lpstr>Horizon</vt:lpstr>
      <vt:lpstr>ATTENDANCE MANAGEMENT USING QR CODE</vt:lpstr>
      <vt:lpstr>INTODUCTION</vt:lpstr>
      <vt:lpstr>PROBLEM STATEMENT</vt:lpstr>
      <vt:lpstr> OBJECTIVE</vt:lpstr>
      <vt:lpstr>SCOPEs-</vt:lpstr>
      <vt:lpstr>LIMITATIONs-</vt:lpstr>
      <vt:lpstr>EXPECTED RESULTs-</vt:lpstr>
      <vt:lpstr>PROCESS MODEL</vt:lpstr>
      <vt:lpstr> FRAMEWORK</vt:lpstr>
      <vt:lpstr>SOLUTION COMPLEXITY</vt:lpstr>
      <vt:lpstr>ITERATIVE MODEL</vt:lpstr>
      <vt:lpstr>PHASES</vt:lpstr>
      <vt:lpstr>PowerPoint Presentation</vt:lpstr>
      <vt:lpstr>METHOD/TECHNIQUE                       QR CODE</vt:lpstr>
      <vt:lpstr>PowerPoint Presentation</vt:lpstr>
      <vt:lpstr>PowerPoint Presentation</vt:lpstr>
      <vt:lpstr>PowerPoint Presentation</vt:lpstr>
      <vt:lpstr>Qr code working interface</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Uday Punia</cp:lastModifiedBy>
  <cp:revision>26</cp:revision>
  <dcterms:created xsi:type="dcterms:W3CDTF">2023-04-06T14:51:02Z</dcterms:created>
  <dcterms:modified xsi:type="dcterms:W3CDTF">2023-04-07T08:13:54Z</dcterms:modified>
</cp:coreProperties>
</file>