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1DDC-2EEC-C6C8-ACCD-A638E676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30" y="1371600"/>
            <a:ext cx="6960870" cy="2031325"/>
          </a:xfrm>
        </p:spPr>
        <p:txBody>
          <a:bodyPr/>
          <a:lstStyle/>
          <a:p>
            <a:r>
              <a:rPr lang="en-IN" sz="6600" b="1" dirty="0">
                <a:solidFill>
                  <a:schemeClr val="accent1"/>
                </a:solidFill>
              </a:rPr>
              <a:t>CAUSE OF DEATH</a:t>
            </a:r>
            <a:br>
              <a:rPr lang="en-IN" sz="6600" b="1" dirty="0">
                <a:solidFill>
                  <a:schemeClr val="accent1"/>
                </a:solidFill>
              </a:rPr>
            </a:br>
            <a:r>
              <a:rPr lang="en-IN" sz="6600" b="1" dirty="0">
                <a:solidFill>
                  <a:schemeClr val="accent1"/>
                </a:solidFill>
              </a:rPr>
              <a:t>    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1103F-606C-7F5C-8672-A377EAE43B2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0" y="7543800"/>
            <a:ext cx="2796540" cy="738664"/>
          </a:xfrm>
        </p:spPr>
        <p:txBody>
          <a:bodyPr/>
          <a:lstStyle/>
          <a:p>
            <a:r>
              <a:rPr lang="en-IN" sz="2400" dirty="0"/>
              <a:t>UDAY RAJ SHARMA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226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669" y="1184732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746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5887" y="118473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32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6261" y="1184732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89">
                <a:moveTo>
                  <a:pt x="0" y="0"/>
                </a:moveTo>
                <a:lnTo>
                  <a:pt x="1177119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851" y="118473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504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6789" y="1410969"/>
            <a:ext cx="17907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100" dirty="0">
                <a:latin typeface="DejaVu Sans Mono"/>
                <a:cs typeface="DejaVu Sans Mono"/>
              </a:rPr>
              <a:t>0	</a:t>
            </a:r>
            <a:r>
              <a:rPr sz="1100" spc="-5" dirty="0">
                <a:latin typeface="DejaVu Sans Mono"/>
                <a:cs typeface="DejaVu Sans Mono"/>
              </a:rPr>
              <a:t>Country/Territory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3561" y="1410969"/>
            <a:ext cx="11176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6120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non-null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1573530"/>
            <a:ext cx="5289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objec</a:t>
            </a:r>
            <a:r>
              <a:rPr sz="1100" dirty="0"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789" y="1736090"/>
            <a:ext cx="6978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100" dirty="0">
                <a:latin typeface="DejaVu Sans Mono"/>
                <a:cs typeface="DejaVu Sans Mono"/>
              </a:rPr>
              <a:t>1	</a:t>
            </a:r>
            <a:r>
              <a:rPr sz="1100" spc="-5" dirty="0">
                <a:latin typeface="DejaVu Sans Mono"/>
                <a:cs typeface="DejaVu Sans Mono"/>
              </a:rPr>
              <a:t>Cod</a:t>
            </a:r>
            <a:r>
              <a:rPr sz="1100" dirty="0">
                <a:latin typeface="DejaVu Sans Mono"/>
                <a:cs typeface="DejaVu Sans Mono"/>
              </a:rPr>
              <a:t>e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3561" y="1736090"/>
            <a:ext cx="11176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6120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non-null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1898650"/>
            <a:ext cx="5289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objec</a:t>
            </a:r>
            <a:r>
              <a:rPr sz="1100" dirty="0"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6789" y="2061209"/>
            <a:ext cx="6978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100" dirty="0">
                <a:latin typeface="DejaVu Sans Mono"/>
                <a:cs typeface="DejaVu Sans Mono"/>
              </a:rPr>
              <a:t>2	</a:t>
            </a:r>
            <a:r>
              <a:rPr sz="1100" spc="-5" dirty="0">
                <a:latin typeface="DejaVu Sans Mono"/>
                <a:cs typeface="DejaVu Sans Mono"/>
              </a:rPr>
              <a:t>Yea</a:t>
            </a:r>
            <a:r>
              <a:rPr sz="1100" dirty="0">
                <a:latin typeface="DejaVu Sans Mono"/>
                <a:cs typeface="DejaVu Sans Mono"/>
              </a:rPr>
              <a:t>r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3561" y="2061209"/>
            <a:ext cx="11176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6120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non-null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2223769"/>
            <a:ext cx="5289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objec</a:t>
            </a:r>
            <a:r>
              <a:rPr sz="1100" dirty="0"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67739" y="2409057"/>
          <a:ext cx="5863588" cy="6642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Meningitis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Alzheimer's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and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Other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Parkinson's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367665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6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Nutritional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7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8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Drowning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9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Interpersonal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Violence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	Maternal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	HIV/AIDS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	Drug Use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	Tuberculosis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	Cardiovascular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	Lower Respiratory</a:t>
                      </a:r>
                      <a:r>
                        <a:rPr sz="1100" spc="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	Neonatal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	Alcohol Use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	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	Exposure to Forces of</a:t>
                      </a:r>
                      <a:r>
                        <a:rPr sz="1100" spc="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	Diarrheal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994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	Environmental Heat and Cold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124">
                <a:tc gridSpan="5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  <a:tabLst>
                          <a:tab pos="3676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	Neoplasms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5948044" cy="790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89">
                <a:tc>
                  <a:txBody>
                    <a:bodyPr/>
                    <a:lstStyle/>
                    <a:p>
                      <a:pPr marL="115570">
                        <a:lnSpc>
                          <a:spcPts val="1240"/>
                        </a:lnSpc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	Conflict and Terrorism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	Diabetes 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	Chronic Kidney</a:t>
                      </a:r>
                      <a:r>
                        <a:rPr sz="1100" spc="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26	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	Protein-Energy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	Road Injuries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	Chronic Respiratory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	Cirrhosis and Other Chronic</a:t>
                      </a:r>
                      <a:r>
                        <a:rPr sz="1100" spc="-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Liver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31	Digestive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32	Fire, Heat, and Hot</a:t>
                      </a:r>
                      <a:r>
                        <a:rPr sz="1100" spc="-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45148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	Acute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non-null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31750" marR="918210">
                        <a:lnSpc>
                          <a:spcPts val="1280"/>
                        </a:lnSpc>
                        <a:spcBef>
                          <a:spcPts val="69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dtypes: int64(31), object(3)  memory usage: 1.6+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MB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df.isnull().</a:t>
                      </a:r>
                      <a:r>
                        <a:rPr sz="1100" spc="-5" dirty="0">
                          <a:solidFill>
                            <a:srgbClr val="008000"/>
                          </a:solidFill>
                          <a:latin typeface="DejaVu Sans Mono"/>
                          <a:cs typeface="DejaVu Sans Mono"/>
                        </a:rPr>
                        <a:t>sum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()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Country/Territory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Code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Year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Meningitis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Alzheimer's Disease and Other</a:t>
                      </a:r>
                      <a:r>
                        <a:rPr sz="1100" spc="-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Parkinson's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Nutritional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Drowning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Interpersonal Violence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Maternal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HIV/AIDS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Drug Use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Tuberculosis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Lower Respiratory 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Alcohol Use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 to Forces of</a:t>
                      </a:r>
                      <a:r>
                        <a:rPr sz="1100" spc="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Diarrheal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556635" cy="30480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9905">
              <a:lnSpc>
                <a:spcPts val="1280"/>
              </a:lnSpc>
              <a:spcBef>
                <a:spcPts val="175"/>
              </a:spcBef>
            </a:pPr>
            <a:r>
              <a:rPr sz="1100" spc="-5" dirty="0">
                <a:latin typeface="DejaVu Sans Mono"/>
                <a:cs typeface="DejaVu Sans Mono"/>
              </a:rPr>
              <a:t>Environmental Heat and Cold Exposure  Neoplasms</a:t>
            </a:r>
            <a:endParaRPr sz="1100">
              <a:latin typeface="DejaVu Sans Mono"/>
              <a:cs typeface="DejaVu Sans Mono"/>
            </a:endParaRPr>
          </a:p>
          <a:p>
            <a:pPr marL="12700" marR="168719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Conflict and Terrorism  Diabetes Mellitus  Chronic Kidney Disease  Poisonings</a:t>
            </a:r>
            <a:endParaRPr sz="1100">
              <a:latin typeface="DejaVu Sans Mono"/>
              <a:cs typeface="DejaVu Sans Mono"/>
            </a:endParaRPr>
          </a:p>
          <a:p>
            <a:pPr marL="12700" marR="126682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Protein-Energy Malnutrition  Road</a:t>
            </a:r>
            <a:r>
              <a:rPr sz="1100" spc="-1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Injuries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Chronic Respiratory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Diseases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Cirrhosis and Other Chronic Liver Diseases  Digestive Diseases</a:t>
            </a:r>
            <a:endParaRPr sz="1100">
              <a:latin typeface="DejaVu Sans Mono"/>
              <a:cs typeface="DejaVu Sans Mono"/>
            </a:endParaRPr>
          </a:p>
          <a:p>
            <a:pPr marL="12700" marR="1014094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Fire, Heat, and Hot Substances  Acute Hepatitis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sz="1100" spc="-5" dirty="0">
                <a:latin typeface="DejaVu Sans Mono"/>
                <a:cs typeface="DejaVu Sans Mono"/>
              </a:rPr>
              <a:t>dtype:</a:t>
            </a:r>
            <a:r>
              <a:rPr sz="1100" spc="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int64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Check Duplicated</a:t>
            </a:r>
            <a:r>
              <a:rPr sz="1100" i="1" spc="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records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DejaVu Sans Mono"/>
                <a:cs typeface="DejaVu Sans Mono"/>
              </a:rPr>
              <a:t>df.duplicated().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sz="1100" spc="-5" dirty="0">
                <a:latin typeface="DejaVu Sans Mono"/>
                <a:cs typeface="DejaVu Sans Mono"/>
              </a:rPr>
              <a:t>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983" y="891540"/>
            <a:ext cx="110489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4036059"/>
            <a:ext cx="5830570" cy="23977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264285" algn="just">
              <a:lnSpc>
                <a:spcPts val="1280"/>
              </a:lnSpc>
              <a:spcBef>
                <a:spcPts val="175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split data to continous and categorical varaiables.  </a:t>
            </a:r>
            <a:r>
              <a:rPr sz="1100" spc="-5" dirty="0">
                <a:latin typeface="DejaVu Sans Mono"/>
                <a:cs typeface="DejaVu Sans Mono"/>
              </a:rPr>
              <a:t>df1_cont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df.select_dtypes(include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'float64'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'int64'</a:t>
            </a:r>
            <a:r>
              <a:rPr sz="1100" spc="-5" dirty="0">
                <a:latin typeface="DejaVu Sans Mono"/>
                <a:cs typeface="DejaVu Sans Mono"/>
              </a:rPr>
              <a:t>])  df1_cat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df.select_dtypes(include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'object'</a:t>
            </a:r>
            <a:r>
              <a:rPr sz="1100" spc="-5" dirty="0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25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Create Data audit Report for continuous</a:t>
            </a:r>
            <a:r>
              <a:rPr sz="1100" i="1" spc="3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variables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b="1" spc="-5" dirty="0">
                <a:solidFill>
                  <a:srgbClr val="00701F"/>
                </a:solidFill>
                <a:latin typeface="DejaVu Sans Mono"/>
                <a:cs typeface="DejaVu Sans Mono"/>
              </a:rPr>
              <a:t>def</a:t>
            </a:r>
            <a:r>
              <a:rPr sz="1100" b="1" dirty="0">
                <a:solidFill>
                  <a:srgbClr val="00701F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continuous_var_summary(x):</a:t>
            </a:r>
            <a:endParaRPr sz="1100">
              <a:latin typeface="DejaVu Sans Mono"/>
              <a:cs typeface="DejaVu Sans Mono"/>
            </a:endParaRPr>
          </a:p>
          <a:p>
            <a:pPr marL="12700" marR="5080" indent="336550">
              <a:lnSpc>
                <a:spcPts val="1280"/>
              </a:lnSpc>
              <a:spcBef>
                <a:spcPts val="55"/>
              </a:spcBef>
            </a:pPr>
            <a:r>
              <a:rPr sz="1100" b="1" spc="-5" dirty="0">
                <a:solidFill>
                  <a:srgbClr val="00701F"/>
                </a:solidFill>
                <a:latin typeface="DejaVu Sans Mono"/>
                <a:cs typeface="DejaVu Sans Mono"/>
              </a:rPr>
              <a:t>return </a:t>
            </a:r>
            <a:r>
              <a:rPr sz="1100" spc="-5" dirty="0">
                <a:latin typeface="DejaVu Sans Mono"/>
                <a:cs typeface="DejaVu Sans Mono"/>
              </a:rPr>
              <a:t>pd.Series([x.count(), x.isnull().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sz="1100" spc="-5" dirty="0">
                <a:latin typeface="DejaVu Sans Mono"/>
                <a:cs typeface="DejaVu Sans Mono"/>
              </a:rPr>
              <a:t>(), x.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sz="1100" spc="-5" dirty="0">
                <a:latin typeface="DejaVu Sans Mono"/>
                <a:cs typeface="DejaVu Sans Mono"/>
              </a:rPr>
              <a:t>(), x.mean(),  x.median(),</a:t>
            </a:r>
            <a:endParaRPr sz="1100">
              <a:latin typeface="DejaVu Sans Mono"/>
              <a:cs typeface="DejaVu Sans Mono"/>
            </a:endParaRPr>
          </a:p>
          <a:p>
            <a:pPr marL="12700" marR="88265" indent="184912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x.std(), x.var(),  x.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min</a:t>
            </a:r>
            <a:r>
              <a:rPr sz="1100" spc="-5" dirty="0">
                <a:latin typeface="DejaVu Sans Mono"/>
                <a:cs typeface="DejaVu Sans Mono"/>
              </a:rPr>
              <a:t>(),x.quantile(</a:t>
            </a:r>
            <a:r>
              <a:rPr sz="1100" spc="-5" dirty="0">
                <a:solidFill>
                  <a:srgbClr val="3FA070"/>
                </a:solidFill>
                <a:latin typeface="DejaVu Sans Mono"/>
                <a:cs typeface="DejaVu Sans Mono"/>
              </a:rPr>
              <a:t>0.25</a:t>
            </a:r>
            <a:r>
              <a:rPr sz="1100" spc="-5" dirty="0">
                <a:latin typeface="DejaVu Sans Mono"/>
                <a:cs typeface="DejaVu Sans Mono"/>
              </a:rPr>
              <a:t>),x.quantile(</a:t>
            </a:r>
            <a:r>
              <a:rPr sz="1100" spc="-5" dirty="0">
                <a:solidFill>
                  <a:srgbClr val="3FA070"/>
                </a:solidFill>
                <a:latin typeface="DejaVu Sans Mono"/>
                <a:cs typeface="DejaVu Sans Mono"/>
              </a:rPr>
              <a:t>0.50</a:t>
            </a:r>
            <a:r>
              <a:rPr sz="1100" spc="-5" dirty="0">
                <a:latin typeface="DejaVu Sans Mono"/>
                <a:cs typeface="DejaVu Sans Mono"/>
              </a:rPr>
              <a:t>),x.quantile(</a:t>
            </a:r>
            <a:r>
              <a:rPr sz="1100" spc="-5" dirty="0">
                <a:solidFill>
                  <a:srgbClr val="3FA070"/>
                </a:solidFill>
                <a:latin typeface="DejaVu Sans Mono"/>
                <a:cs typeface="DejaVu Sans Mono"/>
              </a:rPr>
              <a:t>0.75</a:t>
            </a:r>
            <a:r>
              <a:rPr sz="1100" spc="-5" dirty="0">
                <a:latin typeface="DejaVu Sans Mono"/>
                <a:cs typeface="DejaVu Sans Mono"/>
              </a:rPr>
              <a:t>),x.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max</a:t>
            </a:r>
            <a:r>
              <a:rPr sz="1100" spc="-5" dirty="0">
                <a:latin typeface="DejaVu Sans Mono"/>
                <a:cs typeface="DejaVu Sans Mono"/>
              </a:rPr>
              <a:t>()],</a:t>
            </a:r>
            <a:endParaRPr sz="1100">
              <a:latin typeface="DejaVu Sans Mono"/>
              <a:cs typeface="DejaVu Sans Mono"/>
            </a:endParaRPr>
          </a:p>
          <a:p>
            <a:pPr marL="1525905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index </a:t>
            </a:r>
            <a:r>
              <a:rPr sz="1100" dirty="0">
                <a:solidFill>
                  <a:srgbClr val="666666"/>
                </a:solidFill>
                <a:latin typeface="DejaVu Sans Mono"/>
                <a:cs typeface="DejaVu Sans Mono"/>
              </a:rPr>
              <a:t>= </a:t>
            </a:r>
            <a:r>
              <a:rPr sz="1100" spc="-5" dirty="0">
                <a:latin typeface="DejaVu Sans Mono"/>
                <a:cs typeface="DejaVu Sans Mono"/>
              </a:rPr>
              <a:t>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'N'</a:t>
            </a:r>
            <a:r>
              <a:rPr sz="1100" spc="-5" dirty="0">
                <a:latin typeface="DejaVu Sans Mono"/>
                <a:cs typeface="DejaVu Sans Mono"/>
              </a:rPr>
              <a:t>,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'NMISS'</a:t>
            </a:r>
            <a:r>
              <a:rPr sz="1100" spc="-5" dirty="0">
                <a:latin typeface="DejaVu Sans Mono"/>
                <a:cs typeface="DejaVu Sans Mono"/>
              </a:rPr>
              <a:t>,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'SUM'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40" dirty="0"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'MEAN'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'MEDIAN'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'STD'</a:t>
            </a:r>
            <a:r>
              <a:rPr sz="1100" spc="-5" dirty="0">
                <a:latin typeface="DejaVu Sans Mono"/>
                <a:cs typeface="DejaVu Sans Mono"/>
              </a:rPr>
              <a:t>,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'VAR'</a:t>
            </a:r>
            <a:r>
              <a:rPr sz="1100" spc="-5" dirty="0">
                <a:latin typeface="DejaVu Sans Mono"/>
                <a:cs typeface="DejaVu Sans Mono"/>
              </a:rPr>
              <a:t>,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'MIN'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'P25' 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'P50'</a:t>
            </a:r>
            <a:r>
              <a:rPr sz="1100" spc="35" dirty="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'P75'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'MAX'</a:t>
            </a:r>
            <a:r>
              <a:rPr sz="1100" spc="-5" dirty="0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Descriptive analysis for continous</a:t>
            </a:r>
            <a:r>
              <a:rPr sz="1100" i="1" spc="2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data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DejaVu Sans Mono"/>
                <a:cs typeface="DejaVu Sans Mono"/>
              </a:rPr>
              <a:t>df1_cont.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apply</a:t>
            </a:r>
            <a:r>
              <a:rPr sz="1100" spc="-5" dirty="0">
                <a:latin typeface="DejaVu Sans Mono"/>
                <a:cs typeface="DejaVu Sans Mono"/>
              </a:rPr>
              <a:t>(continuous_var_summary)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6553067"/>
          <a:ext cx="5445760" cy="2113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g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iti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  <a:tabLst>
                          <a:tab pos="35337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Alzheimer's Disease and</a:t>
                      </a:r>
                      <a:r>
                        <a:rPr sz="1100" spc="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Other</a:t>
                      </a:r>
                      <a:r>
                        <a:rPr sz="1100" spc="2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Dementias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1.05245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2.976884e+07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1.71970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4.864189e+03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1.09000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6.67200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1.822066e+04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4.45156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3.319924e+08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1.50000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1.09000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8.47250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2.456250e+03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9.83580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3.207150e+05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75765" y="8822690"/>
            <a:ext cx="1621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Parkinson's</a:t>
            </a:r>
            <a:r>
              <a:rPr sz="1100" spc="-6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Disease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1852" y="8822690"/>
            <a:ext cx="20434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Nutritional</a:t>
            </a:r>
            <a:r>
              <a:rPr sz="1100" spc="-4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Deficiencies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9353" y="8822690"/>
            <a:ext cx="8667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sz="1100" spc="-5" dirty="0">
                <a:latin typeface="DejaVu Sans Mono"/>
                <a:cs typeface="DejaVu Sans Mono"/>
              </a:rPr>
              <a:t>Malari</a:t>
            </a:r>
            <a:r>
              <a:rPr sz="1100" dirty="0">
                <a:latin typeface="DejaVu Sans Mono"/>
                <a:cs typeface="DejaVu Sans Mono"/>
              </a:rPr>
              <a:t>a	\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694679" cy="817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3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7.179795e+06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1.379203e+07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2.534268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1.173169e+03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2.253600e+03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4.140960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4.616156e+03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1.048363e+04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1.842775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2.130890e+07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1.099066e+08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3.395821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2.700000e+01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6.092500e+02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1.167250e+03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3.930000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7.699000e+04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946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2.682230e+05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2.806040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62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40765">
                        <a:lnSpc>
                          <a:spcPts val="1260"/>
                        </a:lnSpc>
                        <a:tabLst>
                          <a:tab pos="1880870" algn="l"/>
                          <a:tab pos="3899535" algn="l"/>
                          <a:tab pos="5581650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Drowning	Interpersonal</a:t>
                      </a:r>
                      <a:r>
                        <a:rPr sz="1100" spc="2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Violence	Maternal</a:t>
                      </a:r>
                      <a:r>
                        <a:rPr sz="1100" spc="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3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1.030200e+07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1.275284e+07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7.727046e+06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1.683333e+03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2.083797e+03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1.262589e+03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2.650000e+02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8.877018e+03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6.917006e+03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6.057973e+03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7.880146e+07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4.784497e+07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3.669904e+07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2.650000e+02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6.980000e+02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8.770000e+02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7.340000e+02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1.537730e+05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6.964000e+04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71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1.079290e+05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HIV/AID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Drug Use</a:t>
                      </a:r>
                      <a:r>
                        <a:rPr sz="110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  <a:tabLst>
                          <a:tab pos="1262380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Tuberculosis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3.63644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2.656121e+06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4.585060e+07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5.94189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4.340067e+02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7.491929e+03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1.36000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4.170000e+02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2.10119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2.898762e+03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3.954998e+04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4.41502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8.402819e+06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1.564201e+09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3.500000e+01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1.36000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4.170000e+02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1.87900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2.924250e+03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3.05491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9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6.571700e+04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6.575150e+05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sz="1100" spc="-3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ts val="1260"/>
                        </a:lnSpc>
                        <a:tabLst>
                          <a:tab pos="264985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Lower</a:t>
                      </a:r>
                      <a:r>
                        <a:rPr sz="1100" spc="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Respiratory</a:t>
                      </a:r>
                      <a:r>
                        <a:rPr sz="1100" spc="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Infections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4.477420e+08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8.377004e+07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7.316045e+04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1.368791e+04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1.174200e+04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2.126500e+03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2.915775e+05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4.803172e+04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8.501746e+10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2.307046e+09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4719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612763" cy="11117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2.028000e+03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3.450000e+02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1.174200e+04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2.126500e+03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4.254650e+04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1.016125e+04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0096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4.584273e+06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6.909130e+05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Alcohol Use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0370">
                        <a:lnSpc>
                          <a:spcPts val="1260"/>
                        </a:lnSpc>
                        <a:tabLst>
                          <a:tab pos="134556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Self-harm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7.686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73e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4.8190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2.371393e+07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1.255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94e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7.8742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3.874825e+03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9.160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5.330000e+02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5.605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3.5458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1.842562e+04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3.142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1.2572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3.395033e+08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1.310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9.400000e+01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9.160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5.330000e+02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7.419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3.1600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1.882250e+03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8.527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07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5.5200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0e+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2.203570e+05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35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 algn="ctr">
                        <a:lnSpc>
                          <a:spcPts val="1260"/>
                        </a:lnSpc>
                        <a:tabLst>
                          <a:tab pos="2606040" algn="l"/>
                          <a:tab pos="4288790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 to Forces</a:t>
                      </a:r>
                      <a:r>
                        <a:rPr sz="1100" spc="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of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Nature	Diarrheal</a:t>
                      </a:r>
                      <a:r>
                        <a:rPr sz="1100" spc="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3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1.490132e+06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6.623551e+07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2.434856e+02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1.082280e+04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4.717104e+03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6.541617e+04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2.225107e+07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4.279276e+09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3.946750e+03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2.226410e+05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1.119477e+06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Environmental Heat</a:t>
                      </a:r>
                      <a:r>
                        <a:rPr sz="11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275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Cold</a:t>
                      </a:r>
                      <a:r>
                        <a:rPr sz="1100" spc="-9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1005">
                        <a:lnSpc>
                          <a:spcPts val="1260"/>
                        </a:lnSpc>
                        <a:tabLst>
                          <a:tab pos="1346200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Neoplasms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1.78885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2.297585e+08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6306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N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  VAR  MIN  P25  P50  P75  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2.92295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1.70446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2.90520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1.09000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2.90480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3.754224e+04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5.629500e+03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1.615584e+05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2.610111e+10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8.097500e+02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5.629500e+03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2.014775e+04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6827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2.716551e+06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8595359"/>
            <a:ext cx="254762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165">
              <a:lnSpc>
                <a:spcPts val="13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Conflict and</a:t>
            </a:r>
            <a:r>
              <a:rPr sz="1100" spc="-5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Terrorism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  <a:tabLst>
                <a:tab pos="768985" algn="l"/>
              </a:tabLst>
            </a:pPr>
            <a:r>
              <a:rPr sz="1100" spc="-5" dirty="0">
                <a:latin typeface="DejaVu Sans Mono"/>
                <a:cs typeface="DejaVu Sans Mono"/>
              </a:rPr>
              <a:t>Disease	</a:t>
            </a:r>
            <a:r>
              <a:rPr sz="1100" dirty="0">
                <a:latin typeface="DejaVu Sans Mono"/>
                <a:cs typeface="DejaVu Sans Mono"/>
              </a:rPr>
              <a:t>\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tabLst>
                <a:tab pos="1525270" algn="l"/>
              </a:tabLst>
            </a:pPr>
            <a:r>
              <a:rPr sz="1100" dirty="0">
                <a:latin typeface="DejaVu Sans Mono"/>
                <a:cs typeface="DejaVu Sans Mono"/>
              </a:rPr>
              <a:t>N	</a:t>
            </a:r>
            <a:r>
              <a:rPr sz="1100" spc="-5" dirty="0">
                <a:latin typeface="DejaVu Sans Mono"/>
                <a:cs typeface="DejaVu Sans Mono"/>
              </a:rPr>
              <a:t>6.120000e+03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290" y="8595359"/>
            <a:ext cx="14541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Diabetes</a:t>
            </a:r>
            <a:r>
              <a:rPr sz="1100" spc="-6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Mellitus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2598" y="8595359"/>
            <a:ext cx="12014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Chronic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Kidney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4368" y="8920480"/>
            <a:ext cx="10337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6.120000e+03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697854" cy="9861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893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24511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  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  2.89116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  4.72413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  8.22000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  1.64704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  2.71275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  0.00000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  1.45750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  8.22000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  2.92250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  2.22922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3.294053e+06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5.382440e+02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7.033308e+03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4.946742e+07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2.300000e+01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5.035320e+05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3.144887e+07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5.138705e+03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1.087000e+03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1.677308e+04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2.813362e+08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2.360000e+02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1.087000e+03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2.954000e+03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2.730890e+05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Protein-Energy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ts val="1260"/>
                        </a:lnSpc>
                        <a:tabLst>
                          <a:tab pos="1398270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Road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Injuries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2.601082e+06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1.203188e+07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3.629647e+07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306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N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  VAR  MIN  P25  P50  P75  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4.250134e+02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5.250000e+01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2.022641e+03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4.091075e+06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5.250000e+01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2.540000e+02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445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3.088300e+04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1.965994e+03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9.200000e+01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8.255999e+03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6.816152e+07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9.200000e+01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1.042500e+03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54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2.022410e+05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5.930796e+03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2.409778e+04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5.807032e+08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1.747500e+02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9.665000e+02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3.435250e+03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2161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3.292370e+05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60"/>
                        </a:lnSpc>
                        <a:spcBef>
                          <a:spcPts val="110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 Respiratory</a:t>
                      </a:r>
                      <a:r>
                        <a:rPr sz="1100" spc="-5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3492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1.046053e+08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05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N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  VAR  MIN  P25  P50  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3002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1.709237e+04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1.689000e+03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1.051572e+05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1.105803e+10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1.000000e+00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2.890000e+02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1.689000e+03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5.249750e+03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948045" cy="4720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21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Cirrhosis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1.36603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Other</a:t>
                      </a:r>
                      <a:r>
                        <a:rPr sz="1100" spc="-3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Liver</a:t>
                      </a:r>
                      <a:r>
                        <a:rPr sz="1100" spc="-8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1260"/>
                        </a:lnSpc>
                        <a:spcBef>
                          <a:spcPts val="111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Digestive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3.747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32e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6.563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64e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6.124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72e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1.072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1.210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2.185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2.068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3.722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05e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4.279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83e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1.385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1.540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2.840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1.210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2.185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3.547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6.080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2.700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4.649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75765" y="5828029"/>
            <a:ext cx="25476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Fire, Heat, and Hot</a:t>
            </a:r>
            <a:r>
              <a:rPr sz="1100" spc="-4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Substances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086" y="5828029"/>
            <a:ext cx="12852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Acute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Hepatitis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3919" y="6013317"/>
          <a:ext cx="4688204" cy="1950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6.120000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NMISS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3.602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3.784791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5.887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6.184299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MEDIAN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1.260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1.500000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2.128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95e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4.186023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4.530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1.752279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MIN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1.700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2.000000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1.260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1.500000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4.500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1.600000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MAX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2.587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+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6.430500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+0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969" y="8068309"/>
            <a:ext cx="26346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df1_cat.describe(include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'O'</a:t>
            </a:r>
            <a:r>
              <a:rPr sz="1100" spc="-5" dirty="0">
                <a:latin typeface="DejaVu Sans Mono"/>
                <a:cs typeface="DejaVu Sans Mono"/>
              </a:rPr>
              <a:t>])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3919" y="8380596"/>
          <a:ext cx="3091179" cy="487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Country/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err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tor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Cod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Yea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8699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count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R="317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unique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3090545" cy="325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top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sta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  <a:tabLst>
                          <a:tab pos="41973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freq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  <a:tabLst>
                          <a:tab pos="41973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1343659"/>
            <a:ext cx="5911850" cy="774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df[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"Parkinson's</a:t>
            </a:r>
            <a:r>
              <a:rPr sz="1100" spc="5" dirty="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Disease"</a:t>
            </a:r>
            <a:r>
              <a:rPr sz="1100" spc="-5" dirty="0">
                <a:latin typeface="DejaVu Sans Mono"/>
                <a:cs typeface="DejaVu Sans Mono"/>
              </a:rPr>
              <a:t>].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max</a:t>
            </a:r>
            <a:r>
              <a:rPr sz="1100" spc="-5" dirty="0">
                <a:latin typeface="DejaVu Sans Mono"/>
                <a:cs typeface="DejaVu Sans Mono"/>
              </a:rPr>
              <a:t>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5" dirty="0">
                <a:latin typeface="DejaVu Sans Mono"/>
                <a:cs typeface="DejaVu Sans Mono"/>
              </a:rPr>
              <a:t>76990</a:t>
            </a:r>
            <a:endParaRPr sz="1100">
              <a:latin typeface="DejaVu Sans Mono"/>
              <a:cs typeface="DejaVu Sans Mono"/>
            </a:endParaRPr>
          </a:p>
          <a:p>
            <a:pPr marL="12700" marR="2523490">
              <a:lnSpc>
                <a:spcPct val="172700"/>
              </a:lnSpc>
            </a:pPr>
            <a:r>
              <a:rPr sz="1100" spc="-5" dirty="0">
                <a:latin typeface="DejaVu Sans Mono"/>
                <a:cs typeface="DejaVu Sans Mono"/>
              </a:rPr>
              <a:t>df[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"Parkinson's Disease"</a:t>
            </a:r>
            <a:r>
              <a:rPr sz="1100" spc="-5" dirty="0">
                <a:latin typeface="DejaVu Sans Mono"/>
                <a:cs typeface="DejaVu Sans Mono"/>
              </a:rPr>
              <a:t>].unique().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min</a:t>
            </a:r>
            <a:r>
              <a:rPr sz="1100" spc="-5" dirty="0">
                <a:latin typeface="DejaVu Sans Mono"/>
                <a:cs typeface="DejaVu Sans Mono"/>
              </a:rPr>
              <a:t>()  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 marR="3533140">
              <a:lnSpc>
                <a:spcPct val="172700"/>
              </a:lnSpc>
            </a:pPr>
            <a:r>
              <a:rPr sz="1100" spc="-5" dirty="0">
                <a:latin typeface="DejaVu Sans Mono"/>
                <a:cs typeface="DejaVu Sans Mono"/>
              </a:rPr>
              <a:t>df[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'Malaria'</a:t>
            </a:r>
            <a:r>
              <a:rPr sz="1100" spc="-5" dirty="0">
                <a:latin typeface="DejaVu Sans Mono"/>
                <a:cs typeface="DejaVu Sans Mono"/>
              </a:rPr>
              <a:t>].unique().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max</a:t>
            </a:r>
            <a:r>
              <a:rPr sz="1100" spc="-5" dirty="0">
                <a:latin typeface="DejaVu Sans Mono"/>
                <a:cs typeface="DejaVu Sans Mono"/>
              </a:rPr>
              <a:t>()  280604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5" dirty="0">
                <a:latin typeface="DejaVu Sans Mono"/>
                <a:cs typeface="DejaVu Sans Mono"/>
              </a:rPr>
              <a:t>df[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sz="1100" spc="-5" dirty="0">
                <a:latin typeface="DejaVu Sans Mono"/>
                <a:cs typeface="DejaVu Sans Mono"/>
              </a:rPr>
              <a:t>].unique()</a:t>
            </a:r>
            <a:endParaRPr sz="1100">
              <a:latin typeface="DejaVu Sans Mono"/>
              <a:cs typeface="DejaVu Sans Mono"/>
            </a:endParaRPr>
          </a:p>
          <a:p>
            <a:pPr marL="12700" marR="761365">
              <a:lnSpc>
                <a:spcPts val="1280"/>
              </a:lnSpc>
              <a:spcBef>
                <a:spcPts val="1035"/>
              </a:spcBef>
            </a:pPr>
            <a:r>
              <a:rPr sz="1100" spc="-5" dirty="0">
                <a:latin typeface="DejaVu Sans Mono"/>
                <a:cs typeface="DejaVu Sans Mono"/>
              </a:rPr>
              <a:t>array(['Afghanistan', 'Albania', 'Algeria', 'American Samoa',  'Andorra',</a:t>
            </a:r>
            <a:endParaRPr sz="1100">
              <a:latin typeface="DejaVu Sans Mono"/>
              <a:cs typeface="DejaVu Sans Mono"/>
            </a:endParaRPr>
          </a:p>
          <a:p>
            <a:pPr marL="601345" marR="34099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'Angola', 'Antigua and Barbuda', 'Argentina', 'Armenia',  'Australia', 'Austria', 'Azerbaijan', 'Bahamas', 'Bahrain',  'Bangladesh', 'Barbados', 'Belarus', 'Belgium',</a:t>
            </a:r>
            <a:r>
              <a:rPr sz="1100" spc="3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'Belize',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'Benin',</a:t>
            </a:r>
            <a:endParaRPr sz="1100">
              <a:latin typeface="DejaVu Sans Mono"/>
              <a:cs typeface="DejaVu Sans Mono"/>
            </a:endParaRPr>
          </a:p>
          <a:p>
            <a:pPr marL="601345" marR="340995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'Bermuda', 'Bhutan', 'Bolivia', 'Bosnia and Herzegovina',  'Botswana', 'Brazil', 'Brunei', 'Bulgaria', 'Burkina Faso',  'Burundi', 'Cambodia', 'Cameroon', 'Canada', 'Cape Verde',  'Central African Republic', 'Chad', 'Chile',</a:t>
            </a:r>
            <a:r>
              <a:rPr sz="1100" spc="4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'China',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'Colombia',</a:t>
            </a:r>
            <a:endParaRPr sz="1100">
              <a:latin typeface="DejaVu Sans Mono"/>
              <a:cs typeface="DejaVu Sans Mono"/>
            </a:endParaRPr>
          </a:p>
          <a:p>
            <a:pPr marL="12700" marR="677545" indent="588645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'Comoros', 'Congo', 'Cook Islands', 'Costa Rica', "Cote  d'Ivoire",</a:t>
            </a:r>
            <a:endParaRPr sz="1100">
              <a:latin typeface="DejaVu Sans Mono"/>
              <a:cs typeface="DejaVu Sans Mono"/>
            </a:endParaRPr>
          </a:p>
          <a:p>
            <a:pPr marL="601345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'Croatia', 'Cuba', 'Cyprus',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'Czechia',</a:t>
            </a:r>
            <a:endParaRPr sz="1100">
              <a:latin typeface="DejaVu Sans Mono"/>
              <a:cs typeface="DejaVu Sans Mono"/>
            </a:endParaRPr>
          </a:p>
          <a:p>
            <a:pPr marL="12700" marR="761365" indent="588645">
              <a:lnSpc>
                <a:spcPts val="1280"/>
              </a:lnSpc>
              <a:spcBef>
                <a:spcPts val="60"/>
              </a:spcBef>
            </a:pPr>
            <a:r>
              <a:rPr sz="1100" spc="-5" dirty="0">
                <a:latin typeface="DejaVu Sans Mono"/>
                <a:cs typeface="DejaVu Sans Mono"/>
              </a:rPr>
              <a:t>'Democratic Republic of Congo', 'Denmark', 'Djibouti',  'Dominica',</a:t>
            </a:r>
            <a:endParaRPr sz="1100">
              <a:latin typeface="DejaVu Sans Mono"/>
              <a:cs typeface="DejaVu Sans Mono"/>
            </a:endParaRPr>
          </a:p>
          <a:p>
            <a:pPr marL="601345" marR="59372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'Dominican Republic', 'Ecuador', 'Egypt', 'El Salvador',  'Equatorial Guinea', 'Eritrea', 'Estonia',</a:t>
            </a:r>
            <a:r>
              <a:rPr sz="1100" spc="2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'Eswatini',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'Ethiopia',</a:t>
            </a:r>
            <a:endParaRPr sz="1100">
              <a:latin typeface="DejaVu Sans Mono"/>
              <a:cs typeface="DejaVu Sans Mono"/>
            </a:endParaRPr>
          </a:p>
          <a:p>
            <a:pPr marL="60134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'Fiji', 'Finland', 'France', 'Gabon', 'Gambia',</a:t>
            </a:r>
            <a:r>
              <a:rPr sz="1100" spc="4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'Georgia',</a:t>
            </a:r>
            <a:endParaRPr sz="1100">
              <a:latin typeface="DejaVu Sans Mono"/>
              <a:cs typeface="DejaVu Sans Mono"/>
            </a:endParaRPr>
          </a:p>
          <a:p>
            <a:pPr marL="601345" marR="5080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'Germany', 'Ghana', 'Greece', 'Greenland', 'Grenada', 'Guam',  'Guatemala', 'Guinea', 'Guinea-Bissau', 'Guyana', 'Haiti',  'Honduras', 'Hungary', 'Iceland', 'India', 'Indonesia',</a:t>
            </a:r>
            <a:r>
              <a:rPr sz="1100" spc="4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'Iran',</a:t>
            </a:r>
            <a:endParaRPr sz="1100">
              <a:latin typeface="DejaVu Sans Mono"/>
              <a:cs typeface="DejaVu Sans Mono"/>
            </a:endParaRPr>
          </a:p>
          <a:p>
            <a:pPr marL="12700" marR="509905" indent="58864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'Iraq', 'Ireland', 'Israel', 'Italy', 'Jamaica', 'Japan',  'Jordan',</a:t>
            </a:r>
            <a:endParaRPr sz="1100">
              <a:latin typeface="DejaVu Sans Mono"/>
              <a:cs typeface="DejaVu Sans Mono"/>
            </a:endParaRPr>
          </a:p>
          <a:p>
            <a:pPr marL="601345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'Kazakhstan', 'Kenya', 'Kiribati', 'Kuwait',</a:t>
            </a:r>
            <a:r>
              <a:rPr sz="1100" spc="3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'Kyrgyzstan',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'Laos',</a:t>
            </a:r>
            <a:endParaRPr sz="1100">
              <a:latin typeface="DejaVu Sans Mono"/>
              <a:cs typeface="DejaVu Sans Mono"/>
            </a:endParaRPr>
          </a:p>
          <a:p>
            <a:pPr marL="12700" marR="1014094" indent="588645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'Latvia', 'Lebanon', 'Lesotho', 'Liberia', 'Libya',  'Lithuania',</a:t>
            </a:r>
            <a:endParaRPr sz="1100">
              <a:latin typeface="DejaVu Sans Mono"/>
              <a:cs typeface="DejaVu Sans Mono"/>
            </a:endParaRPr>
          </a:p>
          <a:p>
            <a:pPr marL="601345" marR="508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'Luxembourg', 'Madagascar', 'Malawi', 'Malaysia', 'Maldives',  'Mali', 'Malta', 'Marshall Islands', 'Mauritania', 'Mauritius',  'Mexico', 'Micronesia', 'Moldova', 'Monaco', 'Mongolia',  'Montenegro', 'Morocco', 'Mozambique', 'Myanmar', 'Namibia',  'Nauru', 'Nepal', 'Netherlands', 'New Zealand', 'Nicaragua',  'Niger', 'Nigeria', 'Niue', 'North Korea', 'North</a:t>
            </a:r>
            <a:r>
              <a:rPr sz="1100" spc="3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Macedonia',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828030" cy="38963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26084" indent="588645">
              <a:lnSpc>
                <a:spcPts val="1280"/>
              </a:lnSpc>
              <a:spcBef>
                <a:spcPts val="175"/>
              </a:spcBef>
            </a:pPr>
            <a:r>
              <a:rPr sz="1100" spc="-5" dirty="0">
                <a:latin typeface="DejaVu Sans Mono"/>
                <a:cs typeface="DejaVu Sans Mono"/>
              </a:rPr>
              <a:t>'Northern Mariana Islands', 'Norway', 'Oman', 'Pakistan',  'Palau',</a:t>
            </a:r>
            <a:endParaRPr sz="1100">
              <a:latin typeface="DejaVu Sans Mono"/>
              <a:cs typeface="DejaVu Sans Mono"/>
            </a:endParaRPr>
          </a:p>
          <a:p>
            <a:pPr marL="601345" marR="508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'Palestine', 'Panama', 'Papua New Guinea', 'Paraguay', 'Peru',  'Philippines', 'Poland', 'Portugal', 'Puerto Rico', 'Qatar',  'Romania', 'Russia', 'Rwanda', 'Saint Kitts and</a:t>
            </a:r>
            <a:r>
              <a:rPr sz="1100" spc="3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Nevis',</a:t>
            </a:r>
            <a:endParaRPr sz="1100">
              <a:latin typeface="DejaVu Sans Mono"/>
              <a:cs typeface="DejaVu Sans Mono"/>
            </a:endParaRPr>
          </a:p>
          <a:p>
            <a:pPr marL="601345" marR="25717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'Saint Lucia', 'Saint Vincent and the Grenadines', 'Samoa',  'San Marino', 'Sao Tome and Principe', 'Saudi</a:t>
            </a:r>
            <a:r>
              <a:rPr sz="1100" spc="3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Arabia',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'Senegal',</a:t>
            </a:r>
            <a:endParaRPr sz="1100">
              <a:latin typeface="DejaVu Sans Mono"/>
              <a:cs typeface="DejaVu Sans Mono"/>
            </a:endParaRPr>
          </a:p>
          <a:p>
            <a:pPr marL="12700" marR="846455" indent="588645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'Serbia', 'Seychelles', 'Sierra Leone', 'Singapore',  'Slovakia',</a:t>
            </a:r>
            <a:endParaRPr sz="1100">
              <a:latin typeface="DejaVu Sans Mono"/>
              <a:cs typeface="DejaVu Sans Mono"/>
            </a:endParaRPr>
          </a:p>
          <a:p>
            <a:pPr marL="601345" marR="17335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'Slovenia', 'Solomon Islands', 'Somalia', 'South Africa',  'South Korea', 'South Sudan', 'Spain', 'Sri Lanka', 'Sudan',  'Suriname', 'Sweden', 'Switzerland', 'Syria', 'Taiwan',  'Tajikistan', 'Tanzania', 'Thailand', 'Timor',</a:t>
            </a:r>
            <a:r>
              <a:rPr sz="1100" spc="3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'Togo',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'Tokelau',</a:t>
            </a:r>
            <a:endParaRPr sz="1100">
              <a:latin typeface="DejaVu Sans Mono"/>
              <a:cs typeface="DejaVu Sans Mono"/>
            </a:endParaRPr>
          </a:p>
          <a:p>
            <a:pPr marL="601345" marR="846455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'Tonga', 'Trinidad and Tobago', 'Tunisia', 'Turkey',  'Turkmenistan', 'Tuvalu', 'Uganda',</a:t>
            </a:r>
            <a:r>
              <a:rPr sz="1100" spc="2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'Ukraine',</a:t>
            </a:r>
            <a:endParaRPr sz="1100">
              <a:latin typeface="DejaVu Sans Mono"/>
              <a:cs typeface="DejaVu Sans Mono"/>
            </a:endParaRPr>
          </a:p>
          <a:p>
            <a:pPr marL="601345" marR="34099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'United Arab Emirates', 'United Kingdom', 'United States',  'United States Virgin Islands', 'Uruguay',</a:t>
            </a:r>
            <a:r>
              <a:rPr sz="1100" spc="2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'Uzbekistan',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'Vanuatu',</a:t>
            </a:r>
            <a:endParaRPr sz="1100">
              <a:latin typeface="DejaVu Sans Mono"/>
              <a:cs typeface="DejaVu Sans Mono"/>
            </a:endParaRPr>
          </a:p>
          <a:p>
            <a:pPr marL="516255" marR="593725" indent="84455">
              <a:lnSpc>
                <a:spcPts val="1280"/>
              </a:lnSpc>
              <a:spcBef>
                <a:spcPts val="60"/>
              </a:spcBef>
            </a:pPr>
            <a:r>
              <a:rPr sz="1100" spc="-5" dirty="0">
                <a:latin typeface="DejaVu Sans Mono"/>
                <a:cs typeface="DejaVu Sans Mono"/>
              </a:rPr>
              <a:t>'Venezuela', 'Vietnam', 'Yemen', 'Zambia', 'Zimbabwe'],  dtype=object)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DejaVu Sans Mono"/>
                <a:cs typeface="DejaVu Sans Mono"/>
              </a:rPr>
              <a:t>df[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sz="1100" spc="-5" dirty="0">
                <a:latin typeface="DejaVu Sans Mono"/>
                <a:cs typeface="DejaVu Sans Mono"/>
              </a:rPr>
              <a:t>].value_counts()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4907147"/>
          <a:ext cx="1913255" cy="1788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Papua New</a:t>
                      </a:r>
                      <a:r>
                        <a:rPr sz="11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Guinea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Niue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North</a:t>
                      </a:r>
                      <a:r>
                        <a:rPr sz="1100" spc="-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Korea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North</a:t>
                      </a:r>
                      <a:r>
                        <a:rPr sz="1100" spc="-2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Macedonia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Greenland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Grenada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Guam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Guatemala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6672580"/>
            <a:ext cx="456565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Name: Country/Territory, Length: 204, dtype:</a:t>
            </a:r>
            <a:r>
              <a:rPr sz="1100" spc="2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int64</a:t>
            </a:r>
            <a:endParaRPr sz="1100">
              <a:latin typeface="DejaVu Sans Mono"/>
              <a:cs typeface="DejaVu Sans Mono"/>
            </a:endParaRPr>
          </a:p>
          <a:p>
            <a:pPr marL="12700" marR="1433195">
              <a:lnSpc>
                <a:spcPct val="172700"/>
              </a:lnSpc>
            </a:pP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len</a:t>
            </a:r>
            <a:r>
              <a:rPr sz="1100" spc="-5" dirty="0">
                <a:latin typeface="DejaVu Sans Mono"/>
                <a:cs typeface="DejaVu Sans Mono"/>
              </a:rPr>
              <a:t>(df[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sz="1100" spc="-5" dirty="0">
                <a:latin typeface="DejaVu Sans Mono"/>
                <a:cs typeface="DejaVu Sans Mono"/>
              </a:rPr>
              <a:t>].unique())  204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Check Normality of continous</a:t>
            </a:r>
            <a:r>
              <a:rPr sz="1100" i="1" spc="1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data</a:t>
            </a:r>
            <a:endParaRPr sz="1100">
              <a:latin typeface="DejaVu Sans Mono"/>
              <a:cs typeface="DejaVu Sans Mono"/>
            </a:endParaRPr>
          </a:p>
          <a:p>
            <a:pPr marL="348615" marR="842644" indent="-336550">
              <a:lnSpc>
                <a:spcPts val="1280"/>
              </a:lnSpc>
              <a:spcBef>
                <a:spcPts val="55"/>
              </a:spcBef>
            </a:pPr>
            <a:r>
              <a:rPr sz="1100" b="1" spc="-5" dirty="0">
                <a:solidFill>
                  <a:srgbClr val="00701F"/>
                </a:solidFill>
                <a:latin typeface="DejaVu Sans Mono"/>
                <a:cs typeface="DejaVu Sans Mono"/>
              </a:rPr>
              <a:t>for </a:t>
            </a:r>
            <a:r>
              <a:rPr sz="1100" dirty="0">
                <a:latin typeface="DejaVu Sans Mono"/>
                <a:cs typeface="DejaVu Sans Mono"/>
              </a:rPr>
              <a:t>i </a:t>
            </a:r>
            <a:r>
              <a:rPr sz="1100" b="1" spc="-5" dirty="0">
                <a:solidFill>
                  <a:srgbClr val="00701F"/>
                </a:solidFill>
                <a:latin typeface="DejaVu Sans Mono"/>
                <a:cs typeface="DejaVu Sans Mono"/>
              </a:rPr>
              <a:t>in </a:t>
            </a:r>
            <a:r>
              <a:rPr sz="1100" spc="-5" dirty="0">
                <a:latin typeface="DejaVu Sans Mono"/>
                <a:cs typeface="DejaVu Sans Mono"/>
              </a:rPr>
              <a:t>df1_cont.columns:  sns.distplot(df1_cont[i])  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print</a:t>
            </a:r>
            <a:r>
              <a:rPr sz="1100" spc="-5" dirty="0">
                <a:latin typeface="DejaVu Sans Mono"/>
                <a:cs typeface="DejaVu Sans Mono"/>
              </a:rPr>
              <a:t>(kstest(df1_cont[i].values,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'norm'</a:t>
            </a:r>
            <a:r>
              <a:rPr sz="1100" spc="-5" dirty="0">
                <a:latin typeface="DejaVu Sans Mono"/>
                <a:cs typeface="DejaVu Sans Mono"/>
              </a:rPr>
              <a:t>))  plt.show()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KstestResult(statistic=0.8829688223001868,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824" y="985273"/>
            <a:ext cx="5244146" cy="368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83362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KstestResult(statistic=0.9661337620990889,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824" y="5216925"/>
            <a:ext cx="5244146" cy="368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5159375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sz="1100" spc="-5" dirty="0">
                <a:latin typeface="DejaVu Sans Mono"/>
                <a:cs typeface="DejaVu Sans Mono"/>
              </a:rPr>
              <a:t>numpy </a:t>
            </a: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as</a:t>
            </a:r>
            <a:r>
              <a:rPr sz="1100" b="1" spc="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np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sz="1100" spc="-5" dirty="0">
                <a:latin typeface="DejaVu Sans Mono"/>
                <a:cs typeface="DejaVu Sans Mono"/>
              </a:rPr>
              <a:t>pandas </a:t>
            </a: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as</a:t>
            </a:r>
            <a:r>
              <a:rPr sz="1100" b="1" spc="2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pd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sz="1100" spc="-5" dirty="0">
                <a:latin typeface="DejaVu Sans Mono"/>
                <a:cs typeface="DejaVu Sans Mono"/>
              </a:rPr>
              <a:t>matplotlib.pyplot </a:t>
            </a: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as</a:t>
            </a:r>
            <a:r>
              <a:rPr sz="1100" b="1" spc="30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plt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sz="1100" spc="-5" dirty="0">
                <a:latin typeface="DejaVu Sans Mono"/>
                <a:cs typeface="DejaVu Sans Mono"/>
              </a:rPr>
              <a:t>seaborn </a:t>
            </a: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as</a:t>
            </a:r>
            <a:r>
              <a:rPr sz="1100" b="1" spc="3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sns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from </a:t>
            </a:r>
            <a:r>
              <a:rPr sz="1100" spc="-5" dirty="0">
                <a:latin typeface="DejaVu Sans Mono"/>
                <a:cs typeface="DejaVu Sans Mono"/>
              </a:rPr>
              <a:t>scipy.stats </a:t>
            </a: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import</a:t>
            </a:r>
            <a:r>
              <a:rPr sz="1100" b="1" spc="35" dirty="0">
                <a:solidFill>
                  <a:srgbClr val="00800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kstest</a:t>
            </a:r>
            <a:endParaRPr sz="1100">
              <a:latin typeface="DejaVu Sans Mono"/>
              <a:cs typeface="DejaVu Sans Mono"/>
            </a:endParaRPr>
          </a:p>
          <a:p>
            <a:pPr marL="12700" marR="1099185">
              <a:lnSpc>
                <a:spcPts val="1280"/>
              </a:lnSpc>
              <a:spcBef>
                <a:spcPts val="1035"/>
              </a:spcBef>
            </a:pPr>
            <a:r>
              <a:rPr sz="1100" b="1" spc="-5" dirty="0">
                <a:solidFill>
                  <a:srgbClr val="008000"/>
                </a:solidFill>
                <a:latin typeface="DejaVu Sans Mono"/>
                <a:cs typeface="DejaVu Sans Mono"/>
              </a:rPr>
              <a:t>import </a:t>
            </a:r>
            <a:r>
              <a:rPr sz="1100" spc="-5" dirty="0">
                <a:latin typeface="DejaVu Sans Mono"/>
                <a:cs typeface="DejaVu Sans Mono"/>
              </a:rPr>
              <a:t>warnings  warnings.filterwarnings(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'ignore'</a:t>
            </a:r>
            <a:r>
              <a:rPr sz="1100" spc="-5" dirty="0">
                <a:latin typeface="DejaVu Sans Mono"/>
                <a:cs typeface="DejaVu Sans Mono"/>
              </a:rPr>
              <a:t>)  pd.pandas.set_option(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'display.max_columns'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18177C"/>
                </a:solidFill>
                <a:latin typeface="DejaVu Sans Mono"/>
                <a:cs typeface="DejaVu Sans Mono"/>
              </a:rPr>
              <a:t>None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1000"/>
              </a:spcBef>
            </a:pPr>
            <a:r>
              <a:rPr sz="1100" spc="-5" dirty="0">
                <a:latin typeface="DejaVu Sans Mono"/>
                <a:cs typeface="DejaVu Sans Mono"/>
              </a:rPr>
              <a:t>df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pd.read_csv(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r"C:\Users\udayr\cause_of_deaths dataset.csv"</a:t>
            </a:r>
            <a:r>
              <a:rPr sz="1100" spc="-5" dirty="0">
                <a:latin typeface="DejaVu Sans Mono"/>
                <a:cs typeface="DejaVu Sans Mono"/>
              </a:rPr>
              <a:t>)  df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2920867"/>
          <a:ext cx="5864221" cy="4994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Country/Territory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Cod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Year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Meningit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556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34290" algn="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3556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b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573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83820" marR="160655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504825" marR="76835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Alzheimer's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 and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Other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Dementi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Parkinson's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1211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588645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79095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7179177"/>
          <a:ext cx="5442584" cy="195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149">
                <a:tc>
                  <a:txBody>
                    <a:bodyPr/>
                    <a:lstStyle/>
                    <a:p>
                      <a:pPr marL="53530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Nutritional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Violence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Defic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enc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Malari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Drowni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Interpersonal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2589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2849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KstestResult(statistic=0.9471795137330757,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1537" y="1275550"/>
            <a:ext cx="5225359" cy="372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69" y="516255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KstestResult(statistic=0.8811714366792718,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9780" y="984226"/>
            <a:ext cx="5236723" cy="3630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777740"/>
            <a:ext cx="330390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KstestResult(statistic=0.5,</a:t>
            </a:r>
            <a:r>
              <a:rPr sz="1100" spc="-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8655" y="5158845"/>
            <a:ext cx="5221094" cy="3571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969" y="8891269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KstestResult(statistic=0.9483233045827489,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9780" y="984226"/>
            <a:ext cx="5236723" cy="3630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77774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KstestResult(statistic=0.9432579451056248,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778" y="5161986"/>
            <a:ext cx="5242953" cy="373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KstestResult(statistic=0.8373805870060691,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0824" y="1274833"/>
            <a:ext cx="5244146" cy="368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69" y="5123179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KstestResult(statistic=0.8888511752413633,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824" y="985273"/>
            <a:ext cx="5244146" cy="368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83362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KstestResult(statistic=0.7891779726269842,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780" y="5215878"/>
            <a:ext cx="5236723" cy="3630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KstestResult(statistic=0.9063298405304614,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3830" y="1277847"/>
            <a:ext cx="5171120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69" y="5433059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KstestResult(statistic=0.9999683287581669,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87"/>
            <a:ext cx="5023221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14350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KstestResult(statistic=0.9901644071895395,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87"/>
            <a:ext cx="5023221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14350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KstestResult(statistic=0.9586174222298078,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87"/>
            <a:ext cx="5023221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14350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KstestResult(statistic=0.8803544432152195,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9213" y="983662"/>
            <a:ext cx="5194217" cy="360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747259"/>
            <a:ext cx="4481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KstestResult(statistic=0.967604350334383,</a:t>
            </a:r>
            <a:r>
              <a:rPr sz="1100" spc="1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780" y="5129494"/>
            <a:ext cx="5236723" cy="3630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969" y="8921750"/>
            <a:ext cx="330390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KstestResult(statistic=0.5,</a:t>
            </a:r>
            <a:r>
              <a:rPr sz="1100" spc="-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81671" cy="620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7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2890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7084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7211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1811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228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72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2050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1342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72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72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2088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72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2068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1434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Maternal</a:t>
                      </a:r>
                      <a:r>
                        <a:rPr sz="1100" spc="-3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556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HIV/A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Drug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Use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 gridSpan="7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120840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Tuberculosis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30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265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367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525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547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2714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2484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1076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1054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2072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3">
                  <a:txBody>
                    <a:bodyPr/>
                    <a:lstStyle/>
                    <a:p>
                      <a:pPr marR="23495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1046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7298557"/>
          <a:ext cx="5278753" cy="178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sz="1100" spc="-5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Lower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Respiratory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2374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4549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2450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4655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2740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4795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3111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4930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1664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1693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1718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1746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1286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778" y="986225"/>
            <a:ext cx="5242953" cy="373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88569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KstestResult(statistic=0.9086224170714287,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5" y="988287"/>
            <a:ext cx="5170783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14350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KstestResult(statistic=0.7628707830845005,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778" y="986225"/>
            <a:ext cx="5242953" cy="373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88569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KstestResult(statistic=0.9937481411840562,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7"/>
            <a:ext cx="5097685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143500"/>
            <a:ext cx="330390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KstestResult(statistic=0.5,</a:t>
            </a:r>
            <a:r>
              <a:rPr sz="1100" spc="-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9780" y="984226"/>
            <a:ext cx="5236723" cy="3630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77774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KstestResult(statistic=0.9919507555631412,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824" y="5161036"/>
            <a:ext cx="5244146" cy="3684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KstestResult(statistic=0.9849246117722915,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9780" y="1273786"/>
            <a:ext cx="5236723" cy="3630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69" y="506730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KstestResult(statistic=0.8133609791629319,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778" y="986225"/>
            <a:ext cx="5242953" cy="373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88569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KstestResult(statistic=0.8520864693590103,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824" y="5268983"/>
            <a:ext cx="5244146" cy="368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KstestResult(statistic=0.9829638274585659,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9101" y="1273116"/>
            <a:ext cx="5185799" cy="359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69" y="503047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KstestResult(statistic=0.9890206163398663,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7"/>
            <a:ext cx="5097685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14350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KstestResult(statistic=0.9738135006611803,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824" y="985273"/>
            <a:ext cx="5244146" cy="3685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833620"/>
            <a:ext cx="4565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KstestResult(statistic=0.9878657882428797,</a:t>
            </a:r>
            <a:r>
              <a:rPr sz="1100" spc="1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200645" cy="5904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261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598295" marR="31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17810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9367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Neona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7640" marR="31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Alcohol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Use</a:t>
                      </a:r>
                      <a:r>
                        <a:rPr sz="1100" spc="-8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909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1561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909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909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909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2328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62915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927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924560" marR="76200" indent="-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504190" marR="106680" indent="8445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906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890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869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2372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860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u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to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Force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of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Diarrheal</a:t>
                      </a:r>
                      <a:r>
                        <a:rPr sz="1100" spc="-3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817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78460" indent="-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344930" marR="76200" indent="84455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5491479"/>
            <a:ext cx="5660390" cy="355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503555">
              <a:lnSpc>
                <a:spcPts val="1280"/>
              </a:lnSpc>
              <a:spcBef>
                <a:spcPts val="175"/>
              </a:spcBef>
              <a:tabLst>
                <a:tab pos="937894" algn="l"/>
                <a:tab pos="3712845" algn="l"/>
                <a:tab pos="4638040" algn="l"/>
              </a:tabLst>
            </a:pPr>
            <a:r>
              <a:rPr sz="1100" spc="-5" dirty="0">
                <a:latin typeface="DejaVu Sans Mono"/>
                <a:cs typeface="DejaVu Sans Mono"/>
              </a:rPr>
              <a:t>Environmental Heat and</a:t>
            </a:r>
            <a:r>
              <a:rPr sz="1100" spc="5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Cold</a:t>
            </a:r>
            <a:r>
              <a:rPr sz="1100" spc="1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Exposure	Neoplasms	Conflict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and  Terrorism	</a:t>
            </a:r>
            <a:r>
              <a:rPr sz="1100" dirty="0">
                <a:latin typeface="DejaVu Sans Mono"/>
                <a:cs typeface="DejaVu Sans Mono"/>
              </a:rPr>
              <a:t>\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3126" y="581660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17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9741" y="581660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1158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5816600"/>
            <a:ext cx="361315" cy="328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149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337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434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409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895</a:t>
            </a:r>
            <a:r>
              <a:rPr sz="1100" dirty="0">
                <a:latin typeface="DejaVu Sans Mono"/>
                <a:cs typeface="DejaVu Sans Mono"/>
              </a:rPr>
              <a:t>9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...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sz="1100" spc="-5" dirty="0">
                <a:latin typeface="DejaVu Sans Mono"/>
                <a:cs typeface="DejaVu Sans Mono"/>
              </a:rPr>
              <a:t>...  611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spc="-5" dirty="0">
                <a:latin typeface="DejaVu Sans Mono"/>
                <a:cs typeface="DejaVu Sans Mono"/>
              </a:rPr>
              <a:t>13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611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611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611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DejaVu Sans Mono"/>
                <a:cs typeface="DejaVu Sans Mono"/>
              </a:rPr>
              <a:t>9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3126" y="614172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</a:t>
            </a: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9741" y="614172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1179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6946" y="6466840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9741" y="646684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1221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6946" y="6791959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4</a:t>
            </a: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9741" y="6791959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1263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6946" y="7117080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4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9741" y="711708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1291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3126" y="744220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..</a:t>
            </a:r>
            <a:r>
              <a:rPr sz="1100" dirty="0">
                <a:latin typeface="DejaVu Sans Mono"/>
                <a:cs typeface="DejaVu Sans Mono"/>
              </a:rPr>
              <a:t>.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7381" y="744220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..</a:t>
            </a:r>
            <a:r>
              <a:rPr sz="1100" dirty="0">
                <a:latin typeface="DejaVu Sans Mono"/>
                <a:cs typeface="DejaVu Sans Mono"/>
              </a:rPr>
              <a:t>.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6946" y="7767319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9741" y="7767319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1116</a:t>
            </a: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6946" y="8092440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9741" y="809244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1146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6946" y="8417559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9741" y="8417559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1174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66946" y="8742680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9741" y="874268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1203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0" y="988287"/>
            <a:ext cx="5171120" cy="3989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143500"/>
            <a:ext cx="44818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KstestResult(statistic=0.895550521646592,</a:t>
            </a:r>
            <a:r>
              <a:rPr sz="1100" spc="1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778" y="986225"/>
            <a:ext cx="5242953" cy="373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4885690"/>
            <a:ext cx="43973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KstestResult(statistic=0.75551784190803,</a:t>
            </a:r>
            <a:r>
              <a:rPr sz="1100" spc="1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pvalue=0.0)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778" y="5269936"/>
            <a:ext cx="5242953" cy="373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4687570" cy="578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0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df1_cont.skew()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Meningitis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8.24859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Alzheimer's Disease and Other</a:t>
                      </a:r>
                      <a:r>
                        <a:rPr sz="1100" spc="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8.69528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Parkinson's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9.32124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Nutritional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14.86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9.15910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Drowning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10.55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Interpersonal Violence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5.77714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Maternal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12.27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HIV/AIDS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6.61016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Drug Use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13.36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Tuberculosis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12.02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2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9.41191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Lower Respiratory 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9.03660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10.44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Alcohol Use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9.25351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8.97365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 to Forces of</a:t>
                      </a:r>
                      <a:r>
                        <a:rPr sz="1100" spc="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34.50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Diarrheal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12.56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Environmental Heat and Cold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10.63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Neoplasms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10.74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Conflict and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Terrorism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60.70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Diabetes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8.02265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 Kidney</a:t>
                      </a:r>
                      <a:r>
                        <a:rPr sz="1100" spc="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7.91936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10.92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Protein-Energy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13.11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Road Injuries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9.46620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 Respiratory</a:t>
                      </a:r>
                      <a:r>
                        <a:rPr sz="1100" spc="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10.29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Cirrhosis and Other Chronic Liver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7.76471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Digestive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8.02653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Fire, Heat, and Hot</a:t>
                      </a:r>
                      <a:r>
                        <a:rPr sz="1100" spc="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8.57884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Acute 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dtype: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float64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12.75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6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09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60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df2</a:t>
                      </a:r>
                      <a:r>
                        <a:rPr sz="1100" spc="-5" dirty="0">
                          <a:solidFill>
                            <a:srgbClr val="666666"/>
                          </a:solidFill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df.copy()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6799580"/>
            <a:ext cx="3303904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The unique Year data in the</a:t>
            </a:r>
            <a:r>
              <a:rPr sz="1100" i="1" spc="-2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Dataframe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DejaVu Sans Mono"/>
                <a:cs typeface="DejaVu Sans Mono"/>
              </a:rPr>
              <a:t>df1_cat[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sz="1100" spc="-5" dirty="0">
                <a:latin typeface="DejaVu Sans Mono"/>
                <a:cs typeface="DejaVu Sans Mono"/>
              </a:rPr>
              <a:t>].unique()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919" y="7453496"/>
          <a:ext cx="5614670" cy="487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03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array([1990,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1991,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1992,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1993,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1994,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1996,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1997, 1998,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1999,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2000,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62039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2001,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2002,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2003,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2004,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2005,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2007,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2008, 2009,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2010,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969" y="7918450"/>
            <a:ext cx="5827395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2011,</a:t>
            </a:r>
            <a:endParaRPr sz="1100">
              <a:latin typeface="DejaVu Sans Mono"/>
              <a:cs typeface="DejaVu Sans Mono"/>
            </a:endParaRPr>
          </a:p>
          <a:p>
            <a:pPr marL="601345">
              <a:lnSpc>
                <a:spcPts val="1300"/>
              </a:lnSpc>
            </a:pPr>
            <a:r>
              <a:rPr sz="1100" spc="-5" dirty="0">
                <a:latin typeface="DejaVu Sans Mono"/>
                <a:cs typeface="DejaVu Sans Mono"/>
              </a:rPr>
              <a:t>2012, 2013, 2014, 2015, 2016, 2017, 2018, 2019],</a:t>
            </a:r>
            <a:r>
              <a:rPr sz="1100" spc="4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dtype=object)</a:t>
            </a:r>
            <a:endParaRPr sz="1100">
              <a:latin typeface="DejaVu Sans Mono"/>
              <a:cs typeface="DejaVu Sans Mono"/>
            </a:endParaRPr>
          </a:p>
          <a:p>
            <a:pPr marL="12700" marR="509905">
              <a:lnSpc>
                <a:spcPts val="1280"/>
              </a:lnSpc>
              <a:spcBef>
                <a:spcPts val="1035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Creating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a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new column for 'Total_no_of_Deaths' for individual  Country and</a:t>
            </a:r>
            <a:r>
              <a:rPr sz="1100" i="1" spc="1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Year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DejaVu Sans Mono"/>
                <a:cs typeface="DejaVu Sans Mono"/>
              </a:rPr>
              <a:t>df2[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'Total_no_of_Deaths'</a:t>
            </a:r>
            <a:r>
              <a:rPr sz="1100" spc="-5" dirty="0">
                <a:latin typeface="DejaVu Sans Mono"/>
                <a:cs typeface="DejaVu Sans Mono"/>
              </a:rPr>
              <a:t>] </a:t>
            </a:r>
            <a:r>
              <a:rPr sz="1100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5" dirty="0">
                <a:solidFill>
                  <a:srgbClr val="666666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df2.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sz="1100" spc="-5" dirty="0">
                <a:latin typeface="DejaVu Sans Mono"/>
                <a:cs typeface="DejaVu Sans Mono"/>
              </a:rPr>
              <a:t>(axis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3FA070"/>
                </a:solidFill>
                <a:latin typeface="DejaVu Sans Mono"/>
                <a:cs typeface="DejaVu Sans Mono"/>
              </a:rPr>
              <a:t>1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865494" cy="471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14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df2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  <a:tabLst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Country/Territory</a:t>
                      </a:r>
                      <a:r>
                        <a:rPr sz="1100" spc="3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Code	Year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76835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Meningit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905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	1990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	1991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	1992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	1993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220"/>
                        </a:lnSpc>
                        <a:tabLst>
                          <a:tab pos="1092835" algn="l"/>
                          <a:tab pos="1512570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n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160655" algn="r">
                        <a:lnSpc>
                          <a:spcPts val="1280"/>
                        </a:lnSpc>
                        <a:tabLst>
                          <a:tab pos="419734" algn="l"/>
                          <a:tab pos="92392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160655" algn="r">
                        <a:lnSpc>
                          <a:spcPts val="1240"/>
                        </a:lnSpc>
                        <a:tabLst>
                          <a:tab pos="841375" algn="l"/>
                          <a:tab pos="1261110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b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ZW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504825" marR="76835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	ZWE	2016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	ZWE	2017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ts val="118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	ZWE	2018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ts val="1240"/>
                        </a:lnSpc>
                        <a:tabLst>
                          <a:tab pos="1640205" algn="l"/>
                          <a:tab pos="206057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Zimbabwe	ZWE	2019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Alzheimer's Disease and</a:t>
                      </a:r>
                      <a:r>
                        <a:rPr sz="11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Other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Dementi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Parkinson's</a:t>
                      </a:r>
                      <a:r>
                        <a:rPr sz="1100" spc="-3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3429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1211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588645" marR="7683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430020" marR="7620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5462137"/>
          <a:ext cx="5444490" cy="3576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149">
                <a:tc>
                  <a:txBody>
                    <a:bodyPr/>
                    <a:lstStyle/>
                    <a:p>
                      <a:pPr marL="53530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Nutritional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Violence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Defic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enc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Malari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Drowni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Interpersonal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2589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2849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1342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36131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611</a:t>
            </a:r>
            <a:r>
              <a:rPr sz="1100" dirty="0">
                <a:latin typeface="DejaVu Sans Mono"/>
                <a:cs typeface="DejaVu Sans Mono"/>
              </a:rPr>
              <a:t>9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DejaVu Sans Mono"/>
                <a:cs typeface="DejaVu Sans Mono"/>
              </a:rPr>
              <a:t>143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8995" y="89154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288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728" y="89154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206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983" y="89154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82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1395730"/>
            <a:ext cx="4565650" cy="355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503555">
              <a:lnSpc>
                <a:spcPts val="1280"/>
              </a:lnSpc>
              <a:spcBef>
                <a:spcPts val="175"/>
              </a:spcBef>
              <a:tabLst>
                <a:tab pos="1189355" algn="l"/>
                <a:tab pos="2198370" algn="l"/>
                <a:tab pos="3039745" algn="l"/>
              </a:tabLst>
            </a:pPr>
            <a:r>
              <a:rPr sz="1100" spc="-5" dirty="0">
                <a:latin typeface="DejaVu Sans Mono"/>
                <a:cs typeface="DejaVu Sans Mono"/>
              </a:rPr>
              <a:t>Maternal</a:t>
            </a:r>
            <a:r>
              <a:rPr sz="1100" spc="2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Disorders	HIV/AIDS	Drug Use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Disorders  Tuberculosis	</a:t>
            </a:r>
            <a:r>
              <a:rPr sz="1100" dirty="0">
                <a:latin typeface="DejaVu Sans Mono"/>
                <a:cs typeface="DejaVu Sans Mono"/>
              </a:rPr>
              <a:t>\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3919" y="1743577"/>
          <a:ext cx="5783577" cy="770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2655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54659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4661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2885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4976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3671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5254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5470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 marR="41275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29162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11214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27141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10998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1312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24846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10762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22106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10545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 marL="126174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20722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83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10465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sz="110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Lower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2374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4549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2450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4655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2740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4795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3111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4930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598295" indent="16764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1664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62280" marR="34290" indent="168275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1693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1718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1746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1286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Alcohol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Use</a:t>
                      </a:r>
                      <a:r>
                        <a:rPr sz="1100" spc="-3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1561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18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18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18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181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8770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2328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261745" marR="76200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927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1811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967105" marR="118110" indent="-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62280" marR="118110" indent="8445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13724" cy="7352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429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906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5905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429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890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5905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429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869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5905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2372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429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860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5905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2403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to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Forces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4290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of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275" marR="31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Diarrheal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817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36550" indent="-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344930" indent="84455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654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34925" indent="503555">
                        <a:lnSpc>
                          <a:spcPts val="1280"/>
                        </a:lnSpc>
                        <a:tabLst>
                          <a:tab pos="95694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Envir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o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nme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l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Terrorism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Heat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Cold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100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Neoplasms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0370" marR="31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11580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Conflict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1179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1221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4344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1263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1291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65024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8959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2954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4825" marR="76200" indent="-83820" algn="r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20370" marR="86360" indent="167640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1146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1174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1203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1235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258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3919" y="7952607"/>
          <a:ext cx="5277484" cy="1137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Diabetes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 Kidney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Poison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ng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92467" cy="8469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 marR="317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3176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113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 marR="317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3259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113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 marR="317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3313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113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 marR="317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2240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113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2729" marR="317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3460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7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1135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Protein-Energy</a:t>
                      </a:r>
                      <a:r>
                        <a:rPr sz="1100" spc="-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429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Roa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Injurie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568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018664" marR="86360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78460" marR="76200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03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sz="11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594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644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8767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80022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666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78460" indent="84455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209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666115">
                <a:tc gridSpan="2">
                  <a:txBody>
                    <a:bodyPr/>
                    <a:lstStyle/>
                    <a:p>
                      <a:pPr marL="31750" marR="34290" indent="503555">
                        <a:lnSpc>
                          <a:spcPts val="1280"/>
                        </a:lnSpc>
                        <a:spcBef>
                          <a:spcPts val="700"/>
                        </a:spcBef>
                        <a:tabLst>
                          <a:tab pos="87185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Cirrhosis and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Other  Diseases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889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31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Live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267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Digestive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556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573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514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5779767" cy="542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44450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434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4"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4">
                  <a:txBody>
                    <a:bodyPr/>
                    <a:lstStyle/>
                    <a:p>
                      <a:pPr marR="44450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" marR="34290" indent="503555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Fire, Heat,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and  Total_no_of_Deaths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Hot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05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323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Acute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291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2985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147971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156844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169156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3601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182230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194795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46367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0555" marR="76200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 marR="1285875">
                        <a:lnSpc>
                          <a:spcPts val="256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317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130080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128274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126515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123506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123540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969" y="6351270"/>
            <a:ext cx="5244465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[6120 rows </a:t>
            </a:r>
            <a:r>
              <a:rPr sz="1100" dirty="0">
                <a:latin typeface="DejaVu Sans Mono"/>
                <a:cs typeface="DejaVu Sans Mono"/>
              </a:rPr>
              <a:t>x </a:t>
            </a:r>
            <a:r>
              <a:rPr sz="1100" spc="-5" dirty="0">
                <a:latin typeface="DejaVu Sans Mono"/>
                <a:cs typeface="DejaVu Sans Mono"/>
              </a:rPr>
              <a:t>35</a:t>
            </a:r>
            <a:r>
              <a:rPr sz="1100" spc="5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columns]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3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5" dirty="0">
                <a:solidFill>
                  <a:srgbClr val="4F80BC"/>
                </a:solidFill>
                <a:latin typeface="Carlito"/>
                <a:cs typeface="Carlito"/>
              </a:rPr>
              <a:t>Bivariate</a:t>
            </a:r>
            <a:r>
              <a:rPr sz="1600" b="1" spc="5" dirty="0">
                <a:solidFill>
                  <a:srgbClr val="4F80BC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4F80BC"/>
                </a:solidFill>
                <a:latin typeface="Carlito"/>
                <a:cs typeface="Carlito"/>
              </a:rPr>
              <a:t>analysis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rlito"/>
              <a:cs typeface="Carlito"/>
            </a:endParaRPr>
          </a:p>
          <a:p>
            <a:pPr marL="348615" marR="2195195" indent="-336550">
              <a:lnSpc>
                <a:spcPts val="1280"/>
              </a:lnSpc>
            </a:pPr>
            <a:r>
              <a:rPr sz="1100" b="1" spc="-5" dirty="0">
                <a:solidFill>
                  <a:srgbClr val="00701F"/>
                </a:solidFill>
                <a:latin typeface="DejaVu Sans Mono"/>
                <a:cs typeface="DejaVu Sans Mono"/>
              </a:rPr>
              <a:t>for </a:t>
            </a:r>
            <a:r>
              <a:rPr sz="1100" dirty="0">
                <a:latin typeface="DejaVu Sans Mono"/>
                <a:cs typeface="DejaVu Sans Mono"/>
              </a:rPr>
              <a:t>i </a:t>
            </a:r>
            <a:r>
              <a:rPr sz="1100" b="1" spc="-5" dirty="0">
                <a:solidFill>
                  <a:srgbClr val="00701F"/>
                </a:solidFill>
                <a:latin typeface="DejaVu Sans Mono"/>
                <a:cs typeface="DejaVu Sans Mono"/>
              </a:rPr>
              <a:t>in </a:t>
            </a:r>
            <a:r>
              <a:rPr sz="1100" spc="-5" dirty="0">
                <a:latin typeface="DejaVu Sans Mono"/>
                <a:cs typeface="DejaVu Sans Mono"/>
              </a:rPr>
              <a:t>df1_cont.columns:  df2.groupby(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348615" marR="5080" indent="-336550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[i].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sz="1100" spc="-5" dirty="0">
                <a:latin typeface="DejaVu Sans Mono"/>
                <a:cs typeface="DejaVu Sans Mono"/>
              </a:rPr>
              <a:t>().sort_values(ascending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sz="1100" spc="-5" dirty="0">
                <a:latin typeface="DejaVu Sans Mono"/>
                <a:cs typeface="DejaVu Sans Mono"/>
              </a:rPr>
              <a:t>).head().plot(kind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'bar'</a:t>
            </a:r>
            <a:r>
              <a:rPr sz="1100" spc="-5" dirty="0">
                <a:latin typeface="DejaVu Sans Mono"/>
                <a:cs typeface="DejaVu Sans Mono"/>
              </a:rPr>
              <a:t>)  plt.title(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'Top </a:t>
            </a:r>
            <a:r>
              <a:rPr sz="1100" dirty="0">
                <a:solidFill>
                  <a:srgbClr val="3F70A0"/>
                </a:solidFill>
                <a:latin typeface="DejaVu Sans Mono"/>
                <a:cs typeface="DejaVu Sans Mono"/>
              </a:rPr>
              <a:t>5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countries having death due to </a:t>
            </a:r>
            <a:r>
              <a:rPr sz="1100" dirty="0">
                <a:solidFill>
                  <a:srgbClr val="3F70A0"/>
                </a:solidFill>
                <a:latin typeface="DejaVu Sans Mono"/>
                <a:cs typeface="DejaVu Sans Mono"/>
              </a:rPr>
              <a:t>'</a:t>
            </a:r>
            <a:r>
              <a:rPr sz="1100" dirty="0">
                <a:solidFill>
                  <a:srgbClr val="666666"/>
                </a:solidFill>
                <a:latin typeface="DejaVu Sans Mono"/>
                <a:cs typeface="DejaVu Sans Mono"/>
              </a:rPr>
              <a:t>+</a:t>
            </a:r>
            <a:r>
              <a:rPr sz="1100" dirty="0">
                <a:latin typeface="DejaVu Sans Mono"/>
                <a:cs typeface="DejaVu Sans Mono"/>
              </a:rPr>
              <a:t>i)  </a:t>
            </a:r>
            <a:r>
              <a:rPr sz="1100" spc="-5" dirty="0">
                <a:latin typeface="DejaVu Sans Mono"/>
                <a:cs typeface="DejaVu Sans Mono"/>
              </a:rPr>
              <a:t>plt.ylabel(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'Sum of</a:t>
            </a:r>
            <a:r>
              <a:rPr sz="1100" dirty="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Deaths'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348615">
              <a:lnSpc>
                <a:spcPts val="1245"/>
              </a:lnSpc>
            </a:pPr>
            <a:r>
              <a:rPr sz="1100" spc="-5" dirty="0">
                <a:latin typeface="DejaVu Sans Mono"/>
                <a:cs typeface="DejaVu Sans Mono"/>
              </a:rPr>
              <a:t>plt.show()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79"/>
            <a:ext cx="5171016" cy="4432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77334"/>
            <a:ext cx="6781800" cy="8090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791831" cy="8578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12353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Diabetes</a:t>
                      </a:r>
                      <a:r>
                        <a:rPr sz="11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sz="1100" spc="-5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Kidney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Poison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ng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1177925" marR="160020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317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94640" marR="76200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73100" marR="76835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325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346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 marR="31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Protein-Energy</a:t>
                      </a:r>
                      <a:r>
                        <a:rPr sz="1100" spc="-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429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Roa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Injurie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568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2018664" marR="86360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78460" indent="83820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636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41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594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644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8768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758314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666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420370" indent="84455" algn="r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514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666114">
                <a:tc gridSpan="2">
                  <a:txBody>
                    <a:bodyPr/>
                    <a:lstStyle/>
                    <a:p>
                      <a:pPr marL="31750" indent="503555">
                        <a:lnSpc>
                          <a:spcPts val="1280"/>
                        </a:lnSpc>
                        <a:spcBef>
                          <a:spcPts val="695"/>
                        </a:spcBef>
                        <a:tabLst>
                          <a:tab pos="87185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Cirrhosis and</a:t>
                      </a:r>
                      <a:r>
                        <a:rPr sz="110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Other  Diseases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882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Live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267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Diges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t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iv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5005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5120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514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5335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2"/>
            <a:ext cx="5097685" cy="495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409DA-9C8E-4B5C-C583-0DF0C1906D76}"/>
              </a:ext>
            </a:extLst>
          </p:cNvPr>
          <p:cNvSpPr txBox="1"/>
          <p:nvPr/>
        </p:nvSpPr>
        <p:spPr>
          <a:xfrm>
            <a:off x="1447800" y="6705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44" y="988282"/>
            <a:ext cx="5098248" cy="480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83"/>
            <a:ext cx="5023221" cy="5836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7"/>
            <a:ext cx="5097685" cy="465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80"/>
            <a:ext cx="5171016" cy="4654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79"/>
            <a:ext cx="5097685" cy="4654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91"/>
            <a:ext cx="5023221" cy="4728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298" y="985761"/>
            <a:ext cx="5207883" cy="463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0"/>
            <a:ext cx="5097685" cy="4506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8" y="988282"/>
            <a:ext cx="5171687" cy="495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1093337"/>
          <a:ext cx="5782943" cy="6766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1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556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573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434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89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5">
                  <a:txBody>
                    <a:bodyPr/>
                    <a:lstStyle/>
                    <a:p>
                      <a:pPr marR="444500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Fire, Heat, and</a:t>
                      </a:r>
                      <a:r>
                        <a:rPr sz="1100" spc="-5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Hot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Acute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323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2985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3601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 marR="11811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...  611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630555" marR="76200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9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546735" marR="1285875">
                        <a:lnSpc>
                          <a:spcPts val="12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..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.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648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657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055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662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73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124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[6120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rows 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x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34</a:t>
                      </a:r>
                      <a:r>
                        <a:rPr sz="1100" spc="-5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columns]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9560">
                <a:tc gridSpan="7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df.head()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1683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9530">
                <a:tc gridSpan="2">
                  <a:txBody>
                    <a:bodyPr/>
                    <a:lstStyle/>
                    <a:p>
                      <a:pPr marL="199390">
                        <a:lnSpc>
                          <a:spcPts val="126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Country/Territory</a:t>
                      </a:r>
                      <a:r>
                        <a:rPr sz="1100" spc="-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Code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1683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26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Year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16839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26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Meningitis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1683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260"/>
                        </a:lnSpc>
                        <a:spcBef>
                          <a:spcPts val="919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11683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2218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5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2475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2812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  <a:tabLst>
                          <a:tab pos="704215" algn="l"/>
                          <a:tab pos="1797050" algn="l"/>
                        </a:tabLst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	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Afghanistan	AFG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1994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55547" y="7838440"/>
            <a:ext cx="3303904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3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Alzheimer's Disease and Other</a:t>
            </a:r>
            <a:r>
              <a:rPr sz="1100" spc="-2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Dementias</a:t>
            </a:r>
            <a:endParaRPr sz="1100">
              <a:latin typeface="DejaVu Sans Mono"/>
              <a:cs typeface="DejaVu Sans Mono"/>
            </a:endParaRPr>
          </a:p>
          <a:p>
            <a:pPr marR="508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111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  <a:p>
            <a:pPr marR="508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113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  <a:p>
            <a:pPr marR="508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116</a:t>
            </a:r>
            <a:r>
              <a:rPr sz="1100" dirty="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  <a:p>
            <a:pPr marR="508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118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  <a:p>
            <a:pPr marR="5080" algn="r">
              <a:lnSpc>
                <a:spcPts val="1300"/>
              </a:lnSpc>
            </a:pPr>
            <a:r>
              <a:rPr sz="1100" spc="-5" dirty="0">
                <a:latin typeface="DejaVu Sans Mono"/>
                <a:cs typeface="DejaVu Sans Mono"/>
              </a:rPr>
              <a:t>121</a:t>
            </a: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343" y="7838440"/>
            <a:ext cx="1875789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  <a:tabLst>
                <a:tab pos="1778635" algn="l"/>
              </a:tabLst>
            </a:pPr>
            <a:r>
              <a:rPr sz="1100" spc="-5" dirty="0">
                <a:latin typeface="DejaVu Sans Mono"/>
                <a:cs typeface="DejaVu Sans Mono"/>
              </a:rPr>
              <a:t>Parkins</a:t>
            </a:r>
            <a:r>
              <a:rPr sz="1100" spc="5" dirty="0">
                <a:latin typeface="DejaVu Sans Mono"/>
                <a:cs typeface="DejaVu Sans Mono"/>
              </a:rPr>
              <a:t>o</a:t>
            </a:r>
            <a:r>
              <a:rPr sz="1100" spc="-5" dirty="0">
                <a:latin typeface="DejaVu Sans Mono"/>
                <a:cs typeface="DejaVu Sans Mono"/>
              </a:rPr>
              <a:t>n'</a:t>
            </a:r>
            <a:r>
              <a:rPr sz="1100" dirty="0">
                <a:latin typeface="DejaVu Sans Mono"/>
                <a:cs typeface="DejaVu Sans Mono"/>
              </a:rPr>
              <a:t>s</a:t>
            </a:r>
            <a:r>
              <a:rPr sz="1100" spc="1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Diseas</a:t>
            </a:r>
            <a:r>
              <a:rPr sz="1100" dirty="0">
                <a:latin typeface="DejaVu Sans Mono"/>
                <a:cs typeface="DejaVu Sans Mono"/>
              </a:rPr>
              <a:t>e	\</a:t>
            </a:r>
            <a:endParaRPr sz="1100">
              <a:latin typeface="DejaVu Sans Mono"/>
              <a:cs typeface="DejaVu Sans Mono"/>
            </a:endParaRPr>
          </a:p>
          <a:p>
            <a:pPr marR="25781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37</a:t>
            </a: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  <a:p>
            <a:pPr marR="25781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37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  <a:p>
            <a:pPr marR="25781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37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  <a:p>
            <a:pPr marR="257810" algn="r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38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  <a:p>
            <a:pPr marR="257810" algn="r">
              <a:lnSpc>
                <a:spcPts val="1300"/>
              </a:lnSpc>
            </a:pPr>
            <a:r>
              <a:rPr sz="1100" spc="-5" dirty="0">
                <a:latin typeface="DejaVu Sans Mono"/>
                <a:cs typeface="DejaVu Sans Mono"/>
              </a:rPr>
              <a:t>39</a:t>
            </a: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8001000"/>
            <a:ext cx="10985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265" y="986720"/>
            <a:ext cx="5206190" cy="4483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90"/>
            <a:ext cx="5171016" cy="4580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2"/>
            <a:ext cx="5097685" cy="495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96"/>
            <a:ext cx="5023221" cy="4802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8435" y="982882"/>
            <a:ext cx="5204333" cy="4314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79"/>
            <a:ext cx="5097685" cy="4654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4014" y="978461"/>
            <a:ext cx="5188602" cy="3843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96"/>
            <a:ext cx="5023221" cy="4802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298" y="985766"/>
            <a:ext cx="5207883" cy="449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82"/>
            <a:ext cx="5023221" cy="495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914267"/>
          <a:ext cx="5949310" cy="66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62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4450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0" marB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Nutritional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573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i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891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Interpersonal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Violence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R="44450" algn="ctr">
                        <a:lnSpc>
                          <a:spcPts val="124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1564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2087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83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782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2837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2589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89">
                <a:tc>
                  <a:txBody>
                    <a:bodyPr/>
                    <a:lstStyle/>
                    <a:p>
                      <a:pPr marR="44450" algn="ct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1564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228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180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782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2849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Maternal</a:t>
                      </a:r>
                      <a:r>
                        <a:rPr sz="1100" spc="-3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HIV/AIDS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Dru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Use</a:t>
                      </a:r>
                      <a:r>
                        <a:rPr sz="11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Tuberculosis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265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62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4661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62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62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4976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367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62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5254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864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628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5470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6672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34290" indent="252095">
                        <a:lnSpc>
                          <a:spcPts val="1280"/>
                        </a:lnSpc>
                        <a:tabLst>
                          <a:tab pos="956944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Cardiova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cul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a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r 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44899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Lowe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2100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23741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Neonatal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15612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45492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24504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17128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46557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27404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20060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47951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31116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22335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5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464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49308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100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33390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89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23288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Alcohol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Use</a:t>
                      </a:r>
                      <a:r>
                        <a:rPr sz="110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to Forces of</a:t>
                      </a:r>
                      <a:r>
                        <a:rPr sz="1100" spc="-3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9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696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066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9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751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079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134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9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855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079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61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9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079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928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993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0795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55547" y="7537450"/>
            <a:ext cx="15379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Diarrheal</a:t>
            </a:r>
            <a:r>
              <a:rPr sz="1100" spc="-6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Diseases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7675" y="7537450"/>
            <a:ext cx="305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Environmental Heat and Cold</a:t>
            </a:r>
            <a:r>
              <a:rPr sz="1100" spc="-3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Exposure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3173" y="7537450"/>
            <a:ext cx="7816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Neopla</a:t>
            </a:r>
            <a:r>
              <a:rPr sz="1100" spc="5" dirty="0">
                <a:latin typeface="DejaVu Sans Mono"/>
                <a:cs typeface="DejaVu Sans Mono"/>
              </a:rPr>
              <a:t>s</a:t>
            </a:r>
            <a:r>
              <a:rPr sz="1100" spc="-5" dirty="0">
                <a:latin typeface="DejaVu Sans Mono"/>
                <a:cs typeface="DejaVu Sans Mono"/>
              </a:rPr>
              <a:t>m</a:t>
            </a:r>
            <a:r>
              <a:rPr sz="1100" dirty="0">
                <a:latin typeface="DejaVu Sans Mono"/>
                <a:cs typeface="DejaVu Sans Mono"/>
              </a:rPr>
              <a:t>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7700009"/>
            <a:ext cx="109855" cy="355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sz="1100" dirty="0">
                <a:latin typeface="DejaVu Sans Mono"/>
                <a:cs typeface="DejaVu Sans Mono"/>
              </a:rPr>
              <a:t>\  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2380" y="786256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423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536" y="7862569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17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9151" y="7862569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1158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8202930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2380" y="820293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492</a:t>
            </a:r>
            <a:r>
              <a:rPr sz="1100" dirty="0">
                <a:latin typeface="DejaVu Sans Mono"/>
                <a:cs typeface="DejaVu Sans Mono"/>
              </a:rPr>
              <a:t>7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2536" y="820293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</a:t>
            </a: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9151" y="820293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1179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969" y="8544559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380" y="854455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612</a:t>
            </a: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6356" y="8544559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9151" y="8544559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1221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969" y="8884919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2380" y="888491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817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6356" y="8884919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4</a:t>
            </a: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9151" y="8884919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1263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1" y="988282"/>
            <a:ext cx="5023454" cy="495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298" y="985758"/>
            <a:ext cx="5207883" cy="4280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759" y="987213"/>
            <a:ext cx="5168926" cy="4732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28" y="988296"/>
            <a:ext cx="5023221" cy="4802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778" y="986224"/>
            <a:ext cx="5171132" cy="4812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2603" y="977047"/>
            <a:ext cx="5199607" cy="4197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2"/>
            <a:ext cx="5097685" cy="4950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460" y="981920"/>
            <a:ext cx="5197724" cy="438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836" y="988287"/>
            <a:ext cx="5097685" cy="465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969" y="5808979"/>
            <a:ext cx="5914390" cy="32613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27990">
              <a:lnSpc>
                <a:spcPts val="1280"/>
              </a:lnSpc>
              <a:spcBef>
                <a:spcPts val="175"/>
              </a:spcBef>
              <a:tabLst>
                <a:tab pos="4638040" algn="l"/>
              </a:tabLst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Top countries in different</a:t>
            </a:r>
            <a:r>
              <a:rPr sz="1100" i="1" spc="8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death</a:t>
            </a:r>
            <a:r>
              <a:rPr sz="1100" i="1" spc="2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disease/enviroment	from</a:t>
            </a:r>
            <a:r>
              <a:rPr sz="1100" i="1" spc="-8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above  graphs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India---- Meningits, Nutritional Deficiencies, Maternal</a:t>
            </a:r>
            <a:r>
              <a:rPr sz="1100" i="1" spc="4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Disorders,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80"/>
              </a:lnSpc>
            </a:pP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Tuberculosis, Lower Respiratory Infections,</a:t>
            </a:r>
            <a:r>
              <a:rPr sz="1100" i="1" spc="4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Self-harm</a:t>
            </a:r>
            <a:endParaRPr sz="1100">
              <a:latin typeface="DejaVu Sans Mono"/>
              <a:cs typeface="DejaVu Sans Mono"/>
            </a:endParaRPr>
          </a:p>
          <a:p>
            <a:pPr marL="12700" marR="260350">
              <a:lnSpc>
                <a:spcPts val="1280"/>
              </a:lnSpc>
              <a:spcBef>
                <a:spcPts val="55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Neonatal Disorders,Diarrheal Diseases, Diabetes Mellitus,Choronic  kidney,Protein-energy malnutrition,Digestive,Acute</a:t>
            </a:r>
            <a:r>
              <a:rPr sz="1100" i="1" spc="1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Hepatitis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Cirrhosis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&amp;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other chronic liver, Fire/heat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&amp;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hot</a:t>
            </a:r>
            <a:r>
              <a:rPr sz="1100" i="1" spc="4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substances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DejaVu Sans Mono"/>
              <a:cs typeface="DejaVu Sans Mono"/>
            </a:endParaRPr>
          </a:p>
          <a:p>
            <a:pPr marL="12700">
              <a:lnSpc>
                <a:spcPts val="1300"/>
              </a:lnSpc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China---- Alzheimer, Parkinson, Drowning, Cardiovascular</a:t>
            </a:r>
            <a:r>
              <a:rPr sz="1100" i="1" spc="4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Diseases,</a:t>
            </a:r>
            <a:endParaRPr sz="1100">
              <a:latin typeface="DejaVu Sans Mono"/>
              <a:cs typeface="DejaVu Sans Mono"/>
            </a:endParaRPr>
          </a:p>
          <a:p>
            <a:pPr marL="12700" marR="1101090">
              <a:lnSpc>
                <a:spcPts val="1280"/>
              </a:lnSpc>
              <a:spcBef>
                <a:spcPts val="60"/>
              </a:spcBef>
            </a:pP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Neoplasms, Poisonings, Road injuries, Chronic respiratory 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Nigeria----</a:t>
            </a:r>
            <a:r>
              <a:rPr sz="1100" i="1" spc="-15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Malaria</a:t>
            </a:r>
            <a:endParaRPr sz="1100">
              <a:latin typeface="DejaVu Sans Mono"/>
              <a:cs typeface="DejaVu Sans Mono"/>
            </a:endParaRPr>
          </a:p>
          <a:p>
            <a:pPr marL="12700" marR="2952115">
              <a:lnSpc>
                <a:spcPts val="1280"/>
              </a:lnSpc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Brazil---- Interpersonal Violence 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South Africa----</a:t>
            </a:r>
            <a:r>
              <a:rPr sz="1100" i="1" spc="-1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HIV/AIDS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25"/>
              </a:lnSpc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USA---- Drug use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Disorders</a:t>
            </a:r>
            <a:endParaRPr sz="1100">
              <a:latin typeface="DejaVu Sans Mono"/>
              <a:cs typeface="DejaVu Sans Mono"/>
            </a:endParaRPr>
          </a:p>
          <a:p>
            <a:pPr marL="12700" marR="176530">
              <a:lnSpc>
                <a:spcPts val="1280"/>
              </a:lnSpc>
              <a:spcBef>
                <a:spcPts val="55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Russia---- Alcohol use Disorders, Environmental Heat&amp;cold exposure 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Haiti---- Exposure to forces of</a:t>
            </a:r>
            <a:r>
              <a:rPr sz="1100" i="1" spc="2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nature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ts val="1245"/>
              </a:lnSpc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Rwanda---- Conflict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&amp;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 Terrorism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sz="1100" spc="-5" dirty="0">
                <a:latin typeface="DejaVu Sans Mono"/>
                <a:cs typeface="DejaVu Sans Mono"/>
              </a:rPr>
              <a:t>df2.groupby(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sz="1100" spc="-5" dirty="0">
                <a:latin typeface="DejaVu Sans Mono"/>
                <a:cs typeface="DejaVu Sans Mono"/>
              </a:rPr>
              <a:t>)  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'Total_no_of_Deaths'</a:t>
            </a:r>
            <a:r>
              <a:rPr sz="1100" spc="-5" dirty="0">
                <a:latin typeface="DejaVu Sans Mono"/>
                <a:cs typeface="DejaVu Sans Mono"/>
              </a:rPr>
              <a:t>].</a:t>
            </a:r>
            <a:r>
              <a:rPr sz="1100" spc="-5" dirty="0">
                <a:solidFill>
                  <a:srgbClr val="008000"/>
                </a:solidFill>
                <a:latin typeface="DejaVu Sans Mono"/>
                <a:cs typeface="DejaVu Sans Mono"/>
              </a:rPr>
              <a:t>sum</a:t>
            </a:r>
            <a:r>
              <a:rPr sz="1100" spc="-5" dirty="0">
                <a:latin typeface="DejaVu Sans Mono"/>
                <a:cs typeface="DejaVu Sans Mono"/>
              </a:rPr>
              <a:t>().sort_values(ascending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sz="1100" spc="-5" dirty="0">
                <a:latin typeface="DejaVu Sans Mono"/>
                <a:cs typeface="DejaVu Sans Mono"/>
              </a:rPr>
              <a:t>).head().plot(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1035685" cy="355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sz="1100" spc="-5" dirty="0">
                <a:latin typeface="DejaVu Sans Mono"/>
                <a:cs typeface="DejaVu Sans Mono"/>
              </a:rPr>
              <a:t>kin</a:t>
            </a:r>
            <a:r>
              <a:rPr sz="1100" spc="5" dirty="0">
                <a:latin typeface="DejaVu Sans Mono"/>
                <a:cs typeface="DejaVu Sans Mono"/>
              </a:rPr>
              <a:t>d</a:t>
            </a:r>
            <a:r>
              <a:rPr sz="1100" spc="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'barh</a:t>
            </a:r>
            <a:r>
              <a:rPr sz="1100" spc="5" dirty="0">
                <a:solidFill>
                  <a:srgbClr val="3F70A0"/>
                </a:solidFill>
                <a:latin typeface="DejaVu Sans Mono"/>
                <a:cs typeface="DejaVu Sans Mono"/>
              </a:rPr>
              <a:t>'</a:t>
            </a:r>
            <a:r>
              <a:rPr sz="1100" dirty="0">
                <a:latin typeface="DejaVu Sans Mono"/>
                <a:cs typeface="DejaVu Sans Mono"/>
              </a:rPr>
              <a:t>)  </a:t>
            </a:r>
            <a:r>
              <a:rPr sz="1100" spc="-5" dirty="0">
                <a:latin typeface="DejaVu Sans Mono"/>
                <a:cs typeface="DejaVu Sans Mono"/>
              </a:rPr>
              <a:t>plt.show()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3411" y="1441637"/>
            <a:ext cx="5182512" cy="341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69" y="5055870"/>
            <a:ext cx="5914390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#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China </a:t>
            </a:r>
            <a:r>
              <a:rPr sz="1100" i="1" dirty="0">
                <a:solidFill>
                  <a:srgbClr val="60A0AF"/>
                </a:solidFill>
                <a:latin typeface="DejaVu Sans Mono"/>
                <a:cs typeface="DejaVu Sans Mono"/>
              </a:rPr>
              <a:t>-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"Total_no_of_Deaths" against</a:t>
            </a:r>
            <a:r>
              <a:rPr sz="1100" i="1" spc="20" dirty="0">
                <a:solidFill>
                  <a:srgbClr val="60A0AF"/>
                </a:solidFill>
                <a:latin typeface="DejaVu Sans Mono"/>
                <a:cs typeface="DejaVu Sans Mono"/>
              </a:rPr>
              <a:t> </a:t>
            </a:r>
            <a:r>
              <a:rPr sz="1100" i="1" spc="-5" dirty="0">
                <a:solidFill>
                  <a:srgbClr val="60A0AF"/>
                </a:solidFill>
                <a:latin typeface="DejaVu Sans Mono"/>
                <a:cs typeface="DejaVu Sans Mono"/>
              </a:rPr>
              <a:t>"Year"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5"/>
              </a:spcBef>
            </a:pPr>
            <a:r>
              <a:rPr sz="1100" spc="-5" dirty="0">
                <a:latin typeface="DejaVu Sans Mono"/>
                <a:cs typeface="DejaVu Sans Mono"/>
              </a:rPr>
              <a:t>China_Total_no_of_Deaths </a:t>
            </a:r>
            <a:r>
              <a:rPr sz="1100" dirty="0">
                <a:solidFill>
                  <a:srgbClr val="666666"/>
                </a:solidFill>
                <a:latin typeface="DejaVu Sans Mono"/>
                <a:cs typeface="DejaVu Sans Mono"/>
              </a:rPr>
              <a:t>=  </a:t>
            </a:r>
            <a:r>
              <a:rPr sz="1100" spc="-5" dirty="0">
                <a:latin typeface="DejaVu Sans Mono"/>
                <a:cs typeface="DejaVu Sans Mono"/>
              </a:rPr>
              <a:t>df2[df2[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'Country/Territory'</a:t>
            </a:r>
            <a:r>
              <a:rPr sz="1100" spc="-5" dirty="0">
                <a:latin typeface="DejaVu Sans Mono"/>
                <a:cs typeface="DejaVu Sans Mono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==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'China'</a:t>
            </a:r>
            <a:r>
              <a:rPr sz="1100" spc="-5" dirty="0">
                <a:latin typeface="DejaVu Sans Mono"/>
                <a:cs typeface="DejaVu Sans Mono"/>
              </a:rPr>
              <a:t>].sort_values(by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'Total_no_of_Dea  ths'</a:t>
            </a:r>
            <a:r>
              <a:rPr sz="1100" spc="-5" dirty="0">
                <a:latin typeface="DejaVu Sans Mono"/>
                <a:cs typeface="DejaVu Sans Mono"/>
              </a:rPr>
              <a:t>,ascending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18177C"/>
                </a:solidFill>
                <a:latin typeface="DejaVu Sans Mono"/>
                <a:cs typeface="DejaVu Sans Mono"/>
              </a:rPr>
              <a:t>False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1200">
              <a:latin typeface="DejaVu Sans Mono"/>
              <a:cs typeface="DejaVu Sans Mono"/>
            </a:endParaRPr>
          </a:p>
          <a:p>
            <a:pPr marL="12700" marR="118046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plt.figure(figsize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(</a:t>
            </a:r>
            <a:r>
              <a:rPr sz="1100" spc="-5" dirty="0">
                <a:solidFill>
                  <a:srgbClr val="3FA070"/>
                </a:solidFill>
                <a:latin typeface="DejaVu Sans Mono"/>
                <a:cs typeface="DejaVu Sans Mono"/>
              </a:rPr>
              <a:t>8</a:t>
            </a:r>
            <a:r>
              <a:rPr sz="1100" spc="-5" dirty="0">
                <a:latin typeface="DejaVu Sans Mono"/>
                <a:cs typeface="DejaVu Sans Mono"/>
              </a:rPr>
              <a:t>,</a:t>
            </a:r>
            <a:r>
              <a:rPr sz="1100" spc="-5" dirty="0">
                <a:solidFill>
                  <a:srgbClr val="3FA070"/>
                </a:solidFill>
                <a:latin typeface="DejaVu Sans Mono"/>
                <a:cs typeface="DejaVu Sans Mono"/>
              </a:rPr>
              <a:t>4</a:t>
            </a:r>
            <a:r>
              <a:rPr sz="1100" spc="-5" dirty="0">
                <a:latin typeface="DejaVu Sans Mono"/>
                <a:cs typeface="DejaVu Sans Mono"/>
              </a:rPr>
              <a:t>),dpi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3FA070"/>
                </a:solidFill>
                <a:latin typeface="DejaVu Sans Mono"/>
                <a:cs typeface="DejaVu Sans Mono"/>
              </a:rPr>
              <a:t>200</a:t>
            </a:r>
            <a:r>
              <a:rPr sz="1100" spc="-5" dirty="0">
                <a:latin typeface="DejaVu Sans Mono"/>
                <a:cs typeface="DejaVu Sans Mono"/>
              </a:rPr>
              <a:t>)  sns.scatterplot(data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China_Total_no_of_Deaths, x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sz="1100" spc="-5" dirty="0">
                <a:latin typeface="DejaVu Sans Mono"/>
                <a:cs typeface="DejaVu Sans Mono"/>
              </a:rPr>
              <a:t>,  y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'Total_no_of_Deaths'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320103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plt.xlabel(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"Year"</a:t>
            </a:r>
            <a:r>
              <a:rPr sz="1100" spc="-5" dirty="0">
                <a:latin typeface="DejaVu Sans Mono"/>
                <a:cs typeface="DejaVu Sans Mono"/>
              </a:rPr>
              <a:t>)  plt.ylabel(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"Total no.of</a:t>
            </a:r>
            <a:r>
              <a:rPr sz="1100" spc="-15" dirty="0">
                <a:solidFill>
                  <a:srgbClr val="3F70A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Deaths"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 marR="1685925">
              <a:lnSpc>
                <a:spcPts val="1280"/>
              </a:lnSpc>
            </a:pPr>
            <a:r>
              <a:rPr sz="1100" spc="-5" dirty="0">
                <a:latin typeface="DejaVu Sans Mono"/>
                <a:cs typeface="DejaVu Sans Mono"/>
              </a:rPr>
              <a:t>plt.title(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"Year Vs. Total no.of Deaths for </a:t>
            </a:r>
            <a:r>
              <a:rPr sz="1100" dirty="0">
                <a:solidFill>
                  <a:srgbClr val="3F70A0"/>
                </a:solidFill>
                <a:latin typeface="DejaVu Sans Mono"/>
                <a:cs typeface="DejaVu Sans Mono"/>
              </a:rPr>
              <a:t>China"</a:t>
            </a:r>
            <a:r>
              <a:rPr sz="1100" dirty="0">
                <a:latin typeface="DejaVu Sans Mono"/>
                <a:cs typeface="DejaVu Sans Mono"/>
              </a:rPr>
              <a:t>)  </a:t>
            </a:r>
            <a:r>
              <a:rPr sz="1100" spc="-5" dirty="0">
                <a:latin typeface="DejaVu Sans Mono"/>
                <a:cs typeface="DejaVu Sans Mono"/>
              </a:rPr>
              <a:t>plt.show()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;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070609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380" y="107060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821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6356" y="1070609"/>
            <a:ext cx="193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4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9151" y="1070609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1291</a:t>
            </a: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1612767"/>
          <a:ext cx="5782305" cy="318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5149">
                <a:tc gridSpan="2">
                  <a:txBody>
                    <a:bodyPr/>
                    <a:lstStyle/>
                    <a:p>
                      <a:pPr marL="2838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Conflict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78803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d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Terrori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Diabetes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Mellitu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Kidney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149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370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434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377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409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219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2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895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223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60"/>
                        </a:lnSpc>
                        <a:spcBef>
                          <a:spcPts val="625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393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Protein-Energy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Road</a:t>
                      </a:r>
                      <a:r>
                        <a:rPr sz="110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Injuries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126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1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2054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4154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1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2119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4472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1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386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2404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5106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1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425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2797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5681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R="44450"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183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451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1437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3038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692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6001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3919" y="4974457"/>
          <a:ext cx="5612127" cy="1950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149">
                <a:tc>
                  <a:txBody>
                    <a:bodyPr/>
                    <a:lstStyle/>
                    <a:p>
                      <a:pPr marL="2838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r>
                        <a:rPr sz="1100" spc="-4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Respiratory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  <a:p>
                      <a:pPr marL="31750">
                        <a:lnSpc>
                          <a:spcPts val="1240"/>
                        </a:lnSpc>
                        <a:tabLst>
                          <a:tab pos="871855" algn="l"/>
                        </a:tabLst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	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\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Cirrhosis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and Other</a:t>
                      </a:r>
                      <a:r>
                        <a:rPr sz="1100" spc="-6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Liver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594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2673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1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605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2728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2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622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2830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644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5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2943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666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3027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55547" y="7081519"/>
            <a:ext cx="15379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Digestive</a:t>
            </a:r>
            <a:r>
              <a:rPr sz="1100" spc="-6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Diseases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7675" y="7081519"/>
            <a:ext cx="25476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Fire, Heat, and Hot</a:t>
            </a:r>
            <a:r>
              <a:rPr sz="1100" spc="-4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Substances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8856" y="7081519"/>
            <a:ext cx="12852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Acute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Hepatitis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69" y="7421880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2380" y="742188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500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7381" y="742188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32</a:t>
            </a: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2972" y="742188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298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7763509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2380" y="776350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512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7381" y="7763509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33</a:t>
            </a:r>
            <a:r>
              <a:rPr sz="1100" dirty="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2972" y="776350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309</a:t>
            </a:r>
            <a:r>
              <a:rPr sz="1100" dirty="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969" y="8103869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2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2380" y="810386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533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7381" y="8103869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36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2972" y="8103869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332</a:t>
            </a:r>
            <a:r>
              <a:rPr sz="1100" dirty="0">
                <a:latin typeface="DejaVu Sans Mono"/>
                <a:cs typeface="DejaVu Sans Mono"/>
              </a:rPr>
              <a:t>5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969" y="8445500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3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32380" y="844550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556</a:t>
            </a:r>
            <a:r>
              <a:rPr sz="1100" dirty="0">
                <a:latin typeface="DejaVu Sans Mono"/>
                <a:cs typeface="DejaVu Sans Mono"/>
              </a:rPr>
              <a:t>8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7381" y="844550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39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2972" y="844550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360</a:t>
            </a:r>
            <a:r>
              <a:rPr sz="1100" dirty="0">
                <a:latin typeface="DejaVu Sans Mono"/>
                <a:cs typeface="DejaVu Sans Mono"/>
              </a:rPr>
              <a:t>1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129" y="974570"/>
            <a:ext cx="5204864" cy="2797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0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DejaVu Sans Mono"/>
                <a:cs typeface="DejaVu Sans Mono"/>
              </a:rPr>
              <a:t>4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380" y="89154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573</a:t>
            </a:r>
            <a:r>
              <a:rPr sz="1100" dirty="0">
                <a:latin typeface="DejaVu Sans Mono"/>
                <a:cs typeface="DejaVu Sans Mono"/>
              </a:rPr>
              <a:t>9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381" y="891540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42</a:t>
            </a:r>
            <a:r>
              <a:rPr sz="1100" dirty="0">
                <a:latin typeface="DejaVu Sans Mono"/>
                <a:cs typeface="DejaVu Sans Mono"/>
              </a:rPr>
              <a:t>0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2972" y="891540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381</a:t>
            </a:r>
            <a:r>
              <a:rPr sz="1100" dirty="0">
                <a:latin typeface="DejaVu Sans Mono"/>
                <a:cs typeface="DejaVu Sans Mono"/>
              </a:rPr>
              <a:t>6</a:t>
            </a:r>
            <a:endParaRPr sz="1100">
              <a:latin typeface="DejaVu Sans Mono"/>
              <a:cs typeface="DejaVu Sans Mon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1382897"/>
          <a:ext cx="4436110" cy="6268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089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pd.set_option(</a:t>
                      </a:r>
                      <a:r>
                        <a:rPr sz="1100" spc="-5" dirty="0">
                          <a:solidFill>
                            <a:srgbClr val="3F70A0"/>
                          </a:solidFill>
                          <a:latin typeface="DejaVu Sans Mono"/>
                          <a:cs typeface="DejaVu Sans Mono"/>
                        </a:rPr>
                        <a:t>'display.max_rows'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,</a:t>
                      </a:r>
                      <a:r>
                        <a:rPr sz="1100" spc="-5" dirty="0">
                          <a:solidFill>
                            <a:srgbClr val="3FA070"/>
                          </a:solidFill>
                          <a:latin typeface="DejaVu Sans Mono"/>
                          <a:cs typeface="DejaVu Sans Mono"/>
                        </a:rPr>
                        <a:t>81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)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df.dtypes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Country/Territory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26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objec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Code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objec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Year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Meningitis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Alzheimer's Disease and Other</a:t>
                      </a:r>
                      <a:r>
                        <a:rPr sz="1100" spc="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Dementias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Parkinson's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Nutritional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Deficiencies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Malaria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Drowning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Interpersonal Violence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Maternal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HIV/AIDS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Drug Use 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Tuberculosis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Cardiovascular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Lower Respiratory Infections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Neonatal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Alcohol Use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Disorders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Self-harm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 to Forces of</a:t>
                      </a:r>
                      <a:r>
                        <a:rPr sz="1100" spc="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Nature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Diarrheal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Environmental Heat and Cold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Exposure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Neoplasms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Conflict and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Terrorism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Diabetes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Mellitus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 Kidney</a:t>
                      </a:r>
                      <a:r>
                        <a:rPr sz="1100" spc="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Poisonings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Protein-Energy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Malnutrition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Road Injuries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Chronic Respiratory</a:t>
                      </a:r>
                      <a:r>
                        <a:rPr sz="1100" spc="1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Cirrhosis and Other Chronic Liver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Digestive Diseases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6255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Fire, Heat, and Hot</a:t>
                      </a:r>
                      <a:r>
                        <a:rPr sz="1100" spc="1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Substances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Acute Hepatitis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int6</a:t>
                      </a:r>
                      <a:r>
                        <a:rPr sz="1100" dirty="0">
                          <a:latin typeface="DejaVu Sans Mono"/>
                          <a:cs typeface="DejaVu Sans Mono"/>
                        </a:rPr>
                        <a:t>4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62589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dtype:</a:t>
                      </a:r>
                      <a:r>
                        <a:rPr sz="1100" spc="5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100" spc="-5" dirty="0">
                          <a:latin typeface="DejaVu Sans Mono"/>
                          <a:cs typeface="DejaVu Sans Mono"/>
                        </a:rPr>
                        <a:t>object</a:t>
                      </a:r>
                      <a:endParaRPr sz="11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7755890"/>
            <a:ext cx="313626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df[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'Year'</a:t>
            </a:r>
            <a:r>
              <a:rPr sz="1100" spc="-5" dirty="0">
                <a:latin typeface="DejaVu Sans Mono"/>
                <a:cs typeface="DejaVu Sans Mono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DejaVu Sans Mono"/>
                <a:cs typeface="DejaVu Sans Mono"/>
              </a:rPr>
              <a:t>=</a:t>
            </a:r>
            <a:r>
              <a:rPr sz="1100" spc="-5" dirty="0">
                <a:latin typeface="DejaVu Sans Mono"/>
                <a:cs typeface="DejaVu Sans Mono"/>
              </a:rPr>
              <a:t>df.Year.astype(</a:t>
            </a:r>
            <a:r>
              <a:rPr sz="1100" spc="-5" dirty="0">
                <a:solidFill>
                  <a:srgbClr val="3F70A0"/>
                </a:solidFill>
                <a:latin typeface="DejaVu Sans Mono"/>
                <a:cs typeface="DejaVu Sans Mono"/>
              </a:rPr>
              <a:t>'object'</a:t>
            </a:r>
            <a:r>
              <a:rPr sz="1100" spc="-5" dirty="0">
                <a:latin typeface="DejaVu Sans Mono"/>
                <a:cs typeface="DejaVu Sans Mono"/>
              </a:rPr>
              <a:t>)</a:t>
            </a:r>
            <a:endParaRPr sz="110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5" dirty="0">
                <a:latin typeface="DejaVu Sans Mono"/>
                <a:cs typeface="DejaVu Sans Mono"/>
              </a:rPr>
              <a:t>df.info()</a:t>
            </a:r>
            <a:endParaRPr sz="1100">
              <a:latin typeface="DejaVu Sans Mono"/>
              <a:cs typeface="DejaVu Sans Mono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sz="1100" spc="-5" dirty="0">
                <a:latin typeface="DejaVu Sans Mono"/>
                <a:cs typeface="DejaVu Sans Mono"/>
              </a:rPr>
              <a:t>&lt;class 'pandas.core.frame.DataFrame'&gt;  RangeIndex: 6120 entries, </a:t>
            </a:r>
            <a:r>
              <a:rPr sz="1100" dirty="0">
                <a:latin typeface="DejaVu Sans Mono"/>
                <a:cs typeface="DejaVu Sans Mono"/>
              </a:rPr>
              <a:t>0 </a:t>
            </a:r>
            <a:r>
              <a:rPr sz="1100" spc="-5" dirty="0">
                <a:latin typeface="DejaVu Sans Mono"/>
                <a:cs typeface="DejaVu Sans Mono"/>
              </a:rPr>
              <a:t>to 6119  Data columns (total 34</a:t>
            </a:r>
            <a:r>
              <a:rPr sz="110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columns):</a:t>
            </a:r>
            <a:endParaRPr sz="1100">
              <a:latin typeface="DejaVu Sans Mono"/>
              <a:cs typeface="DejaVu Sans Mono"/>
            </a:endParaRPr>
          </a:p>
          <a:p>
            <a:pPr marL="96520">
              <a:lnSpc>
                <a:spcPts val="1245"/>
              </a:lnSpc>
              <a:tabLst>
                <a:tab pos="432434" algn="l"/>
              </a:tabLst>
            </a:pPr>
            <a:r>
              <a:rPr sz="1100" dirty="0">
                <a:latin typeface="DejaVu Sans Mono"/>
                <a:cs typeface="DejaVu Sans Mono"/>
              </a:rPr>
              <a:t>#	</a:t>
            </a:r>
            <a:r>
              <a:rPr sz="1100" spc="-5" dirty="0">
                <a:latin typeface="DejaVu Sans Mono"/>
                <a:cs typeface="DejaVu Sans Mono"/>
              </a:rPr>
              <a:t>Column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3701" y="8822690"/>
            <a:ext cx="12014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Non-Null</a:t>
            </a:r>
            <a:r>
              <a:rPr sz="1100" spc="-70" dirty="0">
                <a:latin typeface="DejaVu Sans Mono"/>
                <a:cs typeface="DejaVu Sans Mono"/>
              </a:rPr>
              <a:t> </a:t>
            </a:r>
            <a:r>
              <a:rPr sz="1100" spc="-5" dirty="0">
                <a:latin typeface="DejaVu Sans Mono"/>
                <a:cs typeface="DejaVu Sans Mono"/>
              </a:rPr>
              <a:t>Count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9431" y="8822690"/>
            <a:ext cx="4451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DejaVu Sans Mono"/>
                <a:cs typeface="DejaVu Sans Mono"/>
              </a:rPr>
              <a:t>Dtyp</a:t>
            </a:r>
            <a:r>
              <a:rPr sz="1100" dirty="0">
                <a:latin typeface="DejaVu Sans Mono"/>
                <a:cs typeface="DejaVu Sans Mono"/>
              </a:rPr>
              <a:t>e</a:t>
            </a:r>
            <a:endParaRPr sz="11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5416</Words>
  <Application>Microsoft Office PowerPoint</Application>
  <PresentationFormat>Custom</PresentationFormat>
  <Paragraphs>2609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Carlito</vt:lpstr>
      <vt:lpstr>DejaVu Sans Mono</vt:lpstr>
      <vt:lpstr>Times New Roman</vt:lpstr>
      <vt:lpstr>Office Theme</vt:lpstr>
      <vt:lpstr>CAUSE OF DEATH      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        ANALYSIS</dc:title>
  <cp:lastModifiedBy>UDAY RAJ SHARMA</cp:lastModifiedBy>
  <cp:revision>2</cp:revision>
  <dcterms:created xsi:type="dcterms:W3CDTF">2023-02-09T05:21:27Z</dcterms:created>
  <dcterms:modified xsi:type="dcterms:W3CDTF">2023-02-09T05:33:11Z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Creator">
    <vt:lpwstr>Writer</vt:lpwstr>
  </property>
  <property fmtid="{D5CDD505-2E9C-101B-9397-08002B2CF9AE}" pid="4" name="LastSaved">
    <vt:filetime>2023-02-09T00:00:00Z</vt:filetime>
  </property>
</Properties>
</file>