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Nunito"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AY RAJ SHARMA" userId="9d04cf2453841080" providerId="LiveId" clId="{62806DB3-4034-4D1A-864A-E3C1E8E92D3D}"/>
    <pc:docChg chg="undo redo custSel modSld">
      <pc:chgData name="UDAY RAJ SHARMA" userId="9d04cf2453841080" providerId="LiveId" clId="{62806DB3-4034-4D1A-864A-E3C1E8E92D3D}" dt="2023-01-12T09:56:50.344" v="5" actId="20577"/>
      <pc:docMkLst>
        <pc:docMk/>
      </pc:docMkLst>
      <pc:sldChg chg="addSp delSp modSp mod">
        <pc:chgData name="UDAY RAJ SHARMA" userId="9d04cf2453841080" providerId="LiveId" clId="{62806DB3-4034-4D1A-864A-E3C1E8E92D3D}" dt="2023-01-12T09:56:50.344" v="5" actId="20577"/>
        <pc:sldMkLst>
          <pc:docMk/>
          <pc:sldMk cId="0" sldId="280"/>
        </pc:sldMkLst>
        <pc:spChg chg="add del mod">
          <ac:chgData name="UDAY RAJ SHARMA" userId="9d04cf2453841080" providerId="LiveId" clId="{62806DB3-4034-4D1A-864A-E3C1E8E92D3D}" dt="2023-01-12T09:56:44.106" v="1" actId="478"/>
          <ac:spMkLst>
            <pc:docMk/>
            <pc:sldMk cId="0" sldId="280"/>
            <ac:spMk id="3" creationId="{ED2D3EB3-CCDC-A919-B1C5-1DFA88C9B9D9}"/>
          </ac:spMkLst>
        </pc:spChg>
        <pc:spChg chg="add del mod">
          <ac:chgData name="UDAY RAJ SHARMA" userId="9d04cf2453841080" providerId="LiveId" clId="{62806DB3-4034-4D1A-864A-E3C1E8E92D3D}" dt="2023-01-12T09:56:50.344" v="5" actId="20577"/>
          <ac:spMkLst>
            <pc:docMk/>
            <pc:sldMk cId="0" sldId="280"/>
            <ac:spMk id="29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3fb2c617d1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3fb2c617d1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b2c617d1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b2c617d1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3fb2c617d1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3fb2c617d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3fb2c617d1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3fb2c617d1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fb2c617d1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3fb2c617d1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fb2c617d1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fb2c617d1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3fb2c617d1_1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3fb2c617d1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3fb2c617d1_1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fb2c617d1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3fb2c617d1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3fb2c617d1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3fb2c617d1_1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3fb2c617d1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3fb2c617d1_1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3fb2c617d1_1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3fb2c617d1_1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3fb2c617d1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3fb2c617d1_1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3fb2c617d1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3fb2c617d1_1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3fb2c617d1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3fb2c617d1_1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3fb2c617d1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3fb2c617d1_1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3fb2c617d1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3fb2c617d1_1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3fb2c617d1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f980f91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6f980f91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6f980f91_0_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c6f980f9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3fb2c617d1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3fb2c617d1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c6f980f91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3fb2c617d1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3fb2c617d1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214850" y="1137375"/>
            <a:ext cx="8669400" cy="21336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sz="1100" dirty="0">
                <a:solidFill>
                  <a:srgbClr val="000000"/>
                </a:solidFill>
                <a:latin typeface="Arial"/>
                <a:ea typeface="Arial"/>
                <a:cs typeface="Arial"/>
                <a:sym typeface="Arial"/>
              </a:rPr>
              <a:t>		 	 	 		</a:t>
            </a:r>
            <a:endParaRPr sz="1100" dirty="0">
              <a:solidFill>
                <a:srgbClr val="000000"/>
              </a:solidFill>
              <a:latin typeface="Arial"/>
              <a:ea typeface="Arial"/>
              <a:cs typeface="Arial"/>
              <a:sym typeface="Arial"/>
            </a:endParaRPr>
          </a:p>
          <a:p>
            <a:pPr marL="0" lvl="0" indent="0" algn="ctr" rtl="0">
              <a:spcBef>
                <a:spcPts val="0"/>
              </a:spcBef>
              <a:spcAft>
                <a:spcPts val="0"/>
              </a:spcAft>
              <a:buNone/>
            </a:pPr>
            <a:r>
              <a:rPr lang="en" sz="1100" dirty="0">
                <a:solidFill>
                  <a:srgbClr val="000000"/>
                </a:solidFill>
                <a:latin typeface="Arial"/>
                <a:ea typeface="Arial"/>
                <a:cs typeface="Arial"/>
                <a:sym typeface="Arial"/>
              </a:rPr>
              <a:t>			</a:t>
            </a:r>
            <a:endParaRPr sz="1100" dirty="0">
              <a:solidFill>
                <a:srgbClr val="000000"/>
              </a:solidFill>
              <a:latin typeface="Arial"/>
              <a:ea typeface="Arial"/>
              <a:cs typeface="Arial"/>
              <a:sym typeface="Arial"/>
            </a:endParaRPr>
          </a:p>
          <a:p>
            <a:pPr marL="0" lvl="0" indent="0" algn="ctr" rtl="0">
              <a:spcBef>
                <a:spcPts val="0"/>
              </a:spcBef>
              <a:spcAft>
                <a:spcPts val="0"/>
              </a:spcAft>
              <a:buNone/>
            </a:pPr>
            <a:r>
              <a:rPr lang="en" sz="1100" dirty="0">
                <a:solidFill>
                  <a:srgbClr val="000000"/>
                </a:solidFill>
                <a:latin typeface="Arial"/>
                <a:ea typeface="Arial"/>
                <a:cs typeface="Arial"/>
                <a:sym typeface="Arial"/>
              </a:rPr>
              <a:t>				</a:t>
            </a:r>
            <a:endParaRPr sz="1100" dirty="0">
              <a:solidFill>
                <a:srgbClr val="000000"/>
              </a:solidFill>
              <a:latin typeface="Arial"/>
              <a:ea typeface="Arial"/>
              <a:cs typeface="Arial"/>
              <a:sym typeface="Arial"/>
            </a:endParaRPr>
          </a:p>
          <a:p>
            <a:pPr marL="0" lvl="0" indent="0" algn="ctr" rtl="0">
              <a:spcBef>
                <a:spcPts val="0"/>
              </a:spcBef>
              <a:spcAft>
                <a:spcPts val="0"/>
              </a:spcAft>
              <a:buNone/>
            </a:pPr>
            <a:r>
              <a:rPr lang="en" sz="1100" dirty="0">
                <a:solidFill>
                  <a:srgbClr val="000000"/>
                </a:solidFill>
                <a:latin typeface="Arial"/>
                <a:ea typeface="Arial"/>
                <a:cs typeface="Arial"/>
                <a:sym typeface="Arial"/>
              </a:rPr>
              <a:t>					</a:t>
            </a:r>
            <a:endParaRPr sz="1100" dirty="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2000" dirty="0">
                <a:solidFill>
                  <a:srgbClr val="000000"/>
                </a:solidFill>
                <a:latin typeface="Arial"/>
                <a:ea typeface="Arial"/>
                <a:cs typeface="Arial"/>
                <a:sym typeface="Arial"/>
              </a:rPr>
              <a:t>     </a:t>
            </a:r>
            <a:endParaRPr sz="2000" dirty="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2000" dirty="0">
                <a:solidFill>
                  <a:srgbClr val="000000"/>
                </a:solidFill>
                <a:latin typeface="Arial"/>
                <a:ea typeface="Arial"/>
                <a:cs typeface="Arial"/>
                <a:sym typeface="Arial"/>
              </a:rPr>
              <a:t>     			</a:t>
            </a:r>
            <a:endParaRPr sz="2000" dirty="0">
              <a:solidFill>
                <a:srgbClr val="000000"/>
              </a:solidFill>
              <a:latin typeface="Arial"/>
              <a:ea typeface="Arial"/>
              <a:cs typeface="Arial"/>
              <a:sym typeface="Arial"/>
            </a:endParaRPr>
          </a:p>
          <a:p>
            <a:pPr marL="0" lvl="0" indent="457200" algn="ctr" rtl="0">
              <a:lnSpc>
                <a:spcPct val="115000"/>
              </a:lnSpc>
              <a:spcBef>
                <a:spcPts val="1200"/>
              </a:spcBef>
              <a:spcAft>
                <a:spcPts val="0"/>
              </a:spcAft>
              <a:buNone/>
            </a:pPr>
            <a:r>
              <a:rPr lang="en" sz="3000" b="1" dirty="0">
                <a:solidFill>
                  <a:srgbClr val="000000"/>
                </a:solidFill>
                <a:latin typeface="Arial"/>
                <a:ea typeface="Arial"/>
                <a:cs typeface="Arial"/>
                <a:sym typeface="Arial"/>
              </a:rPr>
              <a:t>INDIAN E-COMMERCE CUSTOMER RETENTION</a:t>
            </a:r>
            <a:r>
              <a:rPr lang="en" sz="2666" b="1" dirty="0">
                <a:solidFill>
                  <a:srgbClr val="000000"/>
                </a:solidFill>
                <a:latin typeface="Arial"/>
                <a:ea typeface="Arial"/>
                <a:cs typeface="Arial"/>
                <a:sym typeface="Arial"/>
              </a:rPr>
              <a:t> </a:t>
            </a:r>
            <a:endParaRPr sz="2666" b="1" dirty="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2000" dirty="0">
                <a:solidFill>
                  <a:srgbClr val="000000"/>
                </a:solidFill>
                <a:latin typeface="Arial"/>
                <a:ea typeface="Arial"/>
                <a:cs typeface="Arial"/>
                <a:sym typeface="Arial"/>
              </a:rPr>
              <a:t>				</a:t>
            </a:r>
            <a:endParaRPr sz="2000" dirty="0">
              <a:solidFill>
                <a:srgbClr val="000000"/>
              </a:solidFill>
              <a:latin typeface="Arial"/>
              <a:ea typeface="Arial"/>
              <a:cs typeface="Arial"/>
              <a:sym typeface="Arial"/>
            </a:endParaRPr>
          </a:p>
          <a:p>
            <a:pPr marL="0" lvl="0" indent="0" algn="ctr" rtl="0">
              <a:spcBef>
                <a:spcPts val="0"/>
              </a:spcBef>
              <a:spcAft>
                <a:spcPts val="0"/>
              </a:spcAft>
              <a:buNone/>
            </a:pPr>
            <a:r>
              <a:rPr lang="en" sz="2000" dirty="0">
                <a:solidFill>
                  <a:srgbClr val="000000"/>
                </a:solidFill>
                <a:latin typeface="Arial"/>
                <a:ea typeface="Arial"/>
                <a:cs typeface="Arial"/>
                <a:sym typeface="Arial"/>
              </a:rPr>
              <a:t>			</a:t>
            </a:r>
            <a:endParaRPr sz="2000" dirty="0">
              <a:solidFill>
                <a:srgbClr val="000000"/>
              </a:solidFill>
              <a:latin typeface="Arial"/>
              <a:ea typeface="Arial"/>
              <a:cs typeface="Arial"/>
              <a:sym typeface="Arial"/>
            </a:endParaRPr>
          </a:p>
          <a:p>
            <a:pPr marL="0" lvl="0" indent="0" algn="ctr" rtl="0">
              <a:spcBef>
                <a:spcPts val="0"/>
              </a:spcBef>
              <a:spcAft>
                <a:spcPts val="0"/>
              </a:spcAft>
              <a:buNone/>
            </a:pPr>
            <a:r>
              <a:rPr lang="en" sz="2000" dirty="0">
                <a:solidFill>
                  <a:srgbClr val="000000"/>
                </a:solidFill>
                <a:latin typeface="Arial"/>
                <a:ea typeface="Arial"/>
                <a:cs typeface="Arial"/>
                <a:sym typeface="Arial"/>
              </a:rPr>
              <a:t>		</a:t>
            </a:r>
            <a:endParaRPr sz="2000" dirty="0">
              <a:solidFill>
                <a:srgbClr val="000000"/>
              </a:solidFill>
              <a:latin typeface="Arial"/>
              <a:ea typeface="Arial"/>
              <a:cs typeface="Arial"/>
              <a:sym typeface="Arial"/>
            </a:endParaRPr>
          </a:p>
          <a:p>
            <a:pPr marL="0" lvl="0" indent="0" algn="ctr" rtl="0">
              <a:spcBef>
                <a:spcPts val="0"/>
              </a:spcBef>
              <a:spcAft>
                <a:spcPts val="0"/>
              </a:spcAft>
              <a:buNone/>
            </a:pPr>
            <a:endParaRPr dirty="0"/>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J</a:t>
            </a:r>
            <a:r>
              <a:rPr lang="en-IN" dirty="0"/>
              <a:t>a</a:t>
            </a:r>
            <a:r>
              <a:rPr lang="en" dirty="0"/>
              <a:t>n ,2023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body" idx="1"/>
          </p:nvPr>
        </p:nvSpPr>
        <p:spPr>
          <a:xfrm rot="10800000" flipH="1">
            <a:off x="328025" y="4768450"/>
            <a:ext cx="115200" cy="13500"/>
          </a:xfrm>
          <a:prstGeom prst="rect">
            <a:avLst/>
          </a:prstGeom>
        </p:spPr>
        <p:txBody>
          <a:bodyPr spcFirstLastPara="1" wrap="square" lIns="91425" tIns="91425" rIns="91425" bIns="91425" anchor="b" anchorCtr="0">
            <a:normAutofit fontScale="25000" lnSpcReduction="20000"/>
          </a:bodyPr>
          <a:lstStyle/>
          <a:p>
            <a:pPr marL="0" lvl="0" indent="0" algn="l" rtl="0">
              <a:spcBef>
                <a:spcPts val="0"/>
              </a:spcBef>
              <a:spcAft>
                <a:spcPts val="0"/>
              </a:spcAft>
              <a:buNone/>
            </a:pPr>
            <a:r>
              <a:rPr lang="en"/>
              <a:t>g</a:t>
            </a:r>
            <a:endParaRPr/>
          </a:p>
        </p:txBody>
      </p:sp>
      <p:pic>
        <p:nvPicPr>
          <p:cNvPr id="201" name="Google Shape;201;p22"/>
          <p:cNvPicPr preferRelativeResize="0"/>
          <p:nvPr/>
        </p:nvPicPr>
        <p:blipFill>
          <a:blip r:embed="rId3">
            <a:alphaModFix/>
          </a:blip>
          <a:stretch>
            <a:fillRect/>
          </a:stretch>
        </p:blipFill>
        <p:spPr>
          <a:xfrm>
            <a:off x="245725" y="216162"/>
            <a:ext cx="3972323" cy="4711174"/>
          </a:xfrm>
          <a:prstGeom prst="rect">
            <a:avLst/>
          </a:prstGeom>
          <a:noFill/>
          <a:ln>
            <a:noFill/>
          </a:ln>
        </p:spPr>
      </p:pic>
      <p:pic>
        <p:nvPicPr>
          <p:cNvPr id="202" name="Google Shape;202;p22"/>
          <p:cNvPicPr preferRelativeResize="0"/>
          <p:nvPr/>
        </p:nvPicPr>
        <p:blipFill>
          <a:blip r:embed="rId4">
            <a:alphaModFix/>
          </a:blip>
          <a:stretch>
            <a:fillRect/>
          </a:stretch>
        </p:blipFill>
        <p:spPr>
          <a:xfrm>
            <a:off x="4370448" y="152400"/>
            <a:ext cx="4030889"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3"/>
          <p:cNvSpPr txBox="1">
            <a:spLocks noGrp="1"/>
          </p:cNvSpPr>
          <p:nvPr>
            <p:ph type="body" idx="1"/>
          </p:nvPr>
        </p:nvSpPr>
        <p:spPr>
          <a:xfrm>
            <a:off x="328025" y="4723625"/>
            <a:ext cx="173400" cy="45000"/>
          </a:xfrm>
          <a:prstGeom prst="rect">
            <a:avLst/>
          </a:prstGeom>
        </p:spPr>
        <p:txBody>
          <a:bodyPr spcFirstLastPara="1" wrap="square" lIns="91425" tIns="91425" rIns="91425" bIns="91425" anchor="b" anchorCtr="0">
            <a:normAutofit fontScale="25000" lnSpcReduction="20000"/>
          </a:bodyPr>
          <a:lstStyle/>
          <a:p>
            <a:pPr marL="0" lvl="0" indent="0" algn="l" rtl="0">
              <a:spcBef>
                <a:spcPts val="0"/>
              </a:spcBef>
              <a:spcAft>
                <a:spcPts val="0"/>
              </a:spcAft>
              <a:buNone/>
            </a:pPr>
            <a:r>
              <a:rPr lang="en"/>
              <a:t>g</a:t>
            </a:r>
            <a:endParaRPr/>
          </a:p>
        </p:txBody>
      </p:sp>
      <p:pic>
        <p:nvPicPr>
          <p:cNvPr id="208" name="Google Shape;208;p23"/>
          <p:cNvPicPr preferRelativeResize="0"/>
          <p:nvPr/>
        </p:nvPicPr>
        <p:blipFill>
          <a:blip r:embed="rId3">
            <a:alphaModFix/>
          </a:blip>
          <a:stretch>
            <a:fillRect/>
          </a:stretch>
        </p:blipFill>
        <p:spPr>
          <a:xfrm>
            <a:off x="653825" y="152400"/>
            <a:ext cx="4114144" cy="4838700"/>
          </a:xfrm>
          <a:prstGeom prst="rect">
            <a:avLst/>
          </a:prstGeom>
          <a:noFill/>
          <a:ln>
            <a:noFill/>
          </a:ln>
        </p:spPr>
      </p:pic>
      <p:pic>
        <p:nvPicPr>
          <p:cNvPr id="209" name="Google Shape;209;p23"/>
          <p:cNvPicPr preferRelativeResize="0"/>
          <p:nvPr/>
        </p:nvPicPr>
        <p:blipFill>
          <a:blip r:embed="rId4">
            <a:alphaModFix/>
          </a:blip>
          <a:stretch>
            <a:fillRect/>
          </a:stretch>
        </p:blipFill>
        <p:spPr>
          <a:xfrm>
            <a:off x="4920369" y="152400"/>
            <a:ext cx="4030889" cy="483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a:spLocks noGrp="1"/>
          </p:cNvSpPr>
          <p:nvPr>
            <p:ph type="body" idx="1"/>
          </p:nvPr>
        </p:nvSpPr>
        <p:spPr>
          <a:xfrm>
            <a:off x="328025" y="4537000"/>
            <a:ext cx="243600" cy="231600"/>
          </a:xfrm>
          <a:prstGeom prst="rect">
            <a:avLst/>
          </a:prstGeom>
        </p:spPr>
        <p:txBody>
          <a:bodyPr spcFirstLastPara="1" wrap="square" lIns="91425" tIns="91425" rIns="91425" bIns="91425" anchor="b" anchorCtr="0">
            <a:normAutofit fontScale="25000" lnSpcReduction="10000"/>
          </a:bodyPr>
          <a:lstStyle/>
          <a:p>
            <a:pPr marL="0" lvl="0" indent="0" algn="l" rtl="0">
              <a:spcBef>
                <a:spcPts val="0"/>
              </a:spcBef>
              <a:spcAft>
                <a:spcPts val="0"/>
              </a:spcAft>
              <a:buNone/>
            </a:pPr>
            <a:r>
              <a:rPr lang="en"/>
              <a:t>g</a:t>
            </a:r>
            <a:endParaRPr/>
          </a:p>
        </p:txBody>
      </p:sp>
      <p:pic>
        <p:nvPicPr>
          <p:cNvPr id="215" name="Google Shape;215;p24"/>
          <p:cNvPicPr preferRelativeResize="0"/>
          <p:nvPr/>
        </p:nvPicPr>
        <p:blipFill>
          <a:blip r:embed="rId3">
            <a:alphaModFix/>
          </a:blip>
          <a:stretch>
            <a:fillRect/>
          </a:stretch>
        </p:blipFill>
        <p:spPr>
          <a:xfrm>
            <a:off x="234150" y="263275"/>
            <a:ext cx="3906300" cy="4505325"/>
          </a:xfrm>
          <a:prstGeom prst="rect">
            <a:avLst/>
          </a:prstGeom>
          <a:noFill/>
          <a:ln>
            <a:noFill/>
          </a:ln>
        </p:spPr>
      </p:pic>
      <p:pic>
        <p:nvPicPr>
          <p:cNvPr id="216" name="Google Shape;216;p24"/>
          <p:cNvPicPr preferRelativeResize="0"/>
          <p:nvPr/>
        </p:nvPicPr>
        <p:blipFill>
          <a:blip r:embed="rId4">
            <a:alphaModFix/>
          </a:blip>
          <a:stretch>
            <a:fillRect/>
          </a:stretch>
        </p:blipFill>
        <p:spPr>
          <a:xfrm>
            <a:off x="4432800" y="263275"/>
            <a:ext cx="4279650" cy="483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5"/>
          <p:cNvSpPr txBox="1">
            <a:spLocks noGrp="1"/>
          </p:cNvSpPr>
          <p:nvPr>
            <p:ph type="body" idx="1"/>
          </p:nvPr>
        </p:nvSpPr>
        <p:spPr>
          <a:xfrm>
            <a:off x="328025" y="244925"/>
            <a:ext cx="8594400" cy="4665300"/>
          </a:xfrm>
          <a:prstGeom prst="rect">
            <a:avLst/>
          </a:prstGeom>
        </p:spPr>
        <p:txBody>
          <a:bodyPr spcFirstLastPara="1" wrap="square" lIns="91425" tIns="91425" rIns="91425" bIns="91425" anchor="b" anchorCtr="0">
            <a:normAutofit fontScale="85000" lnSpcReduction="20000"/>
          </a:bodyPr>
          <a:lstStyle/>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3800">
                <a:solidFill>
                  <a:srgbClr val="000000"/>
                </a:solidFill>
                <a:latin typeface="Arial"/>
                <a:ea typeface="Arial"/>
                <a:cs typeface="Arial"/>
                <a:sym typeface="Arial"/>
              </a:rPr>
              <a:t>The Observation Are :-</a:t>
            </a:r>
            <a:endParaRPr sz="38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400">
                <a:solidFill>
                  <a:srgbClr val="000000"/>
                </a:solidFill>
                <a:latin typeface="Arial"/>
                <a:ea typeface="Arial"/>
                <a:cs typeface="Arial"/>
                <a:sym typeface="Arial"/>
              </a:rPr>
              <a:t>1)  There is double the number of women than men who have taken this survey.</a:t>
            </a:r>
            <a:br>
              <a:rPr lang="en"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400">
                <a:solidFill>
                  <a:srgbClr val="000000"/>
                </a:solidFill>
                <a:latin typeface="Arial"/>
                <a:ea typeface="Arial"/>
                <a:cs typeface="Arial"/>
                <a:sym typeface="Arial"/>
              </a:rPr>
              <a:t>2)  Most of the people are in their 30's followed by 20's, teenagers and senior citizen are the least in number.</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400">
                <a:solidFill>
                  <a:srgbClr val="000000"/>
                </a:solidFill>
                <a:latin typeface="Arial"/>
                <a:ea typeface="Arial"/>
                <a:cs typeface="Arial"/>
                <a:sym typeface="Arial"/>
              </a:rPr>
              <a:t>3)  Most of the people belong from delhi, noida and bangalore, ambiguity can also be seen as noida has two categories (noida and greater noida) which need to be handled.</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400">
                <a:solidFill>
                  <a:srgbClr val="000000"/>
                </a:solidFill>
                <a:latin typeface="Arial"/>
                <a:ea typeface="Arial"/>
                <a:cs typeface="Arial"/>
                <a:sym typeface="Arial"/>
              </a:rPr>
              <a:t>4)  Most of the people shopping online have been shopping from a long time.</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400">
                <a:solidFill>
                  <a:srgbClr val="000000"/>
                </a:solidFill>
                <a:latin typeface="Arial"/>
                <a:ea typeface="Arial"/>
                <a:cs typeface="Arial"/>
                <a:sym typeface="Arial"/>
              </a:rPr>
              <a:t>5)  Majority of people shop online 10 times a year.</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400">
                <a:solidFill>
                  <a:srgbClr val="000000"/>
                </a:solidFill>
                <a:latin typeface="Arial"/>
                <a:ea typeface="Arial"/>
                <a:cs typeface="Arial"/>
                <a:sym typeface="Arial"/>
              </a:rPr>
              <a:t>6)  Almighty can also be seen for range 42 times and above which needs to be handled. </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body" idx="1"/>
          </p:nvPr>
        </p:nvSpPr>
        <p:spPr>
          <a:xfrm>
            <a:off x="328025" y="4338725"/>
            <a:ext cx="7415100" cy="628200"/>
          </a:xfrm>
          <a:prstGeom prst="rect">
            <a:avLst/>
          </a:prstGeom>
        </p:spPr>
        <p:txBody>
          <a:bodyPr spcFirstLastPara="1" wrap="square" lIns="91425" tIns="91425" rIns="91425" bIns="91425" anchor="b" anchorCtr="0">
            <a:normAutofit fontScale="25000" lnSpcReduction="20000"/>
          </a:bodyPr>
          <a:lstStyle/>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4800">
                <a:solidFill>
                  <a:srgbClr val="000000"/>
                </a:solidFill>
                <a:latin typeface="Arial"/>
                <a:ea typeface="Arial"/>
                <a:cs typeface="Arial"/>
                <a:sym typeface="Arial"/>
              </a:rPr>
              <a:t>Heavy shoppers who shop more than 41 times a year shop from all the online brands, some of the people who shop for 32-40 and less than 10 times a year seem to exclude myntra. People shop from Amazon and flipkart whatever be the case. </a:t>
            </a:r>
            <a:endParaRPr sz="48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227" name="Google Shape;227;p26"/>
          <p:cNvSpPr txBox="1"/>
          <p:nvPr/>
        </p:nvSpPr>
        <p:spPr>
          <a:xfrm>
            <a:off x="239200" y="-629800"/>
            <a:ext cx="7149600" cy="213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lnSpc>
                <a:spcPct val="115000"/>
              </a:lnSpc>
              <a:spcBef>
                <a:spcPts val="1200"/>
              </a:spcBef>
              <a:spcAft>
                <a:spcPts val="0"/>
              </a:spcAft>
              <a:buNone/>
            </a:pPr>
            <a:r>
              <a:rPr lang="en" sz="1200"/>
              <a:t>Also Done The analysis with various different factors And Plotted the line plot shown below .</a:t>
            </a:r>
            <a:endParaRPr sz="1200"/>
          </a:p>
          <a:p>
            <a:pPr marL="0" lvl="0" indent="0" algn="l" rtl="0">
              <a:lnSpc>
                <a:spcPct val="115000"/>
              </a:lnSpc>
              <a:spcBef>
                <a:spcPts val="120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endParaRPr>
              <a:latin typeface="Calibri"/>
              <a:ea typeface="Calibri"/>
              <a:cs typeface="Calibri"/>
              <a:sym typeface="Calibri"/>
            </a:endParaRPr>
          </a:p>
        </p:txBody>
      </p:sp>
      <p:pic>
        <p:nvPicPr>
          <p:cNvPr id="228" name="Google Shape;228;p26"/>
          <p:cNvPicPr preferRelativeResize="0"/>
          <p:nvPr/>
        </p:nvPicPr>
        <p:blipFill>
          <a:blip r:embed="rId3">
            <a:alphaModFix/>
          </a:blip>
          <a:stretch>
            <a:fillRect/>
          </a:stretch>
        </p:blipFill>
        <p:spPr>
          <a:xfrm>
            <a:off x="328025" y="641475"/>
            <a:ext cx="8466076" cy="33949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7"/>
          <p:cNvSpPr txBox="1">
            <a:spLocks noGrp="1"/>
          </p:cNvSpPr>
          <p:nvPr>
            <p:ph type="body" idx="1"/>
          </p:nvPr>
        </p:nvSpPr>
        <p:spPr>
          <a:xfrm>
            <a:off x="328025" y="4525350"/>
            <a:ext cx="231900" cy="243300"/>
          </a:xfrm>
          <a:prstGeom prst="rect">
            <a:avLst/>
          </a:prstGeom>
        </p:spPr>
        <p:txBody>
          <a:bodyPr spcFirstLastPara="1" wrap="square" lIns="91425" tIns="91425" rIns="91425" bIns="91425" anchor="b" anchorCtr="0">
            <a:normAutofit fontScale="32500" lnSpcReduction="10000"/>
          </a:bodyPr>
          <a:lstStyle/>
          <a:p>
            <a:pPr marL="0" lvl="0" indent="0" algn="l" rtl="0">
              <a:spcBef>
                <a:spcPts val="0"/>
              </a:spcBef>
              <a:spcAft>
                <a:spcPts val="0"/>
              </a:spcAft>
              <a:buNone/>
            </a:pPr>
            <a:r>
              <a:rPr lang="en"/>
              <a:t>g</a:t>
            </a:r>
            <a:endParaRPr/>
          </a:p>
        </p:txBody>
      </p:sp>
      <p:sp>
        <p:nvSpPr>
          <p:cNvPr id="234" name="Google Shape;234;p27"/>
          <p:cNvSpPr txBox="1"/>
          <p:nvPr/>
        </p:nvSpPr>
        <p:spPr>
          <a:xfrm>
            <a:off x="221575" y="-524875"/>
            <a:ext cx="6344700" cy="220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lnSpc>
                <a:spcPct val="115000"/>
              </a:lnSpc>
              <a:spcBef>
                <a:spcPts val="1200"/>
              </a:spcBef>
              <a:spcAft>
                <a:spcPts val="0"/>
              </a:spcAft>
              <a:buNone/>
            </a:pPr>
            <a:r>
              <a:rPr lang="en" sz="1600" b="1"/>
              <a:t>Visualization With Online Retailing : </a:t>
            </a:r>
            <a:endParaRPr sz="1600" b="1"/>
          </a:p>
          <a:p>
            <a:pPr marL="0" lvl="0" indent="0" algn="l" rtl="0">
              <a:lnSpc>
                <a:spcPct val="115000"/>
              </a:lnSpc>
              <a:spcBef>
                <a:spcPts val="120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endParaRPr>
              <a:latin typeface="Calibri"/>
              <a:ea typeface="Calibri"/>
              <a:cs typeface="Calibri"/>
              <a:sym typeface="Calibri"/>
            </a:endParaRPr>
          </a:p>
        </p:txBody>
      </p:sp>
      <p:pic>
        <p:nvPicPr>
          <p:cNvPr id="235" name="Google Shape;235;p27"/>
          <p:cNvPicPr preferRelativeResize="0"/>
          <p:nvPr/>
        </p:nvPicPr>
        <p:blipFill>
          <a:blip r:embed="rId3">
            <a:alphaModFix/>
          </a:blip>
          <a:stretch>
            <a:fillRect/>
          </a:stretch>
        </p:blipFill>
        <p:spPr>
          <a:xfrm>
            <a:off x="956400" y="723125"/>
            <a:ext cx="7009600" cy="4198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8"/>
          <p:cNvSpPr txBox="1">
            <a:spLocks noGrp="1"/>
          </p:cNvSpPr>
          <p:nvPr>
            <p:ph type="body" idx="1"/>
          </p:nvPr>
        </p:nvSpPr>
        <p:spPr>
          <a:xfrm>
            <a:off x="326575" y="1395900"/>
            <a:ext cx="7505700" cy="2448000"/>
          </a:xfrm>
          <a:prstGeom prst="rect">
            <a:avLst/>
          </a:prstGeom>
        </p:spPr>
        <p:txBody>
          <a:bodyPr spcFirstLastPara="1" wrap="square" lIns="91425" tIns="91425" rIns="91425" bIns="91425" anchor="t" anchorCtr="0">
            <a:normAutofit fontScale="25000" lnSpcReduction="10000"/>
          </a:bodyPr>
          <a:lstStyle/>
          <a:p>
            <a:pPr marL="457200" lvl="0" indent="-311150" algn="l" rtl="0">
              <a:spcBef>
                <a:spcPts val="0"/>
              </a:spcBef>
              <a:spcAft>
                <a:spcPts val="0"/>
              </a:spcAft>
              <a:buClr>
                <a:srgbClr val="000000"/>
              </a:buClr>
              <a:buSzPct val="100000"/>
              <a:buFont typeface="Arial"/>
              <a:buAutoNum type="arabicPeriod"/>
            </a:pPr>
            <a:r>
              <a:rPr lang="en" sz="5200">
                <a:solidFill>
                  <a:srgbClr val="000000"/>
                </a:solidFill>
                <a:latin typeface="Arial"/>
                <a:ea typeface="Arial"/>
                <a:cs typeface="Arial"/>
                <a:sym typeface="Arial"/>
              </a:rPr>
              <a:t>Highest number of people have been shopping online for above 4 years except for the age group below 20 years and above 50 years. </a:t>
            </a:r>
            <a:endParaRPr sz="5200">
              <a:solidFill>
                <a:srgbClr val="000000"/>
              </a:solidFill>
              <a:latin typeface="Arial"/>
              <a:ea typeface="Arial"/>
              <a:cs typeface="Arial"/>
              <a:sym typeface="Arial"/>
            </a:endParaRPr>
          </a:p>
          <a:p>
            <a:pPr marL="457200" lvl="0" indent="-311150" algn="l" rtl="0">
              <a:spcBef>
                <a:spcPts val="0"/>
              </a:spcBef>
              <a:spcAft>
                <a:spcPts val="0"/>
              </a:spcAft>
              <a:buClr>
                <a:srgbClr val="000000"/>
              </a:buClr>
              <a:buSzPct val="100000"/>
              <a:buFont typeface="Arial"/>
              <a:buAutoNum type="arabicPeriod"/>
            </a:pPr>
            <a:r>
              <a:rPr lang="en" sz="5200">
                <a:solidFill>
                  <a:srgbClr val="000000"/>
                </a:solidFill>
                <a:latin typeface="Arial"/>
                <a:ea typeface="Arial"/>
                <a:cs typeface="Arial"/>
                <a:sym typeface="Arial"/>
              </a:rPr>
              <a:t>People who are shopping online for 1-2 years does not include teenagers and older people.</a:t>
            </a:r>
            <a:endParaRPr sz="5200">
              <a:solidFill>
                <a:srgbClr val="000000"/>
              </a:solidFill>
              <a:latin typeface="Arial"/>
              <a:ea typeface="Arial"/>
              <a:cs typeface="Arial"/>
              <a:sym typeface="Arial"/>
            </a:endParaRPr>
          </a:p>
          <a:p>
            <a:pPr marL="457200" lvl="0" indent="-311150" algn="l" rtl="0">
              <a:spcBef>
                <a:spcPts val="0"/>
              </a:spcBef>
              <a:spcAft>
                <a:spcPts val="0"/>
              </a:spcAft>
              <a:buClr>
                <a:srgbClr val="000000"/>
              </a:buClr>
              <a:buSzPct val="100000"/>
              <a:buFont typeface="Arial"/>
              <a:buAutoNum type="arabicPeriod"/>
            </a:pPr>
            <a:r>
              <a:rPr lang="en" sz="5200">
                <a:solidFill>
                  <a:srgbClr val="000000"/>
                </a:solidFill>
                <a:latin typeface="Arial"/>
                <a:ea typeface="Arial"/>
                <a:cs typeface="Arial"/>
                <a:sym typeface="Arial"/>
              </a:rPr>
              <a:t>Even though people who are shopping online for more than 3 years do not use the application rather use search engine and direct urls in large number which indicates that online brands should update all their platforms rather than just application. </a:t>
            </a:r>
            <a:endParaRPr sz="5200">
              <a:solidFill>
                <a:srgbClr val="000000"/>
              </a:solidFill>
              <a:latin typeface="Arial"/>
              <a:ea typeface="Arial"/>
              <a:cs typeface="Arial"/>
              <a:sym typeface="Arial"/>
            </a:endParaRPr>
          </a:p>
          <a:p>
            <a:pPr marL="0" lvl="0" indent="0" algn="l" rtl="0">
              <a:spcBef>
                <a:spcPts val="1200"/>
              </a:spcBef>
              <a:spcAft>
                <a:spcPts val="0"/>
              </a:spcAft>
              <a:buNone/>
            </a:pPr>
            <a:r>
              <a:rPr lang="en" sz="5200">
                <a:solidFill>
                  <a:srgbClr val="000000"/>
                </a:solidFill>
                <a:latin typeface="Arial"/>
                <a:ea typeface="Arial"/>
                <a:cs typeface="Arial"/>
                <a:sym typeface="Arial"/>
              </a:rPr>
              <a:t>				</a:t>
            </a:r>
            <a:endParaRPr sz="5200">
              <a:solidFill>
                <a:srgbClr val="000000"/>
              </a:solidFill>
              <a:latin typeface="Arial"/>
              <a:ea typeface="Arial"/>
              <a:cs typeface="Arial"/>
              <a:sym typeface="Arial"/>
            </a:endParaRPr>
          </a:p>
          <a:p>
            <a:pPr marL="0" lvl="0" indent="0" algn="l" rtl="0">
              <a:spcBef>
                <a:spcPts val="0"/>
              </a:spcBef>
              <a:spcAft>
                <a:spcPts val="0"/>
              </a:spcAft>
              <a:buNone/>
            </a:pPr>
            <a:r>
              <a:rPr lang="en" sz="5200">
                <a:solidFill>
                  <a:srgbClr val="000000"/>
                </a:solidFill>
                <a:latin typeface="Arial"/>
                <a:ea typeface="Arial"/>
                <a:cs typeface="Arial"/>
                <a:sym typeface="Arial"/>
              </a:rPr>
              <a:t>			</a:t>
            </a:r>
            <a:endParaRPr sz="52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
        <p:nvSpPr>
          <p:cNvPr id="241" name="Google Shape;241;p28"/>
          <p:cNvSpPr txBox="1">
            <a:spLocks noGrp="1"/>
          </p:cNvSpPr>
          <p:nvPr>
            <p:ph type="title"/>
          </p:nvPr>
        </p:nvSpPr>
        <p:spPr>
          <a:xfrm>
            <a:off x="326575" y="-28575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2288">
                <a:solidFill>
                  <a:srgbClr val="000000"/>
                </a:solidFill>
                <a:latin typeface="Arial"/>
                <a:ea typeface="Arial"/>
                <a:cs typeface="Arial"/>
                <a:sym typeface="Arial"/>
              </a:rPr>
              <a:t>Visualization With Online Retailing Observations : </a:t>
            </a:r>
            <a:endParaRPr sz="2288">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9"/>
          <p:cNvSpPr txBox="1">
            <a:spLocks noGrp="1"/>
          </p:cNvSpPr>
          <p:nvPr>
            <p:ph type="title"/>
          </p:nvPr>
        </p:nvSpPr>
        <p:spPr>
          <a:xfrm>
            <a:off x="259325" y="-338225"/>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644">
                <a:solidFill>
                  <a:srgbClr val="000000"/>
                </a:solidFill>
                <a:latin typeface="Arial"/>
                <a:ea typeface="Arial"/>
                <a:cs typeface="Arial"/>
                <a:sym typeface="Arial"/>
              </a:rPr>
              <a:t>Made the Plots for the, Why did you abandon the Bag, Shopping Cart? Column For the Better Visualization. </a:t>
            </a:r>
            <a:endParaRPr sz="1644">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247" name="Google Shape;247;p29"/>
          <p:cNvSpPr txBox="1">
            <a:spLocks noGrp="1"/>
          </p:cNvSpPr>
          <p:nvPr>
            <p:ph type="body" idx="1"/>
          </p:nvPr>
        </p:nvSpPr>
        <p:spPr>
          <a:xfrm>
            <a:off x="422600" y="1046000"/>
            <a:ext cx="8371500" cy="3735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00"/>
              <a:t>g</a:t>
            </a:r>
            <a:endParaRPr sz="100"/>
          </a:p>
        </p:txBody>
      </p:sp>
      <p:pic>
        <p:nvPicPr>
          <p:cNvPr id="248" name="Google Shape;248;p29"/>
          <p:cNvPicPr preferRelativeResize="0"/>
          <p:nvPr/>
        </p:nvPicPr>
        <p:blipFill>
          <a:blip r:embed="rId3">
            <a:alphaModFix/>
          </a:blip>
          <a:stretch>
            <a:fillRect/>
          </a:stretch>
        </p:blipFill>
        <p:spPr>
          <a:xfrm>
            <a:off x="314900" y="1046000"/>
            <a:ext cx="8479201" cy="3735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a:spLocks noGrp="1"/>
          </p:cNvSpPr>
          <p:nvPr>
            <p:ph type="title"/>
          </p:nvPr>
        </p:nvSpPr>
        <p:spPr>
          <a:xfrm>
            <a:off x="154375" y="-3149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2022">
                <a:solidFill>
                  <a:srgbClr val="000000"/>
                </a:solidFill>
                <a:latin typeface="Arial"/>
                <a:ea typeface="Arial"/>
                <a:cs typeface="Arial"/>
                <a:sym typeface="Arial"/>
              </a:rPr>
              <a:t>Processing the data frame :</a:t>
            </a:r>
            <a:endParaRPr sz="2022">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200">
                <a:solidFill>
                  <a:srgbClr val="000000"/>
                </a:solidFill>
                <a:latin typeface="Arial"/>
                <a:ea typeface="Arial"/>
                <a:cs typeface="Arial"/>
                <a:sym typeface="Arial"/>
              </a:rPr>
              <a:t> </a:t>
            </a:r>
            <a:r>
              <a:rPr lang="en" sz="1300">
                <a:solidFill>
                  <a:srgbClr val="000000"/>
                </a:solidFill>
                <a:latin typeface="Arial"/>
                <a:ea typeface="Arial"/>
                <a:cs typeface="Arial"/>
                <a:sym typeface="Arial"/>
              </a:rPr>
              <a:t>In this I had separated the dataframe in new variables like Feature &amp; Target variables.</a:t>
            </a:r>
            <a:br>
              <a:rPr lang="en" sz="1300">
                <a:solidFill>
                  <a:srgbClr val="000000"/>
                </a:solidFill>
                <a:latin typeface="Arial"/>
                <a:ea typeface="Arial"/>
                <a:cs typeface="Arial"/>
                <a:sym typeface="Arial"/>
              </a:rPr>
            </a:br>
            <a:r>
              <a:rPr lang="en" sz="13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marL="457200" lvl="0" indent="-302895" algn="l" rtl="0">
              <a:lnSpc>
                <a:spcPct val="115000"/>
              </a:lnSpc>
              <a:spcBef>
                <a:spcPts val="0"/>
              </a:spcBef>
              <a:spcAft>
                <a:spcPts val="0"/>
              </a:spcAft>
              <a:buClr>
                <a:srgbClr val="000000"/>
              </a:buClr>
              <a:buSzPct val="100000"/>
              <a:buFont typeface="Arial"/>
              <a:buAutoNum type="arabicPeriod"/>
            </a:pPr>
            <a:r>
              <a:rPr lang="en" sz="1300">
                <a:solidFill>
                  <a:srgbClr val="000000"/>
                </a:solidFill>
                <a:latin typeface="Arial"/>
                <a:ea typeface="Arial"/>
                <a:cs typeface="Arial"/>
                <a:sym typeface="Arial"/>
              </a:rPr>
              <a:t>Then Used the Encoding Techniques of Ordinal Encoder &amp; Label Encoder.</a:t>
            </a:r>
            <a:br>
              <a:rPr lang="en" sz="1300">
                <a:solidFill>
                  <a:srgbClr val="000000"/>
                </a:solidFill>
                <a:latin typeface="Arial"/>
                <a:ea typeface="Arial"/>
                <a:cs typeface="Arial"/>
                <a:sym typeface="Arial"/>
              </a:rPr>
            </a:br>
            <a:r>
              <a:rPr lang="en" sz="13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300">
                <a:solidFill>
                  <a:srgbClr val="000000"/>
                </a:solidFill>
                <a:latin typeface="Arial"/>
                <a:ea typeface="Arial"/>
                <a:cs typeface="Arial"/>
                <a:sym typeface="Arial"/>
              </a:rPr>
              <a:t>  2.	Then The Data was Scale By using the MinMaxScalar Technique for better scaling of the data. </a:t>
            </a:r>
            <a:br>
              <a:rPr lang="en" sz="1300">
                <a:solidFill>
                  <a:srgbClr val="000000"/>
                </a:solidFill>
                <a:latin typeface="Arial"/>
                <a:ea typeface="Arial"/>
                <a:cs typeface="Arial"/>
                <a:sym typeface="Arial"/>
              </a:rPr>
            </a:br>
            <a:r>
              <a:rPr lang="en" sz="13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3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marL="0" lvl="0" indent="0" algn="l" rtl="0">
              <a:spcBef>
                <a:spcPts val="0"/>
              </a:spcBef>
              <a:spcAft>
                <a:spcPts val="0"/>
              </a:spcAft>
              <a:buNone/>
            </a:pPr>
            <a:r>
              <a:rPr lang="en" sz="13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marL="0" lvl="0" indent="0" algn="l" rtl="0">
              <a:spcBef>
                <a:spcPts val="0"/>
              </a:spcBef>
              <a:spcAft>
                <a:spcPts val="0"/>
              </a:spcAft>
              <a:buNone/>
            </a:pPr>
            <a:r>
              <a:rPr lang="en" sz="13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a:t> </a:t>
            </a:r>
            <a:endParaRPr/>
          </a:p>
        </p:txBody>
      </p:sp>
      <p:pic>
        <p:nvPicPr>
          <p:cNvPr id="254" name="Google Shape;254;p30"/>
          <p:cNvPicPr preferRelativeResize="0"/>
          <p:nvPr/>
        </p:nvPicPr>
        <p:blipFill>
          <a:blip r:embed="rId3">
            <a:alphaModFix/>
          </a:blip>
          <a:stretch>
            <a:fillRect/>
          </a:stretch>
        </p:blipFill>
        <p:spPr>
          <a:xfrm>
            <a:off x="152400" y="2076050"/>
            <a:ext cx="8011873" cy="2915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1"/>
          <p:cNvSpPr txBox="1">
            <a:spLocks noGrp="1"/>
          </p:cNvSpPr>
          <p:nvPr>
            <p:ph type="title"/>
          </p:nvPr>
        </p:nvSpPr>
        <p:spPr>
          <a:xfrm>
            <a:off x="119350" y="-37905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2800">
                <a:solidFill>
                  <a:srgbClr val="000000"/>
                </a:solidFill>
                <a:latin typeface="Arial"/>
                <a:ea typeface="Arial"/>
                <a:cs typeface="Arial"/>
                <a:sym typeface="Arial"/>
              </a:rPr>
              <a:t>Model Building : </a:t>
            </a:r>
            <a:endParaRPr sz="28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pic>
        <p:nvPicPr>
          <p:cNvPr id="260" name="Google Shape;260;p31"/>
          <p:cNvPicPr preferRelativeResize="0"/>
          <p:nvPr/>
        </p:nvPicPr>
        <p:blipFill>
          <a:blip r:embed="rId3">
            <a:alphaModFix/>
          </a:blip>
          <a:stretch>
            <a:fillRect/>
          </a:stretch>
        </p:blipFill>
        <p:spPr>
          <a:xfrm>
            <a:off x="349900" y="933050"/>
            <a:ext cx="8240450" cy="370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305950" y="3907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Arial"/>
                <a:ea typeface="Arial"/>
                <a:cs typeface="Arial"/>
                <a:sym typeface="Arial"/>
              </a:rPr>
              <a:t>Content:</a:t>
            </a:r>
            <a:endParaRPr b="1">
              <a:latin typeface="Arial"/>
              <a:ea typeface="Arial"/>
              <a:cs typeface="Arial"/>
              <a:sym typeface="Arial"/>
            </a:endParaRPr>
          </a:p>
        </p:txBody>
      </p:sp>
      <p:sp>
        <p:nvSpPr>
          <p:cNvPr id="135" name="Google Shape;135;p14"/>
          <p:cNvSpPr txBox="1">
            <a:spLocks noGrp="1"/>
          </p:cNvSpPr>
          <p:nvPr>
            <p:ph type="body" idx="1"/>
          </p:nvPr>
        </p:nvSpPr>
        <p:spPr>
          <a:xfrm>
            <a:off x="305950" y="976025"/>
            <a:ext cx="8593200" cy="39342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Font typeface="Arial"/>
              <a:buAutoNum type="arabicParenR"/>
            </a:pPr>
            <a:r>
              <a:rPr lang="en" sz="1900" dirty="0">
                <a:latin typeface="Arial"/>
                <a:ea typeface="Arial"/>
                <a:cs typeface="Arial"/>
                <a:sym typeface="Arial"/>
              </a:rPr>
              <a:t>Overview.</a:t>
            </a:r>
            <a:endParaRPr sz="1900" dirty="0">
              <a:latin typeface="Arial"/>
              <a:ea typeface="Arial"/>
              <a:cs typeface="Arial"/>
              <a:sym typeface="Arial"/>
            </a:endParaRPr>
          </a:p>
          <a:p>
            <a:pPr marL="457200" lvl="0" indent="-349250" algn="l" rtl="0">
              <a:spcBef>
                <a:spcPts val="0"/>
              </a:spcBef>
              <a:spcAft>
                <a:spcPts val="0"/>
              </a:spcAft>
              <a:buSzPts val="1900"/>
              <a:buFont typeface="Arial"/>
              <a:buAutoNum type="arabicParenR"/>
            </a:pPr>
            <a:r>
              <a:rPr lang="en" sz="1900" dirty="0">
                <a:latin typeface="Arial"/>
                <a:ea typeface="Arial"/>
                <a:cs typeface="Arial"/>
                <a:sym typeface="Arial"/>
              </a:rPr>
              <a:t>Understanding Problem Statement.</a:t>
            </a:r>
            <a:endParaRPr sz="1900" dirty="0">
              <a:latin typeface="Arial"/>
              <a:ea typeface="Arial"/>
              <a:cs typeface="Arial"/>
              <a:sym typeface="Arial"/>
            </a:endParaRPr>
          </a:p>
          <a:p>
            <a:pPr marL="457200" lvl="0" indent="-349250" algn="l" rtl="0">
              <a:spcBef>
                <a:spcPts val="0"/>
              </a:spcBef>
              <a:spcAft>
                <a:spcPts val="0"/>
              </a:spcAft>
              <a:buSzPts val="1900"/>
              <a:buFont typeface="Arial"/>
              <a:buAutoNum type="arabicParenR"/>
            </a:pPr>
            <a:r>
              <a:rPr lang="en" sz="1900" dirty="0">
                <a:latin typeface="Arial"/>
                <a:ea typeface="Arial"/>
                <a:cs typeface="Arial"/>
                <a:sym typeface="Arial"/>
              </a:rPr>
              <a:t>Project Objective.</a:t>
            </a:r>
            <a:endParaRPr sz="1900" dirty="0">
              <a:latin typeface="Arial"/>
              <a:ea typeface="Arial"/>
              <a:cs typeface="Arial"/>
              <a:sym typeface="Arial"/>
            </a:endParaRPr>
          </a:p>
          <a:p>
            <a:pPr marL="457200" lvl="0" indent="-349250" algn="l" rtl="0">
              <a:spcBef>
                <a:spcPts val="0"/>
              </a:spcBef>
              <a:spcAft>
                <a:spcPts val="0"/>
              </a:spcAft>
              <a:buSzPts val="1900"/>
              <a:buFont typeface="Arial"/>
              <a:buAutoNum type="arabicParenR"/>
            </a:pPr>
            <a:r>
              <a:rPr lang="en" sz="1900" dirty="0">
                <a:latin typeface="Arial"/>
                <a:ea typeface="Arial"/>
                <a:cs typeface="Arial"/>
                <a:sym typeface="Arial"/>
              </a:rPr>
              <a:t>Exploratory Data Analysis.</a:t>
            </a:r>
            <a:endParaRPr sz="1900" dirty="0">
              <a:latin typeface="Arial"/>
              <a:ea typeface="Arial"/>
              <a:cs typeface="Arial"/>
              <a:sym typeface="Arial"/>
            </a:endParaRPr>
          </a:p>
          <a:p>
            <a:pPr marL="457200" lvl="0" indent="-349250" algn="l" rtl="0">
              <a:spcBef>
                <a:spcPts val="0"/>
              </a:spcBef>
              <a:spcAft>
                <a:spcPts val="0"/>
              </a:spcAft>
              <a:buSzPts val="1900"/>
              <a:buFont typeface="Arial"/>
              <a:buAutoNum type="arabicParenR"/>
            </a:pPr>
            <a:r>
              <a:rPr lang="en" sz="1900" dirty="0">
                <a:latin typeface="Arial"/>
                <a:ea typeface="Arial"/>
                <a:cs typeface="Arial"/>
                <a:sym typeface="Arial"/>
              </a:rPr>
              <a:t>Data Visualization.</a:t>
            </a:r>
            <a:endParaRPr sz="1900" dirty="0">
              <a:latin typeface="Arial"/>
              <a:ea typeface="Arial"/>
              <a:cs typeface="Arial"/>
              <a:sym typeface="Arial"/>
            </a:endParaRPr>
          </a:p>
          <a:p>
            <a:pPr marL="457200" lvl="0" indent="-349250" algn="l" rtl="0">
              <a:spcBef>
                <a:spcPts val="0"/>
              </a:spcBef>
              <a:spcAft>
                <a:spcPts val="0"/>
              </a:spcAft>
              <a:buSzPts val="1900"/>
              <a:buFont typeface="Arial"/>
              <a:buAutoNum type="arabicParenR"/>
            </a:pPr>
            <a:r>
              <a:rPr lang="en" sz="1900" dirty="0">
                <a:latin typeface="Arial"/>
                <a:ea typeface="Arial"/>
                <a:cs typeface="Arial"/>
                <a:sym typeface="Arial"/>
              </a:rPr>
              <a:t>Processing Data Frame.</a:t>
            </a:r>
            <a:endParaRPr sz="1900" dirty="0">
              <a:latin typeface="Arial"/>
              <a:ea typeface="Arial"/>
              <a:cs typeface="Arial"/>
              <a:sym typeface="Arial"/>
            </a:endParaRPr>
          </a:p>
          <a:p>
            <a:pPr marL="457200" lvl="0" indent="-349250" algn="l" rtl="0">
              <a:spcBef>
                <a:spcPts val="0"/>
              </a:spcBef>
              <a:spcAft>
                <a:spcPts val="0"/>
              </a:spcAft>
              <a:buSzPts val="1900"/>
              <a:buFont typeface="Arial"/>
              <a:buAutoNum type="arabicParenR"/>
            </a:pPr>
            <a:r>
              <a:rPr lang="en" sz="1900" dirty="0">
                <a:latin typeface="Arial"/>
                <a:ea typeface="Arial"/>
                <a:cs typeface="Arial"/>
                <a:sym typeface="Arial"/>
              </a:rPr>
              <a:t>Model Building.</a:t>
            </a:r>
            <a:endParaRPr sz="1900" dirty="0">
              <a:latin typeface="Arial"/>
              <a:ea typeface="Arial"/>
              <a:cs typeface="Arial"/>
              <a:sym typeface="Arial"/>
            </a:endParaRPr>
          </a:p>
          <a:p>
            <a:pPr marL="457200" lvl="0" indent="-349250" algn="l" rtl="0">
              <a:spcBef>
                <a:spcPts val="0"/>
              </a:spcBef>
              <a:spcAft>
                <a:spcPts val="0"/>
              </a:spcAft>
              <a:buSzPts val="1900"/>
              <a:buFont typeface="Arial"/>
              <a:buAutoNum type="arabicParenR"/>
            </a:pPr>
            <a:r>
              <a:rPr lang="en" sz="1900" dirty="0">
                <a:latin typeface="Arial"/>
                <a:ea typeface="Arial"/>
                <a:cs typeface="Arial"/>
                <a:sym typeface="Arial"/>
              </a:rPr>
              <a:t>Model Choosing.</a:t>
            </a:r>
            <a:endParaRPr sz="1900" dirty="0">
              <a:latin typeface="Arial"/>
              <a:ea typeface="Arial"/>
              <a:cs typeface="Arial"/>
              <a:sym typeface="Arial"/>
            </a:endParaRPr>
          </a:p>
          <a:p>
            <a:pPr marL="457200" lvl="0" indent="-349250" algn="l" rtl="0">
              <a:spcBef>
                <a:spcPts val="0"/>
              </a:spcBef>
              <a:spcAft>
                <a:spcPts val="0"/>
              </a:spcAft>
              <a:buSzPts val="1900"/>
              <a:buFont typeface="Arial"/>
              <a:buAutoNum type="arabicParenR"/>
            </a:pPr>
            <a:r>
              <a:rPr lang="en" sz="1900" dirty="0">
                <a:latin typeface="Arial"/>
                <a:ea typeface="Arial"/>
                <a:cs typeface="Arial"/>
                <a:sym typeface="Arial"/>
              </a:rPr>
              <a:t>Conclusion.</a:t>
            </a:r>
            <a:endParaRPr sz="1900"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2"/>
          <p:cNvSpPr txBox="1">
            <a:spLocks noGrp="1"/>
          </p:cNvSpPr>
          <p:nvPr>
            <p:ph type="title"/>
          </p:nvPr>
        </p:nvSpPr>
        <p:spPr>
          <a:xfrm>
            <a:off x="235975" y="262425"/>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100" b="1">
                <a:latin typeface="Arial"/>
                <a:ea typeface="Arial"/>
                <a:cs typeface="Arial"/>
                <a:sym typeface="Arial"/>
              </a:rPr>
              <a:t>PCA :</a:t>
            </a:r>
            <a:endParaRPr sz="3100" b="1">
              <a:latin typeface="Arial"/>
              <a:ea typeface="Arial"/>
              <a:cs typeface="Arial"/>
              <a:sym typeface="Arial"/>
            </a:endParaRPr>
          </a:p>
          <a:p>
            <a:pPr marL="0" lvl="0" indent="0" algn="l" rtl="0">
              <a:spcBef>
                <a:spcPts val="0"/>
              </a:spcBef>
              <a:spcAft>
                <a:spcPts val="0"/>
              </a:spcAft>
              <a:buNone/>
            </a:pPr>
            <a:endParaRPr sz="3100" b="1">
              <a:latin typeface="Arial"/>
              <a:ea typeface="Arial"/>
              <a:cs typeface="Arial"/>
              <a:sym typeface="Arial"/>
            </a:endParaRPr>
          </a:p>
        </p:txBody>
      </p:sp>
      <p:pic>
        <p:nvPicPr>
          <p:cNvPr id="266" name="Google Shape;266;p32"/>
          <p:cNvPicPr preferRelativeResize="0"/>
          <p:nvPr/>
        </p:nvPicPr>
        <p:blipFill>
          <a:blip r:embed="rId3">
            <a:alphaModFix/>
          </a:blip>
          <a:stretch>
            <a:fillRect/>
          </a:stretch>
        </p:blipFill>
        <p:spPr>
          <a:xfrm>
            <a:off x="339025" y="844575"/>
            <a:ext cx="8116850" cy="3621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3"/>
          <p:cNvSpPr txBox="1"/>
          <p:nvPr/>
        </p:nvSpPr>
        <p:spPr>
          <a:xfrm>
            <a:off x="244925" y="279925"/>
            <a:ext cx="7931100" cy="300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		 	 	 		</a:t>
            </a:r>
            <a:endParaRPr sz="1100"/>
          </a:p>
          <a:p>
            <a:pPr marL="0" lvl="0" indent="0" algn="l" rtl="0">
              <a:spcBef>
                <a:spcPts val="0"/>
              </a:spcBef>
              <a:spcAft>
                <a:spcPts val="0"/>
              </a:spcAft>
              <a:buNone/>
            </a:pPr>
            <a:r>
              <a:rPr lang="en" sz="2500"/>
              <a:t>Observations For PCA :</a:t>
            </a:r>
            <a:r>
              <a:rPr lang="en" sz="1100"/>
              <a:t>			</a:t>
            </a:r>
            <a:endParaRPr sz="1100"/>
          </a:p>
          <a:p>
            <a:pPr marL="0" lvl="0" indent="0" algn="l" rtl="0">
              <a:spcBef>
                <a:spcPts val="0"/>
              </a:spcBef>
              <a:spcAft>
                <a:spcPts val="0"/>
              </a:spcAft>
              <a:buNone/>
            </a:pPr>
            <a:r>
              <a:rPr lang="en" sz="1100"/>
              <a:t>				</a:t>
            </a:r>
            <a:endParaRPr sz="1100"/>
          </a:p>
          <a:p>
            <a:pPr marL="0" lvl="0" indent="457200" algn="l" rtl="0">
              <a:spcBef>
                <a:spcPts val="0"/>
              </a:spcBef>
              <a:spcAft>
                <a:spcPts val="0"/>
              </a:spcAft>
              <a:buNone/>
            </a:pPr>
            <a:r>
              <a:rPr lang="en" sz="1200"/>
              <a:t>In this section you will use principal component analysis (PCA) to draw conclusions about the underlying structure of the wholesale customer data. </a:t>
            </a:r>
            <a:endParaRPr sz="1200"/>
          </a:p>
          <a:p>
            <a:pPr marL="0" lvl="0" indent="457200" algn="l" rtl="0">
              <a:spcBef>
                <a:spcPts val="0"/>
              </a:spcBef>
              <a:spcAft>
                <a:spcPts val="0"/>
              </a:spcAft>
              <a:buNone/>
            </a:pPr>
            <a:r>
              <a:rPr lang="en" sz="1200"/>
              <a:t>Since using PCA on a dataset calculates the dimensions which best maximize variance, we will find which compound combinations of features best describe customers. </a:t>
            </a:r>
            <a:endParaRPr sz="1200"/>
          </a:p>
          <a:p>
            <a:pPr marL="0" lvl="0" indent="0" algn="l" rtl="0">
              <a:lnSpc>
                <a:spcPct val="115000"/>
              </a:lnSpc>
              <a:spcBef>
                <a:spcPts val="0"/>
              </a:spcBef>
              <a:spcAft>
                <a:spcPts val="0"/>
              </a:spcAft>
              <a:buNone/>
            </a:pPr>
            <a:r>
              <a:rPr lang="en" sz="1200"/>
              <a:t>	We can clearly see that with 29 features all the information can be retained. </a:t>
            </a:r>
            <a:endParaRPr sz="1200"/>
          </a:p>
          <a:p>
            <a:pPr marL="0" lvl="0" indent="0" algn="l" rtl="0">
              <a:lnSpc>
                <a:spcPct val="115000"/>
              </a:lnSpc>
              <a:spcBef>
                <a:spcPts val="0"/>
              </a:spcBef>
              <a:spcAft>
                <a:spcPts val="0"/>
              </a:spcAft>
              <a:buNone/>
            </a:pPr>
            <a:r>
              <a:rPr lang="en" sz="1100"/>
              <a:t>				</a:t>
            </a:r>
            <a:endParaRPr sz="1100"/>
          </a:p>
          <a:p>
            <a:pPr marL="0" lvl="0" indent="0" algn="l" rtl="0">
              <a:lnSpc>
                <a:spcPct val="115000"/>
              </a:lnSpc>
              <a:spcBef>
                <a:spcPts val="0"/>
              </a:spcBef>
              <a:spcAft>
                <a:spcPts val="0"/>
              </a:spcAft>
              <a:buNone/>
            </a:pPr>
            <a:r>
              <a:rPr lang="en" sz="1100"/>
              <a:t>			</a:t>
            </a:r>
            <a:endParaRPr sz="1100"/>
          </a:p>
          <a:p>
            <a:pPr marL="0" lvl="0" indent="0" algn="l" rtl="0">
              <a:lnSpc>
                <a:spcPct val="115000"/>
              </a:lnSpc>
              <a:spcBef>
                <a:spcPts val="0"/>
              </a:spcBef>
              <a:spcAft>
                <a:spcPts val="0"/>
              </a:spcAft>
              <a:buNone/>
            </a:pPr>
            <a:r>
              <a:rPr lang="en" sz="1100"/>
              <a:t>		</a:t>
            </a:r>
            <a:endParaRPr sz="1100"/>
          </a:p>
          <a:p>
            <a:pPr marL="0" lvl="0" indent="0" algn="l" rtl="0">
              <a:lnSpc>
                <a:spcPct val="115000"/>
              </a:lnSpc>
              <a:spcBef>
                <a:spcPts val="0"/>
              </a:spcBef>
              <a:spcAft>
                <a:spcPts val="0"/>
              </a:spcAft>
              <a:buNone/>
            </a:pPr>
            <a:endParaRPr sz="1200"/>
          </a:p>
          <a:p>
            <a:pPr marL="0" lvl="0" indent="0" algn="l" rtl="0">
              <a:spcBef>
                <a:spcPts val="0"/>
              </a:spcBef>
              <a:spcAft>
                <a:spcPts val="0"/>
              </a:spcAft>
              <a:buNone/>
            </a:pPr>
            <a:r>
              <a:rPr lang="en" sz="1200"/>
              <a:t>			</a:t>
            </a:r>
            <a:endParaRPr sz="1200"/>
          </a:p>
          <a:p>
            <a:pPr marL="0" lvl="0" indent="0" algn="l" rtl="0">
              <a:spcBef>
                <a:spcPts val="0"/>
              </a:spcBef>
              <a:spcAft>
                <a:spcPts val="0"/>
              </a:spcAft>
              <a:buNone/>
            </a:pPr>
            <a:r>
              <a:rPr lang="en" sz="1100"/>
              <a:t>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a:spLocks noGrp="1"/>
          </p:cNvSpPr>
          <p:nvPr>
            <p:ph type="title"/>
          </p:nvPr>
        </p:nvSpPr>
        <p:spPr>
          <a:xfrm>
            <a:off x="305975" y="4490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Arial"/>
                <a:ea typeface="Arial"/>
                <a:cs typeface="Arial"/>
                <a:sym typeface="Arial"/>
              </a:rPr>
              <a:t>Model Choosing :</a:t>
            </a:r>
            <a:endParaRPr b="1">
              <a:latin typeface="Arial"/>
              <a:ea typeface="Arial"/>
              <a:cs typeface="Arial"/>
              <a:sym typeface="Arial"/>
            </a:endParaRPr>
          </a:p>
        </p:txBody>
      </p:sp>
      <p:sp>
        <p:nvSpPr>
          <p:cNvPr id="277" name="Google Shape;277;p34"/>
          <p:cNvSpPr txBox="1"/>
          <p:nvPr/>
        </p:nvSpPr>
        <p:spPr>
          <a:xfrm>
            <a:off x="734750" y="1053750"/>
            <a:ext cx="6414900" cy="39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		 	 	 		</a:t>
            </a:r>
            <a:endParaRPr sz="1100"/>
          </a:p>
          <a:p>
            <a:pPr marL="457200" lvl="0" indent="-304800" algn="l" rtl="0">
              <a:spcBef>
                <a:spcPts val="0"/>
              </a:spcBef>
              <a:spcAft>
                <a:spcPts val="0"/>
              </a:spcAft>
              <a:buSzPts val="1200"/>
              <a:buAutoNum type="arabicParenR"/>
            </a:pPr>
            <a:r>
              <a:rPr lang="en" sz="1200"/>
              <a:t>With the Random Forest method we get the precision value and recall value upto 100%. </a:t>
            </a:r>
            <a:endParaRPr sz="1200"/>
          </a:p>
          <a:p>
            <a:pPr marL="457200" lvl="0" indent="-304800" algn="l" rtl="0">
              <a:spcBef>
                <a:spcPts val="0"/>
              </a:spcBef>
              <a:spcAft>
                <a:spcPts val="0"/>
              </a:spcAft>
              <a:buSzPts val="1200"/>
              <a:buAutoNum type="arabicParenR"/>
            </a:pPr>
            <a:r>
              <a:rPr lang="en" sz="1200"/>
              <a:t>With the Xgboost method we get the precision value and recall value upto 100%. </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600" u="sng"/>
              <a:t>Both the models give accurate and equal results so we choose xgboost as or final model because of its quick speed. </a:t>
            </a:r>
            <a:endParaRPr sz="1600" u="sng"/>
          </a:p>
          <a:p>
            <a:pPr marL="0" lvl="0" indent="0" algn="l" rtl="0">
              <a:lnSpc>
                <a:spcPct val="115000"/>
              </a:lnSpc>
              <a:spcBef>
                <a:spcPts val="0"/>
              </a:spcBef>
              <a:spcAft>
                <a:spcPts val="0"/>
              </a:spcAft>
              <a:buNone/>
            </a:pPr>
            <a:r>
              <a:rPr lang="en" sz="1100"/>
              <a:t>				</a:t>
            </a:r>
            <a:endParaRPr sz="1100"/>
          </a:p>
          <a:p>
            <a:pPr marL="0" lvl="0" indent="0" algn="l" rtl="0">
              <a:spcBef>
                <a:spcPts val="0"/>
              </a:spcBef>
              <a:spcAft>
                <a:spcPts val="0"/>
              </a:spcAft>
              <a:buNone/>
            </a:pPr>
            <a:r>
              <a:rPr lang="en" sz="1200"/>
              <a:t>  3)</a:t>
            </a:r>
            <a:r>
              <a:rPr lang="en" sz="1100"/>
              <a:t>	</a:t>
            </a:r>
            <a:r>
              <a:rPr lang="en" sz="1200"/>
              <a:t>Saving The Model With The Pickle. </a:t>
            </a:r>
            <a:endParaRPr sz="1200"/>
          </a:p>
          <a:p>
            <a:pPr marL="0" lvl="0" indent="0" algn="l" rtl="0">
              <a:lnSpc>
                <a:spcPct val="115000"/>
              </a:lnSpc>
              <a:spcBef>
                <a:spcPts val="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endParaRPr sz="1200"/>
          </a:p>
          <a:p>
            <a:pPr marL="0" lvl="0" indent="0" algn="l" rtl="0">
              <a:lnSpc>
                <a:spcPct val="115000"/>
              </a:lnSpc>
              <a:spcBef>
                <a:spcPts val="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5"/>
          <p:cNvSpPr txBox="1">
            <a:spLocks noGrp="1"/>
          </p:cNvSpPr>
          <p:nvPr>
            <p:ph type="title"/>
          </p:nvPr>
        </p:nvSpPr>
        <p:spPr>
          <a:xfrm>
            <a:off x="562550" y="-309025"/>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ctr" rtl="0">
              <a:lnSpc>
                <a:spcPct val="115000"/>
              </a:lnSpc>
              <a:spcBef>
                <a:spcPts val="1200"/>
              </a:spcBef>
              <a:spcAft>
                <a:spcPts val="0"/>
              </a:spcAft>
              <a:buNone/>
            </a:pPr>
            <a:r>
              <a:rPr lang="en" sz="2466" b="1">
                <a:solidFill>
                  <a:srgbClr val="000000"/>
                </a:solidFill>
                <a:latin typeface="Arial"/>
                <a:ea typeface="Arial"/>
                <a:cs typeface="Arial"/>
                <a:sym typeface="Arial"/>
              </a:rPr>
              <a:t>Conclusion </a:t>
            </a:r>
            <a:endParaRPr sz="2466"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283" name="Google Shape;283;p35"/>
          <p:cNvSpPr txBox="1">
            <a:spLocks noGrp="1"/>
          </p:cNvSpPr>
          <p:nvPr>
            <p:ph type="body" idx="1"/>
          </p:nvPr>
        </p:nvSpPr>
        <p:spPr>
          <a:xfrm>
            <a:off x="562550" y="1104300"/>
            <a:ext cx="8184900" cy="36078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4800">
                <a:solidFill>
                  <a:srgbClr val="000000"/>
                </a:solidFill>
                <a:latin typeface="Arial"/>
                <a:ea typeface="Arial"/>
                <a:cs typeface="Arial"/>
                <a:sym typeface="Arial"/>
              </a:rPr>
              <a:t>The results of this study suggest following outputs which might be useful for E-commerce websites to extend their business :-</a:t>
            </a:r>
            <a:endParaRPr sz="4800">
              <a:solidFill>
                <a:srgbClr val="000000"/>
              </a:solidFill>
              <a:latin typeface="Arial"/>
              <a:ea typeface="Arial"/>
              <a:cs typeface="Arial"/>
              <a:sym typeface="Arial"/>
            </a:endParaRPr>
          </a:p>
          <a:p>
            <a:pPr marL="457200" lvl="0" indent="-304800" algn="l" rtl="0">
              <a:lnSpc>
                <a:spcPct val="200000"/>
              </a:lnSpc>
              <a:spcBef>
                <a:spcPts val="1200"/>
              </a:spcBef>
              <a:spcAft>
                <a:spcPts val="0"/>
              </a:spcAft>
              <a:buClr>
                <a:srgbClr val="000000"/>
              </a:buClr>
              <a:buSzPct val="100000"/>
              <a:buFont typeface="Arial"/>
              <a:buAutoNum type="arabicParenR"/>
            </a:pPr>
            <a:r>
              <a:rPr lang="en" sz="4800">
                <a:solidFill>
                  <a:srgbClr val="000000"/>
                </a:solidFill>
                <a:latin typeface="Arial"/>
                <a:ea typeface="Arial"/>
                <a:cs typeface="Arial"/>
                <a:sym typeface="Arial"/>
              </a:rPr>
              <a:t>The cost of the product, there liability of the E-commerce company and there turn policies all play an equally important role in deciding the buying behaviour of online customers. The cost is an important factor as it was the basic criteria used by online retailers to attract customers. The reliability of the E-commerce company is also important, as it is even required in offline retail. It is important because customers are paying online, so they need to be sure of security of the online transaction. The return policies are important because in online retail customer does not get to feel the product. Thus, he wants to be sure that it will be possible to return the product if he does not like it in real. Whereas, the logistics factor, which included Cash on delivery option, One day delivery and the quality of packaging plays a secondary role in this process though these are Must-be-quality. This is so because these all does not interfere with the real product and people believe that this is the basic value that E-commerce websites provide.  				</a:t>
            </a:r>
            <a:endParaRPr sz="4800">
              <a:solidFill>
                <a:srgbClr val="000000"/>
              </a:solidFill>
              <a:latin typeface="Arial"/>
              <a:ea typeface="Arial"/>
              <a:cs typeface="Arial"/>
              <a:sym typeface="Arial"/>
            </a:endParaRPr>
          </a:p>
          <a:p>
            <a:pPr marL="0" lvl="0" indent="0" algn="l" rtl="0">
              <a:spcBef>
                <a:spcPts val="0"/>
              </a:spcBef>
              <a:spcAft>
                <a:spcPts val="0"/>
              </a:spcAft>
              <a:buNone/>
            </a:pPr>
            <a:r>
              <a:rPr lang="en" sz="3650">
                <a:solidFill>
                  <a:srgbClr val="000000"/>
                </a:solidFill>
                <a:latin typeface="Arial"/>
                <a:ea typeface="Arial"/>
                <a:cs typeface="Arial"/>
                <a:sym typeface="Arial"/>
              </a:rPr>
              <a:t>					 				</a:t>
            </a:r>
            <a:endParaRPr sz="3650">
              <a:solidFill>
                <a:srgbClr val="000000"/>
              </a:solidFill>
              <a:latin typeface="Arial"/>
              <a:ea typeface="Arial"/>
              <a:cs typeface="Arial"/>
              <a:sym typeface="Arial"/>
            </a:endParaRPr>
          </a:p>
          <a:p>
            <a:pPr marL="457200" lvl="0" indent="-228600" algn="l" rtl="0">
              <a:spcBef>
                <a:spcPts val="0"/>
              </a:spcBef>
              <a:spcAft>
                <a:spcPts val="0"/>
              </a:spcAft>
              <a:buNone/>
            </a:pPr>
            <a:r>
              <a:rPr lang="en" sz="3650">
                <a:solidFill>
                  <a:srgbClr val="000000"/>
                </a:solidFill>
                <a:latin typeface="Arial"/>
                <a:ea typeface="Arial"/>
                <a:cs typeface="Arial"/>
                <a:sym typeface="Arial"/>
              </a:rPr>
              <a:t>			</a:t>
            </a:r>
            <a:endParaRPr sz="3650">
              <a:solidFill>
                <a:srgbClr val="000000"/>
              </a:solidFill>
              <a:latin typeface="Arial"/>
              <a:ea typeface="Arial"/>
              <a:cs typeface="Arial"/>
              <a:sym typeface="Arial"/>
            </a:endParaRPr>
          </a:p>
          <a:p>
            <a:pPr marL="457200" lvl="0" indent="-228600" algn="l" rtl="0">
              <a:spcBef>
                <a:spcPts val="0"/>
              </a:spcBef>
              <a:spcAft>
                <a:spcPts val="0"/>
              </a:spcAft>
              <a:buNone/>
            </a:pPr>
            <a:r>
              <a:rPr lang="en" sz="3650">
                <a:solidFill>
                  <a:srgbClr val="000000"/>
                </a:solidFill>
                <a:latin typeface="Arial"/>
                <a:ea typeface="Arial"/>
                <a:cs typeface="Arial"/>
                <a:sym typeface="Arial"/>
              </a:rPr>
              <a:t>		</a:t>
            </a:r>
            <a:endParaRPr sz="3650">
              <a:solidFill>
                <a:srgbClr val="000000"/>
              </a:solidFill>
              <a:latin typeface="Arial"/>
              <a:ea typeface="Arial"/>
              <a:cs typeface="Arial"/>
              <a:sym typeface="Arial"/>
            </a:endParaRPr>
          </a:p>
          <a:p>
            <a:pPr marL="457200" lvl="0" indent="-268287" algn="l" rtl="0">
              <a:spcBef>
                <a:spcPts val="0"/>
              </a:spcBef>
              <a:spcAft>
                <a:spcPts val="0"/>
              </a:spcAft>
              <a:buClr>
                <a:srgbClr val="000000"/>
              </a:buClr>
              <a:buSzPct val="68493"/>
              <a:buFont typeface="Arial"/>
              <a:buAutoNum type="arabicParenR"/>
            </a:pPr>
            <a:br>
              <a:rPr lang="en" sz="3650">
                <a:solidFill>
                  <a:srgbClr val="000000"/>
                </a:solidFill>
                <a:latin typeface="Arial"/>
                <a:ea typeface="Arial"/>
                <a:cs typeface="Arial"/>
                <a:sym typeface="Arial"/>
              </a:rPr>
            </a:br>
            <a:r>
              <a:rPr lang="en" sz="2500">
                <a:solidFill>
                  <a:srgbClr val="000000"/>
                </a:solidFill>
                <a:latin typeface="Arial"/>
                <a:ea typeface="Arial"/>
                <a:cs typeface="Arial"/>
                <a:sym typeface="Arial"/>
              </a:rPr>
              <a:t> 						</a:t>
            </a:r>
            <a:endParaRPr sz="2500">
              <a:solidFill>
                <a:srgbClr val="000000"/>
              </a:solidFill>
              <a:latin typeface="Arial"/>
              <a:ea typeface="Arial"/>
              <a:cs typeface="Arial"/>
              <a:sym typeface="Arial"/>
            </a:endParaRPr>
          </a:p>
          <a:p>
            <a:pPr marL="0" lvl="0" indent="0" algn="l" rtl="0">
              <a:spcBef>
                <a:spcPts val="0"/>
              </a:spcBef>
              <a:spcAft>
                <a:spcPts val="0"/>
              </a:spcAft>
              <a:buNone/>
            </a:pPr>
            <a:r>
              <a:rPr lang="en" sz="2150">
                <a:solidFill>
                  <a:srgbClr val="000000"/>
                </a:solidFill>
                <a:latin typeface="Arial"/>
                <a:ea typeface="Arial"/>
                <a:cs typeface="Arial"/>
                <a:sym typeface="Arial"/>
              </a:rPr>
              <a:t>					 				</a:t>
            </a:r>
            <a:endParaRPr sz="215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6"/>
          <p:cNvSpPr txBox="1">
            <a:spLocks noGrp="1"/>
          </p:cNvSpPr>
          <p:nvPr>
            <p:ph type="body" idx="1"/>
          </p:nvPr>
        </p:nvSpPr>
        <p:spPr>
          <a:xfrm>
            <a:off x="328025" y="4688625"/>
            <a:ext cx="80100" cy="80100"/>
          </a:xfrm>
          <a:prstGeom prst="rect">
            <a:avLst/>
          </a:prstGeom>
        </p:spPr>
        <p:txBody>
          <a:bodyPr spcFirstLastPara="1" wrap="square" lIns="91425" tIns="91425" rIns="91425" bIns="91425" anchor="b" anchorCtr="0">
            <a:normAutofit fontScale="25000" lnSpcReduction="20000"/>
          </a:bodyPr>
          <a:lstStyle/>
          <a:p>
            <a:pPr marL="0" lvl="0" indent="0" algn="l" rtl="0">
              <a:spcBef>
                <a:spcPts val="0"/>
              </a:spcBef>
              <a:spcAft>
                <a:spcPts val="0"/>
              </a:spcAft>
              <a:buNone/>
            </a:pPr>
            <a:endParaRPr/>
          </a:p>
          <a:p>
            <a:pPr marL="0" lvl="0" indent="0" algn="l" rtl="0">
              <a:spcBef>
                <a:spcPts val="0"/>
              </a:spcBef>
              <a:spcAft>
                <a:spcPts val="0"/>
              </a:spcAft>
              <a:buNone/>
            </a:pPr>
            <a:r>
              <a:rPr lang="en" sz="100"/>
              <a:t>g</a:t>
            </a:r>
            <a:endParaRPr sz="100"/>
          </a:p>
        </p:txBody>
      </p:sp>
      <p:sp>
        <p:nvSpPr>
          <p:cNvPr id="289" name="Google Shape;289;p36"/>
          <p:cNvSpPr txBox="1"/>
          <p:nvPr/>
        </p:nvSpPr>
        <p:spPr>
          <a:xfrm>
            <a:off x="268250" y="334800"/>
            <a:ext cx="8374200" cy="2805300"/>
          </a:xfrm>
          <a:prstGeom prst="rect">
            <a:avLst/>
          </a:prstGeom>
          <a:noFill/>
          <a:ln>
            <a:noFill/>
          </a:ln>
        </p:spPr>
        <p:txBody>
          <a:bodyPr spcFirstLastPara="1" wrap="square" lIns="91425" tIns="91425" rIns="91425" bIns="91425" anchor="t" anchorCtr="0">
            <a:spAutoFit/>
          </a:bodyPr>
          <a:lstStyle/>
          <a:p>
            <a:pPr marL="457200" lvl="0" indent="-234950" algn="l" rtl="0">
              <a:spcBef>
                <a:spcPts val="0"/>
              </a:spcBef>
              <a:spcAft>
                <a:spcPts val="0"/>
              </a:spcAft>
              <a:buSzPts val="100"/>
              <a:buAutoNum type="arabicParenR"/>
            </a:pPr>
            <a:r>
              <a:rPr lang="en" sz="100"/>
              <a:t>G</a:t>
            </a:r>
            <a:endParaRPr sz="100"/>
          </a:p>
          <a:p>
            <a:pPr marL="457200" lvl="0" indent="-298450" algn="l" rtl="0">
              <a:lnSpc>
                <a:spcPct val="200000"/>
              </a:lnSpc>
              <a:spcBef>
                <a:spcPts val="0"/>
              </a:spcBef>
              <a:spcAft>
                <a:spcPts val="0"/>
              </a:spcAft>
              <a:buSzPts val="1100"/>
              <a:buAutoNum type="arabicParenR"/>
            </a:pPr>
            <a:r>
              <a:rPr lang="en" sz="1200"/>
              <a:t>All the websites were not equally preferred by online customers. Amazon was the most preferred followed by Flipkart. This can be explained easily by previous result that we got. These two companies are most trusted in the industry and hence, have a huge reliability. Also, the sellers listed on these websites are generally from Tier 1 cities as compared to Snapdeal and PayTM which have more sellers from tier 2 and 3 cities. Also, these websites have the most lenient return policies as compared to others and also the time required to process a return is low for these.</a:t>
            </a:r>
            <a:endParaRPr sz="1100"/>
          </a:p>
          <a:p>
            <a:pPr marL="0" lvl="0" indent="0" algn="l" rtl="0">
              <a:spcBef>
                <a:spcPts val="1200"/>
              </a:spcBef>
              <a:spcAft>
                <a:spcPts val="0"/>
              </a:spcAft>
              <a:buNone/>
            </a:pP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r>
              <a:rPr lang="en" b="1"/>
              <a:t> </a:t>
            </a:r>
            <a:endParaRPr lang="en" sz="3000" dirty="0">
              <a:latin typeface="Times New Roman"/>
              <a:ea typeface="Times New Roman"/>
              <a:cs typeface="Times New Roman"/>
              <a:sym typeface="Times New Roman"/>
            </a:endParaRPr>
          </a:p>
        </p:txBody>
      </p:sp>
      <p:sp>
        <p:nvSpPr>
          <p:cNvPr id="295" name="Google Shape;295;p3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500" b="1" dirty="0">
                <a:latin typeface="Times New Roman"/>
                <a:ea typeface="Times New Roman"/>
                <a:cs typeface="Times New Roman"/>
                <a:sym typeface="Times New Roman"/>
              </a:rPr>
              <a:t>THANK YOU</a:t>
            </a:r>
            <a:endParaRPr sz="4500" b="1"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422600" y="3557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Overview: </a:t>
            </a:r>
            <a:endParaRPr sz="3500" b="1"/>
          </a:p>
        </p:txBody>
      </p:sp>
      <p:sp>
        <p:nvSpPr>
          <p:cNvPr id="141" name="Google Shape;141;p15"/>
          <p:cNvSpPr txBox="1">
            <a:spLocks noGrp="1"/>
          </p:cNvSpPr>
          <p:nvPr>
            <p:ph type="body" idx="1"/>
          </p:nvPr>
        </p:nvSpPr>
        <p:spPr>
          <a:xfrm>
            <a:off x="373225" y="1096350"/>
            <a:ext cx="8502600" cy="3778800"/>
          </a:xfrm>
          <a:prstGeom prst="rect">
            <a:avLst/>
          </a:prstGeom>
        </p:spPr>
        <p:txBody>
          <a:bodyPr spcFirstLastPara="1" wrap="square" lIns="91425" tIns="91425" rIns="91425" bIns="91425" anchor="t" anchorCtr="0">
            <a:normAutofit fontScale="25000" lnSpcReduction="20000"/>
          </a:bodyPr>
          <a:lstStyle/>
          <a:p>
            <a:pPr marL="0" lvl="0" indent="457200" algn="l" rtl="0">
              <a:lnSpc>
                <a:spcPct val="150000"/>
              </a:lnSpc>
              <a:spcBef>
                <a:spcPts val="0"/>
              </a:spcBef>
              <a:spcAft>
                <a:spcPts val="0"/>
              </a:spcAft>
              <a:buNone/>
            </a:pPr>
            <a:r>
              <a:rPr lang="en" sz="5657">
                <a:solidFill>
                  <a:srgbClr val="000000"/>
                </a:solidFill>
                <a:latin typeface="Arial"/>
                <a:ea typeface="Arial"/>
                <a:cs typeface="Arial"/>
                <a:sym typeface="Arial"/>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a:t>
            </a:r>
            <a:endParaRPr sz="5657">
              <a:solidFill>
                <a:srgbClr val="000000"/>
              </a:solidFill>
              <a:latin typeface="Arial"/>
              <a:ea typeface="Arial"/>
              <a:cs typeface="Arial"/>
              <a:sym typeface="Arial"/>
            </a:endParaRPr>
          </a:p>
          <a:p>
            <a:pPr marL="0" lvl="0" indent="457200" algn="l" rtl="0">
              <a:lnSpc>
                <a:spcPct val="150000"/>
              </a:lnSpc>
              <a:spcBef>
                <a:spcPts val="1200"/>
              </a:spcBef>
              <a:spcAft>
                <a:spcPts val="0"/>
              </a:spcAft>
              <a:buNone/>
            </a:pPr>
            <a:r>
              <a:rPr lang="en" sz="5657">
                <a:solidFill>
                  <a:srgbClr val="000000"/>
                </a:solidFill>
                <a:latin typeface="Arial"/>
                <a:ea typeface="Arial"/>
                <a:cs typeface="Arial"/>
                <a:sym typeface="Arial"/>
              </a:rPr>
              <a:t>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a:t>
            </a:r>
            <a:endParaRPr sz="5657">
              <a:solidFill>
                <a:srgbClr val="000000"/>
              </a:solidFill>
              <a:latin typeface="Arial"/>
              <a:ea typeface="Arial"/>
              <a:cs typeface="Arial"/>
              <a:sym typeface="Arial"/>
            </a:endParaRPr>
          </a:p>
          <a:p>
            <a:pPr marL="0" lvl="0" indent="0" algn="l" rtl="0">
              <a:spcBef>
                <a:spcPts val="1200"/>
              </a:spcBef>
              <a:spcAft>
                <a:spcPts val="0"/>
              </a:spcAft>
              <a:buNone/>
            </a:pPr>
            <a:r>
              <a:rPr lang="en" sz="4757">
                <a:solidFill>
                  <a:srgbClr val="000000"/>
                </a:solidFill>
                <a:latin typeface="Arial"/>
                <a:ea typeface="Arial"/>
                <a:cs typeface="Arial"/>
                <a:sym typeface="Arial"/>
              </a:rPr>
              <a:t>				</a:t>
            </a:r>
            <a:endParaRPr sz="4757">
              <a:solidFill>
                <a:srgbClr val="000000"/>
              </a:solidFill>
              <a:latin typeface="Arial"/>
              <a:ea typeface="Arial"/>
              <a:cs typeface="Arial"/>
              <a:sym typeface="Arial"/>
            </a:endParaRPr>
          </a:p>
          <a:p>
            <a:pPr marL="0" lvl="0" indent="0" algn="l" rtl="0">
              <a:spcBef>
                <a:spcPts val="0"/>
              </a:spcBef>
              <a:spcAft>
                <a:spcPts val="0"/>
              </a:spcAft>
              <a:buNone/>
            </a:pPr>
            <a:r>
              <a:rPr lang="en" sz="4757">
                <a:solidFill>
                  <a:srgbClr val="000000"/>
                </a:solidFill>
                <a:latin typeface="Arial"/>
                <a:ea typeface="Arial"/>
                <a:cs typeface="Arial"/>
                <a:sym typeface="Arial"/>
              </a:rPr>
              <a:t>			</a:t>
            </a:r>
            <a:endParaRPr sz="4757">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Understanding the problem</a:t>
            </a:r>
            <a:endParaRPr/>
          </a:p>
        </p:txBody>
      </p:sp>
      <p:grpSp>
        <p:nvGrpSpPr>
          <p:cNvPr id="147" name="Google Shape;147;p16"/>
          <p:cNvGrpSpPr/>
          <p:nvPr/>
        </p:nvGrpSpPr>
        <p:grpSpPr>
          <a:xfrm>
            <a:off x="431925" y="1304875"/>
            <a:ext cx="2628925" cy="3416400"/>
            <a:chOff x="431925" y="1304875"/>
            <a:chExt cx="2628925" cy="3416400"/>
          </a:xfrm>
        </p:grpSpPr>
        <p:sp>
          <p:nvSpPr>
            <p:cNvPr id="148" name="Google Shape;148;p16"/>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16"/>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Item 1</a:t>
            </a:r>
            <a:endParaRPr>
              <a:solidFill>
                <a:schemeClr val="lt1"/>
              </a:solidFill>
            </a:endParaRPr>
          </a:p>
        </p:txBody>
      </p:sp>
      <p:sp>
        <p:nvSpPr>
          <p:cNvPr id="151" name="Google Shape;151;p16"/>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2900">
                <a:solidFill>
                  <a:srgbClr val="000000"/>
                </a:solidFill>
                <a:latin typeface="Arial"/>
                <a:ea typeface="Arial"/>
                <a:cs typeface="Arial"/>
                <a:sym typeface="Arial"/>
              </a:rPr>
              <a:t>The data is collected from the Indian online shoppers. Results indicate the e-retail success factors, which are very much critical for customer satisfaction. </a:t>
            </a:r>
            <a:endParaRPr sz="2900">
              <a:solidFill>
                <a:srgbClr val="000000"/>
              </a:solidFill>
              <a:latin typeface="Arial"/>
              <a:ea typeface="Arial"/>
              <a:cs typeface="Arial"/>
              <a:sym typeface="Arial"/>
            </a:endParaRPr>
          </a:p>
          <a:p>
            <a:pPr marL="0" lvl="0" indent="0" algn="l" rtl="0">
              <a:spcBef>
                <a:spcPts val="1200"/>
              </a:spcBef>
              <a:spcAft>
                <a:spcPts val="0"/>
              </a:spcAft>
              <a:buNone/>
            </a:pPr>
            <a:r>
              <a:rPr lang="en" sz="2900">
                <a:solidFill>
                  <a:srgbClr val="000000"/>
                </a:solidFill>
                <a:latin typeface="Arial"/>
                <a:ea typeface="Arial"/>
                <a:cs typeface="Arial"/>
                <a:sym typeface="Arial"/>
              </a:rPr>
              <a:t>				</a:t>
            </a:r>
            <a:endParaRPr sz="29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sz="1600"/>
          </a:p>
        </p:txBody>
      </p:sp>
      <p:grpSp>
        <p:nvGrpSpPr>
          <p:cNvPr id="152" name="Google Shape;152;p16"/>
          <p:cNvGrpSpPr/>
          <p:nvPr/>
        </p:nvGrpSpPr>
        <p:grpSpPr>
          <a:xfrm>
            <a:off x="3320450" y="1304875"/>
            <a:ext cx="2632500" cy="3416400"/>
            <a:chOff x="3320450" y="1304875"/>
            <a:chExt cx="2632500" cy="3416400"/>
          </a:xfrm>
        </p:grpSpPr>
        <p:sp>
          <p:nvSpPr>
            <p:cNvPr id="153" name="Google Shape;153;p16"/>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16"/>
          <p:cNvSpPr txBox="1">
            <a:spLocks noGrp="1"/>
          </p:cNvSpPr>
          <p:nvPr>
            <p:ph type="body" idx="4294967295"/>
          </p:nvPr>
        </p:nvSpPr>
        <p:spPr>
          <a:xfrm>
            <a:off x="3419400" y="1304875"/>
            <a:ext cx="2494500" cy="46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Item 2</a:t>
            </a:r>
            <a:endParaRPr>
              <a:solidFill>
                <a:schemeClr val="lt1"/>
              </a:solidFill>
            </a:endParaRPr>
          </a:p>
        </p:txBody>
      </p:sp>
      <p:sp>
        <p:nvSpPr>
          <p:cNvPr id="156" name="Google Shape;156;p16"/>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000000"/>
                </a:solidFill>
                <a:latin typeface="Arial"/>
                <a:ea typeface="Arial"/>
                <a:cs typeface="Arial"/>
                <a:sym typeface="Arial"/>
              </a:rPr>
              <a:t>There are two sheets (one is detailed) and second is encoded in the excel file. </a:t>
            </a:r>
            <a:endParaRPr sz="1400">
              <a:solidFill>
                <a:srgbClr val="000000"/>
              </a:solidFill>
              <a:latin typeface="Arial"/>
              <a:ea typeface="Arial"/>
              <a:cs typeface="Arial"/>
              <a:sym typeface="Arial"/>
            </a:endParaRPr>
          </a:p>
          <a:p>
            <a:pPr marL="0" lvl="0" indent="0" algn="l" rtl="0">
              <a:spcBef>
                <a:spcPts val="1200"/>
              </a:spcBef>
              <a:spcAft>
                <a:spcPts val="1200"/>
              </a:spcAft>
              <a:buNone/>
            </a:pPr>
            <a:r>
              <a:rPr lang="en" sz="1400">
                <a:solidFill>
                  <a:srgbClr val="000000"/>
                </a:solidFill>
                <a:latin typeface="Arial"/>
                <a:ea typeface="Arial"/>
                <a:cs typeface="Arial"/>
                <a:sym typeface="Arial"/>
              </a:rPr>
              <a:t>A comprehensive review of the literature, theories and models have been carried out to propose the models for customer activation and customer retention.</a:t>
            </a:r>
            <a:endParaRPr sz="1400">
              <a:solidFill>
                <a:srgbClr val="000000"/>
              </a:solidFill>
              <a:latin typeface="Arial"/>
              <a:ea typeface="Arial"/>
              <a:cs typeface="Arial"/>
              <a:sym typeface="Arial"/>
            </a:endParaRPr>
          </a:p>
        </p:txBody>
      </p:sp>
      <p:grpSp>
        <p:nvGrpSpPr>
          <p:cNvPr id="157" name="Google Shape;157;p16"/>
          <p:cNvGrpSpPr/>
          <p:nvPr/>
        </p:nvGrpSpPr>
        <p:grpSpPr>
          <a:xfrm>
            <a:off x="6212550" y="1304875"/>
            <a:ext cx="2632500" cy="3416400"/>
            <a:chOff x="6212550" y="1304875"/>
            <a:chExt cx="2632500" cy="3416400"/>
          </a:xfrm>
        </p:grpSpPr>
        <p:sp>
          <p:nvSpPr>
            <p:cNvPr id="158" name="Google Shape;158;p16"/>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6"/>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Item 3</a:t>
            </a:r>
            <a:endParaRPr>
              <a:solidFill>
                <a:schemeClr val="lt1"/>
              </a:solidFill>
            </a:endParaRPr>
          </a:p>
        </p:txBody>
      </p:sp>
      <p:sp>
        <p:nvSpPr>
          <p:cNvPr id="161" name="Google Shape;161;p16"/>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dirty="0">
                <a:latin typeface="Arial"/>
                <a:ea typeface="Arial"/>
                <a:cs typeface="Arial"/>
                <a:sym typeface="Arial"/>
              </a:rPr>
              <a:t>Five major factors that contributed to the success of an e-commerce store have been identified as: service quality, system quality, information quality, trust and net benefit.</a:t>
            </a:r>
            <a:endParaRPr sz="1400"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263150" y="299050"/>
            <a:ext cx="8636400" cy="45933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endParaRPr sz="2400" b="1"/>
          </a:p>
          <a:p>
            <a:pPr marL="0" lvl="0" indent="0" algn="l" rtl="0">
              <a:spcBef>
                <a:spcPts val="0"/>
              </a:spcBef>
              <a:spcAft>
                <a:spcPts val="0"/>
              </a:spcAft>
              <a:buNone/>
            </a:pPr>
            <a:endParaRPr sz="2400" b="1"/>
          </a:p>
          <a:p>
            <a:pPr marL="0" lvl="0" indent="0" algn="l" rtl="0">
              <a:spcBef>
                <a:spcPts val="0"/>
              </a:spcBef>
              <a:spcAft>
                <a:spcPts val="0"/>
              </a:spcAft>
              <a:buNone/>
            </a:pPr>
            <a:endParaRPr sz="2400" b="1"/>
          </a:p>
          <a:p>
            <a:pPr marL="0" lvl="0" indent="0" algn="l" rtl="0">
              <a:spcBef>
                <a:spcPts val="0"/>
              </a:spcBef>
              <a:spcAft>
                <a:spcPts val="0"/>
              </a:spcAft>
              <a:buNone/>
            </a:pPr>
            <a:endParaRPr sz="2400" b="1"/>
          </a:p>
          <a:p>
            <a:pPr marL="0" lvl="0" indent="0" algn="l" rtl="0">
              <a:spcBef>
                <a:spcPts val="0"/>
              </a:spcBef>
              <a:spcAft>
                <a:spcPts val="0"/>
              </a:spcAft>
              <a:buNone/>
            </a:pPr>
            <a:endParaRPr sz="2400" b="1"/>
          </a:p>
          <a:p>
            <a:pPr marL="0" lvl="0" indent="0" algn="l" rtl="0">
              <a:spcBef>
                <a:spcPts val="0"/>
              </a:spcBef>
              <a:spcAft>
                <a:spcPts val="0"/>
              </a:spcAft>
              <a:buNone/>
            </a:pPr>
            <a:endParaRPr sz="2400" b="1"/>
          </a:p>
          <a:p>
            <a:pPr marL="0" lvl="0" indent="0" algn="l" rtl="0">
              <a:spcBef>
                <a:spcPts val="0"/>
              </a:spcBef>
              <a:spcAft>
                <a:spcPts val="0"/>
              </a:spcAft>
              <a:buNone/>
            </a:pPr>
            <a:endParaRPr sz="2400" b="1"/>
          </a:p>
          <a:p>
            <a:pPr marL="0" lvl="0" indent="0" algn="l" rtl="0">
              <a:spcBef>
                <a:spcPts val="0"/>
              </a:spcBef>
              <a:spcAft>
                <a:spcPts val="0"/>
              </a:spcAft>
              <a:buNone/>
            </a:pPr>
            <a:endParaRPr sz="2400" b="1"/>
          </a:p>
          <a:p>
            <a:pPr marL="0" lvl="0" indent="0" algn="l" rtl="0">
              <a:spcBef>
                <a:spcPts val="0"/>
              </a:spcBef>
              <a:spcAft>
                <a:spcPts val="0"/>
              </a:spcAft>
              <a:buNone/>
            </a:pPr>
            <a:endParaRPr sz="2400" b="1"/>
          </a:p>
          <a:p>
            <a:pPr marL="0" lvl="0" indent="0" algn="l" rtl="0">
              <a:spcBef>
                <a:spcPts val="0"/>
              </a:spcBef>
              <a:spcAft>
                <a:spcPts val="0"/>
              </a:spcAft>
              <a:buNone/>
            </a:pPr>
            <a:endParaRPr sz="2400" b="1"/>
          </a:p>
          <a:p>
            <a:pPr marL="0" lvl="0" indent="0" algn="l" rtl="0">
              <a:spcBef>
                <a:spcPts val="0"/>
              </a:spcBef>
              <a:spcAft>
                <a:spcPts val="0"/>
              </a:spcAft>
              <a:buNone/>
            </a:pPr>
            <a:endParaRPr sz="2400" b="1"/>
          </a:p>
          <a:p>
            <a:pPr marL="0" lvl="0" indent="0" algn="l" rtl="0">
              <a:spcBef>
                <a:spcPts val="0"/>
              </a:spcBef>
              <a:spcAft>
                <a:spcPts val="0"/>
              </a:spcAft>
              <a:buNone/>
            </a:pPr>
            <a:endParaRPr sz="2400" b="1"/>
          </a:p>
          <a:p>
            <a:pPr marL="0" lvl="0" indent="0" algn="l" rtl="0">
              <a:spcBef>
                <a:spcPts val="0"/>
              </a:spcBef>
              <a:spcAft>
                <a:spcPts val="0"/>
              </a:spcAft>
              <a:buNone/>
            </a:pPr>
            <a:endParaRPr sz="2400" b="1"/>
          </a:p>
          <a:p>
            <a:pPr marL="0" lvl="0" indent="0" algn="l" rtl="0">
              <a:spcBef>
                <a:spcPts val="0"/>
              </a:spcBef>
              <a:spcAft>
                <a:spcPts val="0"/>
              </a:spcAft>
              <a:buNone/>
            </a:pPr>
            <a:endParaRPr sz="2400" b="1"/>
          </a:p>
          <a:p>
            <a:pPr marL="0" lvl="0" indent="0" algn="l" rtl="0">
              <a:spcBef>
                <a:spcPts val="0"/>
              </a:spcBef>
              <a:spcAft>
                <a:spcPts val="0"/>
              </a:spcAft>
              <a:buNone/>
            </a:pPr>
            <a:r>
              <a:rPr lang="en" sz="2400" b="1"/>
              <a:t>Project objective: </a:t>
            </a:r>
            <a:endParaRPr sz="2400" b="1"/>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r>
              <a:rPr lang="en" sz="1411">
                <a:solidFill>
                  <a:srgbClr val="000000"/>
                </a:solidFill>
                <a:latin typeface="Arial"/>
                <a:ea typeface="Arial"/>
                <a:cs typeface="Arial"/>
                <a:sym typeface="Arial"/>
              </a:rPr>
              <a:t>A). What is Customer Retention</a:t>
            </a:r>
            <a:endParaRPr sz="1411">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411">
                <a:solidFill>
                  <a:srgbClr val="000000"/>
                </a:solidFill>
                <a:latin typeface="Arial"/>
                <a:ea typeface="Arial"/>
                <a:cs typeface="Arial"/>
                <a:sym typeface="Arial"/>
              </a:rPr>
              <a:t>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increase your reputation. </a:t>
            </a:r>
            <a:endParaRPr sz="1411">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411">
                <a:solidFill>
                  <a:srgbClr val="000000"/>
                </a:solidFill>
                <a:latin typeface="Arial"/>
                <a:ea typeface="Arial"/>
                <a:cs typeface="Arial"/>
                <a:sym typeface="Arial"/>
              </a:rPr>
              <a:t>B). Why do we need Customer Retention? </a:t>
            </a:r>
            <a:endParaRPr sz="1411">
              <a:solidFill>
                <a:srgbClr val="000000"/>
              </a:solidFill>
              <a:latin typeface="Arial"/>
              <a:ea typeface="Arial"/>
              <a:cs typeface="Arial"/>
              <a:sym typeface="Arial"/>
            </a:endParaRPr>
          </a:p>
          <a:p>
            <a:pPr marL="457200" lvl="0" indent="-309244" algn="l" rtl="0">
              <a:lnSpc>
                <a:spcPct val="115000"/>
              </a:lnSpc>
              <a:spcBef>
                <a:spcPts val="1200"/>
              </a:spcBef>
              <a:spcAft>
                <a:spcPts val="0"/>
              </a:spcAft>
              <a:buClr>
                <a:srgbClr val="000000"/>
              </a:buClr>
              <a:buSzPct val="100000"/>
              <a:buFont typeface="Arial"/>
              <a:buAutoNum type="arabicPeriod"/>
            </a:pPr>
            <a:r>
              <a:rPr lang="en" sz="1411">
                <a:solidFill>
                  <a:srgbClr val="000000"/>
                </a:solidFill>
                <a:latin typeface="Arial"/>
                <a:ea typeface="Arial"/>
                <a:cs typeface="Arial"/>
                <a:sym typeface="Arial"/>
              </a:rPr>
              <a:t>Lower Marketing Costs</a:t>
            </a:r>
            <a:endParaRPr sz="1411">
              <a:solidFill>
                <a:srgbClr val="000000"/>
              </a:solidFill>
              <a:latin typeface="Arial"/>
              <a:ea typeface="Arial"/>
              <a:cs typeface="Arial"/>
              <a:sym typeface="Arial"/>
            </a:endParaRPr>
          </a:p>
          <a:p>
            <a:pPr marL="457200" lvl="0" indent="-309244" algn="l" rtl="0">
              <a:lnSpc>
                <a:spcPct val="115000"/>
              </a:lnSpc>
              <a:spcBef>
                <a:spcPts val="0"/>
              </a:spcBef>
              <a:spcAft>
                <a:spcPts val="0"/>
              </a:spcAft>
              <a:buClr>
                <a:srgbClr val="000000"/>
              </a:buClr>
              <a:buSzPct val="100000"/>
              <a:buFont typeface="Arial"/>
              <a:buAutoNum type="arabicPeriod"/>
            </a:pPr>
            <a:r>
              <a:rPr lang="en" sz="1411">
                <a:solidFill>
                  <a:srgbClr val="000000"/>
                </a:solidFill>
                <a:latin typeface="Arial"/>
                <a:ea typeface="Arial"/>
                <a:cs typeface="Arial"/>
                <a:sym typeface="Arial"/>
              </a:rPr>
              <a:t>Repeat Purchases Means Repeat Profits.</a:t>
            </a:r>
            <a:endParaRPr sz="1411">
              <a:solidFill>
                <a:srgbClr val="000000"/>
              </a:solidFill>
              <a:latin typeface="Arial"/>
              <a:ea typeface="Arial"/>
              <a:cs typeface="Arial"/>
              <a:sym typeface="Arial"/>
            </a:endParaRPr>
          </a:p>
          <a:p>
            <a:pPr marL="457200" lvl="0" indent="-309244" algn="l" rtl="0">
              <a:lnSpc>
                <a:spcPct val="115000"/>
              </a:lnSpc>
              <a:spcBef>
                <a:spcPts val="0"/>
              </a:spcBef>
              <a:spcAft>
                <a:spcPts val="0"/>
              </a:spcAft>
              <a:buClr>
                <a:srgbClr val="000000"/>
              </a:buClr>
              <a:buSzPct val="100000"/>
              <a:buFont typeface="Arial"/>
              <a:buAutoNum type="arabicPeriod"/>
            </a:pPr>
            <a:r>
              <a:rPr lang="en" sz="1411">
                <a:solidFill>
                  <a:srgbClr val="000000"/>
                </a:solidFill>
                <a:latin typeface="Arial"/>
                <a:ea typeface="Arial"/>
                <a:cs typeface="Arial"/>
                <a:sym typeface="Arial"/>
              </a:rPr>
              <a:t>Gain Valuable Feedback</a:t>
            </a:r>
            <a:endParaRPr sz="1411">
              <a:solidFill>
                <a:srgbClr val="000000"/>
              </a:solidFill>
              <a:latin typeface="Arial"/>
              <a:ea typeface="Arial"/>
              <a:cs typeface="Arial"/>
              <a:sym typeface="Arial"/>
            </a:endParaRPr>
          </a:p>
          <a:p>
            <a:pPr marL="457200" lvl="0" indent="-309244" algn="l" rtl="0">
              <a:lnSpc>
                <a:spcPct val="115000"/>
              </a:lnSpc>
              <a:spcBef>
                <a:spcPts val="0"/>
              </a:spcBef>
              <a:spcAft>
                <a:spcPts val="0"/>
              </a:spcAft>
              <a:buClr>
                <a:srgbClr val="000000"/>
              </a:buClr>
              <a:buSzPct val="100000"/>
              <a:buFont typeface="Arial"/>
              <a:buAutoNum type="arabicPeriod"/>
            </a:pPr>
            <a:r>
              <a:rPr lang="en" sz="1411">
                <a:solidFill>
                  <a:srgbClr val="000000"/>
                </a:solidFill>
                <a:latin typeface="Arial"/>
                <a:ea typeface="Arial"/>
                <a:cs typeface="Arial"/>
                <a:sym typeface="Arial"/>
              </a:rPr>
              <a:t>Sell At Premium Price.</a:t>
            </a:r>
            <a:endParaRPr sz="1411">
              <a:solidFill>
                <a:srgbClr val="000000"/>
              </a:solidFill>
              <a:latin typeface="Arial"/>
              <a:ea typeface="Arial"/>
              <a:cs typeface="Arial"/>
              <a:sym typeface="Arial"/>
            </a:endParaRPr>
          </a:p>
          <a:p>
            <a:pPr marL="457200" lvl="0" indent="-309244" algn="l" rtl="0">
              <a:lnSpc>
                <a:spcPct val="115000"/>
              </a:lnSpc>
              <a:spcBef>
                <a:spcPts val="0"/>
              </a:spcBef>
              <a:spcAft>
                <a:spcPts val="0"/>
              </a:spcAft>
              <a:buClr>
                <a:srgbClr val="000000"/>
              </a:buClr>
              <a:buSzPct val="100000"/>
              <a:buFont typeface="Arial"/>
              <a:buAutoNum type="arabicPeriod"/>
            </a:pPr>
            <a:r>
              <a:rPr lang="en" sz="1411">
                <a:solidFill>
                  <a:srgbClr val="000000"/>
                </a:solidFill>
                <a:latin typeface="Arial"/>
                <a:ea typeface="Arial"/>
                <a:cs typeface="Arial"/>
                <a:sym typeface="Arial"/>
              </a:rPr>
              <a:t>Word Of Mouth Advertising. </a:t>
            </a:r>
            <a:endParaRPr sz="1411">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8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8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8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4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2175775" y="131300"/>
            <a:ext cx="5377500" cy="1053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000">
                <a:latin typeface="Arial"/>
                <a:ea typeface="Arial"/>
                <a:cs typeface="Arial"/>
                <a:sym typeface="Arial"/>
              </a:rPr>
              <a:t>Exploratory Data Analysis</a:t>
            </a:r>
            <a:endParaRPr sz="3000">
              <a:latin typeface="Arial"/>
              <a:ea typeface="Arial"/>
              <a:cs typeface="Arial"/>
              <a:sym typeface="Arial"/>
            </a:endParaRPr>
          </a:p>
        </p:txBody>
      </p:sp>
      <p:sp>
        <p:nvSpPr>
          <p:cNvPr id="172" name="Google Shape;172;p18"/>
          <p:cNvSpPr txBox="1"/>
          <p:nvPr/>
        </p:nvSpPr>
        <p:spPr>
          <a:xfrm>
            <a:off x="275125" y="1375575"/>
            <a:ext cx="7380300" cy="6649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First  Import The Imported Important Libraries Which Required For The Analyse The DataSet.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Then Imported The DataSet Which Is In The Excel. With The Help Of The Pandas Library.</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73" name="Google Shape;173;p18"/>
          <p:cNvPicPr preferRelativeResize="0"/>
          <p:nvPr/>
        </p:nvPicPr>
        <p:blipFill>
          <a:blip r:embed="rId3">
            <a:alphaModFix/>
          </a:blip>
          <a:stretch>
            <a:fillRect/>
          </a:stretch>
        </p:blipFill>
        <p:spPr>
          <a:xfrm>
            <a:off x="29899" y="1951473"/>
            <a:ext cx="9084201" cy="344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9"/>
          <p:cNvSpPr txBox="1">
            <a:spLocks noGrp="1"/>
          </p:cNvSpPr>
          <p:nvPr>
            <p:ph type="title"/>
          </p:nvPr>
        </p:nvSpPr>
        <p:spPr>
          <a:xfrm>
            <a:off x="287075" y="925650"/>
            <a:ext cx="8349300" cy="27825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Font typeface="Arial"/>
              <a:buChar char="❖"/>
            </a:pPr>
            <a:r>
              <a:rPr lang="en" sz="1400">
                <a:latin typeface="Arial"/>
                <a:ea typeface="Arial"/>
                <a:cs typeface="Arial"/>
                <a:sym typeface="Arial"/>
              </a:rPr>
              <a:t>After importing dataset did some analysis like checking the shape of dataset, checking for null value presence,checking unique value each feature contains and it’s value counts.  </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Then while looking into the value counts I found some duplicate entries in the features i.e.  two words with same meaning.</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 With this help of the value count function observed the duplicate values in columns of the dataset.</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Also sorted the columns for the univariate analysis and for personal info the some columns distributed.</a:t>
            </a:r>
            <a:endParaRPr sz="1400">
              <a:latin typeface="Arial"/>
              <a:ea typeface="Arial"/>
              <a:cs typeface="Arial"/>
              <a:sym typeface="Arial"/>
            </a:endParaRPr>
          </a:p>
          <a:p>
            <a:pPr marL="457200" lvl="0" indent="0" algn="l" rtl="0">
              <a:spcBef>
                <a:spcPts val="0"/>
              </a:spcBef>
              <a:spcAft>
                <a:spcPts val="0"/>
              </a:spcAft>
              <a:buNone/>
            </a:pPr>
            <a:endParaRPr sz="1400">
              <a:latin typeface="Arial"/>
              <a:ea typeface="Arial"/>
              <a:cs typeface="Arial"/>
              <a:sym typeface="Arial"/>
            </a:endParaRPr>
          </a:p>
        </p:txBody>
      </p:sp>
      <p:sp>
        <p:nvSpPr>
          <p:cNvPr id="179" name="Google Shape;179;p19"/>
          <p:cNvSpPr txBox="1"/>
          <p:nvPr/>
        </p:nvSpPr>
        <p:spPr>
          <a:xfrm>
            <a:off x="2631550" y="311000"/>
            <a:ext cx="47487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dk2"/>
                </a:solidFill>
              </a:rPr>
              <a:t>Exploratory Data Analysis</a:t>
            </a:r>
            <a:endParaRPr sz="3000">
              <a:solidFill>
                <a:schemeClr val="dk2"/>
              </a:solidFill>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361200" y="370225"/>
            <a:ext cx="4045200" cy="1675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latin typeface="Arial"/>
                <a:ea typeface="Arial"/>
                <a:cs typeface="Arial"/>
                <a:sym typeface="Arial"/>
              </a:rPr>
              <a:t>Data Visualization </a:t>
            </a:r>
            <a:endParaRPr b="1">
              <a:latin typeface="Arial"/>
              <a:ea typeface="Arial"/>
              <a:cs typeface="Arial"/>
              <a:sym typeface="Arial"/>
            </a:endParaRPr>
          </a:p>
        </p:txBody>
      </p:sp>
      <p:sp>
        <p:nvSpPr>
          <p:cNvPr id="185" name="Google Shape;185;p20"/>
          <p:cNvSpPr txBox="1">
            <a:spLocks noGrp="1"/>
          </p:cNvSpPr>
          <p:nvPr>
            <p:ph type="body" idx="2"/>
          </p:nvPr>
        </p:nvSpPr>
        <p:spPr>
          <a:xfrm>
            <a:off x="160975" y="1426400"/>
            <a:ext cx="8439300" cy="3429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rgbClr val="000000"/>
                </a:solidFill>
                <a:latin typeface="Arial"/>
                <a:ea typeface="Arial"/>
                <a:cs typeface="Arial"/>
                <a:sym typeface="Arial"/>
              </a:rPr>
              <a:t>Since all the features are categorical we can use only categorical, plotting to get better insight. </a:t>
            </a:r>
            <a:endParaRPr>
              <a:solidFill>
                <a:srgbClr val="000000"/>
              </a:solidFill>
              <a:latin typeface="Arial"/>
              <a:ea typeface="Arial"/>
              <a:cs typeface="Arial"/>
              <a:sym typeface="Arial"/>
            </a:endParaRPr>
          </a:p>
          <a:p>
            <a:pPr marL="0" lvl="0" indent="0" algn="l" rtl="0">
              <a:spcBef>
                <a:spcPts val="1200"/>
              </a:spcBef>
              <a:spcAft>
                <a:spcPts val="0"/>
              </a:spcAft>
              <a:buNone/>
            </a:pPr>
            <a:r>
              <a:rPr lang="en" sz="1200">
                <a:solidFill>
                  <a:srgbClr val="000000"/>
                </a:solidFill>
                <a:latin typeface="Arial"/>
                <a:ea typeface="Arial"/>
                <a:cs typeface="Arial"/>
                <a:sym typeface="Arial"/>
              </a:rPr>
              <a:t>particularly I have used Count plot for Gender Of Response, Which city do you shop online from, How old are you? Area Of Pincode, Screen Size, Shopping Frequency, Internet Access, Operating System, etc. columns I had done the count plot. </a:t>
            </a:r>
            <a:endParaRPr sz="1200">
              <a:solidFill>
                <a:srgbClr val="000000"/>
              </a:solidFill>
              <a:latin typeface="Arial"/>
              <a:ea typeface="Arial"/>
              <a:cs typeface="Arial"/>
              <a:sym typeface="Arial"/>
            </a:endParaRPr>
          </a:p>
          <a:p>
            <a:pPr marL="0" lvl="0" indent="0" algn="l" rtl="0">
              <a:spcBef>
                <a:spcPts val="1200"/>
              </a:spcBef>
              <a:spcAft>
                <a:spcPts val="0"/>
              </a:spcAft>
              <a:buNone/>
            </a:pPr>
            <a:endParaRPr sz="1200">
              <a:solidFill>
                <a:srgbClr val="000000"/>
              </a:solidFill>
              <a:latin typeface="Arial"/>
              <a:ea typeface="Arial"/>
              <a:cs typeface="Arial"/>
              <a:sym typeface="Arial"/>
            </a:endParaRPr>
          </a:p>
          <a:p>
            <a:pPr marL="0" lvl="0" indent="0" algn="l" rtl="0">
              <a:spcBef>
                <a:spcPts val="1200"/>
              </a:spcBef>
              <a:spcAft>
                <a:spcPts val="0"/>
              </a:spcAft>
              <a:buNone/>
            </a:pPr>
            <a:endParaRPr sz="1200">
              <a:solidFill>
                <a:srgbClr val="000000"/>
              </a:solidFill>
              <a:latin typeface="Arial"/>
              <a:ea typeface="Arial"/>
              <a:cs typeface="Arial"/>
              <a:sym typeface="Arial"/>
            </a:endParaRPr>
          </a:p>
          <a:p>
            <a:pPr marL="0" lvl="0" indent="457200" algn="l" rtl="0">
              <a:spcBef>
                <a:spcPts val="1200"/>
              </a:spcBef>
              <a:spcAft>
                <a:spcPts val="0"/>
              </a:spcAft>
              <a:buNone/>
            </a:pPr>
            <a:endParaRPr sz="1200">
              <a:solidFill>
                <a:srgbClr val="000000"/>
              </a:solidFill>
              <a:latin typeface="Arial"/>
              <a:ea typeface="Arial"/>
              <a:cs typeface="Arial"/>
              <a:sym typeface="Arial"/>
            </a:endParaRPr>
          </a:p>
          <a:p>
            <a:pPr marL="0" lvl="0" indent="0" algn="l" rtl="0">
              <a:spcBef>
                <a:spcPts val="120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a:p>
        </p:txBody>
      </p:sp>
      <p:pic>
        <p:nvPicPr>
          <p:cNvPr id="186" name="Google Shape;186;p20"/>
          <p:cNvPicPr preferRelativeResize="0"/>
          <p:nvPr/>
        </p:nvPicPr>
        <p:blipFill>
          <a:blip r:embed="rId3">
            <a:alphaModFix/>
          </a:blip>
          <a:stretch>
            <a:fillRect/>
          </a:stretch>
        </p:blipFill>
        <p:spPr>
          <a:xfrm>
            <a:off x="638088" y="2335338"/>
            <a:ext cx="3371775" cy="1612025"/>
          </a:xfrm>
          <a:prstGeom prst="rect">
            <a:avLst/>
          </a:prstGeom>
          <a:noFill/>
          <a:ln>
            <a:noFill/>
          </a:ln>
        </p:spPr>
      </p:pic>
      <p:pic>
        <p:nvPicPr>
          <p:cNvPr id="187" name="Google Shape;187;p20"/>
          <p:cNvPicPr preferRelativeResize="0"/>
          <p:nvPr/>
        </p:nvPicPr>
        <p:blipFill>
          <a:blip r:embed="rId4">
            <a:alphaModFix/>
          </a:blip>
          <a:stretch>
            <a:fillRect/>
          </a:stretch>
        </p:blipFill>
        <p:spPr>
          <a:xfrm>
            <a:off x="4140125" y="2377337"/>
            <a:ext cx="4284800" cy="2508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a:spLocks noGrp="1"/>
          </p:cNvSpPr>
          <p:nvPr>
            <p:ph type="title" idx="4294967295"/>
          </p:nvPr>
        </p:nvSpPr>
        <p:spPr>
          <a:xfrm rot="10800000" flipH="1">
            <a:off x="104975" y="163175"/>
            <a:ext cx="38700" cy="4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00"/>
              <a:t>h</a:t>
            </a:r>
            <a:endParaRPr sz="100"/>
          </a:p>
        </p:txBody>
      </p:sp>
      <p:sp>
        <p:nvSpPr>
          <p:cNvPr id="193" name="Google Shape;193;p21"/>
          <p:cNvSpPr txBox="1">
            <a:spLocks noGrp="1"/>
          </p:cNvSpPr>
          <p:nvPr>
            <p:ph type="body" idx="1"/>
          </p:nvPr>
        </p:nvSpPr>
        <p:spPr>
          <a:xfrm rot="10800000" flipH="1">
            <a:off x="328025" y="4768600"/>
            <a:ext cx="150300" cy="60000"/>
          </a:xfrm>
          <a:prstGeom prst="rect">
            <a:avLst/>
          </a:prstGeom>
        </p:spPr>
        <p:txBody>
          <a:bodyPr spcFirstLastPara="1" wrap="square" lIns="91425" tIns="91425" rIns="91425" bIns="91425" anchor="b" anchorCtr="0">
            <a:normAutofit fontScale="25000" lnSpcReduction="20000"/>
          </a:bodyPr>
          <a:lstStyle/>
          <a:p>
            <a:pPr marL="0" lvl="0" indent="0" algn="l" rtl="0">
              <a:spcBef>
                <a:spcPts val="0"/>
              </a:spcBef>
              <a:spcAft>
                <a:spcPts val="0"/>
              </a:spcAft>
              <a:buNone/>
            </a:pPr>
            <a:r>
              <a:rPr lang="en"/>
              <a:t>g</a:t>
            </a:r>
            <a:endParaRPr/>
          </a:p>
        </p:txBody>
      </p:sp>
      <p:pic>
        <p:nvPicPr>
          <p:cNvPr id="194" name="Google Shape;194;p21"/>
          <p:cNvPicPr preferRelativeResize="0"/>
          <p:nvPr/>
        </p:nvPicPr>
        <p:blipFill>
          <a:blip r:embed="rId3">
            <a:alphaModFix/>
          </a:blip>
          <a:stretch>
            <a:fillRect/>
          </a:stretch>
        </p:blipFill>
        <p:spPr>
          <a:xfrm>
            <a:off x="400475" y="299050"/>
            <a:ext cx="4284800" cy="3907200"/>
          </a:xfrm>
          <a:prstGeom prst="rect">
            <a:avLst/>
          </a:prstGeom>
          <a:noFill/>
          <a:ln>
            <a:noFill/>
          </a:ln>
        </p:spPr>
      </p:pic>
      <p:pic>
        <p:nvPicPr>
          <p:cNvPr id="195" name="Google Shape;195;p21"/>
          <p:cNvPicPr preferRelativeResize="0"/>
          <p:nvPr/>
        </p:nvPicPr>
        <p:blipFill>
          <a:blip r:embed="rId4">
            <a:alphaModFix/>
          </a:blip>
          <a:stretch>
            <a:fillRect/>
          </a:stretch>
        </p:blipFill>
        <p:spPr>
          <a:xfrm>
            <a:off x="4685275" y="248350"/>
            <a:ext cx="4031575" cy="506730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2023</Words>
  <Application>Microsoft Office PowerPoint</Application>
  <PresentationFormat>On-screen Show (16:9)</PresentationFormat>
  <Paragraphs>260</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Times New Roman</vt:lpstr>
      <vt:lpstr>Calibri</vt:lpstr>
      <vt:lpstr>Nunito</vt:lpstr>
      <vt:lpstr>Shift</vt:lpstr>
      <vt:lpstr>                                        INDIAN E-COMMERCE CUSTOMER RETENTION              </vt:lpstr>
      <vt:lpstr>Content:</vt:lpstr>
      <vt:lpstr>Overview: </vt:lpstr>
      <vt:lpstr>Understanding the problem</vt:lpstr>
      <vt:lpstr>              Project objective:   A). What is Customer Retention 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increase your reputation.  B). Why do we need Customer Retention?  Lower Marketing Costs Repeat Purchases Means Repeat Profits. Gain Valuable Feedback Sell At Premium Price. Word Of Mouth Advertising.                                                              </vt:lpstr>
      <vt:lpstr>Exploratory Data Analysis</vt:lpstr>
      <vt:lpstr>After importing dataset did some analysis like checking the shape of dataset, checking for null value presence,checking unique value each feature contains and it’s value counts.   Then while looking into the value counts I found some duplicate entries in the features i.e.  two words with same meaning.  With this help of the value count function observed the duplicate values in columns of the dataset. Also sorted the columns for the univariate analysis and for personal info the some columns distributed. </vt:lpstr>
      <vt:lpstr>Data Visualization </vt:lpstr>
      <vt:lpstr>h</vt:lpstr>
      <vt:lpstr>PowerPoint Presentation</vt:lpstr>
      <vt:lpstr>PowerPoint Presentation</vt:lpstr>
      <vt:lpstr>PowerPoint Presentation</vt:lpstr>
      <vt:lpstr>PowerPoint Presentation</vt:lpstr>
      <vt:lpstr>PowerPoint Presentation</vt:lpstr>
      <vt:lpstr>PowerPoint Presentation</vt:lpstr>
      <vt:lpstr>                         Visualization With Online Retailing Observations :              </vt:lpstr>
      <vt:lpstr>                         Made the Plots for the, Why did you abandon the Bag, Shopping Cart? Column For the Better Visualization.              </vt:lpstr>
      <vt:lpstr>                         Processing the data frame :  In this I had separated the dataframe in new variables like Feature &amp; Target variables.   Then Used the Encoding Techniques of Ordinal Encoder &amp; Label Encoder.     2. Then The Data was Scale By using the MinMaxScalar Technique for better scaling of the data.                               </vt:lpstr>
      <vt:lpstr>                         Model Building :              </vt:lpstr>
      <vt:lpstr>PCA : </vt:lpstr>
      <vt:lpstr>PowerPoint Presentation</vt:lpstr>
      <vt:lpstr>Model Choosing :</vt:lpstr>
      <vt:lpstr>                         Conclusion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INDIAN E-COMMERCE CUSTOMER RETENTION              </dc:title>
  <dc:creator>UDAY RAJ</dc:creator>
  <cp:lastModifiedBy>UDAY RAJ SHARMA</cp:lastModifiedBy>
  <cp:revision>1</cp:revision>
  <dcterms:modified xsi:type="dcterms:W3CDTF">2023-01-12T09:56:54Z</dcterms:modified>
</cp:coreProperties>
</file>