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4"/>
  </p:notesMasterIdLst>
  <p:handoutMasterIdLst>
    <p:handoutMasterId r:id="rId5"/>
  </p:handoutMasterIdLst>
  <p:sldIdLst>
    <p:sldId id="256" r:id="rId2"/>
    <p:sldId id="257" r:id="rId3"/>
  </p:sldIdLst>
  <p:sldSz cx="43891200" cy="21945600"/>
  <p:notesSz cx="9239250" cy="11982450"/>
  <p:embeddedFontLst>
    <p:embeddedFont>
      <p:font typeface="Quattrocento" panose="02020502030000000404" pitchFamily="18" charset="0"/>
      <p:regular r:id="rId6"/>
      <p:bold r:id="rId7"/>
    </p:embeddedFont>
    <p:embeddedFont>
      <p:font typeface="Quattrocento Sans" panose="020B0502050000020003" pitchFamily="34" charset="0"/>
      <p:regular r:id="rId8"/>
      <p:bold r:id="rId9"/>
      <p:italic r:id="rId10"/>
      <p:boldItalic r:id="rId11"/>
    </p:embeddedFont>
  </p:embeddedFontLst>
  <p:custDataLst>
    <p:tags r:id="rId12"/>
  </p:custDataLst>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7392" userDrawn="1">
          <p15:clr>
            <a:srgbClr val="A4A3A4"/>
          </p15:clr>
        </p15:guide>
        <p15:guide id="2" pos="13440" userDrawn="1">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35" autoAdjust="0"/>
    <p:restoredTop sz="93654" autoAdjust="0"/>
  </p:normalViewPr>
  <p:slideViewPr>
    <p:cSldViewPr>
      <p:cViewPr>
        <p:scale>
          <a:sx n="25" d="100"/>
          <a:sy n="25" d="100"/>
        </p:scale>
        <p:origin x="1256" y="784"/>
      </p:cViewPr>
      <p:guideLst>
        <p:guide orient="horz" pos="7392"/>
        <p:guide pos="134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3" d="100"/>
          <a:sy n="73" d="100"/>
        </p:scale>
        <p:origin x="3984" y="72"/>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handoutMaster" Target="handoutMasters/handoutMaster1.xml"/><Relationship Id="rId15" Type="http://schemas.openxmlformats.org/officeDocument/2006/relationships/theme" Target="theme/theme1.xml"/><Relationship Id="rId10" Type="http://schemas.openxmlformats.org/officeDocument/2006/relationships/font" Target="fonts/font5.fntdata"/><Relationship Id="rId4" Type="http://schemas.openxmlformats.org/officeDocument/2006/relationships/notesMaster" Target="notesMasters/notesMaster1.xml"/><Relationship Id="rId9" Type="http://schemas.openxmlformats.org/officeDocument/2006/relationships/font" Target="fonts/font4.fntdata"/><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defTabSz="1149350">
              <a:defRPr sz="1500"/>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algn="r" defTabSz="1149350">
              <a:defRPr sz="1500"/>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defTabSz="1149350">
              <a:defRPr sz="1500"/>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algn="r" defTabSz="1149350">
              <a:defRPr sz="1500"/>
            </a:lvl1pPr>
          </a:lstStyle>
          <a:p>
            <a:fld id="{56A6134A-9986-4884-ADAB-C57241D32564}" type="slidenum">
              <a:rPr lang="zh-CN" altLang="en-US"/>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defTabSz="1149350">
              <a:defRPr sz="1500"/>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algn="r" defTabSz="1149350">
              <a:defRPr sz="1500"/>
            </a:lvl1pPr>
          </a:lstStyle>
          <a:p>
            <a:endParaRPr lang="en-US" altLang="zh-CN"/>
          </a:p>
        </p:txBody>
      </p:sp>
      <p:sp>
        <p:nvSpPr>
          <p:cNvPr id="2052" name="Rectangle 4"/>
          <p:cNvSpPr>
            <a:spLocks noGrp="1" noRot="1" noChangeAspect="1" noChangeArrowheads="1" noTextEdit="1"/>
          </p:cNvSpPr>
          <p:nvPr>
            <p:ph type="sldImg" idx="2"/>
          </p:nvPr>
        </p:nvSpPr>
        <p:spPr bwMode="auto">
          <a:xfrm>
            <a:off x="68263" y="889000"/>
            <a:ext cx="9088437" cy="454501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defTabSz="1149350">
              <a:defRPr sz="1500"/>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algn="r" defTabSz="1149350">
              <a:defRPr sz="1500"/>
            </a:lvl1pPr>
          </a:lstStyle>
          <a:p>
            <a:fld id="{23124DF2-DDA8-402F-81DD-AC1D1E5694AB}" type="slidenum">
              <a:rPr lang="zh-CN" altLang="en-US"/>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defPPr>
              <a:defRPr kern="1200"/>
            </a:defPPr>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t>1</a:t>
            </a:fld>
            <a:endParaRPr lang="en-US" altLang="zh-CN" sz="1500"/>
          </a:p>
        </p:txBody>
      </p:sp>
      <p:sp>
        <p:nvSpPr>
          <p:cNvPr id="3075" name="Rectangle 2"/>
          <p:cNvSpPr>
            <a:spLocks noGrp="1" noRot="1" noChangeAspect="1" noChangeArrowheads="1" noTextEdit="1"/>
          </p:cNvSpPr>
          <p:nvPr>
            <p:ph type="sldImg"/>
          </p:nvPr>
        </p:nvSpPr>
        <p:spPr>
          <a:xfrm>
            <a:off x="68263" y="889000"/>
            <a:ext cx="9088437" cy="4545013"/>
          </a:xfrm>
        </p:spPr>
      </p:sp>
      <p:sp>
        <p:nvSpPr>
          <p:cNvPr id="3076" name="Rectangle 3"/>
          <p:cNvSpPr>
            <a:spLocks noGrp="1" noChangeArrowheads="1"/>
          </p:cNvSpPr>
          <p:nvPr>
            <p:ph type="body" idx="1"/>
          </p:nvPr>
        </p:nvSpPr>
        <p:spPr>
          <a:noFill/>
        </p:spPr>
        <p:txBody>
          <a:bodyPr/>
          <a:lstStyle>
            <a:defPPr>
              <a:defRPr kern="1200"/>
            </a:defP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4" y="6817784"/>
            <a:ext cx="37306957" cy="4703233"/>
          </a:xfrm>
          <a:prstGeom prst="rect">
            <a:avLst/>
          </a:prstGeo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4245" y="12435417"/>
            <a:ext cx="30722711" cy="5609167"/>
          </a:xfrm>
          <a:prstGeom prst="rect">
            <a:avLst/>
          </a:prstGeom>
        </p:spPr>
        <p:txBody>
          <a:bodyPr/>
          <a:lstStyle>
            <a:defPPr>
              <a:defRPr kern="1200"/>
            </a:defPPr>
            <a:lvl1pPr marL="0" indent="0" algn="ctr">
              <a:buNone/>
              <a:defRPr/>
            </a:lvl1pPr>
            <a:lvl2pPr marL="304815" indent="0" algn="ctr">
              <a:buNone/>
              <a:defRPr/>
            </a:lvl2pPr>
            <a:lvl3pPr marL="609630" indent="0" algn="ctr">
              <a:buNone/>
              <a:defRPr/>
            </a:lvl3pPr>
            <a:lvl4pPr marL="914446" indent="0" algn="ctr">
              <a:buNone/>
              <a:defRPr/>
            </a:lvl4pPr>
            <a:lvl5pPr marL="1219261" indent="0" algn="ctr">
              <a:buNone/>
              <a:defRPr/>
            </a:lvl5pPr>
            <a:lvl6pPr marL="1524076" indent="0" algn="ctr">
              <a:buNone/>
              <a:defRPr/>
            </a:lvl6pPr>
            <a:lvl7pPr marL="1828891" indent="0" algn="ctr">
              <a:buNone/>
              <a:defRPr/>
            </a:lvl7pPr>
            <a:lvl8pPr marL="2133707" indent="0" algn="ctr">
              <a:buNone/>
              <a:defRPr/>
            </a:lvl8pPr>
            <a:lvl9pPr marL="2438522" indent="0" algn="ctr">
              <a:buNone/>
              <a:defRPr/>
            </a:lvl9pPr>
          </a:lstStyle>
          <a:p>
            <a:r>
              <a:rPr lang="en-US"/>
              <a:t>Click to edit Master subtitle style</a:t>
            </a:r>
          </a:p>
        </p:txBody>
      </p:sp>
    </p:spTree>
    <p:extLst>
      <p:ext uri="{BB962C8B-B14F-4D97-AF65-F5344CB8AC3E}">
        <p14:creationId xmlns:p14="http://schemas.microsoft.com/office/powerpoint/2010/main" val="41166012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279" y="878417"/>
            <a:ext cx="39502643" cy="3657600"/>
          </a:xfrm>
          <a:prstGeom prst="rect">
            <a:avLst/>
          </a:prstGeom>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4279" y="5120217"/>
            <a:ext cx="39502643" cy="14483293"/>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38220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878417"/>
            <a:ext cx="9874956" cy="18725093"/>
          </a:xfrm>
          <a:prstGeom prst="rect">
            <a:avLst/>
          </a:prstGeo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4278" y="878417"/>
            <a:ext cx="29492222" cy="18725093"/>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5127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878417"/>
            <a:ext cx="39502643" cy="36576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idx="1"/>
          </p:nvPr>
        </p:nvSpPr>
        <p:spPr>
          <a:xfrm>
            <a:off x="2194279" y="5120217"/>
            <a:ext cx="39502643" cy="14483293"/>
          </a:xfrm>
          <a:prstGeom prst="rect">
            <a:avLst/>
          </a:prstGeo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43083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14102293"/>
            <a:ext cx="37306957" cy="4358217"/>
          </a:xfrm>
          <a:prstGeom prst="rect">
            <a:avLst/>
          </a:prstGeom>
        </p:spPr>
        <p:txBody>
          <a:bodyPr anchor="t"/>
          <a:lstStyle>
            <a:defPPr>
              <a:defRPr kern="1200"/>
            </a:defPPr>
            <a:lvl1pPr algn="l">
              <a:defRPr sz="2667" b="1" cap="all"/>
            </a:lvl1pPr>
          </a:lstStyle>
          <a:p>
            <a:r>
              <a:rPr lang="en-US"/>
              <a:t>Click to edit Master title style</a:t>
            </a:r>
          </a:p>
        </p:txBody>
      </p:sp>
      <p:sp>
        <p:nvSpPr>
          <p:cNvPr id="3" name="Text Placeholder 2"/>
          <p:cNvSpPr>
            <a:spLocks noGrp="1"/>
          </p:cNvSpPr>
          <p:nvPr>
            <p:ph type="body" idx="1"/>
          </p:nvPr>
        </p:nvSpPr>
        <p:spPr>
          <a:xfrm>
            <a:off x="3467101" y="9301692"/>
            <a:ext cx="37306957" cy="4800600"/>
          </a:xfrm>
          <a:prstGeom prst="rect">
            <a:avLst/>
          </a:prstGeom>
        </p:spPr>
        <p:txBody>
          <a:bodyPr anchor="b"/>
          <a:lstStyle>
            <a:defPPr>
              <a:defRPr kern="1200"/>
            </a:defPPr>
            <a:lvl1pPr marL="0" indent="0">
              <a:buNone/>
              <a:defRPr sz="1333"/>
            </a:lvl1pPr>
            <a:lvl2pPr marL="304815" indent="0">
              <a:buNone/>
              <a:defRPr sz="1200"/>
            </a:lvl2pPr>
            <a:lvl3pPr marL="609630" indent="0">
              <a:buNone/>
              <a:defRPr sz="1067"/>
            </a:lvl3pPr>
            <a:lvl4pPr marL="914446" indent="0">
              <a:buNone/>
              <a:defRPr sz="933"/>
            </a:lvl4pPr>
            <a:lvl5pPr marL="1219261" indent="0">
              <a:buNone/>
              <a:defRPr sz="933"/>
            </a:lvl5pPr>
            <a:lvl6pPr marL="1524076" indent="0">
              <a:buNone/>
              <a:defRPr sz="933"/>
            </a:lvl6pPr>
            <a:lvl7pPr marL="1828891" indent="0">
              <a:buNone/>
              <a:defRPr sz="933"/>
            </a:lvl7pPr>
            <a:lvl8pPr marL="2133707" indent="0">
              <a:buNone/>
              <a:defRPr sz="933"/>
            </a:lvl8pPr>
            <a:lvl9pPr marL="2438522" indent="0">
              <a:buNone/>
              <a:defRPr sz="933"/>
            </a:lvl9pPr>
          </a:lstStyle>
          <a:p>
            <a:pPr lvl="0"/>
            <a:r>
              <a:rPr lang="en-US"/>
              <a:t>Click to edit Master text styles</a:t>
            </a:r>
          </a:p>
        </p:txBody>
      </p:sp>
    </p:spTree>
    <p:extLst>
      <p:ext uri="{BB962C8B-B14F-4D97-AF65-F5344CB8AC3E}">
        <p14:creationId xmlns:p14="http://schemas.microsoft.com/office/powerpoint/2010/main" val="17224496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878417"/>
            <a:ext cx="39502643" cy="36576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4279" y="5120217"/>
            <a:ext cx="19683588" cy="14483293"/>
          </a:xfrm>
          <a:prstGeom prst="rect">
            <a:avLst/>
          </a:prstGeom>
        </p:spPr>
        <p:txBody>
          <a:bodyPr/>
          <a:lstStyle>
            <a:defPPr>
              <a:defRPr kern="1200"/>
            </a:defPPr>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5" y="5120217"/>
            <a:ext cx="19683589" cy="14483293"/>
          </a:xfrm>
          <a:prstGeom prst="rect">
            <a:avLst/>
          </a:prstGeom>
        </p:spPr>
        <p:txBody>
          <a:bodyPr/>
          <a:lstStyle>
            <a:defPPr>
              <a:defRPr kern="1200"/>
            </a:defPPr>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9732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878417"/>
            <a:ext cx="39502643" cy="3657600"/>
          </a:xfrm>
          <a:prstGeom prst="rect">
            <a:avLst/>
          </a:prstGeo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4278" y="4912784"/>
            <a:ext cx="19392900" cy="2046817"/>
          </a:xfrm>
          <a:prstGeom prst="rect">
            <a:avLst/>
          </a:prstGeom>
        </p:spPr>
        <p:txBody>
          <a:bodyPr anchor="b"/>
          <a:lstStyle>
            <a:defPPr>
              <a:defRPr kern="1200"/>
            </a:defPPr>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2194278" y="6959601"/>
            <a:ext cx="19392900" cy="12643908"/>
          </a:xfrm>
          <a:prstGeom prst="rect">
            <a:avLst/>
          </a:prstGeom>
        </p:spPr>
        <p:txBody>
          <a:bodyPr/>
          <a:lstStyle>
            <a:defPPr>
              <a:defRPr kern="1200"/>
            </a:defPPr>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4912784"/>
            <a:ext cx="19401368" cy="2046817"/>
          </a:xfrm>
          <a:prstGeom prst="rect">
            <a:avLst/>
          </a:prstGeom>
        </p:spPr>
        <p:txBody>
          <a:bodyPr anchor="b"/>
          <a:lstStyle>
            <a:defPPr>
              <a:defRPr kern="1200"/>
            </a:defPPr>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22295555" y="6959601"/>
            <a:ext cx="19401368" cy="12643908"/>
          </a:xfrm>
          <a:prstGeom prst="rect">
            <a:avLst/>
          </a:prstGeom>
        </p:spPr>
        <p:txBody>
          <a:bodyPr/>
          <a:lstStyle>
            <a:defPPr>
              <a:defRPr kern="1200"/>
            </a:defPPr>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05961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279" y="878417"/>
            <a:ext cx="39502643" cy="3657600"/>
          </a:xfrm>
          <a:prstGeom prst="rect">
            <a:avLst/>
          </a:prstGeom>
        </p:spPr>
        <p:txBody>
          <a:bodyPr/>
          <a:lstStyle>
            <a:defPPr>
              <a:defRPr kern="1200"/>
            </a:defPPr>
          </a:lstStyle>
          <a:p>
            <a:r>
              <a:rPr lang="en-US"/>
              <a:t>Click to edit Master title style</a:t>
            </a:r>
          </a:p>
        </p:txBody>
      </p:sp>
    </p:spTree>
    <p:extLst>
      <p:ext uri="{BB962C8B-B14F-4D97-AF65-F5344CB8AC3E}">
        <p14:creationId xmlns:p14="http://schemas.microsoft.com/office/powerpoint/2010/main" val="22457045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874184"/>
            <a:ext cx="14439900" cy="3717925"/>
          </a:xfrm>
          <a:prstGeom prst="rect">
            <a:avLst/>
          </a:prstGeom>
        </p:spPr>
        <p:txBody>
          <a:bodyPr anchor="b"/>
          <a:lstStyle>
            <a:defPPr>
              <a:defRPr kern="1200"/>
            </a:defPPr>
            <a:lvl1pPr algn="l">
              <a:defRPr sz="1333" b="1"/>
            </a:lvl1pPr>
          </a:lstStyle>
          <a:p>
            <a:r>
              <a:rPr lang="en-US"/>
              <a:t>Click to edit Master title style</a:t>
            </a:r>
          </a:p>
        </p:txBody>
      </p:sp>
      <p:sp>
        <p:nvSpPr>
          <p:cNvPr id="3" name="Content Placeholder 2"/>
          <p:cNvSpPr>
            <a:spLocks noGrp="1"/>
          </p:cNvSpPr>
          <p:nvPr>
            <p:ph idx="1"/>
          </p:nvPr>
        </p:nvSpPr>
        <p:spPr>
          <a:xfrm>
            <a:off x="17160523" y="874184"/>
            <a:ext cx="24536400" cy="18729325"/>
          </a:xfrm>
          <a:prstGeom prst="rect">
            <a:avLst/>
          </a:prstGeom>
        </p:spPr>
        <p:txBody>
          <a:bodyPr/>
          <a:lstStyle>
            <a:defPPr>
              <a:defRPr kern="1200"/>
            </a:defPPr>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4592109"/>
            <a:ext cx="14439900" cy="15011400"/>
          </a:xfrm>
          <a:prstGeom prst="rect">
            <a:avLst/>
          </a:prstGeom>
        </p:spPr>
        <p:txBody>
          <a:bodyPr/>
          <a:lstStyle>
            <a:defPPr>
              <a:defRPr kern="1200"/>
            </a:defPPr>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Tree>
    <p:extLst>
      <p:ext uri="{BB962C8B-B14F-4D97-AF65-F5344CB8AC3E}">
        <p14:creationId xmlns:p14="http://schemas.microsoft.com/office/powerpoint/2010/main" val="41117546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6" y="15361710"/>
            <a:ext cx="26334157" cy="1813983"/>
          </a:xfrm>
          <a:prstGeom prst="rect">
            <a:avLst/>
          </a:prstGeom>
        </p:spPr>
        <p:txBody>
          <a:bodyPr anchor="b"/>
          <a:lstStyle>
            <a:defPPr>
              <a:defRPr kern="1200"/>
            </a:defPPr>
            <a:lvl1pPr algn="l">
              <a:defRPr sz="1333" b="1"/>
            </a:lvl1pPr>
          </a:lstStyle>
          <a:p>
            <a:r>
              <a:rPr lang="en-US"/>
              <a:t>Click to edit Master title style</a:t>
            </a:r>
          </a:p>
        </p:txBody>
      </p:sp>
      <p:sp>
        <p:nvSpPr>
          <p:cNvPr id="3" name="Picture Placeholder 2"/>
          <p:cNvSpPr>
            <a:spLocks noGrp="1"/>
          </p:cNvSpPr>
          <p:nvPr>
            <p:ph type="pic" idx="1"/>
          </p:nvPr>
        </p:nvSpPr>
        <p:spPr>
          <a:xfrm>
            <a:off x="8603546" y="1961093"/>
            <a:ext cx="26334157" cy="13166725"/>
          </a:xfrm>
          <a:prstGeom prst="rect">
            <a:avLst/>
          </a:prstGeom>
        </p:spPr>
        <p:txBody>
          <a:bodyPr/>
          <a:lstStyle>
            <a:defPPr>
              <a:defRPr kern="1200"/>
            </a:defPPr>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pPr lvl="0"/>
            <a:endParaRPr lang="en-US" noProof="0"/>
          </a:p>
        </p:txBody>
      </p:sp>
      <p:sp>
        <p:nvSpPr>
          <p:cNvPr id="4" name="Text Placeholder 3"/>
          <p:cNvSpPr>
            <a:spLocks noGrp="1"/>
          </p:cNvSpPr>
          <p:nvPr>
            <p:ph type="body" sz="half" idx="2"/>
          </p:nvPr>
        </p:nvSpPr>
        <p:spPr>
          <a:xfrm>
            <a:off x="8603546" y="17175693"/>
            <a:ext cx="26334157" cy="2574925"/>
          </a:xfrm>
          <a:prstGeom prst="rect">
            <a:avLst/>
          </a:prstGeom>
        </p:spPr>
        <p:txBody>
          <a:bodyPr/>
          <a:lstStyle>
            <a:defPPr>
              <a:defRPr kern="1200"/>
            </a:defPPr>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Tree>
    <p:extLst>
      <p:ext uri="{BB962C8B-B14F-4D97-AF65-F5344CB8AC3E}">
        <p14:creationId xmlns:p14="http://schemas.microsoft.com/office/powerpoint/2010/main" val="6739591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13"/>
          <a:stretch>
            <a:fillRect/>
          </a:stretch>
        </p:blipFill>
        <p:spPr>
          <a:xfrm rot="16200000">
            <a:off x="-11074400" y="10972800"/>
            <a:ext cx="14274800" cy="3937000"/>
          </a:xfrm>
          <a:prstGeom prst="rect">
            <a:avLst/>
          </a:prstGeom>
        </p:spPr>
      </p:pic>
      <p:pic>
        <p:nvPicPr>
          <p:cNvPr id="3" name="New picture"/>
          <p:cNvPicPr/>
          <p:nvPr/>
        </p:nvPicPr>
        <p:blipFill>
          <a:blip r:embed="rId13"/>
          <a:stretch>
            <a:fillRect/>
          </a:stretch>
        </p:blipFill>
        <p:spPr>
          <a:xfrm rot="5400000">
            <a:off x="40690800" y="10972800"/>
            <a:ext cx="14274800" cy="3937000"/>
          </a:xfrm>
          <a:prstGeom prst="rect">
            <a:avLst/>
          </a:prstGeom>
        </p:spPr>
      </p:pic>
      <p:pic>
        <p:nvPicPr>
          <p:cNvPr id="4" name="New picture"/>
          <p:cNvPicPr/>
          <p:nvPr/>
        </p:nvPicPr>
        <p:blipFill>
          <a:blip r:embed="rId14"/>
          <a:stretch>
            <a:fillRect/>
          </a:stretch>
        </p:blipFill>
        <p:spPr>
          <a:xfrm>
            <a:off x="6946900" y="22453600"/>
            <a:ext cx="29997400" cy="1447800"/>
          </a:xfrm>
          <a:prstGeom prst="rect">
            <a:avLst/>
          </a:prstGeom>
        </p:spPr>
      </p:pic>
      <p:sp>
        <p:nvSpPr>
          <p:cNvPr id="5" name="New shape"/>
          <p:cNvSpPr/>
          <p:nvPr/>
        </p:nvSpPr>
        <p:spPr>
          <a:xfrm>
            <a:off x="6946900" y="230251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ponderingpeacock  Size: 48x24</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2050094" rtl="0" eaLnBrk="0" fontAlgn="base" hangingPunct="0">
        <a:spcBef>
          <a:spcPct val="0"/>
        </a:spcBef>
        <a:spcAft>
          <a:spcPct val="0"/>
        </a:spcAft>
        <a:defRPr sz="9867">
          <a:solidFill>
            <a:schemeClr val="tx2"/>
          </a:solidFill>
          <a:latin typeface="+mj-lt"/>
          <a:ea typeface="+mj-ea"/>
          <a:cs typeface="+mj-cs"/>
        </a:defRPr>
      </a:lvl1pPr>
      <a:lvl2pPr algn="ctr" defTabSz="2050094" rtl="0" eaLnBrk="0" fontAlgn="base" hangingPunct="0">
        <a:spcBef>
          <a:spcPct val="0"/>
        </a:spcBef>
        <a:spcAft>
          <a:spcPct val="0"/>
        </a:spcAft>
        <a:defRPr sz="9867">
          <a:solidFill>
            <a:schemeClr val="tx2"/>
          </a:solidFill>
          <a:latin typeface="Times New Roman" pitchFamily="18" charset="0"/>
        </a:defRPr>
      </a:lvl2pPr>
      <a:lvl3pPr algn="ctr" defTabSz="2050094" rtl="0" eaLnBrk="0" fontAlgn="base" hangingPunct="0">
        <a:spcBef>
          <a:spcPct val="0"/>
        </a:spcBef>
        <a:spcAft>
          <a:spcPct val="0"/>
        </a:spcAft>
        <a:defRPr sz="9867">
          <a:solidFill>
            <a:schemeClr val="tx2"/>
          </a:solidFill>
          <a:latin typeface="Times New Roman" pitchFamily="18" charset="0"/>
        </a:defRPr>
      </a:lvl3pPr>
      <a:lvl4pPr algn="ctr" defTabSz="2050094" rtl="0" eaLnBrk="0" fontAlgn="base" hangingPunct="0">
        <a:spcBef>
          <a:spcPct val="0"/>
        </a:spcBef>
        <a:spcAft>
          <a:spcPct val="0"/>
        </a:spcAft>
        <a:defRPr sz="9867">
          <a:solidFill>
            <a:schemeClr val="tx2"/>
          </a:solidFill>
          <a:latin typeface="Times New Roman" pitchFamily="18" charset="0"/>
        </a:defRPr>
      </a:lvl4pPr>
      <a:lvl5pPr algn="ctr" defTabSz="2050094" rtl="0" eaLnBrk="0" fontAlgn="base" hangingPunct="0">
        <a:spcBef>
          <a:spcPct val="0"/>
        </a:spcBef>
        <a:spcAft>
          <a:spcPct val="0"/>
        </a:spcAft>
        <a:defRPr sz="9867">
          <a:solidFill>
            <a:schemeClr val="tx2"/>
          </a:solidFill>
          <a:latin typeface="Times New Roman" pitchFamily="18" charset="0"/>
        </a:defRPr>
      </a:lvl5pPr>
      <a:lvl6pPr marL="304815" algn="ctr" defTabSz="2050094" rtl="0" eaLnBrk="0" fontAlgn="base" hangingPunct="0">
        <a:spcBef>
          <a:spcPct val="0"/>
        </a:spcBef>
        <a:spcAft>
          <a:spcPct val="0"/>
        </a:spcAft>
        <a:defRPr sz="9867">
          <a:solidFill>
            <a:schemeClr val="tx2"/>
          </a:solidFill>
          <a:latin typeface="Times New Roman" pitchFamily="18" charset="0"/>
        </a:defRPr>
      </a:lvl6pPr>
      <a:lvl7pPr marL="609630" algn="ctr" defTabSz="2050094" rtl="0" eaLnBrk="0" fontAlgn="base" hangingPunct="0">
        <a:spcBef>
          <a:spcPct val="0"/>
        </a:spcBef>
        <a:spcAft>
          <a:spcPct val="0"/>
        </a:spcAft>
        <a:defRPr sz="9867">
          <a:solidFill>
            <a:schemeClr val="tx2"/>
          </a:solidFill>
          <a:latin typeface="Times New Roman" pitchFamily="18" charset="0"/>
        </a:defRPr>
      </a:lvl7pPr>
      <a:lvl8pPr marL="914446" algn="ctr" defTabSz="2050094" rtl="0" eaLnBrk="0" fontAlgn="base" hangingPunct="0">
        <a:spcBef>
          <a:spcPct val="0"/>
        </a:spcBef>
        <a:spcAft>
          <a:spcPct val="0"/>
        </a:spcAft>
        <a:defRPr sz="9867">
          <a:solidFill>
            <a:schemeClr val="tx2"/>
          </a:solidFill>
          <a:latin typeface="Times New Roman" pitchFamily="18" charset="0"/>
        </a:defRPr>
      </a:lvl8pPr>
      <a:lvl9pPr marL="1219261" algn="ctr" defTabSz="2050094" rtl="0" eaLnBrk="0" fontAlgn="base" hangingPunct="0">
        <a:spcBef>
          <a:spcPct val="0"/>
        </a:spcBef>
        <a:spcAft>
          <a:spcPct val="0"/>
        </a:spcAft>
        <a:defRPr sz="9867">
          <a:solidFill>
            <a:schemeClr val="tx2"/>
          </a:solidFill>
          <a:latin typeface="Times New Roman" pitchFamily="18" charset="0"/>
        </a:defRPr>
      </a:lvl9pPr>
    </p:titleStyle>
    <p:bodyStyle>
      <a:defPPr>
        <a:defRPr kern="1200"/>
      </a:defPPr>
      <a:lvl1pPr marL="767330" indent="-767330" algn="l" defTabSz="2050094" rtl="0" eaLnBrk="0" fontAlgn="base" hangingPunct="0">
        <a:spcBef>
          <a:spcPct val="20000"/>
        </a:spcBef>
        <a:spcAft>
          <a:spcPct val="0"/>
        </a:spcAft>
        <a:buChar char="•"/>
        <a:defRPr sz="7134">
          <a:solidFill>
            <a:schemeClr val="tx1"/>
          </a:solidFill>
          <a:latin typeface="+mn-lt"/>
          <a:ea typeface="+mn-ea"/>
          <a:cs typeface="+mn-cs"/>
        </a:defRPr>
      </a:lvl1pPr>
      <a:lvl2pPr marL="1664842" indent="-640324" algn="l" defTabSz="2050094" rtl="0" eaLnBrk="0" fontAlgn="base" hangingPunct="0">
        <a:spcBef>
          <a:spcPct val="20000"/>
        </a:spcBef>
        <a:spcAft>
          <a:spcPct val="0"/>
        </a:spcAft>
        <a:buChar char="–"/>
        <a:defRPr sz="6334">
          <a:solidFill>
            <a:schemeClr val="tx1"/>
          </a:solidFill>
          <a:latin typeface="+mn-lt"/>
        </a:defRPr>
      </a:lvl2pPr>
      <a:lvl3pPr marL="2562353" indent="-512259" algn="l" defTabSz="2050094" rtl="0" eaLnBrk="0" fontAlgn="base" hangingPunct="0">
        <a:spcBef>
          <a:spcPct val="20000"/>
        </a:spcBef>
        <a:spcAft>
          <a:spcPct val="0"/>
        </a:spcAft>
        <a:buChar char="•"/>
        <a:defRPr sz="5400">
          <a:solidFill>
            <a:schemeClr val="tx1"/>
          </a:solidFill>
          <a:latin typeface="+mn-lt"/>
        </a:defRPr>
      </a:lvl3pPr>
      <a:lvl4pPr marL="3590046" indent="-515434" algn="l" defTabSz="2050094" rtl="0" eaLnBrk="0" fontAlgn="base" hangingPunct="0">
        <a:spcBef>
          <a:spcPct val="20000"/>
        </a:spcBef>
        <a:spcAft>
          <a:spcPct val="0"/>
        </a:spcAft>
        <a:buChar char="–"/>
        <a:defRPr sz="4334">
          <a:solidFill>
            <a:schemeClr val="tx1"/>
          </a:solidFill>
          <a:latin typeface="+mn-lt"/>
        </a:defRPr>
      </a:lvl4pPr>
      <a:lvl5pPr marL="4614564" indent="-512259" algn="l" defTabSz="2050094" rtl="0" eaLnBrk="0" fontAlgn="base" hangingPunct="0">
        <a:spcBef>
          <a:spcPct val="20000"/>
        </a:spcBef>
        <a:spcAft>
          <a:spcPct val="0"/>
        </a:spcAft>
        <a:buChar char="»"/>
        <a:defRPr sz="4334">
          <a:solidFill>
            <a:schemeClr val="tx1"/>
          </a:solidFill>
          <a:latin typeface="+mn-lt"/>
        </a:defRPr>
      </a:lvl5pPr>
      <a:lvl6pPr marL="4919379" indent="-512259" algn="l" defTabSz="2050094" rtl="0" eaLnBrk="0" fontAlgn="base" hangingPunct="0">
        <a:spcBef>
          <a:spcPct val="20000"/>
        </a:spcBef>
        <a:spcAft>
          <a:spcPct val="0"/>
        </a:spcAft>
        <a:buChar char="»"/>
        <a:defRPr sz="4334">
          <a:solidFill>
            <a:schemeClr val="tx1"/>
          </a:solidFill>
          <a:latin typeface="+mn-lt"/>
        </a:defRPr>
      </a:lvl6pPr>
      <a:lvl7pPr marL="5224195" indent="-512259" algn="l" defTabSz="2050094" rtl="0" eaLnBrk="0" fontAlgn="base" hangingPunct="0">
        <a:spcBef>
          <a:spcPct val="20000"/>
        </a:spcBef>
        <a:spcAft>
          <a:spcPct val="0"/>
        </a:spcAft>
        <a:buChar char="»"/>
        <a:defRPr sz="4334">
          <a:solidFill>
            <a:schemeClr val="tx1"/>
          </a:solidFill>
          <a:latin typeface="+mn-lt"/>
        </a:defRPr>
      </a:lvl7pPr>
      <a:lvl8pPr marL="5529010" indent="-512259" algn="l" defTabSz="2050094" rtl="0" eaLnBrk="0" fontAlgn="base" hangingPunct="0">
        <a:spcBef>
          <a:spcPct val="20000"/>
        </a:spcBef>
        <a:spcAft>
          <a:spcPct val="0"/>
        </a:spcAft>
        <a:buChar char="»"/>
        <a:defRPr sz="4334">
          <a:solidFill>
            <a:schemeClr val="tx1"/>
          </a:solidFill>
          <a:latin typeface="+mn-lt"/>
        </a:defRPr>
      </a:lvl8pPr>
      <a:lvl9pPr marL="5833825" indent="-512259" algn="l" defTabSz="2050094" rtl="0" eaLnBrk="0" fontAlgn="base" hangingPunct="0">
        <a:spcBef>
          <a:spcPct val="20000"/>
        </a:spcBef>
        <a:spcAft>
          <a:spcPct val="0"/>
        </a:spcAft>
        <a:buChar char="»"/>
        <a:defRPr sz="4334">
          <a:solidFill>
            <a:schemeClr val="tx1"/>
          </a:solidFill>
          <a:latin typeface="+mn-lt"/>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rgbClr val="2D3C50"/>
        </a:solidFill>
        <a:effectLst/>
      </p:bgPr>
    </p:bg>
    <p:spTree>
      <p:nvGrpSpPr>
        <p:cNvPr id="1" name=""/>
        <p:cNvGrpSpPr/>
        <p:nvPr/>
      </p:nvGrpSpPr>
      <p:grpSpPr>
        <a:xfrm>
          <a:off x="0" y="0"/>
          <a:ext cx="0" cy="0"/>
          <a:chOff x="0" y="0"/>
          <a:chExt cx="0" cy="0"/>
        </a:xfrm>
      </p:grpSpPr>
      <p:sp>
        <p:nvSpPr>
          <p:cNvPr id="7" name="Rectangle 74">
            <a:extLst>
              <a:ext uri="{FF2B5EF4-FFF2-40B4-BE49-F238E27FC236}">
                <a16:creationId xmlns:a16="http://schemas.microsoft.com/office/drawing/2014/main" id="{419914F1-57A0-9D97-33C0-FBBB820B6DDC}"/>
              </a:ext>
            </a:extLst>
          </p:cNvPr>
          <p:cNvSpPr/>
          <p:nvPr/>
        </p:nvSpPr>
        <p:spPr>
          <a:xfrm>
            <a:off x="29725658" y="2846338"/>
            <a:ext cx="13708342" cy="3694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mj-lt"/>
            </a:endParaRPr>
          </a:p>
        </p:txBody>
      </p:sp>
      <p:sp>
        <p:nvSpPr>
          <p:cNvPr id="6" name="Rectangle 74">
            <a:extLst>
              <a:ext uri="{FF2B5EF4-FFF2-40B4-BE49-F238E27FC236}">
                <a16:creationId xmlns:a16="http://schemas.microsoft.com/office/drawing/2014/main" id="{8C79A5F5-D81E-00E0-87FE-F92638CDE4FF}"/>
              </a:ext>
            </a:extLst>
          </p:cNvPr>
          <p:cNvSpPr/>
          <p:nvPr/>
        </p:nvSpPr>
        <p:spPr>
          <a:xfrm>
            <a:off x="13941499" y="2683173"/>
            <a:ext cx="14020800" cy="3931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mj-lt"/>
            </a:endParaRPr>
          </a:p>
        </p:txBody>
      </p:sp>
      <p:sp>
        <p:nvSpPr>
          <p:cNvPr id="5" name="Rectangle 74">
            <a:extLst>
              <a:ext uri="{FF2B5EF4-FFF2-40B4-BE49-F238E27FC236}">
                <a16:creationId xmlns:a16="http://schemas.microsoft.com/office/drawing/2014/main" id="{7E4FA1CC-B1A7-1475-619B-A8DBAA8D7383}"/>
              </a:ext>
            </a:extLst>
          </p:cNvPr>
          <p:cNvSpPr/>
          <p:nvPr/>
        </p:nvSpPr>
        <p:spPr>
          <a:xfrm>
            <a:off x="-114737" y="2749574"/>
            <a:ext cx="13297336" cy="3694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dirty="0">
              <a:latin typeface="+mj-lt"/>
            </a:endParaRPr>
          </a:p>
        </p:txBody>
      </p:sp>
      <p:sp>
        <p:nvSpPr>
          <p:cNvPr id="28" name="Text Box 241"/>
          <p:cNvSpPr txBox="1">
            <a:spLocks noChangeArrowheads="1"/>
          </p:cNvSpPr>
          <p:nvPr/>
        </p:nvSpPr>
        <p:spPr bwMode="auto">
          <a:xfrm>
            <a:off x="457200" y="361254"/>
            <a:ext cx="42976800" cy="1958293"/>
          </a:xfrm>
          <a:prstGeom prst="snip2DiagRect">
            <a:avLst/>
          </a:prstGeom>
          <a:solidFill>
            <a:srgbClr val="E64B3C"/>
          </a:solidFill>
          <a:ln w="25400">
            <a:noFill/>
            <a:miter lim="800000"/>
          </a:ln>
        </p:spPr>
        <p:txBody>
          <a:bodyPr lIns="40780" tIns="20389" rIns="40780" bIns="20389" anchor="ctr"/>
          <a:lstStyle>
            <a:defPPr>
              <a:defRPr kern="1200"/>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2800" b="1" i="1" u="sng">
              <a:solidFill>
                <a:schemeClr val="bg1"/>
              </a:solidFill>
              <a:latin typeface="Arial"/>
              <a:ea typeface="SimSun" pitchFamily="2" charset="-122"/>
            </a:endParaRPr>
          </a:p>
        </p:txBody>
      </p:sp>
      <p:sp>
        <p:nvSpPr>
          <p:cNvPr id="70" name="Text Placeholder 5">
            <a:extLst>
              <a:ext uri="{FF2B5EF4-FFF2-40B4-BE49-F238E27FC236}">
                <a16:creationId xmlns:a16="http://schemas.microsoft.com/office/drawing/2014/main" id="{425621FB-070F-446E-BA36-4A66EBF8DEF2}"/>
              </a:ext>
            </a:extLst>
          </p:cNvPr>
          <p:cNvSpPr txBox="1"/>
          <p:nvPr/>
        </p:nvSpPr>
        <p:spPr>
          <a:xfrm>
            <a:off x="-2832802" y="705127"/>
            <a:ext cx="24384000" cy="1958293"/>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2507516">
              <a:spcBef>
                <a:spcPct val="20000"/>
              </a:spcBef>
              <a:defRPr/>
            </a:pPr>
            <a:r>
              <a:rPr lang="en-US" sz="8000" b="1" dirty="0">
                <a:solidFill>
                  <a:schemeClr val="bg1"/>
                </a:solidFill>
                <a:effectLst/>
                <a:latin typeface="Quattrocento" panose="02020802030000000404" pitchFamily="18" charset="0"/>
              </a:rPr>
              <a:t>STATEMENT OF LOANS - INSIGHTS</a:t>
            </a:r>
          </a:p>
        </p:txBody>
      </p:sp>
      <p:sp>
        <p:nvSpPr>
          <p:cNvPr id="71" name="Text Placeholder 5">
            <a:extLst>
              <a:ext uri="{FF2B5EF4-FFF2-40B4-BE49-F238E27FC236}">
                <a16:creationId xmlns:a16="http://schemas.microsoft.com/office/drawing/2014/main" id="{3A3E55C8-5130-4258-80B1-064CE3FDB621}"/>
              </a:ext>
            </a:extLst>
          </p:cNvPr>
          <p:cNvSpPr txBox="1"/>
          <p:nvPr/>
        </p:nvSpPr>
        <p:spPr>
          <a:xfrm>
            <a:off x="29489400" y="520701"/>
            <a:ext cx="13178132" cy="677108"/>
          </a:xfrm>
          <a:prstGeom prst="rect">
            <a:avLst/>
          </a:prstGeom>
        </p:spPr>
        <p:txBody>
          <a:bodyPr wrap="square"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4400" dirty="0">
                <a:solidFill>
                  <a:schemeClr val="bg1"/>
                </a:solidFill>
                <a:effectLst/>
                <a:latin typeface="Quattrocento" panose="02020802030000000404" pitchFamily="18" charset="0"/>
                <a:cs typeface="Arial" pitchFamily="34" charset="0"/>
              </a:rPr>
              <a:t>IST 652  - Scripting for Data Analysis</a:t>
            </a:r>
          </a:p>
        </p:txBody>
      </p:sp>
      <p:sp>
        <p:nvSpPr>
          <p:cNvPr id="24" name="TextBox 19">
            <a:extLst>
              <a:ext uri="{FF2B5EF4-FFF2-40B4-BE49-F238E27FC236}">
                <a16:creationId xmlns:a16="http://schemas.microsoft.com/office/drawing/2014/main" id="{8D00D270-7BE0-3A82-EE15-013DB0593DF6}"/>
              </a:ext>
            </a:extLst>
          </p:cNvPr>
          <p:cNvSpPr txBox="1">
            <a:spLocks noChangeArrowheads="1"/>
          </p:cNvSpPr>
          <p:nvPr/>
        </p:nvSpPr>
        <p:spPr bwMode="auto">
          <a:xfrm>
            <a:off x="6330446" y="2925180"/>
            <a:ext cx="3017866" cy="648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altLang="zh-CN" sz="3600" b="1" dirty="0">
                <a:solidFill>
                  <a:srgbClr val="0070C0"/>
                </a:solidFill>
                <a:effectLst/>
                <a:latin typeface="Quattrocento" panose="02020802030000000404" pitchFamily="18" charset="0"/>
                <a:ea typeface="+mn-ea"/>
              </a:rPr>
              <a:t>Introduction</a:t>
            </a:r>
          </a:p>
        </p:txBody>
      </p:sp>
      <p:sp>
        <p:nvSpPr>
          <p:cNvPr id="25" name="TextBox 19">
            <a:extLst>
              <a:ext uri="{FF2B5EF4-FFF2-40B4-BE49-F238E27FC236}">
                <a16:creationId xmlns:a16="http://schemas.microsoft.com/office/drawing/2014/main" id="{C6EEA46D-0705-4DFE-4F5B-5BA4BD8569F4}"/>
              </a:ext>
            </a:extLst>
          </p:cNvPr>
          <p:cNvSpPr txBox="1">
            <a:spLocks noChangeArrowheads="1"/>
          </p:cNvSpPr>
          <p:nvPr/>
        </p:nvSpPr>
        <p:spPr bwMode="auto">
          <a:xfrm>
            <a:off x="20775892" y="3007768"/>
            <a:ext cx="3017866" cy="648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600" b="1" dirty="0">
                <a:solidFill>
                  <a:srgbClr val="0070C0"/>
                </a:solidFill>
                <a:effectLst/>
                <a:latin typeface="Quattrocento" panose="02020802030000000404" pitchFamily="18" charset="0"/>
                <a:ea typeface="+mn-ea"/>
              </a:rPr>
              <a:t>Methodology</a:t>
            </a:r>
          </a:p>
        </p:txBody>
      </p:sp>
      <p:sp>
        <p:nvSpPr>
          <p:cNvPr id="26" name="TextBox 19">
            <a:extLst>
              <a:ext uri="{FF2B5EF4-FFF2-40B4-BE49-F238E27FC236}">
                <a16:creationId xmlns:a16="http://schemas.microsoft.com/office/drawing/2014/main" id="{8C1A0B6F-794D-81A8-A91E-4AC4CC5B0DFB}"/>
              </a:ext>
            </a:extLst>
          </p:cNvPr>
          <p:cNvSpPr txBox="1">
            <a:spLocks noChangeArrowheads="1"/>
          </p:cNvSpPr>
          <p:nvPr/>
        </p:nvSpPr>
        <p:spPr bwMode="auto">
          <a:xfrm>
            <a:off x="35194402" y="2953341"/>
            <a:ext cx="4732703" cy="648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600" b="1" dirty="0">
                <a:solidFill>
                  <a:srgbClr val="0070C0"/>
                </a:solidFill>
                <a:effectLst/>
                <a:latin typeface="Quattrocento" panose="02020802030000000404" pitchFamily="18" charset="0"/>
                <a:ea typeface="+mn-ea"/>
              </a:rPr>
              <a:t>Data Descriptions</a:t>
            </a:r>
          </a:p>
        </p:txBody>
      </p:sp>
      <p:grpSp>
        <p:nvGrpSpPr>
          <p:cNvPr id="22" name="组合 21">
            <a:extLst>
              <a:ext uri="{FF2B5EF4-FFF2-40B4-BE49-F238E27FC236}">
                <a16:creationId xmlns:a16="http://schemas.microsoft.com/office/drawing/2014/main" id="{D6E67442-6381-1F44-E0A0-DFC3009E4A9E}"/>
              </a:ext>
            </a:extLst>
          </p:cNvPr>
          <p:cNvGrpSpPr/>
          <p:nvPr/>
        </p:nvGrpSpPr>
        <p:grpSpPr>
          <a:xfrm>
            <a:off x="29138844" y="16708844"/>
            <a:ext cx="14295156" cy="5284470"/>
            <a:chOff x="33146538" y="3868136"/>
            <a:chExt cx="10056404" cy="13452499"/>
          </a:xfrm>
        </p:grpSpPr>
        <p:sp>
          <p:nvSpPr>
            <p:cNvPr id="85" name="Rectangle 84">
              <a:extLst>
                <a:ext uri="{FF2B5EF4-FFF2-40B4-BE49-F238E27FC236}">
                  <a16:creationId xmlns:a16="http://schemas.microsoft.com/office/drawing/2014/main" id="{19BFD724-D51D-4DD6-A93A-40ABEA405C90}"/>
                </a:ext>
              </a:extLst>
            </p:cNvPr>
            <p:cNvSpPr/>
            <p:nvPr/>
          </p:nvSpPr>
          <p:spPr>
            <a:xfrm>
              <a:off x="33146538" y="5527164"/>
              <a:ext cx="10056404" cy="117934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mj-lt"/>
              </a:endParaRPr>
            </a:p>
          </p:txBody>
        </p:sp>
        <p:sp>
          <p:nvSpPr>
            <p:cNvPr id="86" name="TextBox 19">
              <a:extLst>
                <a:ext uri="{FF2B5EF4-FFF2-40B4-BE49-F238E27FC236}">
                  <a16:creationId xmlns:a16="http://schemas.microsoft.com/office/drawing/2014/main" id="{43D130FF-027B-433C-BF4F-A381B032C858}"/>
                </a:ext>
              </a:extLst>
            </p:cNvPr>
            <p:cNvSpPr txBox="1">
              <a:spLocks noChangeArrowheads="1"/>
            </p:cNvSpPr>
            <p:nvPr/>
          </p:nvSpPr>
          <p:spPr bwMode="auto">
            <a:xfrm>
              <a:off x="33206996" y="7557682"/>
              <a:ext cx="9912181" cy="7881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285750" indent="-285750">
                <a:buFont typeface="Arial" panose="020B0604020202020204" pitchFamily="34" charset="0"/>
                <a:buChar char="•"/>
              </a:pPr>
              <a:r>
                <a:rPr lang="en-US" altLang="zh-CN" sz="1800" b="1" dirty="0">
                  <a:effectLst/>
                  <a:latin typeface="Quattrocento" panose="02020802030000000404" pitchFamily="18" charset="0"/>
                </a:rPr>
                <a:t>The distribution of loan amount and variability in funding depends upon the type of project.</a:t>
              </a:r>
            </a:p>
            <a:p>
              <a:pPr marL="285750" indent="-285750">
                <a:buFont typeface="Arial" panose="020B0604020202020204" pitchFamily="34" charset="0"/>
                <a:buChar char="•"/>
              </a:pPr>
              <a:r>
                <a:rPr lang="en-US" altLang="zh-CN" sz="1800" b="1" dirty="0">
                  <a:effectLst/>
                  <a:latin typeface="Quattrocento" panose="02020802030000000404" pitchFamily="18" charset="0"/>
                </a:rPr>
                <a:t>Countries with larger loan amounts tend to have longer repayment durations, though no significant regional correlation is observed.</a:t>
              </a:r>
            </a:p>
            <a:p>
              <a:pPr marL="285750" indent="-285750">
                <a:buFont typeface="Arial" panose="020B0604020202020204" pitchFamily="34" charset="0"/>
                <a:buChar char="•"/>
              </a:pPr>
              <a:r>
                <a:rPr lang="en-US" altLang="zh-CN" sz="1800" b="1" dirty="0">
                  <a:effectLst/>
                  <a:latin typeface="Quattrocento" panose="02020802030000000404" pitchFamily="18" charset="0"/>
                </a:rPr>
                <a:t> Interest rates differ for countries based on their location, inflation, economic conditions, and Geopolitics.</a:t>
              </a:r>
            </a:p>
            <a:p>
              <a:pPr marL="285750" indent="-285750">
                <a:buFont typeface="Arial" panose="020B0604020202020204" pitchFamily="34" charset="0"/>
                <a:buChar char="•"/>
              </a:pPr>
              <a:r>
                <a:rPr lang="en-US" altLang="zh-CN" sz="1800" b="1" dirty="0">
                  <a:effectLst/>
                  <a:latin typeface="Quattrocento" panose="02020802030000000404" pitchFamily="18" charset="0"/>
                </a:rPr>
                <a:t>The loan amount taken is not determined by the project sector, but rather depends on the country and its decision on how to allocate the loan amount across different sectors; additionally, this analysis highlights how larger loan amounts in different sectors are associated with better repayment rates and lower due rates.</a:t>
              </a:r>
            </a:p>
            <a:p>
              <a:pPr marL="285750" indent="-285750">
                <a:buFont typeface="Arial" panose="020B0604020202020204" pitchFamily="34" charset="0"/>
                <a:buChar char="•"/>
              </a:pPr>
              <a:r>
                <a:rPr lang="en-US" altLang="zh-CN" sz="1800" b="1" dirty="0">
                  <a:effectLst/>
                  <a:latin typeface="Quattrocento" panose="02020802030000000404" pitchFamily="18" charset="0"/>
                </a:rPr>
                <a:t>With all the analysis it is easy for us to see that most financial activities are concentrated, helping the bank to make informed decisions about investments, risk management, and market strategy.</a:t>
              </a:r>
            </a:p>
            <a:p>
              <a:pPr algn="just">
                <a:lnSpc>
                  <a:spcPct val="110000"/>
                </a:lnSpc>
              </a:pPr>
              <a:r>
                <a:rPr lang="en-US" sz="1600" dirty="0">
                  <a:effectLst/>
                  <a:latin typeface="Quattrocento Sans" panose="020B0502050000020003" pitchFamily="34" charset="0"/>
                  <a:cs typeface="Arial" pitchFamily="34" charset="0"/>
                </a:rPr>
                <a:t>.</a:t>
              </a:r>
            </a:p>
          </p:txBody>
        </p:sp>
        <p:sp>
          <p:nvSpPr>
            <p:cNvPr id="87" name="Rectangle 10">
              <a:extLst>
                <a:ext uri="{FF2B5EF4-FFF2-40B4-BE49-F238E27FC236}">
                  <a16:creationId xmlns:a16="http://schemas.microsoft.com/office/drawing/2014/main" id="{0BE282AE-183A-4D49-B152-23A5A101BEA6}"/>
                </a:ext>
              </a:extLst>
            </p:cNvPr>
            <p:cNvSpPr>
              <a:spLocks noChangeArrowheads="1"/>
            </p:cNvSpPr>
            <p:nvPr/>
          </p:nvSpPr>
          <p:spPr bwMode="auto">
            <a:xfrm>
              <a:off x="33146538" y="3868136"/>
              <a:ext cx="10056404" cy="2372285"/>
            </a:xfrm>
            <a:prstGeom prst="snipRoundRect">
              <a:avLst>
                <a:gd name="adj1" fmla="val 0"/>
                <a:gd name="adj2" fmla="val 50000"/>
              </a:avLst>
            </a:prstGeom>
            <a:solidFill>
              <a:srgbClr val="3684A0"/>
            </a:solidFill>
            <a:ln w="12700">
              <a:noFill/>
              <a:miter lim="800000"/>
            </a:ln>
          </p:spPr>
          <p:txBody>
            <a:bodyPr wrap="none" lIns="182880" tIns="48768" rIns="182880" bIns="45709" anchor="ctr" anchorCtr="0"/>
            <a:lstStyle>
              <a:defPPr>
                <a:defRPr kern="1200"/>
              </a:defPPr>
            </a:lstStyle>
            <a:p>
              <a:pPr defTabSz="3135215">
                <a:defRPr/>
              </a:pPr>
              <a:r>
                <a:rPr lang="en-US" b="1" dirty="0">
                  <a:solidFill>
                    <a:schemeClr val="bg1"/>
                  </a:solidFill>
                  <a:effectLst/>
                  <a:latin typeface="Quattrocento" panose="02020802030000000404" pitchFamily="18" charset="0"/>
                </a:rPr>
                <a:t>Conclusion</a:t>
              </a:r>
            </a:p>
          </p:txBody>
        </p:sp>
      </p:grpSp>
      <p:sp>
        <p:nvSpPr>
          <p:cNvPr id="4" name="Text Placeholder 5">
            <a:extLst>
              <a:ext uri="{FF2B5EF4-FFF2-40B4-BE49-F238E27FC236}">
                <a16:creationId xmlns:a16="http://schemas.microsoft.com/office/drawing/2014/main" id="{0B0BC95C-100F-7A59-2166-893481943652}"/>
              </a:ext>
            </a:extLst>
          </p:cNvPr>
          <p:cNvSpPr txBox="1"/>
          <p:nvPr/>
        </p:nvSpPr>
        <p:spPr>
          <a:xfrm>
            <a:off x="29489400" y="1250847"/>
            <a:ext cx="13178132" cy="677108"/>
          </a:xfrm>
          <a:prstGeom prst="rect">
            <a:avLst/>
          </a:prstGeom>
        </p:spPr>
        <p:txBody>
          <a:bodyPr wrap="square"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4400" dirty="0">
                <a:solidFill>
                  <a:schemeClr val="bg1"/>
                </a:solidFill>
                <a:effectLst/>
                <a:latin typeface="Quattrocento" panose="02020802030000000404" pitchFamily="18" charset="0"/>
                <a:cs typeface="Arial" pitchFamily="34" charset="0"/>
              </a:rPr>
              <a:t>Austin, Chandan, </a:t>
            </a:r>
            <a:r>
              <a:rPr lang="en-US" sz="4400" dirty="0" err="1">
                <a:solidFill>
                  <a:schemeClr val="bg1"/>
                </a:solidFill>
                <a:effectLst/>
                <a:latin typeface="Quattrocento" panose="02020802030000000404" pitchFamily="18" charset="0"/>
                <a:cs typeface="Arial" pitchFamily="34" charset="0"/>
              </a:rPr>
              <a:t>Sinduri</a:t>
            </a:r>
            <a:r>
              <a:rPr lang="en-US" sz="4400" dirty="0">
                <a:solidFill>
                  <a:schemeClr val="bg1"/>
                </a:solidFill>
                <a:effectLst/>
                <a:latin typeface="Quattrocento" panose="02020802030000000404" pitchFamily="18" charset="0"/>
                <a:cs typeface="Arial" pitchFamily="34" charset="0"/>
              </a:rPr>
              <a:t>&amp; Uday</a:t>
            </a:r>
          </a:p>
        </p:txBody>
      </p:sp>
      <p:grpSp>
        <p:nvGrpSpPr>
          <p:cNvPr id="27" name="组合 26">
            <a:extLst>
              <a:ext uri="{FF2B5EF4-FFF2-40B4-BE49-F238E27FC236}">
                <a16:creationId xmlns:a16="http://schemas.microsoft.com/office/drawing/2014/main" id="{98666C5E-0076-3482-C865-2DC175BA823B}"/>
              </a:ext>
            </a:extLst>
          </p:cNvPr>
          <p:cNvGrpSpPr/>
          <p:nvPr/>
        </p:nvGrpSpPr>
        <p:grpSpPr>
          <a:xfrm>
            <a:off x="29138844" y="6880467"/>
            <a:ext cx="14182512" cy="9794847"/>
            <a:chOff x="22962811" y="8759163"/>
            <a:chExt cx="12241588" cy="11129038"/>
          </a:xfrm>
        </p:grpSpPr>
        <p:grpSp>
          <p:nvGrpSpPr>
            <p:cNvPr id="16" name="组合 15">
              <a:extLst>
                <a:ext uri="{FF2B5EF4-FFF2-40B4-BE49-F238E27FC236}">
                  <a16:creationId xmlns:a16="http://schemas.microsoft.com/office/drawing/2014/main" id="{4CD7CCC1-6987-FE29-701B-0AB4249A6E89}"/>
                </a:ext>
              </a:extLst>
            </p:cNvPr>
            <p:cNvGrpSpPr/>
            <p:nvPr/>
          </p:nvGrpSpPr>
          <p:grpSpPr>
            <a:xfrm>
              <a:off x="22962811" y="8759163"/>
              <a:ext cx="12241588" cy="11129038"/>
              <a:chOff x="438856" y="13358108"/>
              <a:chExt cx="10056404" cy="7347680"/>
            </a:xfrm>
          </p:grpSpPr>
          <p:sp>
            <p:nvSpPr>
              <p:cNvPr id="18" name="Rectangle 87">
                <a:extLst>
                  <a:ext uri="{FF2B5EF4-FFF2-40B4-BE49-F238E27FC236}">
                    <a16:creationId xmlns:a16="http://schemas.microsoft.com/office/drawing/2014/main" id="{C7BB76C4-5BF4-9F3C-687F-602DC023F183}"/>
                  </a:ext>
                </a:extLst>
              </p:cNvPr>
              <p:cNvSpPr/>
              <p:nvPr/>
            </p:nvSpPr>
            <p:spPr>
              <a:xfrm>
                <a:off x="438856" y="13906972"/>
                <a:ext cx="10056404" cy="67988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mj-lt"/>
                </a:endParaRPr>
              </a:p>
            </p:txBody>
          </p:sp>
          <p:sp>
            <p:nvSpPr>
              <p:cNvPr id="19" name="Rectangle 10">
                <a:extLst>
                  <a:ext uri="{FF2B5EF4-FFF2-40B4-BE49-F238E27FC236}">
                    <a16:creationId xmlns:a16="http://schemas.microsoft.com/office/drawing/2014/main" id="{151DA2AB-61D5-D1B1-8E32-F0831EBE1CDF}"/>
                  </a:ext>
                </a:extLst>
              </p:cNvPr>
              <p:cNvSpPr>
                <a:spLocks noChangeArrowheads="1"/>
              </p:cNvSpPr>
              <p:nvPr/>
            </p:nvSpPr>
            <p:spPr bwMode="auto">
              <a:xfrm>
                <a:off x="438856" y="13358108"/>
                <a:ext cx="10056404" cy="745597"/>
              </a:xfrm>
              <a:prstGeom prst="snipRoundRect">
                <a:avLst>
                  <a:gd name="adj1" fmla="val 0"/>
                  <a:gd name="adj2" fmla="val 50000"/>
                </a:avLst>
              </a:prstGeom>
              <a:solidFill>
                <a:srgbClr val="664F93"/>
              </a:solidFill>
              <a:ln w="12700">
                <a:noFill/>
                <a:miter lim="800000"/>
              </a:ln>
            </p:spPr>
            <p:txBody>
              <a:bodyPr wrap="none" lIns="182880" tIns="48768" rIns="182880" bIns="45709" anchor="ctr" anchorCtr="0"/>
              <a:lstStyle>
                <a:defPPr>
                  <a:defRPr kern="1200"/>
                </a:defPPr>
              </a:lstStyle>
              <a:p>
                <a:pPr defTabSz="3135215">
                  <a:defRPr/>
                </a:pPr>
                <a:r>
                  <a:rPr lang="en-US" b="1" dirty="0">
                    <a:solidFill>
                      <a:schemeClr val="bg1"/>
                    </a:solidFill>
                    <a:effectLst/>
                    <a:latin typeface="Quattrocento" panose="02020802030000000404" pitchFamily="18" charset="0"/>
                  </a:rPr>
                  <a:t>Research Q</a:t>
                </a:r>
                <a:r>
                  <a:rPr lang="en-US" altLang="zh-CN" b="1" dirty="0">
                    <a:solidFill>
                      <a:schemeClr val="bg1"/>
                    </a:solidFill>
                    <a:effectLst/>
                    <a:latin typeface="Quattrocento" panose="02020802030000000404" pitchFamily="18" charset="0"/>
                  </a:rPr>
                  <a:t>5</a:t>
                </a:r>
                <a:r>
                  <a:rPr lang="en-US" b="1" dirty="0">
                    <a:solidFill>
                      <a:schemeClr val="bg1"/>
                    </a:solidFill>
                    <a:effectLst/>
                    <a:latin typeface="Quattrocento" panose="02020802030000000404" pitchFamily="18" charset="0"/>
                  </a:rPr>
                  <a:t>: Do the interest rates exhibit any obvious trends </a:t>
                </a:r>
              </a:p>
              <a:p>
                <a:pPr defTabSz="3135215">
                  <a:defRPr/>
                </a:pPr>
                <a:r>
                  <a:rPr lang="en-US" b="1" dirty="0">
                    <a:solidFill>
                      <a:schemeClr val="bg1"/>
                    </a:solidFill>
                    <a:effectLst/>
                    <a:latin typeface="Quattrocento" panose="02020802030000000404" pitchFamily="18" charset="0"/>
                  </a:rPr>
                  <a:t>based on the borrowers’ geographic locations?</a:t>
                </a:r>
              </a:p>
            </p:txBody>
          </p:sp>
        </p:grpSp>
        <p:pic>
          <p:nvPicPr>
            <p:cNvPr id="13" name="图片 12">
              <a:extLst>
                <a:ext uri="{FF2B5EF4-FFF2-40B4-BE49-F238E27FC236}">
                  <a16:creationId xmlns:a16="http://schemas.microsoft.com/office/drawing/2014/main" id="{C1AB9229-B915-DA85-59C2-35CE64BD3420}"/>
                </a:ext>
              </a:extLst>
            </p:cNvPr>
            <p:cNvPicPr>
              <a:picLocks noChangeAspect="1"/>
            </p:cNvPicPr>
            <p:nvPr/>
          </p:nvPicPr>
          <p:blipFill>
            <a:blip r:embed="rId3"/>
            <a:stretch>
              <a:fillRect/>
            </a:stretch>
          </p:blipFill>
          <p:spPr>
            <a:xfrm>
              <a:off x="27817745" y="9926565"/>
              <a:ext cx="7347006" cy="9638769"/>
            </a:xfrm>
            <a:prstGeom prst="rect">
              <a:avLst/>
            </a:prstGeom>
          </p:spPr>
        </p:pic>
      </p:grpSp>
      <p:grpSp>
        <p:nvGrpSpPr>
          <p:cNvPr id="33" name="组合 32">
            <a:extLst>
              <a:ext uri="{FF2B5EF4-FFF2-40B4-BE49-F238E27FC236}">
                <a16:creationId xmlns:a16="http://schemas.microsoft.com/office/drawing/2014/main" id="{444C5408-730E-215F-B5D0-ED2978245F80}"/>
              </a:ext>
            </a:extLst>
          </p:cNvPr>
          <p:cNvGrpSpPr/>
          <p:nvPr/>
        </p:nvGrpSpPr>
        <p:grpSpPr>
          <a:xfrm>
            <a:off x="13777097" y="6475503"/>
            <a:ext cx="14182512" cy="8424425"/>
            <a:chOff x="1069515" y="10768479"/>
            <a:chExt cx="11060650" cy="10655314"/>
          </a:xfrm>
        </p:grpSpPr>
        <p:grpSp>
          <p:nvGrpSpPr>
            <p:cNvPr id="10" name="组合 9">
              <a:extLst>
                <a:ext uri="{FF2B5EF4-FFF2-40B4-BE49-F238E27FC236}">
                  <a16:creationId xmlns:a16="http://schemas.microsoft.com/office/drawing/2014/main" id="{A9F4AA1F-3D9E-EE31-D6F9-AC7410F44AA9}"/>
                </a:ext>
              </a:extLst>
            </p:cNvPr>
            <p:cNvGrpSpPr/>
            <p:nvPr/>
          </p:nvGrpSpPr>
          <p:grpSpPr>
            <a:xfrm>
              <a:off x="1069515" y="10768479"/>
              <a:ext cx="11060650" cy="10655314"/>
              <a:chOff x="438857" y="13526526"/>
              <a:chExt cx="10056404" cy="7179264"/>
            </a:xfrm>
          </p:grpSpPr>
          <p:sp>
            <p:nvSpPr>
              <p:cNvPr id="88" name="Rectangle 87">
                <a:extLst>
                  <a:ext uri="{FF2B5EF4-FFF2-40B4-BE49-F238E27FC236}">
                    <a16:creationId xmlns:a16="http://schemas.microsoft.com/office/drawing/2014/main" id="{236036AE-C83F-4AC9-800C-C6574727635F}"/>
                  </a:ext>
                </a:extLst>
              </p:cNvPr>
              <p:cNvSpPr/>
              <p:nvPr/>
            </p:nvSpPr>
            <p:spPr>
              <a:xfrm>
                <a:off x="438857" y="13906974"/>
                <a:ext cx="10056404" cy="67988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mj-lt"/>
                </a:endParaRPr>
              </a:p>
            </p:txBody>
          </p:sp>
          <p:sp>
            <p:nvSpPr>
              <p:cNvPr id="90" name="Rectangle 10">
                <a:extLst>
                  <a:ext uri="{FF2B5EF4-FFF2-40B4-BE49-F238E27FC236}">
                    <a16:creationId xmlns:a16="http://schemas.microsoft.com/office/drawing/2014/main" id="{8C463412-CC68-4A0F-AE72-68EF99EB2F46}"/>
                  </a:ext>
                </a:extLst>
              </p:cNvPr>
              <p:cNvSpPr>
                <a:spLocks noChangeArrowheads="1"/>
              </p:cNvSpPr>
              <p:nvPr/>
            </p:nvSpPr>
            <p:spPr bwMode="auto">
              <a:xfrm>
                <a:off x="438857" y="13526526"/>
                <a:ext cx="10056404" cy="760895"/>
              </a:xfrm>
              <a:prstGeom prst="snipRoundRect">
                <a:avLst>
                  <a:gd name="adj1" fmla="val 0"/>
                  <a:gd name="adj2" fmla="val 50000"/>
                </a:avLst>
              </a:prstGeom>
              <a:solidFill>
                <a:srgbClr val="664F93"/>
              </a:solidFill>
              <a:ln w="12700">
                <a:noFill/>
                <a:miter lim="800000"/>
              </a:ln>
            </p:spPr>
            <p:txBody>
              <a:bodyPr wrap="none" lIns="182880" tIns="48768" rIns="182880" bIns="45709" anchor="ctr" anchorCtr="0"/>
              <a:lstStyle>
                <a:defPPr>
                  <a:defRPr kern="1200"/>
                </a:defPPr>
              </a:lstStyle>
              <a:p>
                <a:pPr defTabSz="3135215">
                  <a:defRPr/>
                </a:pPr>
                <a:r>
                  <a:rPr lang="en-US" b="1" dirty="0">
                    <a:solidFill>
                      <a:schemeClr val="bg1"/>
                    </a:solidFill>
                    <a:effectLst/>
                    <a:latin typeface="Quattrocento" panose="02020802030000000404" pitchFamily="18" charset="0"/>
                  </a:rPr>
                  <a:t>Research Q3: Which countries repay their loans the slowest and the fastest?</a:t>
                </a:r>
              </a:p>
            </p:txBody>
          </p:sp>
        </p:grpSp>
        <p:pic>
          <p:nvPicPr>
            <p:cNvPr id="30" name="图片 29">
              <a:extLst>
                <a:ext uri="{FF2B5EF4-FFF2-40B4-BE49-F238E27FC236}">
                  <a16:creationId xmlns:a16="http://schemas.microsoft.com/office/drawing/2014/main" id="{3EC4B807-1B6B-5306-9818-C7BE54DCAE73}"/>
                </a:ext>
              </a:extLst>
            </p:cNvPr>
            <p:cNvPicPr>
              <a:picLocks noChangeAspect="1"/>
            </p:cNvPicPr>
            <p:nvPr/>
          </p:nvPicPr>
          <p:blipFill>
            <a:blip r:embed="rId4"/>
            <a:stretch>
              <a:fillRect/>
            </a:stretch>
          </p:blipFill>
          <p:spPr>
            <a:xfrm>
              <a:off x="1278971" y="12038450"/>
              <a:ext cx="10641738" cy="9048047"/>
            </a:xfrm>
            <a:prstGeom prst="rect">
              <a:avLst/>
            </a:prstGeom>
          </p:spPr>
        </p:pic>
      </p:grpSp>
      <p:sp>
        <p:nvSpPr>
          <p:cNvPr id="34" name="文本框 33">
            <a:extLst>
              <a:ext uri="{FF2B5EF4-FFF2-40B4-BE49-F238E27FC236}">
                <a16:creationId xmlns:a16="http://schemas.microsoft.com/office/drawing/2014/main" id="{6429A71D-72A1-6D14-3272-6C3B245A7DDF}"/>
              </a:ext>
            </a:extLst>
          </p:cNvPr>
          <p:cNvSpPr txBox="1"/>
          <p:nvPr/>
        </p:nvSpPr>
        <p:spPr>
          <a:xfrm>
            <a:off x="527225" y="3501874"/>
            <a:ext cx="12219664" cy="2677656"/>
          </a:xfrm>
          <a:prstGeom prst="rect">
            <a:avLst/>
          </a:prstGeom>
          <a:noFill/>
        </p:spPr>
        <p:txBody>
          <a:bodyPr wrap="square" rtlCol="0">
            <a:spAutoFit/>
          </a:bodyPr>
          <a:lstStyle/>
          <a:p>
            <a:pPr algn="ctr"/>
            <a:r>
              <a:rPr lang="en-US" altLang="zh-CN" sz="2800" b="1" dirty="0">
                <a:effectLst/>
                <a:latin typeface="Quattrocento" panose="02020802030000000404" pitchFamily="18" charset="0"/>
              </a:rPr>
              <a:t>This project aims to provide a thorough analysis of World Bank loan data to uncover significant insights into global financial aid distribution, loan performance, and the economic impacts on borrowing countries. By examining the trends, patterns, and correlations within this dataset, we hope to furnish valuable information for economists, development organizations, and policymakers.</a:t>
            </a:r>
            <a:endParaRPr lang="zh-CN" altLang="en-US" sz="2800" b="1" dirty="0">
              <a:effectLst/>
              <a:latin typeface="Quattrocento" panose="02020802030000000404" pitchFamily="18" charset="0"/>
            </a:endParaRPr>
          </a:p>
        </p:txBody>
      </p:sp>
      <p:sp>
        <p:nvSpPr>
          <p:cNvPr id="35" name="文本框 34">
            <a:extLst>
              <a:ext uri="{FF2B5EF4-FFF2-40B4-BE49-F238E27FC236}">
                <a16:creationId xmlns:a16="http://schemas.microsoft.com/office/drawing/2014/main" id="{65B8DD28-9600-1C30-F01D-BD3DE9DA6B5A}"/>
              </a:ext>
            </a:extLst>
          </p:cNvPr>
          <p:cNvSpPr txBox="1"/>
          <p:nvPr/>
        </p:nvSpPr>
        <p:spPr>
          <a:xfrm>
            <a:off x="14688366" y="2992353"/>
            <a:ext cx="14601582" cy="3539430"/>
          </a:xfrm>
          <a:prstGeom prst="rect">
            <a:avLst/>
          </a:prstGeom>
          <a:noFill/>
        </p:spPr>
        <p:txBody>
          <a:bodyPr wrap="square" rtlCol="0">
            <a:spAutoFit/>
          </a:bodyPr>
          <a:lstStyle/>
          <a:p>
            <a:r>
              <a:rPr lang="en-US" altLang="zh-CN" sz="2800" b="1" dirty="0">
                <a:effectLst/>
                <a:latin typeface="+mn-lt"/>
                <a:ea typeface="Segoe UI Black" panose="020B0A02040204020203" pitchFamily="34" charset="0"/>
              </a:rPr>
              <a:t>Data Cleaning</a:t>
            </a:r>
          </a:p>
          <a:p>
            <a:r>
              <a:rPr lang="en-US" altLang="zh-CN" sz="2800" b="1" dirty="0">
                <a:effectLst/>
                <a:latin typeface="Quattrocento" panose="02020802030000000404" pitchFamily="18" charset="0"/>
              </a:rPr>
              <a:t>- Identifying missing data to ensure completeness.</a:t>
            </a:r>
          </a:p>
          <a:p>
            <a:r>
              <a:rPr lang="en-US" altLang="zh-CN" sz="2800" b="1" dirty="0">
                <a:effectLst/>
                <a:latin typeface="Quattrocento" panose="02020802030000000404" pitchFamily="18" charset="0"/>
              </a:rPr>
              <a:t>- Detecting and eliminating outliers to prevent skewed results.</a:t>
            </a:r>
          </a:p>
          <a:p>
            <a:r>
              <a:rPr lang="en-US" altLang="zh-CN" sz="2800" b="1" dirty="0">
                <a:effectLst/>
                <a:latin typeface="Quattrocento" panose="02020802030000000404" pitchFamily="18" charset="0"/>
              </a:rPr>
              <a:t>- Dropping Unnecessary Columns that are not relevant to our research.</a:t>
            </a:r>
          </a:p>
          <a:p>
            <a:r>
              <a:rPr lang="en-US" altLang="zh-CN" sz="2800" b="1" dirty="0">
                <a:effectLst/>
                <a:latin typeface="+mn-lt"/>
                <a:ea typeface="Segoe UI Black" panose="020B0A02040204020203" pitchFamily="34" charset="0"/>
              </a:rPr>
              <a:t>Data Transformation:</a:t>
            </a:r>
          </a:p>
          <a:p>
            <a:pPr marL="457200" indent="-457200">
              <a:buFontTx/>
              <a:buChar char="-"/>
            </a:pPr>
            <a:r>
              <a:rPr lang="en-US" altLang="zh-CN" sz="2800" b="1" dirty="0">
                <a:effectLst/>
                <a:latin typeface="Quattrocento" panose="02020802030000000404" pitchFamily="18" charset="0"/>
              </a:rPr>
              <a:t>Ensuring all date fields and other columns are in the correct data type.</a:t>
            </a:r>
          </a:p>
          <a:p>
            <a:pPr marL="457200" indent="-457200">
              <a:buFontTx/>
              <a:buChar char="-"/>
            </a:pPr>
            <a:r>
              <a:rPr lang="en-US" altLang="zh-CN" sz="2800" b="1" dirty="0">
                <a:effectLst/>
                <a:latin typeface="Quattrocento" panose="02020802030000000404" pitchFamily="18" charset="0"/>
              </a:rPr>
              <a:t>Identifying the indices and aggregating the required columns according to the research questions.</a:t>
            </a:r>
          </a:p>
        </p:txBody>
      </p:sp>
      <p:sp>
        <p:nvSpPr>
          <p:cNvPr id="36" name="文本框 35">
            <a:extLst>
              <a:ext uri="{FF2B5EF4-FFF2-40B4-BE49-F238E27FC236}">
                <a16:creationId xmlns:a16="http://schemas.microsoft.com/office/drawing/2014/main" id="{30E13790-9960-5B16-15F3-F216E1CBF530}"/>
              </a:ext>
            </a:extLst>
          </p:cNvPr>
          <p:cNvSpPr txBox="1"/>
          <p:nvPr/>
        </p:nvSpPr>
        <p:spPr>
          <a:xfrm>
            <a:off x="30470802" y="3796075"/>
            <a:ext cx="12219664" cy="2246769"/>
          </a:xfrm>
          <a:prstGeom prst="rect">
            <a:avLst/>
          </a:prstGeom>
          <a:noFill/>
        </p:spPr>
        <p:txBody>
          <a:bodyPr wrap="square" rtlCol="0">
            <a:spAutoFit/>
          </a:bodyPr>
          <a:lstStyle/>
          <a:p>
            <a:pPr algn="ctr"/>
            <a:r>
              <a:rPr lang="en-US" altLang="zh-CN" sz="2800" b="1" dirty="0">
                <a:effectLst/>
                <a:latin typeface="Quattrocento" panose="02020802030000000404" pitchFamily="18" charset="0"/>
              </a:rPr>
              <a:t>The dataset contains 33 columns related to World Bank loans, including details on loan numbers, regions, countries, borrowers, loan types, amounts (original, disbursed, repaid), interest rates, and key dates (signing, approval, repayment). Notable columns are 'Region', 'Country', 'Loan Type', 'Interest Rate', and 'Project Name'.</a:t>
            </a:r>
            <a:endParaRPr lang="zh-CN" altLang="en-US" sz="2800" b="1" dirty="0">
              <a:effectLst/>
              <a:latin typeface="Quattrocento" panose="02020802030000000404" pitchFamily="18" charset="0"/>
            </a:endParaRPr>
          </a:p>
        </p:txBody>
      </p:sp>
      <p:grpSp>
        <p:nvGrpSpPr>
          <p:cNvPr id="15" name="组合 14">
            <a:extLst>
              <a:ext uri="{FF2B5EF4-FFF2-40B4-BE49-F238E27FC236}">
                <a16:creationId xmlns:a16="http://schemas.microsoft.com/office/drawing/2014/main" id="{24BA8F33-2EDF-7E54-600A-CD82AF0A2AA7}"/>
              </a:ext>
            </a:extLst>
          </p:cNvPr>
          <p:cNvGrpSpPr/>
          <p:nvPr/>
        </p:nvGrpSpPr>
        <p:grpSpPr>
          <a:xfrm>
            <a:off x="0" y="6770890"/>
            <a:ext cx="13182600" cy="8105114"/>
            <a:chOff x="1447800" y="7252866"/>
            <a:chExt cx="11353800" cy="6901822"/>
          </a:xfrm>
        </p:grpSpPr>
        <p:grpSp>
          <p:nvGrpSpPr>
            <p:cNvPr id="3" name="组合 2">
              <a:extLst>
                <a:ext uri="{FF2B5EF4-FFF2-40B4-BE49-F238E27FC236}">
                  <a16:creationId xmlns:a16="http://schemas.microsoft.com/office/drawing/2014/main" id="{142A51D1-133B-76FB-0440-86F60457E85C}"/>
                </a:ext>
              </a:extLst>
            </p:cNvPr>
            <p:cNvGrpSpPr/>
            <p:nvPr/>
          </p:nvGrpSpPr>
          <p:grpSpPr>
            <a:xfrm>
              <a:off x="1447800" y="7252866"/>
              <a:ext cx="11353800" cy="6901821"/>
              <a:chOff x="438857" y="13673487"/>
              <a:chExt cx="10056404" cy="6100427"/>
            </a:xfrm>
          </p:grpSpPr>
          <p:sp>
            <p:nvSpPr>
              <p:cNvPr id="9" name="Rectangle 87">
                <a:extLst>
                  <a:ext uri="{FF2B5EF4-FFF2-40B4-BE49-F238E27FC236}">
                    <a16:creationId xmlns:a16="http://schemas.microsoft.com/office/drawing/2014/main" id="{5F6D7090-514F-B5A9-E8B7-FC7D464228E7}"/>
                  </a:ext>
                </a:extLst>
              </p:cNvPr>
              <p:cNvSpPr/>
              <p:nvPr/>
            </p:nvSpPr>
            <p:spPr>
              <a:xfrm>
                <a:off x="438857" y="14285705"/>
                <a:ext cx="10056403" cy="54882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dirty="0">
                  <a:latin typeface="+mj-lt"/>
                </a:endParaRPr>
              </a:p>
            </p:txBody>
          </p:sp>
          <p:sp>
            <p:nvSpPr>
              <p:cNvPr id="11" name="Rectangle 10">
                <a:extLst>
                  <a:ext uri="{FF2B5EF4-FFF2-40B4-BE49-F238E27FC236}">
                    <a16:creationId xmlns:a16="http://schemas.microsoft.com/office/drawing/2014/main" id="{A4534F64-3038-5B07-468F-264527E5F76D}"/>
                  </a:ext>
                </a:extLst>
              </p:cNvPr>
              <p:cNvSpPr>
                <a:spLocks noChangeArrowheads="1"/>
              </p:cNvSpPr>
              <p:nvPr/>
            </p:nvSpPr>
            <p:spPr bwMode="auto">
              <a:xfrm>
                <a:off x="438857" y="13673487"/>
                <a:ext cx="10056404" cy="690347"/>
              </a:xfrm>
              <a:prstGeom prst="snipRoundRect">
                <a:avLst>
                  <a:gd name="adj1" fmla="val 0"/>
                  <a:gd name="adj2" fmla="val 50000"/>
                </a:avLst>
              </a:prstGeom>
              <a:solidFill>
                <a:srgbClr val="664F93"/>
              </a:solidFill>
              <a:ln w="12700">
                <a:noFill/>
                <a:miter lim="800000"/>
              </a:ln>
            </p:spPr>
            <p:txBody>
              <a:bodyPr wrap="none" lIns="182880" tIns="48768" rIns="182880" bIns="45709" anchor="ctr" anchorCtr="0"/>
              <a:lstStyle>
                <a:defPPr>
                  <a:defRPr kern="1200"/>
                </a:defPPr>
              </a:lstStyle>
              <a:p>
                <a:pPr defTabSz="3135215">
                  <a:defRPr/>
                </a:pPr>
                <a:r>
                  <a:rPr lang="en-US" b="1" dirty="0">
                    <a:solidFill>
                      <a:schemeClr val="bg1"/>
                    </a:solidFill>
                    <a:effectLst/>
                    <a:latin typeface="Quattrocento" panose="02020802030000000404" pitchFamily="18" charset="0"/>
                  </a:rPr>
                  <a:t>Research Q1: What is the distribution of loan amounts across different countries?</a:t>
                </a:r>
              </a:p>
            </p:txBody>
          </p:sp>
        </p:grpSp>
        <p:pic>
          <p:nvPicPr>
            <p:cNvPr id="14" name="图片 13">
              <a:extLst>
                <a:ext uri="{FF2B5EF4-FFF2-40B4-BE49-F238E27FC236}">
                  <a16:creationId xmlns:a16="http://schemas.microsoft.com/office/drawing/2014/main" id="{0A3A0E4E-C858-1640-0AB6-174F16B82DEE}"/>
                </a:ext>
              </a:extLst>
            </p:cNvPr>
            <p:cNvPicPr>
              <a:picLocks noChangeAspect="1"/>
            </p:cNvPicPr>
            <p:nvPr/>
          </p:nvPicPr>
          <p:blipFill>
            <a:blip r:embed="rId5"/>
            <a:stretch>
              <a:fillRect/>
            </a:stretch>
          </p:blipFill>
          <p:spPr>
            <a:xfrm>
              <a:off x="1846842" y="8152294"/>
              <a:ext cx="10238773" cy="6002394"/>
            </a:xfrm>
            <a:prstGeom prst="rect">
              <a:avLst/>
            </a:prstGeom>
          </p:spPr>
        </p:pic>
      </p:grpSp>
      <p:grpSp>
        <p:nvGrpSpPr>
          <p:cNvPr id="31" name="组合 30">
            <a:extLst>
              <a:ext uri="{FF2B5EF4-FFF2-40B4-BE49-F238E27FC236}">
                <a16:creationId xmlns:a16="http://schemas.microsoft.com/office/drawing/2014/main" id="{A59C2000-9B2F-3FD7-AA7E-5ECF64AF1F36}"/>
              </a:ext>
            </a:extLst>
          </p:cNvPr>
          <p:cNvGrpSpPr/>
          <p:nvPr/>
        </p:nvGrpSpPr>
        <p:grpSpPr>
          <a:xfrm>
            <a:off x="-9939" y="14982911"/>
            <a:ext cx="13297336" cy="7010402"/>
            <a:chOff x="438858" y="13922758"/>
            <a:chExt cx="9843124" cy="6635575"/>
          </a:xfrm>
        </p:grpSpPr>
        <p:sp>
          <p:nvSpPr>
            <p:cNvPr id="37" name="Rectangle 87">
              <a:extLst>
                <a:ext uri="{FF2B5EF4-FFF2-40B4-BE49-F238E27FC236}">
                  <a16:creationId xmlns:a16="http://schemas.microsoft.com/office/drawing/2014/main" id="{473C2731-D533-7424-847A-032524446828}"/>
                </a:ext>
              </a:extLst>
            </p:cNvPr>
            <p:cNvSpPr/>
            <p:nvPr/>
          </p:nvSpPr>
          <p:spPr>
            <a:xfrm>
              <a:off x="438858" y="14691346"/>
              <a:ext cx="9843124" cy="58669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mj-lt"/>
              </a:endParaRPr>
            </a:p>
          </p:txBody>
        </p:sp>
        <p:sp>
          <p:nvSpPr>
            <p:cNvPr id="38" name="Rectangle 10">
              <a:extLst>
                <a:ext uri="{FF2B5EF4-FFF2-40B4-BE49-F238E27FC236}">
                  <a16:creationId xmlns:a16="http://schemas.microsoft.com/office/drawing/2014/main" id="{1A174C33-2F41-3A1B-F3BA-2F00B3E21B45}"/>
                </a:ext>
              </a:extLst>
            </p:cNvPr>
            <p:cNvSpPr>
              <a:spLocks noChangeArrowheads="1"/>
            </p:cNvSpPr>
            <p:nvPr/>
          </p:nvSpPr>
          <p:spPr bwMode="auto">
            <a:xfrm>
              <a:off x="438858" y="13922758"/>
              <a:ext cx="9843124" cy="768586"/>
            </a:xfrm>
            <a:prstGeom prst="snipRoundRect">
              <a:avLst>
                <a:gd name="adj1" fmla="val 0"/>
                <a:gd name="adj2" fmla="val 50000"/>
              </a:avLst>
            </a:prstGeom>
            <a:solidFill>
              <a:srgbClr val="664F93"/>
            </a:solidFill>
            <a:ln w="12700">
              <a:noFill/>
              <a:miter lim="800000"/>
            </a:ln>
          </p:spPr>
          <p:txBody>
            <a:bodyPr wrap="none" lIns="182880" tIns="48768" rIns="182880" bIns="45709" anchor="ctr" anchorCtr="0"/>
            <a:lstStyle>
              <a:defPPr>
                <a:defRPr kern="1200"/>
              </a:defPPr>
            </a:lstStyle>
            <a:p>
              <a:pPr defTabSz="3135215">
                <a:defRPr/>
              </a:pPr>
              <a:r>
                <a:rPr lang="en-US" sz="2000" b="1" dirty="0">
                  <a:solidFill>
                    <a:schemeClr val="bg1"/>
                  </a:solidFill>
                  <a:effectLst/>
                  <a:latin typeface="Quattrocento" panose="02020802030000000404" pitchFamily="18" charset="0"/>
                </a:rPr>
                <a:t>Research Q2: What is the distribution of loan amounts for Top 20 Projects in South Asian countries?</a:t>
              </a:r>
            </a:p>
          </p:txBody>
        </p:sp>
      </p:grpSp>
      <p:grpSp>
        <p:nvGrpSpPr>
          <p:cNvPr id="47" name="组合 46">
            <a:extLst>
              <a:ext uri="{FF2B5EF4-FFF2-40B4-BE49-F238E27FC236}">
                <a16:creationId xmlns:a16="http://schemas.microsoft.com/office/drawing/2014/main" id="{DE1D06A0-903B-5406-7D00-5718CFE4C3C5}"/>
              </a:ext>
            </a:extLst>
          </p:cNvPr>
          <p:cNvGrpSpPr/>
          <p:nvPr/>
        </p:nvGrpSpPr>
        <p:grpSpPr>
          <a:xfrm>
            <a:off x="13777651" y="15053876"/>
            <a:ext cx="14181958" cy="6891724"/>
            <a:chOff x="15107158" y="15531468"/>
            <a:chExt cx="20300696" cy="6063649"/>
          </a:xfrm>
        </p:grpSpPr>
        <p:grpSp>
          <p:nvGrpSpPr>
            <p:cNvPr id="41" name="组合 40">
              <a:extLst>
                <a:ext uri="{FF2B5EF4-FFF2-40B4-BE49-F238E27FC236}">
                  <a16:creationId xmlns:a16="http://schemas.microsoft.com/office/drawing/2014/main" id="{C7FCFC89-C4DC-5B8A-3EA2-5CC47FF5C5C6}"/>
                </a:ext>
              </a:extLst>
            </p:cNvPr>
            <p:cNvGrpSpPr/>
            <p:nvPr/>
          </p:nvGrpSpPr>
          <p:grpSpPr>
            <a:xfrm>
              <a:off x="15107158" y="15531468"/>
              <a:ext cx="20300696" cy="6063649"/>
              <a:chOff x="438857" y="13526526"/>
              <a:chExt cx="16253770" cy="7179264"/>
            </a:xfrm>
          </p:grpSpPr>
          <p:sp>
            <p:nvSpPr>
              <p:cNvPr id="43" name="Rectangle 87">
                <a:extLst>
                  <a:ext uri="{FF2B5EF4-FFF2-40B4-BE49-F238E27FC236}">
                    <a16:creationId xmlns:a16="http://schemas.microsoft.com/office/drawing/2014/main" id="{96A667E0-A16D-EE70-A656-F7123AC422F5}"/>
                  </a:ext>
                </a:extLst>
              </p:cNvPr>
              <p:cNvSpPr/>
              <p:nvPr/>
            </p:nvSpPr>
            <p:spPr>
              <a:xfrm>
                <a:off x="438857" y="13906974"/>
                <a:ext cx="10056404" cy="67988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mj-lt"/>
                </a:endParaRPr>
              </a:p>
            </p:txBody>
          </p:sp>
          <p:sp>
            <p:nvSpPr>
              <p:cNvPr id="44" name="Rectangle 10">
                <a:extLst>
                  <a:ext uri="{FF2B5EF4-FFF2-40B4-BE49-F238E27FC236}">
                    <a16:creationId xmlns:a16="http://schemas.microsoft.com/office/drawing/2014/main" id="{404235E1-81ED-83A2-ED1D-9E7E7B7E127F}"/>
                  </a:ext>
                </a:extLst>
              </p:cNvPr>
              <p:cNvSpPr>
                <a:spLocks noChangeArrowheads="1"/>
              </p:cNvSpPr>
              <p:nvPr/>
            </p:nvSpPr>
            <p:spPr bwMode="auto">
              <a:xfrm>
                <a:off x="438857" y="13526526"/>
                <a:ext cx="16253770" cy="760895"/>
              </a:xfrm>
              <a:prstGeom prst="snipRoundRect">
                <a:avLst>
                  <a:gd name="adj1" fmla="val 0"/>
                  <a:gd name="adj2" fmla="val 50000"/>
                </a:avLst>
              </a:prstGeom>
              <a:solidFill>
                <a:srgbClr val="664F93"/>
              </a:solidFill>
              <a:ln w="12700">
                <a:noFill/>
                <a:miter lim="800000"/>
              </a:ln>
            </p:spPr>
            <p:txBody>
              <a:bodyPr wrap="none" lIns="182880" tIns="48768" rIns="182880" bIns="45709" anchor="ctr" anchorCtr="0"/>
              <a:lstStyle>
                <a:defPPr>
                  <a:defRPr kern="1200"/>
                </a:defPPr>
              </a:lstStyle>
              <a:p>
                <a:pPr defTabSz="3135215">
                  <a:defRPr/>
                </a:pPr>
                <a:r>
                  <a:rPr lang="en-US" sz="2000" b="1" dirty="0">
                    <a:solidFill>
                      <a:schemeClr val="bg1"/>
                    </a:solidFill>
                    <a:effectLst/>
                    <a:latin typeface="Quattrocento" panose="02020802030000000404" pitchFamily="18" charset="0"/>
                  </a:rPr>
                  <a:t>Research Q4: how are loan funds distributed among different industries in different countries?</a:t>
                </a:r>
              </a:p>
            </p:txBody>
          </p:sp>
        </p:grpSp>
        <p:pic>
          <p:nvPicPr>
            <p:cNvPr id="46" name="图片 45">
              <a:extLst>
                <a:ext uri="{FF2B5EF4-FFF2-40B4-BE49-F238E27FC236}">
                  <a16:creationId xmlns:a16="http://schemas.microsoft.com/office/drawing/2014/main" id="{A3DCE5DC-A0F3-67FA-43EB-B65B94077B90}"/>
                </a:ext>
              </a:extLst>
            </p:cNvPr>
            <p:cNvPicPr>
              <a:picLocks noChangeAspect="1"/>
            </p:cNvPicPr>
            <p:nvPr/>
          </p:nvPicPr>
          <p:blipFill rotWithShape="1">
            <a:blip r:embed="rId6"/>
            <a:srcRect b="50979"/>
            <a:stretch/>
          </p:blipFill>
          <p:spPr>
            <a:xfrm>
              <a:off x="15388002" y="16250257"/>
              <a:ext cx="11984589" cy="5214975"/>
            </a:xfrm>
            <a:prstGeom prst="rect">
              <a:avLst/>
            </a:prstGeom>
          </p:spPr>
        </p:pic>
      </p:grpSp>
      <p:pic>
        <p:nvPicPr>
          <p:cNvPr id="52" name="图片 51">
            <a:extLst>
              <a:ext uri="{FF2B5EF4-FFF2-40B4-BE49-F238E27FC236}">
                <a16:creationId xmlns:a16="http://schemas.microsoft.com/office/drawing/2014/main" id="{DE8729A0-F96B-4DB2-5879-5548B4F10157}"/>
              </a:ext>
            </a:extLst>
          </p:cNvPr>
          <p:cNvPicPr>
            <a:picLocks noChangeAspect="1"/>
          </p:cNvPicPr>
          <p:nvPr/>
        </p:nvPicPr>
        <p:blipFill>
          <a:blip r:embed="rId7"/>
          <a:stretch>
            <a:fillRect/>
          </a:stretch>
        </p:blipFill>
        <p:spPr>
          <a:xfrm>
            <a:off x="29321942" y="10083773"/>
            <a:ext cx="5746737" cy="4752435"/>
          </a:xfrm>
          <a:prstGeom prst="rect">
            <a:avLst/>
          </a:prstGeom>
        </p:spPr>
      </p:pic>
      <p:pic>
        <p:nvPicPr>
          <p:cNvPr id="55" name="图片 54">
            <a:extLst>
              <a:ext uri="{FF2B5EF4-FFF2-40B4-BE49-F238E27FC236}">
                <a16:creationId xmlns:a16="http://schemas.microsoft.com/office/drawing/2014/main" id="{DC87397E-7D0A-C13D-4563-D0FEC3ADCDF8}"/>
              </a:ext>
            </a:extLst>
          </p:cNvPr>
          <p:cNvPicPr>
            <a:picLocks noChangeAspect="1"/>
          </p:cNvPicPr>
          <p:nvPr/>
        </p:nvPicPr>
        <p:blipFill>
          <a:blip r:embed="rId8"/>
          <a:stretch>
            <a:fillRect/>
          </a:stretch>
        </p:blipFill>
        <p:spPr>
          <a:xfrm>
            <a:off x="-13568" y="15975493"/>
            <a:ext cx="11811000" cy="5480008"/>
          </a:xfrm>
          <a:prstGeom prst="rect">
            <a:avLst/>
          </a:prstGeom>
        </p:spPr>
      </p:pic>
      <p:pic>
        <p:nvPicPr>
          <p:cNvPr id="8" name="Picture 7" descr="A graph of a graph with colored dots&#10;&#10;Description automatically generated with medium confidence">
            <a:extLst>
              <a:ext uri="{FF2B5EF4-FFF2-40B4-BE49-F238E27FC236}">
                <a16:creationId xmlns:a16="http://schemas.microsoft.com/office/drawing/2014/main" id="{0B8EBE09-1CD5-F550-ACA4-C15F4AF92EF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552200" y="15764702"/>
            <a:ext cx="5407410" cy="6180898"/>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856696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onderingpeacock|08-2022"/>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3726</TotalTime>
  <Words>441</Words>
  <Application>Microsoft Macintosh PowerPoint</Application>
  <PresentationFormat>Custom</PresentationFormat>
  <Paragraphs>29</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Quattrocento</vt:lpstr>
      <vt:lpstr>Quattrocento Sans</vt:lpstr>
      <vt:lpstr>Arial</vt:lpstr>
      <vt:lpstr>Times New Roman</vt:lpstr>
      <vt:lpstr>Default Design</vt:lpstr>
      <vt:lpstr>PowerPoint Presentation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Gvs Sri Ram</cp:lastModifiedBy>
  <cp:revision>118</cp:revision>
  <cp:lastPrinted>2000-08-03T00:31:24Z</cp:lastPrinted>
  <dcterms:modified xsi:type="dcterms:W3CDTF">2024-06-25T22:46:50Z</dcterms:modified>
  <cp:category>research posters template</cp:category>
</cp:coreProperties>
</file>