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61" r:id="rId4"/>
    <p:sldId id="263" r:id="rId5"/>
    <p:sldId id="262" r:id="rId6"/>
    <p:sldId id="272" r:id="rId7"/>
    <p:sldId id="264" r:id="rId8"/>
    <p:sldId id="265" r:id="rId9"/>
    <p:sldId id="266" r:id="rId10"/>
    <p:sldId id="267" r:id="rId11"/>
    <p:sldId id="268" r:id="rId12"/>
    <p:sldId id="269" r:id="rId13"/>
    <p:sldId id="270" r:id="rId14"/>
    <p:sldId id="271" r:id="rId15"/>
    <p:sldId id="273" r:id="rId16"/>
    <p:sldId id="274" r:id="rId17"/>
    <p:sldId id="260" r:id="rId18"/>
  </p:sldIdLst>
  <p:sldSz cx="12192000" cy="6858000"/>
  <p:notesSz cx="6858000" cy="9144000"/>
  <p:embeddedFontLst>
    <p:embeddedFont>
      <p:font typeface="Inter" panose="020B0604020202020204" charset="0"/>
      <p:regular r:id="rId20"/>
      <p:bold r:id="rId21"/>
    </p:embeddedFont>
    <p:embeddedFont>
      <p:font typeface="Open Sans" panose="020B0606030504020204" pitchFamily="34" charset="0"/>
      <p:regular r:id="rId22"/>
      <p:bold r:id="rId23"/>
      <p:italic r:id="rId24"/>
      <p:boldItalic r:id="rId25"/>
    </p:embeddedFont>
    <p:embeddedFont>
      <p:font typeface="Play" panose="020B0604020202020204" charset="0"/>
      <p:regular r:id="rId26"/>
      <p:bold r:id="rId27"/>
    </p:embeddedFont>
    <p:embeddedFont>
      <p:font typeface="Plus Jakarta Sans"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aw7R1ZIsv2CMvKNaVklE+ELCC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C1A5F2-C7F4-42EF-8194-A367FB17F6C2}">
  <a:tblStyle styleId="{B1C1A5F2-C7F4-42EF-8194-A367FB17F6C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741" autoAdjust="0"/>
  </p:normalViewPr>
  <p:slideViewPr>
    <p:cSldViewPr snapToGrid="0">
      <p:cViewPr varScale="1">
        <p:scale>
          <a:sx n="66" d="100"/>
          <a:sy n="66"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 name="Google Shape;3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a:extLst>
            <a:ext uri="{FF2B5EF4-FFF2-40B4-BE49-F238E27FC236}">
              <a16:creationId xmlns:a16="http://schemas.microsoft.com/office/drawing/2014/main" id="{99C2D5F0-1B8E-7985-76D3-8CED7FED388A}"/>
            </a:ext>
          </a:extLst>
        </p:cNvPr>
        <p:cNvGrpSpPr/>
        <p:nvPr/>
      </p:nvGrpSpPr>
      <p:grpSpPr>
        <a:xfrm>
          <a:off x="0" y="0"/>
          <a:ext cx="0" cy="0"/>
          <a:chOff x="0" y="0"/>
          <a:chExt cx="0" cy="0"/>
        </a:xfrm>
      </p:grpSpPr>
      <p:sp>
        <p:nvSpPr>
          <p:cNvPr id="50" name="Google Shape;50;p3:notes">
            <a:extLst>
              <a:ext uri="{FF2B5EF4-FFF2-40B4-BE49-F238E27FC236}">
                <a16:creationId xmlns:a16="http://schemas.microsoft.com/office/drawing/2014/main" id="{E2D6E8C6-DB79-9DC8-164F-614BBA3294A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a:extLst>
              <a:ext uri="{FF2B5EF4-FFF2-40B4-BE49-F238E27FC236}">
                <a16:creationId xmlns:a16="http://schemas.microsoft.com/office/drawing/2014/main" id="{32A5C3D8-82E0-DA96-E4CA-B97898A226A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1073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a:extLst>
            <a:ext uri="{FF2B5EF4-FFF2-40B4-BE49-F238E27FC236}">
              <a16:creationId xmlns:a16="http://schemas.microsoft.com/office/drawing/2014/main" id="{C130390D-D1E1-3F34-082B-71C2CD9A3B62}"/>
            </a:ext>
          </a:extLst>
        </p:cNvPr>
        <p:cNvGrpSpPr/>
        <p:nvPr/>
      </p:nvGrpSpPr>
      <p:grpSpPr>
        <a:xfrm>
          <a:off x="0" y="0"/>
          <a:ext cx="0" cy="0"/>
          <a:chOff x="0" y="0"/>
          <a:chExt cx="0" cy="0"/>
        </a:xfrm>
      </p:grpSpPr>
      <p:sp>
        <p:nvSpPr>
          <p:cNvPr id="50" name="Google Shape;50;p3:notes">
            <a:extLst>
              <a:ext uri="{FF2B5EF4-FFF2-40B4-BE49-F238E27FC236}">
                <a16:creationId xmlns:a16="http://schemas.microsoft.com/office/drawing/2014/main" id="{7DDA2421-BE67-DB94-6E5E-394FAFA4805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a:extLst>
              <a:ext uri="{FF2B5EF4-FFF2-40B4-BE49-F238E27FC236}">
                <a16:creationId xmlns:a16="http://schemas.microsoft.com/office/drawing/2014/main" id="{E5ABED41-B2AB-9403-4A1F-48BE67DB267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7977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a:extLst>
            <a:ext uri="{FF2B5EF4-FFF2-40B4-BE49-F238E27FC236}">
              <a16:creationId xmlns:a16="http://schemas.microsoft.com/office/drawing/2014/main" id="{D8F03B0F-1A3D-5FE6-FFB1-9ECE05954164}"/>
            </a:ext>
          </a:extLst>
        </p:cNvPr>
        <p:cNvGrpSpPr/>
        <p:nvPr/>
      </p:nvGrpSpPr>
      <p:grpSpPr>
        <a:xfrm>
          <a:off x="0" y="0"/>
          <a:ext cx="0" cy="0"/>
          <a:chOff x="0" y="0"/>
          <a:chExt cx="0" cy="0"/>
        </a:xfrm>
      </p:grpSpPr>
      <p:sp>
        <p:nvSpPr>
          <p:cNvPr id="50" name="Google Shape;50;p3:notes">
            <a:extLst>
              <a:ext uri="{FF2B5EF4-FFF2-40B4-BE49-F238E27FC236}">
                <a16:creationId xmlns:a16="http://schemas.microsoft.com/office/drawing/2014/main" id="{5CD270BF-1406-29E0-6566-99ED2C21B2D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a:extLst>
              <a:ext uri="{FF2B5EF4-FFF2-40B4-BE49-F238E27FC236}">
                <a16:creationId xmlns:a16="http://schemas.microsoft.com/office/drawing/2014/main" id="{4FB3C237-7DE0-B495-3947-A4651E25668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088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a:extLst>
            <a:ext uri="{FF2B5EF4-FFF2-40B4-BE49-F238E27FC236}">
              <a16:creationId xmlns:a16="http://schemas.microsoft.com/office/drawing/2014/main" id="{588F0A59-8E69-4842-1100-DA7C22053C9D}"/>
            </a:ext>
          </a:extLst>
        </p:cNvPr>
        <p:cNvGrpSpPr/>
        <p:nvPr/>
      </p:nvGrpSpPr>
      <p:grpSpPr>
        <a:xfrm>
          <a:off x="0" y="0"/>
          <a:ext cx="0" cy="0"/>
          <a:chOff x="0" y="0"/>
          <a:chExt cx="0" cy="0"/>
        </a:xfrm>
      </p:grpSpPr>
      <p:sp>
        <p:nvSpPr>
          <p:cNvPr id="50" name="Google Shape;50;p3:notes">
            <a:extLst>
              <a:ext uri="{FF2B5EF4-FFF2-40B4-BE49-F238E27FC236}">
                <a16:creationId xmlns:a16="http://schemas.microsoft.com/office/drawing/2014/main" id="{8BDFCE06-CC82-66FE-3B09-D6E02E6F87B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a:extLst>
              <a:ext uri="{FF2B5EF4-FFF2-40B4-BE49-F238E27FC236}">
                <a16:creationId xmlns:a16="http://schemas.microsoft.com/office/drawing/2014/main" id="{32715CC8-094E-1C93-710F-BD10244E6E9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817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a:extLst>
            <a:ext uri="{FF2B5EF4-FFF2-40B4-BE49-F238E27FC236}">
              <a16:creationId xmlns:a16="http://schemas.microsoft.com/office/drawing/2014/main" id="{04AE0CD0-386E-A5B6-59CE-DB45A28743C9}"/>
            </a:ext>
          </a:extLst>
        </p:cNvPr>
        <p:cNvGrpSpPr/>
        <p:nvPr/>
      </p:nvGrpSpPr>
      <p:grpSpPr>
        <a:xfrm>
          <a:off x="0" y="0"/>
          <a:ext cx="0" cy="0"/>
          <a:chOff x="0" y="0"/>
          <a:chExt cx="0" cy="0"/>
        </a:xfrm>
      </p:grpSpPr>
      <p:sp>
        <p:nvSpPr>
          <p:cNvPr id="50" name="Google Shape;50;p3:notes">
            <a:extLst>
              <a:ext uri="{FF2B5EF4-FFF2-40B4-BE49-F238E27FC236}">
                <a16:creationId xmlns:a16="http://schemas.microsoft.com/office/drawing/2014/main" id="{FD313724-DE6C-ED31-6FAC-8EB72EF2E8A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a:extLst>
              <a:ext uri="{FF2B5EF4-FFF2-40B4-BE49-F238E27FC236}">
                <a16:creationId xmlns:a16="http://schemas.microsoft.com/office/drawing/2014/main" id="{EE722DE1-8A67-AFFC-D157-D63D958C807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5988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a:extLst>
            <a:ext uri="{FF2B5EF4-FFF2-40B4-BE49-F238E27FC236}">
              <a16:creationId xmlns:a16="http://schemas.microsoft.com/office/drawing/2014/main" id="{BEE010C7-6183-386E-0BFC-7F88AE3EBC4D}"/>
            </a:ext>
          </a:extLst>
        </p:cNvPr>
        <p:cNvGrpSpPr/>
        <p:nvPr/>
      </p:nvGrpSpPr>
      <p:grpSpPr>
        <a:xfrm>
          <a:off x="0" y="0"/>
          <a:ext cx="0" cy="0"/>
          <a:chOff x="0" y="0"/>
          <a:chExt cx="0" cy="0"/>
        </a:xfrm>
      </p:grpSpPr>
      <p:sp>
        <p:nvSpPr>
          <p:cNvPr id="50" name="Google Shape;50;p3:notes">
            <a:extLst>
              <a:ext uri="{FF2B5EF4-FFF2-40B4-BE49-F238E27FC236}">
                <a16:creationId xmlns:a16="http://schemas.microsoft.com/office/drawing/2014/main" id="{1D0D8131-860C-71D1-96DE-786C071C36D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1" name="Google Shape;51;p3:notes">
            <a:extLst>
              <a:ext uri="{FF2B5EF4-FFF2-40B4-BE49-F238E27FC236}">
                <a16:creationId xmlns:a16="http://schemas.microsoft.com/office/drawing/2014/main" id="{F08E62FE-5064-78DB-0B52-870B6434672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4695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a:extLst>
            <a:ext uri="{FF2B5EF4-FFF2-40B4-BE49-F238E27FC236}">
              <a16:creationId xmlns:a16="http://schemas.microsoft.com/office/drawing/2014/main" id="{C2448127-E5DB-167D-ADE4-0120A2375488}"/>
            </a:ext>
          </a:extLst>
        </p:cNvPr>
        <p:cNvGrpSpPr/>
        <p:nvPr/>
      </p:nvGrpSpPr>
      <p:grpSpPr>
        <a:xfrm>
          <a:off x="0" y="0"/>
          <a:ext cx="0" cy="0"/>
          <a:chOff x="0" y="0"/>
          <a:chExt cx="0" cy="0"/>
        </a:xfrm>
      </p:grpSpPr>
      <p:sp>
        <p:nvSpPr>
          <p:cNvPr id="50" name="Google Shape;50;p3:notes">
            <a:extLst>
              <a:ext uri="{FF2B5EF4-FFF2-40B4-BE49-F238E27FC236}">
                <a16:creationId xmlns:a16="http://schemas.microsoft.com/office/drawing/2014/main" id="{94D07E92-76EC-24CF-8D59-20D676531B1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1" name="Google Shape;51;p3:notes">
            <a:extLst>
              <a:ext uri="{FF2B5EF4-FFF2-40B4-BE49-F238E27FC236}">
                <a16:creationId xmlns:a16="http://schemas.microsoft.com/office/drawing/2014/main" id="{30F8B45C-02E5-D2AE-C587-35D7618161F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8227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a:extLst>
            <a:ext uri="{FF2B5EF4-FFF2-40B4-BE49-F238E27FC236}">
              <a16:creationId xmlns:a16="http://schemas.microsoft.com/office/drawing/2014/main" id="{FACB8349-1A22-C529-AC34-3ECCB8B65872}"/>
            </a:ext>
          </a:extLst>
        </p:cNvPr>
        <p:cNvGrpSpPr/>
        <p:nvPr/>
      </p:nvGrpSpPr>
      <p:grpSpPr>
        <a:xfrm>
          <a:off x="0" y="0"/>
          <a:ext cx="0" cy="0"/>
          <a:chOff x="0" y="0"/>
          <a:chExt cx="0" cy="0"/>
        </a:xfrm>
      </p:grpSpPr>
      <p:sp>
        <p:nvSpPr>
          <p:cNvPr id="50" name="Google Shape;50;p3:notes">
            <a:extLst>
              <a:ext uri="{FF2B5EF4-FFF2-40B4-BE49-F238E27FC236}">
                <a16:creationId xmlns:a16="http://schemas.microsoft.com/office/drawing/2014/main" id="{ABD306AB-8DB7-8C7B-B6DE-0C0A2494885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a:extLst>
              <a:ext uri="{FF2B5EF4-FFF2-40B4-BE49-F238E27FC236}">
                <a16:creationId xmlns:a16="http://schemas.microsoft.com/office/drawing/2014/main" id="{29404DD0-97F7-AEBA-2A5F-1577BD5E194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7526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a:extLst>
            <a:ext uri="{FF2B5EF4-FFF2-40B4-BE49-F238E27FC236}">
              <a16:creationId xmlns:a16="http://schemas.microsoft.com/office/drawing/2014/main" id="{EEB3DA30-39A4-F340-81E4-895D569811AB}"/>
            </a:ext>
          </a:extLst>
        </p:cNvPr>
        <p:cNvGrpSpPr/>
        <p:nvPr/>
      </p:nvGrpSpPr>
      <p:grpSpPr>
        <a:xfrm>
          <a:off x="0" y="0"/>
          <a:ext cx="0" cy="0"/>
          <a:chOff x="0" y="0"/>
          <a:chExt cx="0" cy="0"/>
        </a:xfrm>
      </p:grpSpPr>
      <p:sp>
        <p:nvSpPr>
          <p:cNvPr id="50" name="Google Shape;50;p3:notes">
            <a:extLst>
              <a:ext uri="{FF2B5EF4-FFF2-40B4-BE49-F238E27FC236}">
                <a16:creationId xmlns:a16="http://schemas.microsoft.com/office/drawing/2014/main" id="{AD760380-CFCD-9D16-8296-E1DEED6EC8F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a:extLst>
              <a:ext uri="{FF2B5EF4-FFF2-40B4-BE49-F238E27FC236}">
                <a16:creationId xmlns:a16="http://schemas.microsoft.com/office/drawing/2014/main" id="{C630F564-4EEB-3A37-54B6-82D3E1F6B45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2651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a:extLst>
            <a:ext uri="{FF2B5EF4-FFF2-40B4-BE49-F238E27FC236}">
              <a16:creationId xmlns:a16="http://schemas.microsoft.com/office/drawing/2014/main" id="{ED0F1F0F-7FD3-88DE-E248-C71E1E0F45DE}"/>
            </a:ext>
          </a:extLst>
        </p:cNvPr>
        <p:cNvGrpSpPr/>
        <p:nvPr/>
      </p:nvGrpSpPr>
      <p:grpSpPr>
        <a:xfrm>
          <a:off x="0" y="0"/>
          <a:ext cx="0" cy="0"/>
          <a:chOff x="0" y="0"/>
          <a:chExt cx="0" cy="0"/>
        </a:xfrm>
      </p:grpSpPr>
      <p:sp>
        <p:nvSpPr>
          <p:cNvPr id="50" name="Google Shape;50;p3:notes">
            <a:extLst>
              <a:ext uri="{FF2B5EF4-FFF2-40B4-BE49-F238E27FC236}">
                <a16:creationId xmlns:a16="http://schemas.microsoft.com/office/drawing/2014/main" id="{73F2975A-3547-9B57-B3FD-7E9FC72D4B2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a:extLst>
              <a:ext uri="{FF2B5EF4-FFF2-40B4-BE49-F238E27FC236}">
                <a16:creationId xmlns:a16="http://schemas.microsoft.com/office/drawing/2014/main" id="{F87D392E-B4D3-3AD7-8523-8EE8AE579AE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3666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a:extLst>
            <a:ext uri="{FF2B5EF4-FFF2-40B4-BE49-F238E27FC236}">
              <a16:creationId xmlns:a16="http://schemas.microsoft.com/office/drawing/2014/main" id="{7F36EB9B-F57A-620E-85AA-7A03EB1CE5FA}"/>
            </a:ext>
          </a:extLst>
        </p:cNvPr>
        <p:cNvGrpSpPr/>
        <p:nvPr/>
      </p:nvGrpSpPr>
      <p:grpSpPr>
        <a:xfrm>
          <a:off x="0" y="0"/>
          <a:ext cx="0" cy="0"/>
          <a:chOff x="0" y="0"/>
          <a:chExt cx="0" cy="0"/>
        </a:xfrm>
      </p:grpSpPr>
      <p:sp>
        <p:nvSpPr>
          <p:cNvPr id="50" name="Google Shape;50;p3:notes">
            <a:extLst>
              <a:ext uri="{FF2B5EF4-FFF2-40B4-BE49-F238E27FC236}">
                <a16:creationId xmlns:a16="http://schemas.microsoft.com/office/drawing/2014/main" id="{8F79CB9B-D2A2-C311-4097-E5FF99E89CF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a:extLst>
              <a:ext uri="{FF2B5EF4-FFF2-40B4-BE49-F238E27FC236}">
                <a16:creationId xmlns:a16="http://schemas.microsoft.com/office/drawing/2014/main" id="{643DF152-D437-8785-EBF9-6D576592148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6691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a:extLst>
            <a:ext uri="{FF2B5EF4-FFF2-40B4-BE49-F238E27FC236}">
              <a16:creationId xmlns:a16="http://schemas.microsoft.com/office/drawing/2014/main" id="{DB29C89E-B3DF-760B-024C-5C0AD402282D}"/>
            </a:ext>
          </a:extLst>
        </p:cNvPr>
        <p:cNvGrpSpPr/>
        <p:nvPr/>
      </p:nvGrpSpPr>
      <p:grpSpPr>
        <a:xfrm>
          <a:off x="0" y="0"/>
          <a:ext cx="0" cy="0"/>
          <a:chOff x="0" y="0"/>
          <a:chExt cx="0" cy="0"/>
        </a:xfrm>
      </p:grpSpPr>
      <p:sp>
        <p:nvSpPr>
          <p:cNvPr id="50" name="Google Shape;50;p3:notes">
            <a:extLst>
              <a:ext uri="{FF2B5EF4-FFF2-40B4-BE49-F238E27FC236}">
                <a16:creationId xmlns:a16="http://schemas.microsoft.com/office/drawing/2014/main" id="{BFC6721A-0FB3-9D3B-F615-FB923915C31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a:extLst>
              <a:ext uri="{FF2B5EF4-FFF2-40B4-BE49-F238E27FC236}">
                <a16:creationId xmlns:a16="http://schemas.microsoft.com/office/drawing/2014/main" id="{44BE4890-C7E7-49EB-95C3-9E89C452533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1000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a:extLst>
            <a:ext uri="{FF2B5EF4-FFF2-40B4-BE49-F238E27FC236}">
              <a16:creationId xmlns:a16="http://schemas.microsoft.com/office/drawing/2014/main" id="{09A1093E-27E6-82D4-4893-D496508A6D15}"/>
            </a:ext>
          </a:extLst>
        </p:cNvPr>
        <p:cNvGrpSpPr/>
        <p:nvPr/>
      </p:nvGrpSpPr>
      <p:grpSpPr>
        <a:xfrm>
          <a:off x="0" y="0"/>
          <a:ext cx="0" cy="0"/>
          <a:chOff x="0" y="0"/>
          <a:chExt cx="0" cy="0"/>
        </a:xfrm>
      </p:grpSpPr>
      <p:sp>
        <p:nvSpPr>
          <p:cNvPr id="50" name="Google Shape;50;p3:notes">
            <a:extLst>
              <a:ext uri="{FF2B5EF4-FFF2-40B4-BE49-F238E27FC236}">
                <a16:creationId xmlns:a16="http://schemas.microsoft.com/office/drawing/2014/main" id="{86CDA221-719F-1574-7982-68D21FE1ED1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a:extLst>
              <a:ext uri="{FF2B5EF4-FFF2-40B4-BE49-F238E27FC236}">
                <a16:creationId xmlns:a16="http://schemas.microsoft.com/office/drawing/2014/main" id="{C3067262-90A6-283D-07E6-F6E52A208C3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0635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a:extLst>
            <a:ext uri="{FF2B5EF4-FFF2-40B4-BE49-F238E27FC236}">
              <a16:creationId xmlns:a16="http://schemas.microsoft.com/office/drawing/2014/main" id="{6210A506-9012-87B5-6B19-0DF5D32C6601}"/>
            </a:ext>
          </a:extLst>
        </p:cNvPr>
        <p:cNvGrpSpPr/>
        <p:nvPr/>
      </p:nvGrpSpPr>
      <p:grpSpPr>
        <a:xfrm>
          <a:off x="0" y="0"/>
          <a:ext cx="0" cy="0"/>
          <a:chOff x="0" y="0"/>
          <a:chExt cx="0" cy="0"/>
        </a:xfrm>
      </p:grpSpPr>
      <p:sp>
        <p:nvSpPr>
          <p:cNvPr id="50" name="Google Shape;50;p3:notes">
            <a:extLst>
              <a:ext uri="{FF2B5EF4-FFF2-40B4-BE49-F238E27FC236}">
                <a16:creationId xmlns:a16="http://schemas.microsoft.com/office/drawing/2014/main" id="{6A147A8F-C9B5-2F46-7DA9-23216E17680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a:extLst>
              <a:ext uri="{FF2B5EF4-FFF2-40B4-BE49-F238E27FC236}">
                <a16:creationId xmlns:a16="http://schemas.microsoft.com/office/drawing/2014/main" id="{D1DD1D32-B52F-F07B-609C-30D930E2FED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1044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7_Title Slide">
  <p:cSld name="7_Title Slide">
    <p:spTree>
      <p:nvGrpSpPr>
        <p:cNvPr id="1" name="Shape 12"/>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3_Title Slide">
  <p:cSld name="33_Title Slide">
    <p:spTree>
      <p:nvGrpSpPr>
        <p:cNvPr id="1" name="Shape 28"/>
        <p:cNvGrpSpPr/>
        <p:nvPr/>
      </p:nvGrpSpPr>
      <p:grpSpPr>
        <a:xfrm>
          <a:off x="0" y="0"/>
          <a:ext cx="0" cy="0"/>
          <a:chOff x="0" y="0"/>
          <a:chExt cx="0" cy="0"/>
        </a:xfrm>
      </p:grpSpPr>
      <p:sp>
        <p:nvSpPr>
          <p:cNvPr id="29" name="Google Shape;29;p17"/>
          <p:cNvSpPr>
            <a:spLocks noGrp="1"/>
          </p:cNvSpPr>
          <p:nvPr>
            <p:ph type="pic" idx="2"/>
          </p:nvPr>
        </p:nvSpPr>
        <p:spPr>
          <a:xfrm>
            <a:off x="-1" y="549274"/>
            <a:ext cx="4995082" cy="5759450"/>
          </a:xfrm>
          <a:prstGeom prst="rect">
            <a:avLst/>
          </a:prstGeom>
          <a:solidFill>
            <a:srgbClr val="F2F2F2"/>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4_Title Slide">
  <p:cSld name="34_Title Slide">
    <p:spTree>
      <p:nvGrpSpPr>
        <p:cNvPr id="1" name="Shape 30"/>
        <p:cNvGrpSpPr/>
        <p:nvPr/>
      </p:nvGrpSpPr>
      <p:grpSpPr>
        <a:xfrm>
          <a:off x="0" y="0"/>
          <a:ext cx="0" cy="0"/>
          <a:chOff x="0" y="0"/>
          <a:chExt cx="0" cy="0"/>
        </a:xfrm>
      </p:grpSpPr>
      <p:sp>
        <p:nvSpPr>
          <p:cNvPr id="31" name="Google Shape;31;p18"/>
          <p:cNvSpPr>
            <a:spLocks noGrp="1"/>
          </p:cNvSpPr>
          <p:nvPr>
            <p:ph type="pic" idx="2"/>
          </p:nvPr>
        </p:nvSpPr>
        <p:spPr>
          <a:xfrm>
            <a:off x="6095999" y="1270000"/>
            <a:ext cx="6096001" cy="4319588"/>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3"/>
        <p:cNvGrpSpPr/>
        <p:nvPr/>
      </p:nvGrpSpPr>
      <p:grpSpPr>
        <a:xfrm>
          <a:off x="0" y="0"/>
          <a:ext cx="0" cy="0"/>
          <a:chOff x="0" y="0"/>
          <a:chExt cx="0" cy="0"/>
        </a:xfrm>
      </p:grpSpPr>
      <p:sp>
        <p:nvSpPr>
          <p:cNvPr id="14" name="Google Shape;14;p8"/>
          <p:cNvSpPr>
            <a:spLocks noGrp="1"/>
          </p:cNvSpPr>
          <p:nvPr>
            <p:ph type="pic" idx="2"/>
          </p:nvPr>
        </p:nvSpPr>
        <p:spPr>
          <a:xfrm>
            <a:off x="1055687" y="1268413"/>
            <a:ext cx="4319586" cy="5040312"/>
          </a:xfrm>
          <a:prstGeom prst="rect">
            <a:avLst/>
          </a:prstGeom>
          <a:solidFill>
            <a:srgbClr val="F2F2F2"/>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6"/>
        <p:cNvGrpSpPr/>
        <p:nvPr/>
      </p:nvGrpSpPr>
      <p:grpSpPr>
        <a:xfrm>
          <a:off x="0" y="0"/>
          <a:ext cx="0" cy="0"/>
          <a:chOff x="0" y="0"/>
          <a:chExt cx="0" cy="0"/>
        </a:xfrm>
      </p:grpSpPr>
      <p:sp>
        <p:nvSpPr>
          <p:cNvPr id="17" name="Google Shape;17;p10"/>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1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8_Title Slide">
  <p:cSld name="28_Title Slide">
    <p:spTree>
      <p:nvGrpSpPr>
        <p:cNvPr id="1" name="Shape 1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0_Title Slide">
  <p:cSld name="30_Title Slide">
    <p:spTree>
      <p:nvGrpSpPr>
        <p:cNvPr id="1" name="Shape 2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1_Title Slide">
  <p:cSld name="31_Title Slide">
    <p:spTree>
      <p:nvGrpSpPr>
        <p:cNvPr id="1" name="Shape 22"/>
        <p:cNvGrpSpPr/>
        <p:nvPr/>
      </p:nvGrpSpPr>
      <p:grpSpPr>
        <a:xfrm>
          <a:off x="0" y="0"/>
          <a:ext cx="0" cy="0"/>
          <a:chOff x="0" y="0"/>
          <a:chExt cx="0" cy="0"/>
        </a:xfrm>
      </p:grpSpPr>
      <p:sp>
        <p:nvSpPr>
          <p:cNvPr id="23" name="Google Shape;23;p15"/>
          <p:cNvSpPr>
            <a:spLocks noGrp="1"/>
          </p:cNvSpPr>
          <p:nvPr>
            <p:ph type="pic" idx="2"/>
          </p:nvPr>
        </p:nvSpPr>
        <p:spPr>
          <a:xfrm>
            <a:off x="-1" y="0"/>
            <a:ext cx="9696450" cy="4868863"/>
          </a:xfrm>
          <a:prstGeom prst="rect">
            <a:avLst/>
          </a:prstGeom>
          <a:solidFill>
            <a:srgbClr val="F2F2F2"/>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24"/>
        <p:cNvGrpSpPr/>
        <p:nvPr/>
      </p:nvGrpSpPr>
      <p:grpSpPr>
        <a:xfrm>
          <a:off x="0" y="0"/>
          <a:ext cx="0" cy="0"/>
          <a:chOff x="0" y="0"/>
          <a:chExt cx="0" cy="0"/>
        </a:xfrm>
      </p:grpSpPr>
      <p:sp>
        <p:nvSpPr>
          <p:cNvPr id="25" name="Google Shape;25;p16"/>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lus Jakarta Sans"/>
              <a:ea typeface="Plus Jakarta Sans"/>
              <a:cs typeface="Plus Jakarta Sans"/>
              <a:sym typeface="Plus Jakarta Sans"/>
            </a:endParaRPr>
          </a:p>
        </p:txBody>
      </p:sp>
      <p:sp>
        <p:nvSpPr>
          <p:cNvPr id="26" name="Google Shape;26;p16"/>
          <p:cNvSpPr>
            <a:spLocks noGrp="1"/>
          </p:cNvSpPr>
          <p:nvPr>
            <p:ph type="pic" idx="2"/>
          </p:nvPr>
        </p:nvSpPr>
        <p:spPr>
          <a:xfrm>
            <a:off x="6816725" y="1268413"/>
            <a:ext cx="2381023" cy="2976935"/>
          </a:xfrm>
          <a:prstGeom prst="rect">
            <a:avLst/>
          </a:prstGeom>
          <a:solidFill>
            <a:srgbClr val="F2F2F2"/>
          </a:solidFill>
          <a:ln>
            <a:noFill/>
          </a:ln>
        </p:spPr>
      </p:sp>
      <p:sp>
        <p:nvSpPr>
          <p:cNvPr id="27" name="Google Shape;27;p16"/>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E4C9"/>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1"/>
          <p:cNvSpPr/>
          <p:nvPr/>
        </p:nvSpPr>
        <p:spPr>
          <a:xfrm>
            <a:off x="669176" y="963908"/>
            <a:ext cx="6328390"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6000" b="0" dirty="0">
                <a:effectLst/>
              </a:rPr>
              <a:t> </a:t>
            </a:r>
            <a:r>
              <a:rPr lang="en-IN" b="0" dirty="0">
                <a:effectLst/>
              </a:rPr>
              <a:t> </a:t>
            </a:r>
            <a:r>
              <a:rPr lang="en-IN" sz="4400" b="0" dirty="0">
                <a:solidFill>
                  <a:schemeClr val="accent4"/>
                </a:solidFill>
                <a:effectLst/>
              </a:rPr>
              <a:t>vehicle smart parking</a:t>
            </a:r>
            <a:endParaRPr sz="4400" dirty="0">
              <a:solidFill>
                <a:schemeClr val="accent4"/>
              </a:solidFill>
              <a:latin typeface="Inter"/>
              <a:ea typeface="Inter"/>
              <a:cs typeface="Inter"/>
              <a:sym typeface="Inter"/>
            </a:endParaRPr>
          </a:p>
        </p:txBody>
      </p:sp>
      <p:grpSp>
        <p:nvGrpSpPr>
          <p:cNvPr id="37" name="Google Shape;37;p1"/>
          <p:cNvGrpSpPr/>
          <p:nvPr/>
        </p:nvGrpSpPr>
        <p:grpSpPr>
          <a:xfrm>
            <a:off x="778939" y="1185091"/>
            <a:ext cx="5512708" cy="940767"/>
            <a:chOff x="894442" y="2675335"/>
            <a:chExt cx="7570108" cy="940767"/>
          </a:xfrm>
        </p:grpSpPr>
        <p:sp>
          <p:nvSpPr>
            <p:cNvPr id="38" name="Google Shape;38;p1"/>
            <p:cNvSpPr/>
            <p:nvPr/>
          </p:nvSpPr>
          <p:spPr>
            <a:xfrm>
              <a:off x="894442" y="2675335"/>
              <a:ext cx="7570108"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39" name="Google Shape;39;p1"/>
            <p:cNvSpPr/>
            <p:nvPr/>
          </p:nvSpPr>
          <p:spPr>
            <a:xfrm>
              <a:off x="894442" y="3570383"/>
              <a:ext cx="7570108"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grpSp>
      <p:sp>
        <p:nvSpPr>
          <p:cNvPr id="40" name="Google Shape;40;p1"/>
          <p:cNvSpPr txBox="1"/>
          <p:nvPr/>
        </p:nvSpPr>
        <p:spPr>
          <a:xfrm>
            <a:off x="778939" y="3429000"/>
            <a:ext cx="4445280" cy="24006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none" dirty="0">
                <a:solidFill>
                  <a:srgbClr val="004740"/>
                </a:solidFill>
                <a:latin typeface="Inter"/>
                <a:ea typeface="Inter"/>
                <a:cs typeface="Inter"/>
                <a:sym typeface="Inter"/>
              </a:rPr>
              <a:t>Presenter Names: </a:t>
            </a:r>
          </a:p>
          <a:p>
            <a:pPr marL="0" marR="0" lvl="0" indent="0" algn="l" rtl="0">
              <a:spcBef>
                <a:spcPts val="0"/>
              </a:spcBef>
              <a:spcAft>
                <a:spcPts val="0"/>
              </a:spcAft>
              <a:buNone/>
            </a:pPr>
            <a:br>
              <a:rPr lang="en-IN" sz="2000" b="0" dirty="0">
                <a:effectLst/>
              </a:rPr>
            </a:br>
            <a:r>
              <a:rPr lang="en-IN" sz="1800" b="0" i="0" u="none" strike="noStrike" dirty="0" err="1">
                <a:solidFill>
                  <a:srgbClr val="FF0000"/>
                </a:solidFill>
                <a:effectLst/>
                <a:latin typeface="Inter" panose="020B0604020202020204" charset="0"/>
              </a:rPr>
              <a:t>N.Likhitha</a:t>
            </a:r>
            <a:r>
              <a:rPr lang="en-IN" sz="1800" b="0" i="0" u="none" strike="noStrike" dirty="0">
                <a:solidFill>
                  <a:srgbClr val="FF0000"/>
                </a:solidFill>
                <a:effectLst/>
                <a:latin typeface="Inter" panose="020B0604020202020204" charset="0"/>
              </a:rPr>
              <a:t> sahi - VU21CSEN0600125</a:t>
            </a:r>
            <a:endParaRPr lang="en-IN" sz="2000" b="0" dirty="0">
              <a:effectLst/>
            </a:endParaRPr>
          </a:p>
          <a:p>
            <a:pPr rtl="0"/>
            <a:r>
              <a:rPr lang="en-IN" sz="1800" b="0" i="0" u="none" strike="noStrike" dirty="0" err="1">
                <a:solidFill>
                  <a:srgbClr val="FF0000"/>
                </a:solidFill>
                <a:effectLst/>
                <a:latin typeface="Inter" panose="020B0604020202020204" charset="0"/>
              </a:rPr>
              <a:t>V.Dharaneesh</a:t>
            </a:r>
            <a:r>
              <a:rPr lang="en-IN" sz="1800" b="0" i="0" u="none" strike="noStrike" dirty="0">
                <a:solidFill>
                  <a:srgbClr val="FF0000"/>
                </a:solidFill>
                <a:effectLst/>
                <a:latin typeface="Inter" panose="020B0604020202020204" charset="0"/>
              </a:rPr>
              <a:t>  - VU21CSEN0600058</a:t>
            </a:r>
            <a:endParaRPr lang="en-IN" sz="2000" b="0" dirty="0">
              <a:effectLst/>
            </a:endParaRPr>
          </a:p>
          <a:p>
            <a:pPr rtl="0"/>
            <a:r>
              <a:rPr lang="en-IN" sz="1800" b="0" i="0" u="none" strike="noStrike" dirty="0" err="1">
                <a:solidFill>
                  <a:srgbClr val="FF0000"/>
                </a:solidFill>
                <a:effectLst/>
                <a:latin typeface="Inter" panose="020B0604020202020204" charset="0"/>
              </a:rPr>
              <a:t>D.Sandeep</a:t>
            </a:r>
            <a:r>
              <a:rPr lang="en-IN" sz="1800" b="0" i="0" u="none" strike="noStrike" dirty="0">
                <a:solidFill>
                  <a:srgbClr val="FF0000"/>
                </a:solidFill>
                <a:effectLst/>
                <a:latin typeface="Inter" panose="020B0604020202020204" charset="0"/>
              </a:rPr>
              <a:t>        - VU21CSEN0600077</a:t>
            </a:r>
            <a:endParaRPr lang="en-IN" sz="2000" b="0" dirty="0">
              <a:effectLst/>
            </a:endParaRPr>
          </a:p>
          <a:p>
            <a:pPr rtl="0"/>
            <a:r>
              <a:rPr lang="en-IN" sz="1800" b="0" i="0" u="none" strike="noStrike" dirty="0" err="1">
                <a:solidFill>
                  <a:srgbClr val="FF0000"/>
                </a:solidFill>
                <a:effectLst/>
                <a:latin typeface="Inter" panose="020B0604020202020204" charset="0"/>
              </a:rPr>
              <a:t>S.Sri</a:t>
            </a:r>
            <a:r>
              <a:rPr lang="en-IN" sz="1800" b="0" i="0" u="none" strike="noStrike" dirty="0">
                <a:solidFill>
                  <a:srgbClr val="FF0000"/>
                </a:solidFill>
                <a:effectLst/>
                <a:latin typeface="Inter" panose="020B0604020202020204" charset="0"/>
              </a:rPr>
              <a:t> Pooja        - VU21CSEN0600147</a:t>
            </a:r>
            <a:endParaRPr lang="en-IN" sz="2000" b="0" dirty="0">
              <a:effectLst/>
            </a:endParaRPr>
          </a:p>
          <a:p>
            <a:br>
              <a:rPr lang="en-IN" sz="2000" b="0" dirty="0">
                <a:effectLst/>
              </a:rPr>
            </a:br>
            <a:endParaRPr dirty="0">
              <a:latin typeface="Inter"/>
              <a:ea typeface="Inter"/>
              <a:cs typeface="Inter"/>
              <a:sym typeface="Inter"/>
            </a:endParaRPr>
          </a:p>
        </p:txBody>
      </p:sp>
      <p:sp>
        <p:nvSpPr>
          <p:cNvPr id="10" name="Google Shape;10;p6"/>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pic>
        <p:nvPicPr>
          <p:cNvPr id="11" name="Google Shape;11;p6"/>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2" name="Google Shape;40;p1">
            <a:extLst>
              <a:ext uri="{FF2B5EF4-FFF2-40B4-BE49-F238E27FC236}">
                <a16:creationId xmlns:a16="http://schemas.microsoft.com/office/drawing/2014/main" id="{3DFA8DC0-A158-C902-9C43-44E49552607A}"/>
              </a:ext>
            </a:extLst>
          </p:cNvPr>
          <p:cNvSpPr txBox="1"/>
          <p:nvPr/>
        </p:nvSpPr>
        <p:spPr>
          <a:xfrm>
            <a:off x="7319801" y="3429000"/>
            <a:ext cx="3845504"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rgbClr val="004740"/>
                </a:solidFill>
                <a:latin typeface="Inter"/>
                <a:ea typeface="Inter"/>
                <a:cs typeface="Inter"/>
                <a:sym typeface="Inter"/>
              </a:rPr>
              <a:t>Guide</a:t>
            </a:r>
            <a:r>
              <a:rPr lang="en-US" sz="2400" u="none" dirty="0">
                <a:solidFill>
                  <a:srgbClr val="004740"/>
                </a:solidFill>
                <a:latin typeface="Inter"/>
                <a:ea typeface="Inter"/>
                <a:cs typeface="Inter"/>
                <a:sym typeface="Inter"/>
              </a:rPr>
              <a:t> Name:</a:t>
            </a:r>
          </a:p>
          <a:p>
            <a:pPr marL="0" marR="0" lvl="0" indent="0" algn="l" rtl="0">
              <a:spcBef>
                <a:spcPts val="0"/>
              </a:spcBef>
              <a:spcAft>
                <a:spcPts val="0"/>
              </a:spcAft>
              <a:buNone/>
            </a:pPr>
            <a:r>
              <a:rPr lang="en-US" sz="2400" u="none" dirty="0">
                <a:solidFill>
                  <a:srgbClr val="004740"/>
                </a:solidFill>
                <a:latin typeface="Inter"/>
                <a:ea typeface="Inter"/>
                <a:cs typeface="Inter"/>
                <a:sym typeface="Inter"/>
              </a:rPr>
              <a:t> </a:t>
            </a:r>
            <a:r>
              <a:rPr lang="en-IN" sz="1800" b="0" i="0" u="none" strike="noStrike" dirty="0" err="1">
                <a:solidFill>
                  <a:srgbClr val="004740"/>
                </a:solidFill>
                <a:effectLst/>
                <a:latin typeface="Inter" panose="020B0604020202020204" charset="0"/>
              </a:rPr>
              <a:t>Dr.Vikram</a:t>
            </a:r>
            <a:r>
              <a:rPr lang="en-IN" sz="1800" b="0" i="0" u="none" strike="noStrike" dirty="0">
                <a:solidFill>
                  <a:srgbClr val="004740"/>
                </a:solidFill>
                <a:effectLst/>
                <a:latin typeface="Inter" panose="020B0604020202020204" charset="0"/>
              </a:rPr>
              <a:t> Dhiman , CSE</a:t>
            </a:r>
            <a:endParaRPr sz="1600" dirty="0">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
          <a:extLst>
            <a:ext uri="{FF2B5EF4-FFF2-40B4-BE49-F238E27FC236}">
              <a16:creationId xmlns:a16="http://schemas.microsoft.com/office/drawing/2014/main" id="{7E5AA9C8-7A2F-EB37-3848-95C9141D52CC}"/>
            </a:ext>
          </a:extLst>
        </p:cNvPr>
        <p:cNvGrpSpPr/>
        <p:nvPr/>
      </p:nvGrpSpPr>
      <p:grpSpPr>
        <a:xfrm>
          <a:off x="0" y="0"/>
          <a:ext cx="0" cy="0"/>
          <a:chOff x="0" y="0"/>
          <a:chExt cx="0" cy="0"/>
        </a:xfrm>
      </p:grpSpPr>
      <p:sp>
        <p:nvSpPr>
          <p:cNvPr id="53" name="Google Shape;53;p3">
            <a:extLst>
              <a:ext uri="{FF2B5EF4-FFF2-40B4-BE49-F238E27FC236}">
                <a16:creationId xmlns:a16="http://schemas.microsoft.com/office/drawing/2014/main" id="{B3E7666E-7C8D-36AC-1582-7B353B906FCA}"/>
              </a:ext>
            </a:extLst>
          </p:cNvPr>
          <p:cNvSpPr txBox="1"/>
          <p:nvPr/>
        </p:nvSpPr>
        <p:spPr>
          <a:xfrm>
            <a:off x="227888" y="170597"/>
            <a:ext cx="7426357" cy="73387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7367"/>
              </a:buClr>
              <a:buSzPts val="3600"/>
              <a:buFont typeface="Play"/>
              <a:buNone/>
            </a:pPr>
            <a:r>
              <a:rPr lang="en-US" sz="3600" b="1" dirty="0">
                <a:solidFill>
                  <a:schemeClr val="accent4"/>
                </a:solidFill>
                <a:latin typeface="Inter"/>
                <a:ea typeface="Inter"/>
              </a:rPr>
              <a:t> Implementation</a:t>
            </a:r>
            <a:endParaRPr sz="3600" dirty="0">
              <a:solidFill>
                <a:schemeClr val="accent4"/>
              </a:solidFill>
              <a:latin typeface="Inter"/>
              <a:ea typeface="Inter"/>
              <a:cs typeface="Inter"/>
              <a:sym typeface="Inter"/>
            </a:endParaRPr>
          </a:p>
        </p:txBody>
      </p:sp>
      <p:pic>
        <p:nvPicPr>
          <p:cNvPr id="3" name="Google Shape;11;p6">
            <a:extLst>
              <a:ext uri="{FF2B5EF4-FFF2-40B4-BE49-F238E27FC236}">
                <a16:creationId xmlns:a16="http://schemas.microsoft.com/office/drawing/2014/main" id="{9C67157B-163E-C8A8-0683-C9C88989743E}"/>
              </a:ext>
            </a:extLst>
          </p:cNvPr>
          <p:cNvPicPr preferRelativeResize="0"/>
          <p:nvPr/>
        </p:nvPicPr>
        <p:blipFill rotWithShape="1">
          <a:blip r:embed="rId3">
            <a:alphaModFix/>
          </a:blip>
          <a:srcRect/>
          <a:stretch/>
        </p:blipFill>
        <p:spPr>
          <a:xfrm>
            <a:off x="9592274" y="5633181"/>
            <a:ext cx="2100001" cy="900000"/>
          </a:xfrm>
          <a:prstGeom prst="rect">
            <a:avLst/>
          </a:prstGeom>
          <a:noFill/>
          <a:ln>
            <a:noFill/>
          </a:ln>
        </p:spPr>
      </p:pic>
      <p:sp>
        <p:nvSpPr>
          <p:cNvPr id="4" name="Google Shape;10;p6">
            <a:extLst>
              <a:ext uri="{FF2B5EF4-FFF2-40B4-BE49-F238E27FC236}">
                <a16:creationId xmlns:a16="http://schemas.microsoft.com/office/drawing/2014/main" id="{4AA9E2BD-3EF0-02B9-4291-FAA1B6A8452A}"/>
              </a:ext>
            </a:extLst>
          </p:cNvPr>
          <p:cNvSpPr txBox="1"/>
          <p:nvPr/>
        </p:nvSpPr>
        <p:spPr>
          <a:xfrm>
            <a:off x="369097" y="6083181"/>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pic>
        <p:nvPicPr>
          <p:cNvPr id="8" name="Picture 7">
            <a:extLst>
              <a:ext uri="{FF2B5EF4-FFF2-40B4-BE49-F238E27FC236}">
                <a16:creationId xmlns:a16="http://schemas.microsoft.com/office/drawing/2014/main" id="{4712564F-4226-4F4E-9BEF-3BB1D63844C3}"/>
              </a:ext>
            </a:extLst>
          </p:cNvPr>
          <p:cNvPicPr>
            <a:picLocks noChangeAspect="1"/>
          </p:cNvPicPr>
          <p:nvPr/>
        </p:nvPicPr>
        <p:blipFill>
          <a:blip r:embed="rId4"/>
          <a:stretch>
            <a:fillRect/>
          </a:stretch>
        </p:blipFill>
        <p:spPr>
          <a:xfrm>
            <a:off x="499725" y="926807"/>
            <a:ext cx="4831040" cy="5004385"/>
          </a:xfrm>
          <a:prstGeom prst="rect">
            <a:avLst/>
          </a:prstGeom>
        </p:spPr>
      </p:pic>
      <p:pic>
        <p:nvPicPr>
          <p:cNvPr id="10" name="Picture 9">
            <a:extLst>
              <a:ext uri="{FF2B5EF4-FFF2-40B4-BE49-F238E27FC236}">
                <a16:creationId xmlns:a16="http://schemas.microsoft.com/office/drawing/2014/main" id="{E1748AF2-6153-2246-9CF6-7958FC806474}"/>
              </a:ext>
            </a:extLst>
          </p:cNvPr>
          <p:cNvPicPr>
            <a:picLocks noChangeAspect="1"/>
          </p:cNvPicPr>
          <p:nvPr/>
        </p:nvPicPr>
        <p:blipFill>
          <a:blip r:embed="rId5"/>
          <a:stretch>
            <a:fillRect/>
          </a:stretch>
        </p:blipFill>
        <p:spPr>
          <a:xfrm>
            <a:off x="5785677" y="485828"/>
            <a:ext cx="5354854" cy="5147353"/>
          </a:xfrm>
          <a:prstGeom prst="rect">
            <a:avLst/>
          </a:prstGeom>
        </p:spPr>
      </p:pic>
    </p:spTree>
    <p:extLst>
      <p:ext uri="{BB962C8B-B14F-4D97-AF65-F5344CB8AC3E}">
        <p14:creationId xmlns:p14="http://schemas.microsoft.com/office/powerpoint/2010/main" val="1447467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
          <a:extLst>
            <a:ext uri="{FF2B5EF4-FFF2-40B4-BE49-F238E27FC236}">
              <a16:creationId xmlns:a16="http://schemas.microsoft.com/office/drawing/2014/main" id="{424DE979-C08C-331D-B8CF-30EB4EEF7556}"/>
            </a:ext>
          </a:extLst>
        </p:cNvPr>
        <p:cNvGrpSpPr/>
        <p:nvPr/>
      </p:nvGrpSpPr>
      <p:grpSpPr>
        <a:xfrm>
          <a:off x="0" y="0"/>
          <a:ext cx="0" cy="0"/>
          <a:chOff x="0" y="0"/>
          <a:chExt cx="0" cy="0"/>
        </a:xfrm>
      </p:grpSpPr>
      <p:sp>
        <p:nvSpPr>
          <p:cNvPr id="53" name="Google Shape;53;p3">
            <a:extLst>
              <a:ext uri="{FF2B5EF4-FFF2-40B4-BE49-F238E27FC236}">
                <a16:creationId xmlns:a16="http://schemas.microsoft.com/office/drawing/2014/main" id="{5F017B6F-4F7F-0A7C-D435-A037CDCD79B4}"/>
              </a:ext>
            </a:extLst>
          </p:cNvPr>
          <p:cNvSpPr txBox="1"/>
          <p:nvPr/>
        </p:nvSpPr>
        <p:spPr>
          <a:xfrm>
            <a:off x="227888" y="170597"/>
            <a:ext cx="7426357" cy="73387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7367"/>
              </a:buClr>
              <a:buSzPts val="3600"/>
              <a:buFont typeface="Play"/>
              <a:buNone/>
            </a:pPr>
            <a:r>
              <a:rPr lang="en-US" sz="3600" b="1" dirty="0">
                <a:solidFill>
                  <a:schemeClr val="accent4"/>
                </a:solidFill>
                <a:latin typeface="Inter"/>
                <a:ea typeface="Inter"/>
              </a:rPr>
              <a:t> Implementation</a:t>
            </a:r>
            <a:endParaRPr sz="3600" dirty="0">
              <a:solidFill>
                <a:schemeClr val="accent4"/>
              </a:solidFill>
              <a:latin typeface="Inter"/>
              <a:ea typeface="Inter"/>
              <a:cs typeface="Inter"/>
              <a:sym typeface="Inter"/>
            </a:endParaRPr>
          </a:p>
        </p:txBody>
      </p:sp>
      <p:pic>
        <p:nvPicPr>
          <p:cNvPr id="3" name="Google Shape;11;p6">
            <a:extLst>
              <a:ext uri="{FF2B5EF4-FFF2-40B4-BE49-F238E27FC236}">
                <a16:creationId xmlns:a16="http://schemas.microsoft.com/office/drawing/2014/main" id="{84AABAC5-19CA-2784-F283-9103F26BF384}"/>
              </a:ext>
            </a:extLst>
          </p:cNvPr>
          <p:cNvPicPr preferRelativeResize="0"/>
          <p:nvPr/>
        </p:nvPicPr>
        <p:blipFill rotWithShape="1">
          <a:blip r:embed="rId3">
            <a:alphaModFix/>
          </a:blip>
          <a:srcRect/>
          <a:stretch/>
        </p:blipFill>
        <p:spPr>
          <a:xfrm>
            <a:off x="9592274" y="5633181"/>
            <a:ext cx="2100001" cy="900000"/>
          </a:xfrm>
          <a:prstGeom prst="rect">
            <a:avLst/>
          </a:prstGeom>
          <a:noFill/>
          <a:ln>
            <a:noFill/>
          </a:ln>
        </p:spPr>
      </p:pic>
      <p:sp>
        <p:nvSpPr>
          <p:cNvPr id="4" name="Google Shape;10;p6">
            <a:extLst>
              <a:ext uri="{FF2B5EF4-FFF2-40B4-BE49-F238E27FC236}">
                <a16:creationId xmlns:a16="http://schemas.microsoft.com/office/drawing/2014/main" id="{C1401644-6C30-39E2-DDA3-51BD51189AFE}"/>
              </a:ext>
            </a:extLst>
          </p:cNvPr>
          <p:cNvSpPr txBox="1"/>
          <p:nvPr/>
        </p:nvSpPr>
        <p:spPr>
          <a:xfrm>
            <a:off x="369097" y="6083181"/>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pic>
        <p:nvPicPr>
          <p:cNvPr id="5" name="Picture 4">
            <a:extLst>
              <a:ext uri="{FF2B5EF4-FFF2-40B4-BE49-F238E27FC236}">
                <a16:creationId xmlns:a16="http://schemas.microsoft.com/office/drawing/2014/main" id="{8D91AD2F-D0A4-E0BA-E34D-937C895A8259}"/>
              </a:ext>
            </a:extLst>
          </p:cNvPr>
          <p:cNvPicPr>
            <a:picLocks noChangeAspect="1"/>
          </p:cNvPicPr>
          <p:nvPr/>
        </p:nvPicPr>
        <p:blipFill>
          <a:blip r:embed="rId4"/>
          <a:srcRect t="17054"/>
          <a:stretch/>
        </p:blipFill>
        <p:spPr>
          <a:xfrm>
            <a:off x="369098" y="832206"/>
            <a:ext cx="8826274" cy="5296190"/>
          </a:xfrm>
          <a:prstGeom prst="rect">
            <a:avLst/>
          </a:prstGeom>
        </p:spPr>
      </p:pic>
    </p:spTree>
    <p:extLst>
      <p:ext uri="{BB962C8B-B14F-4D97-AF65-F5344CB8AC3E}">
        <p14:creationId xmlns:p14="http://schemas.microsoft.com/office/powerpoint/2010/main" val="3866810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
          <a:extLst>
            <a:ext uri="{FF2B5EF4-FFF2-40B4-BE49-F238E27FC236}">
              <a16:creationId xmlns:a16="http://schemas.microsoft.com/office/drawing/2014/main" id="{AE230C70-9390-3BE1-7434-8B0041656C5E}"/>
            </a:ext>
          </a:extLst>
        </p:cNvPr>
        <p:cNvGrpSpPr/>
        <p:nvPr/>
      </p:nvGrpSpPr>
      <p:grpSpPr>
        <a:xfrm>
          <a:off x="0" y="0"/>
          <a:ext cx="0" cy="0"/>
          <a:chOff x="0" y="0"/>
          <a:chExt cx="0" cy="0"/>
        </a:xfrm>
      </p:grpSpPr>
      <p:sp>
        <p:nvSpPr>
          <p:cNvPr id="53" name="Google Shape;53;p3">
            <a:extLst>
              <a:ext uri="{FF2B5EF4-FFF2-40B4-BE49-F238E27FC236}">
                <a16:creationId xmlns:a16="http://schemas.microsoft.com/office/drawing/2014/main" id="{A99B2E00-BFB7-4807-5033-7FFB19DDBA49}"/>
              </a:ext>
            </a:extLst>
          </p:cNvPr>
          <p:cNvSpPr txBox="1"/>
          <p:nvPr/>
        </p:nvSpPr>
        <p:spPr>
          <a:xfrm>
            <a:off x="227888" y="170597"/>
            <a:ext cx="7426357" cy="73387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7367"/>
              </a:buClr>
              <a:buSzPts val="3600"/>
              <a:buFont typeface="Play"/>
              <a:buNone/>
            </a:pPr>
            <a:r>
              <a:rPr lang="en-US" sz="3600" b="1" dirty="0">
                <a:solidFill>
                  <a:schemeClr val="accent4"/>
                </a:solidFill>
                <a:latin typeface="Inter"/>
                <a:ea typeface="Inter"/>
              </a:rPr>
              <a:t>Screenshots of the project</a:t>
            </a:r>
            <a:endParaRPr sz="3600" dirty="0">
              <a:solidFill>
                <a:schemeClr val="accent4"/>
              </a:solidFill>
              <a:latin typeface="Inter"/>
              <a:ea typeface="Inter"/>
              <a:cs typeface="Inter"/>
              <a:sym typeface="Inter"/>
            </a:endParaRPr>
          </a:p>
        </p:txBody>
      </p:sp>
      <p:pic>
        <p:nvPicPr>
          <p:cNvPr id="3" name="Google Shape;11;p6">
            <a:extLst>
              <a:ext uri="{FF2B5EF4-FFF2-40B4-BE49-F238E27FC236}">
                <a16:creationId xmlns:a16="http://schemas.microsoft.com/office/drawing/2014/main" id="{F1EF7570-50C2-98BA-9497-CE982AEFE592}"/>
              </a:ext>
            </a:extLst>
          </p:cNvPr>
          <p:cNvPicPr preferRelativeResize="0"/>
          <p:nvPr/>
        </p:nvPicPr>
        <p:blipFill rotWithShape="1">
          <a:blip r:embed="rId3">
            <a:alphaModFix/>
          </a:blip>
          <a:srcRect/>
          <a:stretch/>
        </p:blipFill>
        <p:spPr>
          <a:xfrm>
            <a:off x="9592274" y="5633181"/>
            <a:ext cx="2100001" cy="900000"/>
          </a:xfrm>
          <a:prstGeom prst="rect">
            <a:avLst/>
          </a:prstGeom>
          <a:noFill/>
          <a:ln>
            <a:noFill/>
          </a:ln>
        </p:spPr>
      </p:pic>
      <p:sp>
        <p:nvSpPr>
          <p:cNvPr id="4" name="Google Shape;10;p6">
            <a:extLst>
              <a:ext uri="{FF2B5EF4-FFF2-40B4-BE49-F238E27FC236}">
                <a16:creationId xmlns:a16="http://schemas.microsoft.com/office/drawing/2014/main" id="{20D7D0F1-393C-A312-9F24-0325A127FFCE}"/>
              </a:ext>
            </a:extLst>
          </p:cNvPr>
          <p:cNvSpPr txBox="1"/>
          <p:nvPr/>
        </p:nvSpPr>
        <p:spPr>
          <a:xfrm>
            <a:off x="369097" y="6083181"/>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pic>
        <p:nvPicPr>
          <p:cNvPr id="10" name="Picture 9">
            <a:extLst>
              <a:ext uri="{FF2B5EF4-FFF2-40B4-BE49-F238E27FC236}">
                <a16:creationId xmlns:a16="http://schemas.microsoft.com/office/drawing/2014/main" id="{AEE5FD1D-9AD6-E836-F591-998ED6658F69}"/>
              </a:ext>
            </a:extLst>
          </p:cNvPr>
          <p:cNvPicPr>
            <a:picLocks noChangeAspect="1"/>
          </p:cNvPicPr>
          <p:nvPr/>
        </p:nvPicPr>
        <p:blipFill>
          <a:blip r:embed="rId4"/>
          <a:stretch>
            <a:fillRect/>
          </a:stretch>
        </p:blipFill>
        <p:spPr>
          <a:xfrm>
            <a:off x="506496" y="1444635"/>
            <a:ext cx="11022149" cy="3483499"/>
          </a:xfrm>
          <a:prstGeom prst="rect">
            <a:avLst/>
          </a:prstGeom>
        </p:spPr>
      </p:pic>
    </p:spTree>
    <p:extLst>
      <p:ext uri="{BB962C8B-B14F-4D97-AF65-F5344CB8AC3E}">
        <p14:creationId xmlns:p14="http://schemas.microsoft.com/office/powerpoint/2010/main" val="2335411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
          <a:extLst>
            <a:ext uri="{FF2B5EF4-FFF2-40B4-BE49-F238E27FC236}">
              <a16:creationId xmlns:a16="http://schemas.microsoft.com/office/drawing/2014/main" id="{B0EDCF7A-5193-8405-5DCA-609BE879C4FB}"/>
            </a:ext>
          </a:extLst>
        </p:cNvPr>
        <p:cNvGrpSpPr/>
        <p:nvPr/>
      </p:nvGrpSpPr>
      <p:grpSpPr>
        <a:xfrm>
          <a:off x="0" y="0"/>
          <a:ext cx="0" cy="0"/>
          <a:chOff x="0" y="0"/>
          <a:chExt cx="0" cy="0"/>
        </a:xfrm>
      </p:grpSpPr>
      <p:sp>
        <p:nvSpPr>
          <p:cNvPr id="53" name="Google Shape;53;p3">
            <a:extLst>
              <a:ext uri="{FF2B5EF4-FFF2-40B4-BE49-F238E27FC236}">
                <a16:creationId xmlns:a16="http://schemas.microsoft.com/office/drawing/2014/main" id="{A2CE6820-24D6-3002-97E7-5618BED1E2FA}"/>
              </a:ext>
            </a:extLst>
          </p:cNvPr>
          <p:cNvSpPr txBox="1"/>
          <p:nvPr/>
        </p:nvSpPr>
        <p:spPr>
          <a:xfrm>
            <a:off x="227888" y="170597"/>
            <a:ext cx="7426357" cy="73387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7367"/>
              </a:buClr>
              <a:buSzPts val="3600"/>
              <a:buFont typeface="Play"/>
              <a:buNone/>
            </a:pPr>
            <a:r>
              <a:rPr lang="en-US" sz="3600" b="1" dirty="0">
                <a:solidFill>
                  <a:schemeClr val="accent4"/>
                </a:solidFill>
                <a:latin typeface="Inter"/>
                <a:ea typeface="Inter"/>
              </a:rPr>
              <a:t>Screenshots of the project</a:t>
            </a:r>
            <a:endParaRPr sz="3600" dirty="0">
              <a:solidFill>
                <a:schemeClr val="accent4"/>
              </a:solidFill>
              <a:latin typeface="Inter"/>
              <a:ea typeface="Inter"/>
              <a:cs typeface="Inter"/>
              <a:sym typeface="Inter"/>
            </a:endParaRPr>
          </a:p>
        </p:txBody>
      </p:sp>
      <p:pic>
        <p:nvPicPr>
          <p:cNvPr id="3" name="Google Shape;11;p6">
            <a:extLst>
              <a:ext uri="{FF2B5EF4-FFF2-40B4-BE49-F238E27FC236}">
                <a16:creationId xmlns:a16="http://schemas.microsoft.com/office/drawing/2014/main" id="{0ADEF86B-AE6E-FBAB-C8D5-C05EC76CCF5E}"/>
              </a:ext>
            </a:extLst>
          </p:cNvPr>
          <p:cNvPicPr preferRelativeResize="0"/>
          <p:nvPr/>
        </p:nvPicPr>
        <p:blipFill rotWithShape="1">
          <a:blip r:embed="rId3">
            <a:alphaModFix/>
          </a:blip>
          <a:srcRect/>
          <a:stretch/>
        </p:blipFill>
        <p:spPr>
          <a:xfrm>
            <a:off x="9592274" y="5633181"/>
            <a:ext cx="2100001" cy="900000"/>
          </a:xfrm>
          <a:prstGeom prst="rect">
            <a:avLst/>
          </a:prstGeom>
          <a:noFill/>
          <a:ln>
            <a:noFill/>
          </a:ln>
        </p:spPr>
      </p:pic>
      <p:sp>
        <p:nvSpPr>
          <p:cNvPr id="4" name="Google Shape;10;p6">
            <a:extLst>
              <a:ext uri="{FF2B5EF4-FFF2-40B4-BE49-F238E27FC236}">
                <a16:creationId xmlns:a16="http://schemas.microsoft.com/office/drawing/2014/main" id="{34E5FDE3-A92B-AE47-F83F-EE125B7346E2}"/>
              </a:ext>
            </a:extLst>
          </p:cNvPr>
          <p:cNvSpPr txBox="1"/>
          <p:nvPr/>
        </p:nvSpPr>
        <p:spPr>
          <a:xfrm>
            <a:off x="369097" y="6083181"/>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pic>
        <p:nvPicPr>
          <p:cNvPr id="6" name="Picture 5">
            <a:extLst>
              <a:ext uri="{FF2B5EF4-FFF2-40B4-BE49-F238E27FC236}">
                <a16:creationId xmlns:a16="http://schemas.microsoft.com/office/drawing/2014/main" id="{FAEF9D71-45B2-7182-B531-4FFB7B03C1D9}"/>
              </a:ext>
            </a:extLst>
          </p:cNvPr>
          <p:cNvPicPr>
            <a:picLocks noChangeAspect="1"/>
          </p:cNvPicPr>
          <p:nvPr/>
        </p:nvPicPr>
        <p:blipFill>
          <a:blip r:embed="rId4"/>
          <a:stretch>
            <a:fillRect/>
          </a:stretch>
        </p:blipFill>
        <p:spPr>
          <a:xfrm>
            <a:off x="494225" y="1513592"/>
            <a:ext cx="10862970" cy="3447529"/>
          </a:xfrm>
          <a:prstGeom prst="rect">
            <a:avLst/>
          </a:prstGeom>
        </p:spPr>
      </p:pic>
    </p:spTree>
    <p:extLst>
      <p:ext uri="{BB962C8B-B14F-4D97-AF65-F5344CB8AC3E}">
        <p14:creationId xmlns:p14="http://schemas.microsoft.com/office/powerpoint/2010/main" val="181916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
          <a:extLst>
            <a:ext uri="{FF2B5EF4-FFF2-40B4-BE49-F238E27FC236}">
              <a16:creationId xmlns:a16="http://schemas.microsoft.com/office/drawing/2014/main" id="{31BB7F3B-BA35-C80B-7706-8395620C0CB7}"/>
            </a:ext>
          </a:extLst>
        </p:cNvPr>
        <p:cNvGrpSpPr/>
        <p:nvPr/>
      </p:nvGrpSpPr>
      <p:grpSpPr>
        <a:xfrm>
          <a:off x="0" y="0"/>
          <a:ext cx="0" cy="0"/>
          <a:chOff x="0" y="0"/>
          <a:chExt cx="0" cy="0"/>
        </a:xfrm>
      </p:grpSpPr>
      <p:sp>
        <p:nvSpPr>
          <p:cNvPr id="53" name="Google Shape;53;p3">
            <a:extLst>
              <a:ext uri="{FF2B5EF4-FFF2-40B4-BE49-F238E27FC236}">
                <a16:creationId xmlns:a16="http://schemas.microsoft.com/office/drawing/2014/main" id="{BB1F200D-D9A3-2A97-A074-249A0732874B}"/>
              </a:ext>
            </a:extLst>
          </p:cNvPr>
          <p:cNvSpPr txBox="1"/>
          <p:nvPr/>
        </p:nvSpPr>
        <p:spPr>
          <a:xfrm>
            <a:off x="299664" y="150509"/>
            <a:ext cx="7426357" cy="73387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7367"/>
              </a:buClr>
              <a:buSzPts val="3600"/>
              <a:buFont typeface="Play"/>
              <a:buNone/>
            </a:pPr>
            <a:r>
              <a:rPr lang="en-US" sz="3200" b="1" dirty="0">
                <a:solidFill>
                  <a:schemeClr val="accent4"/>
                </a:solidFill>
                <a:latin typeface="Inter"/>
                <a:ea typeface="Inter"/>
              </a:rPr>
              <a:t>Results &amp; Discussions</a:t>
            </a:r>
            <a:endParaRPr sz="3200" dirty="0">
              <a:solidFill>
                <a:schemeClr val="accent4"/>
              </a:solidFill>
              <a:latin typeface="Inter"/>
              <a:ea typeface="Inter"/>
              <a:cs typeface="Inter"/>
              <a:sym typeface="Inter"/>
            </a:endParaRPr>
          </a:p>
        </p:txBody>
      </p:sp>
      <p:pic>
        <p:nvPicPr>
          <p:cNvPr id="3" name="Google Shape;11;p6">
            <a:extLst>
              <a:ext uri="{FF2B5EF4-FFF2-40B4-BE49-F238E27FC236}">
                <a16:creationId xmlns:a16="http://schemas.microsoft.com/office/drawing/2014/main" id="{81619704-1AEE-F9B8-1C94-ED5B4954B4D8}"/>
              </a:ext>
            </a:extLst>
          </p:cNvPr>
          <p:cNvPicPr preferRelativeResize="0"/>
          <p:nvPr/>
        </p:nvPicPr>
        <p:blipFill rotWithShape="1">
          <a:blip r:embed="rId3">
            <a:alphaModFix/>
          </a:blip>
          <a:srcRect/>
          <a:stretch/>
        </p:blipFill>
        <p:spPr>
          <a:xfrm>
            <a:off x="9592274" y="5633181"/>
            <a:ext cx="2100001" cy="900000"/>
          </a:xfrm>
          <a:prstGeom prst="rect">
            <a:avLst/>
          </a:prstGeom>
          <a:noFill/>
          <a:ln>
            <a:noFill/>
          </a:ln>
        </p:spPr>
      </p:pic>
      <p:sp>
        <p:nvSpPr>
          <p:cNvPr id="4" name="Google Shape;10;p6">
            <a:extLst>
              <a:ext uri="{FF2B5EF4-FFF2-40B4-BE49-F238E27FC236}">
                <a16:creationId xmlns:a16="http://schemas.microsoft.com/office/drawing/2014/main" id="{3E372F40-C56A-06B3-0AF3-C244E50751FC}"/>
              </a:ext>
            </a:extLst>
          </p:cNvPr>
          <p:cNvSpPr txBox="1"/>
          <p:nvPr/>
        </p:nvSpPr>
        <p:spPr>
          <a:xfrm>
            <a:off x="369097" y="6083181"/>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graphicFrame>
        <p:nvGraphicFramePr>
          <p:cNvPr id="6" name="Table 5">
            <a:extLst>
              <a:ext uri="{FF2B5EF4-FFF2-40B4-BE49-F238E27FC236}">
                <a16:creationId xmlns:a16="http://schemas.microsoft.com/office/drawing/2014/main" id="{C0C456A8-CA72-7B8C-9C12-D43A78B2846F}"/>
              </a:ext>
            </a:extLst>
          </p:cNvPr>
          <p:cNvGraphicFramePr>
            <a:graphicFrameLocks noGrp="1"/>
          </p:cNvGraphicFramePr>
          <p:nvPr>
            <p:extLst>
              <p:ext uri="{D42A27DB-BD31-4B8C-83A1-F6EECF244321}">
                <p14:modId xmlns:p14="http://schemas.microsoft.com/office/powerpoint/2010/main" val="2099355384"/>
              </p:ext>
            </p:extLst>
          </p:nvPr>
        </p:nvGraphicFramePr>
        <p:xfrm>
          <a:off x="335291" y="1319930"/>
          <a:ext cx="4857420" cy="914400"/>
        </p:xfrm>
        <a:graphic>
          <a:graphicData uri="http://schemas.openxmlformats.org/drawingml/2006/table">
            <a:tbl>
              <a:tblPr>
                <a:tableStyleId>{2D5ABB26-0587-4C30-8999-92F81FD0307C}</a:tableStyleId>
              </a:tblPr>
              <a:tblGrid>
                <a:gridCol w="2056469">
                  <a:extLst>
                    <a:ext uri="{9D8B030D-6E8A-4147-A177-3AD203B41FA5}">
                      <a16:colId xmlns:a16="http://schemas.microsoft.com/office/drawing/2014/main" val="181654993"/>
                    </a:ext>
                  </a:extLst>
                </a:gridCol>
                <a:gridCol w="1318661">
                  <a:extLst>
                    <a:ext uri="{9D8B030D-6E8A-4147-A177-3AD203B41FA5}">
                      <a16:colId xmlns:a16="http://schemas.microsoft.com/office/drawing/2014/main" val="4221793823"/>
                    </a:ext>
                  </a:extLst>
                </a:gridCol>
                <a:gridCol w="1482290">
                  <a:extLst>
                    <a:ext uri="{9D8B030D-6E8A-4147-A177-3AD203B41FA5}">
                      <a16:colId xmlns:a16="http://schemas.microsoft.com/office/drawing/2014/main" val="360651664"/>
                    </a:ext>
                  </a:extLst>
                </a:gridCol>
              </a:tblGrid>
              <a:tr h="0">
                <a:tc>
                  <a:txBody>
                    <a:bodyPr/>
                    <a:lstStyle/>
                    <a:p>
                      <a:r>
                        <a:rPr lang="en-IN" b="1" dirty="0"/>
                        <a:t>Actual / Predicted</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b="1" dirty="0"/>
                        <a:t>Empty</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b="1"/>
                        <a:t>Occupied</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5987769"/>
                  </a:ext>
                </a:extLst>
              </a:tr>
              <a:tr h="0">
                <a:tc>
                  <a:txBody>
                    <a:bodyPr/>
                    <a:lstStyle/>
                    <a:p>
                      <a:r>
                        <a:rPr lang="en-IN" b="1" dirty="0"/>
                        <a:t>Empty</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1434334"/>
                  </a:ext>
                </a:extLst>
              </a:tr>
              <a:tr h="0">
                <a:tc>
                  <a:txBody>
                    <a:bodyPr/>
                    <a:lstStyle/>
                    <a:p>
                      <a:r>
                        <a:rPr lang="en-IN" b="1"/>
                        <a:t>Occupied</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6198228"/>
                  </a:ext>
                </a:extLst>
              </a:tr>
            </a:tbl>
          </a:graphicData>
        </a:graphic>
      </p:graphicFrame>
      <p:sp>
        <p:nvSpPr>
          <p:cNvPr id="8" name="Rectangle 2">
            <a:extLst>
              <a:ext uri="{FF2B5EF4-FFF2-40B4-BE49-F238E27FC236}">
                <a16:creationId xmlns:a16="http://schemas.microsoft.com/office/drawing/2014/main" id="{E8BF5B1D-E799-0442-3CF0-68A5291FABBD}"/>
              </a:ext>
            </a:extLst>
          </p:cNvPr>
          <p:cNvSpPr>
            <a:spLocks noChangeArrowheads="1"/>
          </p:cNvSpPr>
          <p:nvPr/>
        </p:nvSpPr>
        <p:spPr bwMode="auto">
          <a:xfrm>
            <a:off x="299664" y="741696"/>
            <a:ext cx="755354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Confusion Matrix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81261B5E-06EA-DE1D-B2E7-8701320FA801}"/>
              </a:ext>
            </a:extLst>
          </p:cNvPr>
          <p:cNvSpPr txBox="1"/>
          <p:nvPr/>
        </p:nvSpPr>
        <p:spPr>
          <a:xfrm>
            <a:off x="194055" y="2483921"/>
            <a:ext cx="9997311" cy="1384995"/>
          </a:xfrm>
          <a:prstGeom prst="rect">
            <a:avLst/>
          </a:prstGeom>
          <a:noFill/>
        </p:spPr>
        <p:txBody>
          <a:bodyPr wrap="square">
            <a:spAutoFit/>
          </a:bodyPr>
          <a:lstStyle/>
          <a:p>
            <a:r>
              <a:rPr lang="en-US" sz="2400" b="1" dirty="0"/>
              <a:t>Performance Metrics:</a:t>
            </a:r>
            <a:endParaRPr lang="en-US" sz="2400" dirty="0"/>
          </a:p>
          <a:p>
            <a:pPr>
              <a:buFont typeface="Arial" panose="020B0604020202020204" pitchFamily="34" charset="0"/>
              <a:buChar char="•"/>
            </a:pPr>
            <a:r>
              <a:rPr lang="en-US" sz="2000" b="1" dirty="0"/>
              <a:t>Accuracy:</a:t>
            </a:r>
            <a:r>
              <a:rPr lang="en-US" sz="2000" dirty="0"/>
              <a:t> </a:t>
            </a:r>
            <a:r>
              <a:rPr lang="en-US" sz="2000" b="1" dirty="0"/>
              <a:t>95%</a:t>
            </a:r>
            <a:endParaRPr lang="en-US" sz="2000" dirty="0"/>
          </a:p>
          <a:p>
            <a:pPr>
              <a:buFont typeface="Arial" panose="020B0604020202020204" pitchFamily="34" charset="0"/>
              <a:buChar char="•"/>
            </a:pPr>
            <a:r>
              <a:rPr lang="en-US" sz="2000" b="1" dirty="0"/>
              <a:t>Recall:</a:t>
            </a:r>
            <a:r>
              <a:rPr lang="en-US" sz="2000" dirty="0"/>
              <a:t> </a:t>
            </a:r>
            <a:r>
              <a:rPr lang="en-US" sz="2000" b="1" dirty="0"/>
              <a:t>100%</a:t>
            </a:r>
            <a:r>
              <a:rPr lang="en-US" sz="2000" dirty="0"/>
              <a:t> (All occupied slots detected)</a:t>
            </a:r>
          </a:p>
          <a:p>
            <a:pPr>
              <a:buFont typeface="Arial" panose="020B0604020202020204" pitchFamily="34" charset="0"/>
              <a:buChar char="•"/>
            </a:pPr>
            <a:r>
              <a:rPr lang="en-US" sz="2000" b="1" dirty="0"/>
              <a:t>F1-Score:</a:t>
            </a:r>
            <a:r>
              <a:rPr lang="en-US" sz="2000" dirty="0"/>
              <a:t> </a:t>
            </a:r>
            <a:r>
              <a:rPr lang="en-US" sz="2000" b="1" dirty="0"/>
              <a:t>96%</a:t>
            </a:r>
            <a:r>
              <a:rPr lang="en-US" sz="2000" dirty="0"/>
              <a:t> (Balance between correct and incorrect classifications)</a:t>
            </a:r>
          </a:p>
        </p:txBody>
      </p:sp>
      <p:graphicFrame>
        <p:nvGraphicFramePr>
          <p:cNvPr id="11" name="Table 10">
            <a:extLst>
              <a:ext uri="{FF2B5EF4-FFF2-40B4-BE49-F238E27FC236}">
                <a16:creationId xmlns:a16="http://schemas.microsoft.com/office/drawing/2014/main" id="{DDB60461-C4B1-DDCE-223E-DA109A56D122}"/>
              </a:ext>
            </a:extLst>
          </p:cNvPr>
          <p:cNvGraphicFramePr>
            <a:graphicFrameLocks noGrp="1"/>
          </p:cNvGraphicFramePr>
          <p:nvPr>
            <p:extLst>
              <p:ext uri="{D42A27DB-BD31-4B8C-83A1-F6EECF244321}">
                <p14:modId xmlns:p14="http://schemas.microsoft.com/office/powerpoint/2010/main" val="2003962341"/>
              </p:ext>
            </p:extLst>
          </p:nvPr>
        </p:nvGraphicFramePr>
        <p:xfrm>
          <a:off x="369097" y="4352403"/>
          <a:ext cx="4449483" cy="1524000"/>
        </p:xfrm>
        <a:graphic>
          <a:graphicData uri="http://schemas.openxmlformats.org/drawingml/2006/table">
            <a:tbl>
              <a:tblPr/>
              <a:tblGrid>
                <a:gridCol w="2610409">
                  <a:extLst>
                    <a:ext uri="{9D8B030D-6E8A-4147-A177-3AD203B41FA5}">
                      <a16:colId xmlns:a16="http://schemas.microsoft.com/office/drawing/2014/main" val="1049617822"/>
                    </a:ext>
                  </a:extLst>
                </a:gridCol>
                <a:gridCol w="1839074">
                  <a:extLst>
                    <a:ext uri="{9D8B030D-6E8A-4147-A177-3AD203B41FA5}">
                      <a16:colId xmlns:a16="http://schemas.microsoft.com/office/drawing/2014/main" val="1474082128"/>
                    </a:ext>
                  </a:extLst>
                </a:gridCol>
              </a:tblGrid>
              <a:tr h="0">
                <a:tc>
                  <a:txBody>
                    <a:bodyPr/>
                    <a:lstStyle/>
                    <a:p>
                      <a:r>
                        <a:rPr lang="en-US" dirty="0"/>
                        <a:t>Model</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t>F1-Score (%)</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4412422"/>
                  </a:ext>
                </a:extLst>
              </a:tr>
              <a:tr h="205963">
                <a:tc>
                  <a:txBody>
                    <a:bodyPr/>
                    <a:lstStyle/>
                    <a:p>
                      <a:r>
                        <a:rPr lang="en-IN" dirty="0"/>
                        <a:t>Faster R-CNN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1515443"/>
                  </a:ext>
                </a:extLst>
              </a:tr>
              <a:tr h="205963">
                <a:tc>
                  <a:txBody>
                    <a:bodyPr/>
                    <a:lstStyle/>
                    <a:p>
                      <a:r>
                        <a:rPr lang="en-IN" dirty="0"/>
                        <a:t>SSD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0372115"/>
                  </a:ext>
                </a:extLst>
              </a:tr>
              <a:tr h="205963">
                <a:tc>
                  <a:txBody>
                    <a:bodyPr/>
                    <a:lstStyle/>
                    <a:p>
                      <a:r>
                        <a:rPr lang="en-IN"/>
                        <a:t>YOLOv5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0896710"/>
                  </a:ext>
                </a:extLst>
              </a:tr>
              <a:tr h="205963">
                <a:tc>
                  <a:txBody>
                    <a:bodyPr/>
                    <a:lstStyle/>
                    <a:p>
                      <a:r>
                        <a:rPr lang="en-IN" b="1" dirty="0"/>
                        <a:t>YOLOv8 (Proposed)</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t>96</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0127638"/>
                  </a:ext>
                </a:extLst>
              </a:tr>
            </a:tbl>
          </a:graphicData>
        </a:graphic>
      </p:graphicFrame>
      <p:sp>
        <p:nvSpPr>
          <p:cNvPr id="12" name="Rectangle 3">
            <a:extLst>
              <a:ext uri="{FF2B5EF4-FFF2-40B4-BE49-F238E27FC236}">
                <a16:creationId xmlns:a16="http://schemas.microsoft.com/office/drawing/2014/main" id="{D10F7AC5-AE67-A5E8-A579-AB7CBB7076DE}"/>
              </a:ext>
            </a:extLst>
          </p:cNvPr>
          <p:cNvSpPr>
            <a:spLocks noChangeArrowheads="1"/>
          </p:cNvSpPr>
          <p:nvPr/>
        </p:nvSpPr>
        <p:spPr bwMode="auto">
          <a:xfrm>
            <a:off x="299664" y="3886505"/>
            <a:ext cx="375257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F1-Score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635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
          <a:extLst>
            <a:ext uri="{FF2B5EF4-FFF2-40B4-BE49-F238E27FC236}">
              <a16:creationId xmlns:a16="http://schemas.microsoft.com/office/drawing/2014/main" id="{68DB9373-5596-FAEF-C91B-9B27244DF8DD}"/>
            </a:ext>
          </a:extLst>
        </p:cNvPr>
        <p:cNvGrpSpPr/>
        <p:nvPr/>
      </p:nvGrpSpPr>
      <p:grpSpPr>
        <a:xfrm>
          <a:off x="0" y="0"/>
          <a:ext cx="0" cy="0"/>
          <a:chOff x="0" y="0"/>
          <a:chExt cx="0" cy="0"/>
        </a:xfrm>
      </p:grpSpPr>
      <p:sp>
        <p:nvSpPr>
          <p:cNvPr id="53" name="Google Shape;53;p3">
            <a:extLst>
              <a:ext uri="{FF2B5EF4-FFF2-40B4-BE49-F238E27FC236}">
                <a16:creationId xmlns:a16="http://schemas.microsoft.com/office/drawing/2014/main" id="{7E53ED02-9494-2A61-750B-D449FEB74C8D}"/>
              </a:ext>
            </a:extLst>
          </p:cNvPr>
          <p:cNvSpPr txBox="1"/>
          <p:nvPr/>
        </p:nvSpPr>
        <p:spPr>
          <a:xfrm>
            <a:off x="84124" y="111272"/>
            <a:ext cx="5477692" cy="73387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7367"/>
              </a:buClr>
              <a:buSzPts val="3600"/>
              <a:buFont typeface="Play"/>
              <a:buNone/>
            </a:pPr>
            <a:r>
              <a:rPr lang="en-US" sz="3600" dirty="0">
                <a:solidFill>
                  <a:schemeClr val="accent4"/>
                </a:solidFill>
                <a:latin typeface="Inter"/>
                <a:ea typeface="Inter"/>
                <a:cs typeface="Inter"/>
                <a:sym typeface="Inter"/>
              </a:rPr>
              <a:t>Conclusion</a:t>
            </a:r>
            <a:endParaRPr sz="3600" dirty="0">
              <a:solidFill>
                <a:schemeClr val="accent4"/>
              </a:solidFill>
              <a:latin typeface="Inter"/>
              <a:ea typeface="Inter"/>
              <a:cs typeface="Inter"/>
              <a:sym typeface="Inter"/>
            </a:endParaRPr>
          </a:p>
        </p:txBody>
      </p:sp>
      <p:pic>
        <p:nvPicPr>
          <p:cNvPr id="3" name="Google Shape;11;p6">
            <a:extLst>
              <a:ext uri="{FF2B5EF4-FFF2-40B4-BE49-F238E27FC236}">
                <a16:creationId xmlns:a16="http://schemas.microsoft.com/office/drawing/2014/main" id="{80903E71-1C03-1CA4-F435-86657644B4D9}"/>
              </a:ext>
            </a:extLst>
          </p:cNvPr>
          <p:cNvPicPr preferRelativeResize="0"/>
          <p:nvPr/>
        </p:nvPicPr>
        <p:blipFill rotWithShape="1">
          <a:blip r:embed="rId3">
            <a:alphaModFix/>
          </a:blip>
          <a:srcRect/>
          <a:stretch/>
        </p:blipFill>
        <p:spPr>
          <a:xfrm>
            <a:off x="9592274" y="5633181"/>
            <a:ext cx="2100001" cy="900000"/>
          </a:xfrm>
          <a:prstGeom prst="rect">
            <a:avLst/>
          </a:prstGeom>
          <a:noFill/>
          <a:ln>
            <a:noFill/>
          </a:ln>
        </p:spPr>
      </p:pic>
      <p:sp>
        <p:nvSpPr>
          <p:cNvPr id="4" name="Google Shape;10;p6">
            <a:extLst>
              <a:ext uri="{FF2B5EF4-FFF2-40B4-BE49-F238E27FC236}">
                <a16:creationId xmlns:a16="http://schemas.microsoft.com/office/drawing/2014/main" id="{02D1419B-FD74-CED3-0FBA-791EE0BC1A70}"/>
              </a:ext>
            </a:extLst>
          </p:cNvPr>
          <p:cNvSpPr txBox="1"/>
          <p:nvPr/>
        </p:nvSpPr>
        <p:spPr>
          <a:xfrm>
            <a:off x="369097" y="6083181"/>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
        <p:nvSpPr>
          <p:cNvPr id="5" name="TextBox 4">
            <a:extLst>
              <a:ext uri="{FF2B5EF4-FFF2-40B4-BE49-F238E27FC236}">
                <a16:creationId xmlns:a16="http://schemas.microsoft.com/office/drawing/2014/main" id="{E7C082DF-82F6-CCB9-5FD8-39CB29AD6791}"/>
              </a:ext>
            </a:extLst>
          </p:cNvPr>
          <p:cNvSpPr txBox="1"/>
          <p:nvPr/>
        </p:nvSpPr>
        <p:spPr>
          <a:xfrm>
            <a:off x="863770" y="1464067"/>
            <a:ext cx="11250486" cy="892552"/>
          </a:xfrm>
          <a:prstGeom prst="rect">
            <a:avLst/>
          </a:prstGeom>
          <a:noFill/>
        </p:spPr>
        <p:txBody>
          <a:bodyPr wrap="square">
            <a:spAutoFit/>
          </a:bodyPr>
          <a:lstStyle/>
          <a:p>
            <a:pPr algn="just" rtl="0" fontAlgn="base"/>
            <a:br>
              <a:rPr lang="en-US" sz="3200" b="0" dirty="0">
                <a:effectLst/>
              </a:rPr>
            </a:br>
            <a:endParaRPr lang="en-US" sz="2000" b="0" i="0" u="none" strike="noStrike" dirty="0">
              <a:solidFill>
                <a:srgbClr val="000000"/>
              </a:solidFill>
              <a:effectLst/>
              <a:latin typeface="Calibri" panose="020F0502020204030204" pitchFamily="34" charset="0"/>
            </a:endParaRPr>
          </a:p>
        </p:txBody>
      </p:sp>
      <p:sp>
        <p:nvSpPr>
          <p:cNvPr id="6" name="TextBox 5">
            <a:extLst>
              <a:ext uri="{FF2B5EF4-FFF2-40B4-BE49-F238E27FC236}">
                <a16:creationId xmlns:a16="http://schemas.microsoft.com/office/drawing/2014/main" id="{EBC6CAFD-F9FC-BBD4-EB6F-36E5574F5B93}"/>
              </a:ext>
            </a:extLst>
          </p:cNvPr>
          <p:cNvSpPr txBox="1"/>
          <p:nvPr/>
        </p:nvSpPr>
        <p:spPr>
          <a:xfrm>
            <a:off x="276628" y="2948046"/>
            <a:ext cx="8869939" cy="1384995"/>
          </a:xfrm>
          <a:prstGeom prst="rect">
            <a:avLst/>
          </a:prstGeom>
          <a:noFill/>
        </p:spPr>
        <p:txBody>
          <a:bodyPr wrap="square">
            <a:spAutoFit/>
          </a:bodyPr>
          <a:lstStyle/>
          <a:p>
            <a:pPr rtl="0"/>
            <a:r>
              <a:rPr lang="en-IN" sz="2800" b="1" i="0" u="none" strike="noStrike" dirty="0">
                <a:solidFill>
                  <a:srgbClr val="007367"/>
                </a:solidFill>
                <a:effectLst/>
                <a:latin typeface="Inter" panose="020B0604020202020204" charset="0"/>
              </a:rPr>
              <a:t>FUTURE SCOPE</a:t>
            </a:r>
            <a:endParaRPr lang="en-IN" sz="2800" b="0" dirty="0">
              <a:effectLst/>
            </a:endParaRPr>
          </a:p>
          <a:p>
            <a:br>
              <a:rPr lang="en-IN" sz="2800" dirty="0"/>
            </a:br>
            <a:endParaRPr lang="en-IN" sz="2800" dirty="0"/>
          </a:p>
        </p:txBody>
      </p:sp>
      <p:sp>
        <p:nvSpPr>
          <p:cNvPr id="8" name="TextBox 7">
            <a:extLst>
              <a:ext uri="{FF2B5EF4-FFF2-40B4-BE49-F238E27FC236}">
                <a16:creationId xmlns:a16="http://schemas.microsoft.com/office/drawing/2014/main" id="{98FB90AC-D05C-EF9D-C379-7E5B5297A6B0}"/>
              </a:ext>
            </a:extLst>
          </p:cNvPr>
          <p:cNvSpPr txBox="1"/>
          <p:nvPr/>
        </p:nvSpPr>
        <p:spPr>
          <a:xfrm>
            <a:off x="276629" y="3671290"/>
            <a:ext cx="10876547" cy="3108543"/>
          </a:xfrm>
          <a:prstGeom prst="rect">
            <a:avLst/>
          </a:prstGeom>
          <a:noFill/>
        </p:spPr>
        <p:txBody>
          <a:bodyPr wrap="square">
            <a:spAutoFit/>
          </a:bodyPr>
          <a:lstStyle/>
          <a:p>
            <a:pPr rtl="0"/>
            <a:r>
              <a:rPr lang="en-US" sz="2400" b="1" i="0" u="none" strike="noStrike" dirty="0">
                <a:solidFill>
                  <a:srgbClr val="000000"/>
                </a:solidFill>
                <a:effectLst/>
                <a:latin typeface="Calibri" panose="020F0502020204030204" pitchFamily="34" charset="0"/>
              </a:rPr>
              <a:t>Wrong Parking Detection</a:t>
            </a:r>
            <a:endParaRPr lang="en-US" sz="2400" b="0" dirty="0">
              <a:effectLst/>
            </a:endParaRPr>
          </a:p>
          <a:p>
            <a:pPr rtl="0" fontAlgn="base">
              <a:buFont typeface="Arial" panose="020B0604020202020204" pitchFamily="34" charset="0"/>
              <a:buChar char="•"/>
            </a:pPr>
            <a:r>
              <a:rPr lang="en-US" sz="2000" b="1" i="0" u="none" strike="noStrike" dirty="0">
                <a:solidFill>
                  <a:srgbClr val="000000"/>
                </a:solidFill>
                <a:effectLst/>
                <a:latin typeface="Calibri" panose="020F0502020204030204" pitchFamily="34" charset="0"/>
              </a:rPr>
              <a:t>Automated Barrier </a:t>
            </a:r>
            <a:r>
              <a:rPr lang="en-US" sz="2000" b="1" i="0" u="none" strike="noStrike" dirty="0" err="1">
                <a:solidFill>
                  <a:srgbClr val="000000"/>
                </a:solidFill>
                <a:effectLst/>
                <a:latin typeface="Calibri" panose="020F0502020204030204" pitchFamily="34" charset="0"/>
              </a:rPr>
              <a:t>System</a:t>
            </a:r>
            <a:r>
              <a:rPr lang="en-US" sz="2000" b="0" i="0" u="none" strike="noStrike" dirty="0" err="1">
                <a:solidFill>
                  <a:srgbClr val="000000"/>
                </a:solidFill>
                <a:effectLst/>
                <a:latin typeface="Calibri" panose="020F0502020204030204" pitchFamily="34" charset="0"/>
              </a:rPr>
              <a:t>:A</a:t>
            </a:r>
            <a:r>
              <a:rPr lang="en-US" sz="2000" b="0" i="0" u="none" strike="noStrike" dirty="0">
                <a:solidFill>
                  <a:srgbClr val="000000"/>
                </a:solidFill>
                <a:effectLst/>
                <a:latin typeface="Calibri" panose="020F0502020204030204" pitchFamily="34" charset="0"/>
              </a:rPr>
              <a:t> physical rod (barrier gate) installed at the entrance of each parking plot</a:t>
            </a:r>
            <a:endParaRPr lang="en-US" sz="2000" b="1" i="0" u="none" strike="noStrike" dirty="0">
              <a:solidFill>
                <a:srgbClr val="000000"/>
              </a:solidFill>
              <a:effectLst/>
              <a:latin typeface="Arial" panose="020B0604020202020204" pitchFamily="34" charset="0"/>
            </a:endParaRPr>
          </a:p>
          <a:p>
            <a:pPr rtl="0" fontAlgn="base">
              <a:buFont typeface="Arial" panose="020B0604020202020204" pitchFamily="34" charset="0"/>
              <a:buChar char="•"/>
            </a:pPr>
            <a:r>
              <a:rPr lang="en-US" sz="2000" b="1" i="0" u="none" strike="noStrike" dirty="0">
                <a:solidFill>
                  <a:srgbClr val="000000"/>
                </a:solidFill>
                <a:effectLst/>
                <a:latin typeface="Calibri" panose="020F0502020204030204" pitchFamily="34" charset="0"/>
              </a:rPr>
              <a:t>License Plate </a:t>
            </a:r>
            <a:r>
              <a:rPr lang="en-US" sz="2000" b="1" i="0" u="none" strike="noStrike" dirty="0" err="1">
                <a:solidFill>
                  <a:srgbClr val="000000"/>
                </a:solidFill>
                <a:effectLst/>
                <a:latin typeface="Calibri" panose="020F0502020204030204" pitchFamily="34" charset="0"/>
              </a:rPr>
              <a:t>Verification:</a:t>
            </a:r>
            <a:r>
              <a:rPr lang="en-US" sz="2000" b="0" i="0" u="none" strike="noStrike" dirty="0" err="1">
                <a:solidFill>
                  <a:srgbClr val="000000"/>
                </a:solidFill>
                <a:effectLst/>
                <a:latin typeface="Calibri" panose="020F0502020204030204" pitchFamily="34" charset="0"/>
              </a:rPr>
              <a:t>When</a:t>
            </a:r>
            <a:r>
              <a:rPr lang="en-US" sz="2000" b="0" i="0" u="none" strike="noStrike" dirty="0">
                <a:solidFill>
                  <a:srgbClr val="000000"/>
                </a:solidFill>
                <a:effectLst/>
                <a:latin typeface="Calibri" panose="020F0502020204030204" pitchFamily="34" charset="0"/>
              </a:rPr>
              <a:t> a vehicle approaches, the system checks the car's license plate number against the allocated number for the reserved parking slot.</a:t>
            </a:r>
            <a:endParaRPr lang="en-US" sz="2000" b="1" i="0" u="none" strike="noStrike" dirty="0">
              <a:solidFill>
                <a:srgbClr val="000000"/>
              </a:solidFill>
              <a:effectLst/>
              <a:latin typeface="Arial" panose="020B0604020202020204" pitchFamily="34" charset="0"/>
            </a:endParaRPr>
          </a:p>
          <a:p>
            <a:pPr rtl="0" fontAlgn="base">
              <a:buFont typeface="Arial" panose="020B0604020202020204" pitchFamily="34" charset="0"/>
              <a:buChar char="•"/>
            </a:pPr>
            <a:r>
              <a:rPr lang="en-US" sz="2000" b="1" i="0" u="none" strike="noStrike" dirty="0">
                <a:solidFill>
                  <a:srgbClr val="000000"/>
                </a:solidFill>
                <a:effectLst/>
                <a:latin typeface="Calibri" panose="020F0502020204030204" pitchFamily="34" charset="0"/>
              </a:rPr>
              <a:t>Action Based on Verification</a:t>
            </a:r>
            <a:r>
              <a:rPr lang="en-US" sz="2000" b="0" i="0" u="none" strike="noStrike" dirty="0">
                <a:solidFill>
                  <a:srgbClr val="000000"/>
                </a:solidFill>
                <a:effectLst/>
                <a:latin typeface="Calibri" panose="020F0502020204030204" pitchFamily="34" charset="0"/>
              </a:rPr>
              <a:t>:</a:t>
            </a:r>
            <a:endParaRPr lang="en-US" sz="2000" b="1" i="0" u="none" strike="noStrike" dirty="0">
              <a:solidFill>
                <a:srgbClr val="000000"/>
              </a:solidFill>
              <a:effectLst/>
              <a:latin typeface="Arial" panose="020B0604020202020204" pitchFamily="34" charset="0"/>
            </a:endParaRPr>
          </a:p>
          <a:p>
            <a:pPr marL="742950" lvl="1" indent="-285750" rtl="0" fontAlgn="base">
              <a:buFont typeface="Arial" panose="020B0604020202020204" pitchFamily="34" charset="0"/>
              <a:buChar char="•"/>
            </a:pPr>
            <a:r>
              <a:rPr lang="en-US" sz="2000" b="0" i="0" u="none" strike="noStrike" dirty="0">
                <a:solidFill>
                  <a:srgbClr val="000000"/>
                </a:solidFill>
                <a:effectLst/>
                <a:latin typeface="Calibri" panose="020F0502020204030204" pitchFamily="34" charset="0"/>
              </a:rPr>
              <a:t>If the numbers match, the rod lowers, and the vehicle is allowed to park.</a:t>
            </a:r>
            <a:endParaRPr lang="en-US" sz="2000" b="0" i="0" u="none" strike="noStrike" dirty="0">
              <a:solidFill>
                <a:srgbClr val="000000"/>
              </a:solidFill>
              <a:effectLst/>
              <a:latin typeface="Arial" panose="020B0604020202020204" pitchFamily="34" charset="0"/>
            </a:endParaRPr>
          </a:p>
          <a:p>
            <a:pPr marL="742950" lvl="1" indent="-285750" rtl="0" fontAlgn="base">
              <a:buFont typeface="Arial" panose="020B0604020202020204" pitchFamily="34" charset="0"/>
              <a:buChar char="•"/>
            </a:pPr>
            <a:r>
              <a:rPr lang="en-US" sz="2000" b="0" i="0" u="none" strike="noStrike" dirty="0">
                <a:solidFill>
                  <a:srgbClr val="000000"/>
                </a:solidFill>
                <a:effectLst/>
                <a:latin typeface="Calibri" panose="020F0502020204030204" pitchFamily="34" charset="0"/>
              </a:rPr>
              <a:t>If not, the rod remains in position, preventing unauthorized parking</a:t>
            </a:r>
            <a:r>
              <a:rPr lang="en-US" sz="2400" b="0" i="0" u="none" strike="noStrike" dirty="0">
                <a:solidFill>
                  <a:srgbClr val="000000"/>
                </a:solidFill>
                <a:effectLst/>
                <a:latin typeface="Calibri" panose="020F0502020204030204" pitchFamily="34" charset="0"/>
              </a:rPr>
              <a:t>.</a:t>
            </a:r>
            <a:endParaRPr lang="en-US" sz="2400" b="0" i="0" u="none" strike="noStrike" dirty="0">
              <a:solidFill>
                <a:srgbClr val="000000"/>
              </a:solidFill>
              <a:effectLst/>
              <a:latin typeface="Arial" panose="020B0604020202020204" pitchFamily="34" charset="0"/>
            </a:endParaRPr>
          </a:p>
          <a:p>
            <a:br>
              <a:rPr lang="en-US" sz="2400" b="0" dirty="0">
                <a:effectLst/>
              </a:rPr>
            </a:br>
            <a:endParaRPr lang="en-IN" sz="2400" dirty="0"/>
          </a:p>
        </p:txBody>
      </p:sp>
      <p:sp>
        <p:nvSpPr>
          <p:cNvPr id="12" name="Rectangle 4">
            <a:extLst>
              <a:ext uri="{FF2B5EF4-FFF2-40B4-BE49-F238E27FC236}">
                <a16:creationId xmlns:a16="http://schemas.microsoft.com/office/drawing/2014/main" id="{5B468ED1-00AC-3FD7-2915-5EFC593596A8}"/>
              </a:ext>
            </a:extLst>
          </p:cNvPr>
          <p:cNvSpPr>
            <a:spLocks noChangeArrowheads="1"/>
          </p:cNvSpPr>
          <p:nvPr/>
        </p:nvSpPr>
        <p:spPr bwMode="auto">
          <a:xfrm>
            <a:off x="276628" y="585219"/>
            <a:ext cx="1087654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i="0" u="none" strike="noStrike" cap="none" normalizeH="0" baseline="0" dirty="0">
                <a:ln>
                  <a:noFill/>
                </a:ln>
                <a:solidFill>
                  <a:schemeClr val="tx1"/>
                </a:solidFill>
                <a:effectLst/>
                <a:latin typeface="Arial" panose="020B0604020202020204" pitchFamily="34" charset="0"/>
              </a:rPr>
              <a:t>Smart Parking System detects occupied and vacant slots using YOLOv8 for real-time vehicle monitoring.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CCTV-based detection eliminates the need for physical sensors, reducing costs and improving scalability.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 Euclidean distance-based shortest path algorithm guides vehicles to the nearest available slot.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The system minimizes search time, reduces congestion, and enhances overall parking efficiency</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917116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
          <a:extLst>
            <a:ext uri="{FF2B5EF4-FFF2-40B4-BE49-F238E27FC236}">
              <a16:creationId xmlns:a16="http://schemas.microsoft.com/office/drawing/2014/main" id="{3185B0E7-9ADB-2447-9CAB-15B1F86AE6EA}"/>
            </a:ext>
          </a:extLst>
        </p:cNvPr>
        <p:cNvGrpSpPr/>
        <p:nvPr/>
      </p:nvGrpSpPr>
      <p:grpSpPr>
        <a:xfrm>
          <a:off x="0" y="0"/>
          <a:ext cx="0" cy="0"/>
          <a:chOff x="0" y="0"/>
          <a:chExt cx="0" cy="0"/>
        </a:xfrm>
      </p:grpSpPr>
      <p:sp>
        <p:nvSpPr>
          <p:cNvPr id="53" name="Google Shape;53;p3">
            <a:extLst>
              <a:ext uri="{FF2B5EF4-FFF2-40B4-BE49-F238E27FC236}">
                <a16:creationId xmlns:a16="http://schemas.microsoft.com/office/drawing/2014/main" id="{69F73FCA-A1EC-AF93-9AB8-366A4A403689}"/>
              </a:ext>
            </a:extLst>
          </p:cNvPr>
          <p:cNvSpPr txBox="1"/>
          <p:nvPr/>
        </p:nvSpPr>
        <p:spPr>
          <a:xfrm>
            <a:off x="369097" y="244292"/>
            <a:ext cx="5477692" cy="73387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7367"/>
              </a:buClr>
              <a:buSzPts val="3600"/>
              <a:buFont typeface="Play"/>
              <a:buNone/>
            </a:pPr>
            <a:r>
              <a:rPr lang="en-US" sz="3600" dirty="0">
                <a:solidFill>
                  <a:schemeClr val="accent4"/>
                </a:solidFill>
                <a:latin typeface="Inter"/>
                <a:ea typeface="Inter"/>
                <a:cs typeface="Inter"/>
                <a:sym typeface="Inter"/>
              </a:rPr>
              <a:t>References</a:t>
            </a:r>
            <a:endParaRPr sz="3600" dirty="0">
              <a:solidFill>
                <a:schemeClr val="accent4"/>
              </a:solidFill>
              <a:latin typeface="Inter"/>
              <a:ea typeface="Inter"/>
              <a:cs typeface="Inter"/>
              <a:sym typeface="Inter"/>
            </a:endParaRPr>
          </a:p>
        </p:txBody>
      </p:sp>
      <p:pic>
        <p:nvPicPr>
          <p:cNvPr id="3" name="Google Shape;11;p6">
            <a:extLst>
              <a:ext uri="{FF2B5EF4-FFF2-40B4-BE49-F238E27FC236}">
                <a16:creationId xmlns:a16="http://schemas.microsoft.com/office/drawing/2014/main" id="{0E09D5E9-683B-487B-4513-4655D39C4E3F}"/>
              </a:ext>
            </a:extLst>
          </p:cNvPr>
          <p:cNvPicPr preferRelativeResize="0"/>
          <p:nvPr/>
        </p:nvPicPr>
        <p:blipFill rotWithShape="1">
          <a:blip r:embed="rId3">
            <a:alphaModFix/>
          </a:blip>
          <a:srcRect/>
          <a:stretch/>
        </p:blipFill>
        <p:spPr>
          <a:xfrm>
            <a:off x="9592274" y="5633181"/>
            <a:ext cx="2100001" cy="900000"/>
          </a:xfrm>
          <a:prstGeom prst="rect">
            <a:avLst/>
          </a:prstGeom>
          <a:noFill/>
          <a:ln>
            <a:noFill/>
          </a:ln>
        </p:spPr>
      </p:pic>
      <p:sp>
        <p:nvSpPr>
          <p:cNvPr id="4" name="Google Shape;10;p6">
            <a:extLst>
              <a:ext uri="{FF2B5EF4-FFF2-40B4-BE49-F238E27FC236}">
                <a16:creationId xmlns:a16="http://schemas.microsoft.com/office/drawing/2014/main" id="{DDE8FFBE-94AF-17C0-C9EC-E7EE3E3EAB9D}"/>
              </a:ext>
            </a:extLst>
          </p:cNvPr>
          <p:cNvSpPr txBox="1"/>
          <p:nvPr/>
        </p:nvSpPr>
        <p:spPr>
          <a:xfrm>
            <a:off x="369097" y="6083181"/>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
        <p:nvSpPr>
          <p:cNvPr id="5" name="TextBox 4">
            <a:extLst>
              <a:ext uri="{FF2B5EF4-FFF2-40B4-BE49-F238E27FC236}">
                <a16:creationId xmlns:a16="http://schemas.microsoft.com/office/drawing/2014/main" id="{6A6DE80E-4CDA-F297-491C-F95DD66CE3B7}"/>
              </a:ext>
            </a:extLst>
          </p:cNvPr>
          <p:cNvSpPr txBox="1"/>
          <p:nvPr/>
        </p:nvSpPr>
        <p:spPr>
          <a:xfrm>
            <a:off x="681632" y="1089956"/>
            <a:ext cx="11250486" cy="892552"/>
          </a:xfrm>
          <a:prstGeom prst="rect">
            <a:avLst/>
          </a:prstGeom>
          <a:noFill/>
        </p:spPr>
        <p:txBody>
          <a:bodyPr wrap="square">
            <a:spAutoFit/>
          </a:bodyPr>
          <a:lstStyle/>
          <a:p>
            <a:pPr algn="just" rtl="0" fontAlgn="base"/>
            <a:br>
              <a:rPr lang="en-US" sz="3200" b="0" dirty="0">
                <a:effectLst/>
              </a:rPr>
            </a:br>
            <a:endParaRPr lang="en-US" sz="2000" b="0" i="0" u="none" strike="noStrike" dirty="0">
              <a:solidFill>
                <a:srgbClr val="000000"/>
              </a:solidFill>
              <a:effectLst/>
              <a:latin typeface="Calibri" panose="020F0502020204030204" pitchFamily="34" charset="0"/>
            </a:endParaRPr>
          </a:p>
        </p:txBody>
      </p:sp>
      <p:sp>
        <p:nvSpPr>
          <p:cNvPr id="12" name="Rectangle 4">
            <a:extLst>
              <a:ext uri="{FF2B5EF4-FFF2-40B4-BE49-F238E27FC236}">
                <a16:creationId xmlns:a16="http://schemas.microsoft.com/office/drawing/2014/main" id="{22A76291-F06F-AB27-2E09-06CC89D00B9D}"/>
              </a:ext>
            </a:extLst>
          </p:cNvPr>
          <p:cNvSpPr>
            <a:spLocks noChangeArrowheads="1"/>
          </p:cNvSpPr>
          <p:nvPr/>
        </p:nvSpPr>
        <p:spPr bwMode="auto">
          <a:xfrm>
            <a:off x="259882" y="943313"/>
            <a:ext cx="10864418"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rtl="0">
              <a:spcBef>
                <a:spcPts val="1200"/>
              </a:spcBef>
              <a:spcAft>
                <a:spcPts val="1200"/>
              </a:spcAft>
              <a:buFont typeface="Arial" panose="020B0604020202020204" pitchFamily="34" charset="0"/>
              <a:buChar char="•"/>
            </a:pPr>
            <a:r>
              <a:rPr lang="en-IN" sz="1800" b="0" i="0" u="none" strike="noStrike" dirty="0">
                <a:solidFill>
                  <a:srgbClr val="15383D"/>
                </a:solidFill>
                <a:effectLst/>
                <a:latin typeface="Arial" panose="020B0604020202020204" pitchFamily="34" charset="0"/>
              </a:rPr>
              <a:t> M. Singh, R. K. Gupta, and S. K. Sharma, "Smart Parking System using YOLOv5 for Vehicle Detection and Tracking," in IEEE International Conference on Dependable, Autonomic and Secure Computing (DASC), 2024. [DOI: 10.1109/DASC64200.2024.00019]</a:t>
            </a:r>
          </a:p>
          <a:p>
            <a:pPr marL="285750" indent="-285750" rtl="0">
              <a:spcBef>
                <a:spcPts val="1200"/>
              </a:spcBef>
              <a:spcAft>
                <a:spcPts val="1200"/>
              </a:spcAft>
              <a:buFont typeface="Arial" panose="020B0604020202020204" pitchFamily="34" charset="0"/>
              <a:buChar char="•"/>
            </a:pPr>
            <a:r>
              <a:rPr lang="en-IN" sz="1800" b="0" i="0" u="none" strike="noStrike" dirty="0">
                <a:solidFill>
                  <a:srgbClr val="15383D"/>
                </a:solidFill>
                <a:effectLst/>
                <a:latin typeface="Arial" panose="020B0604020202020204" pitchFamily="34" charset="0"/>
              </a:rPr>
              <a:t>K. Ramesh and B. Sinha, "Enhanced Parking Slot Detection Using YOLOv8," in IEEE International Conference on Emerging Computing and Signal Processing (ICECSP), 2024. [DOI: 10.1109/ICECSP61809.2024.10698155]</a:t>
            </a:r>
          </a:p>
          <a:p>
            <a:pPr marL="285750" indent="-285750" rtl="0">
              <a:spcBef>
                <a:spcPts val="1200"/>
              </a:spcBef>
              <a:spcAft>
                <a:spcPts val="1200"/>
              </a:spcAft>
              <a:buFont typeface="Arial" panose="020B0604020202020204" pitchFamily="34" charset="0"/>
              <a:buChar char="•"/>
            </a:pPr>
            <a:r>
              <a:rPr lang="en-IN" sz="1800" b="0" i="0" u="none" strike="noStrike" dirty="0">
                <a:solidFill>
                  <a:srgbClr val="15383D"/>
                </a:solidFill>
                <a:effectLst/>
                <a:latin typeface="Arial" panose="020B0604020202020204" pitchFamily="34" charset="0"/>
              </a:rPr>
              <a:t> A. Patel, R. Verma, and P. S. Rao, "Parking Slot Detection Using YOLO Algorithm," in International Journal of Scientific Research in Engineering and Management (IJSREM), Vol. 5, Issue 2, 2024. [DOI: 10.55041/ijsrem29713]</a:t>
            </a:r>
          </a:p>
          <a:p>
            <a:pPr marL="285750" indent="-285750" rtl="0">
              <a:spcBef>
                <a:spcPts val="1200"/>
              </a:spcBef>
              <a:spcAft>
                <a:spcPts val="1200"/>
              </a:spcAft>
              <a:buFont typeface="Arial" panose="020B0604020202020204" pitchFamily="34" charset="0"/>
              <a:buChar char="•"/>
            </a:pPr>
            <a:r>
              <a:rPr lang="en-IN" sz="1800" b="0" i="0" u="none" strike="noStrike" dirty="0">
                <a:solidFill>
                  <a:srgbClr val="15383D"/>
                </a:solidFill>
                <a:effectLst/>
                <a:latin typeface="Arial" panose="020B0604020202020204" pitchFamily="34" charset="0"/>
              </a:rPr>
              <a:t>H. Kim and S. Park, "YOLOv8 Implementation for Smart Parking Management," in IEEE International Conference on Artificial Computational Intelligence (ACCAI), 2024. [DOI: 10.1109/ACCAI61061.2024.10602434]</a:t>
            </a:r>
          </a:p>
          <a:p>
            <a:pPr marL="285750" indent="-285750" rtl="0">
              <a:spcBef>
                <a:spcPts val="1200"/>
              </a:spcBef>
              <a:spcAft>
                <a:spcPts val="1200"/>
              </a:spcAft>
              <a:buFont typeface="Arial" panose="020B0604020202020204" pitchFamily="34" charset="0"/>
              <a:buChar char="•"/>
            </a:pPr>
            <a:r>
              <a:rPr lang="en-US" sz="1800" b="0" i="0" u="none" strike="noStrike" dirty="0">
                <a:solidFill>
                  <a:srgbClr val="15383D"/>
                </a:solidFill>
                <a:effectLst/>
                <a:latin typeface="Arial" panose="020B0604020202020204" pitchFamily="34" charset="0"/>
              </a:rPr>
              <a:t>A. B. Wells and J. L. Turner, "A New Euclidean Shortest Path Algorithm for Tubular Spaces," in Algorithms, Vol. 15, Issue 3, 2024. [DOI: 10.3390/a15030079]</a:t>
            </a:r>
            <a:br>
              <a:rPr lang="en-IN" sz="2800" dirty="0"/>
            </a:br>
            <a:endParaRPr lang="en-IN" sz="2000" b="1" i="0" u="none" strike="noStrike"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2521612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p:nvPr/>
        </p:nvSpPr>
        <p:spPr>
          <a:xfrm>
            <a:off x="707572" y="3001566"/>
            <a:ext cx="4706257"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000" b="1">
                <a:solidFill>
                  <a:srgbClr val="007367"/>
                </a:solidFill>
                <a:latin typeface="Inter"/>
                <a:ea typeface="Inter"/>
                <a:cs typeface="Inter"/>
                <a:sym typeface="Inter"/>
              </a:rPr>
              <a:t>Thank You</a:t>
            </a:r>
            <a:endParaRPr>
              <a:latin typeface="Inter"/>
              <a:ea typeface="Inter"/>
              <a:cs typeface="Inter"/>
              <a:sym typeface="Inter"/>
            </a:endParaRPr>
          </a:p>
        </p:txBody>
      </p:sp>
      <p:sp>
        <p:nvSpPr>
          <p:cNvPr id="124" name="Google Shape;124;p5"/>
          <p:cNvSpPr/>
          <p:nvPr/>
        </p:nvSpPr>
        <p:spPr>
          <a:xfrm>
            <a:off x="10692817" y="360212"/>
            <a:ext cx="284482" cy="28448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23672"/>
              </a:solidFill>
              <a:latin typeface="Play"/>
              <a:ea typeface="Play"/>
              <a:cs typeface="Play"/>
              <a:sym typeface="Play"/>
            </a:endParaRPr>
          </a:p>
        </p:txBody>
      </p:sp>
      <p:sp>
        <p:nvSpPr>
          <p:cNvPr id="125" name="Google Shape;125;p5"/>
          <p:cNvSpPr/>
          <p:nvPr/>
        </p:nvSpPr>
        <p:spPr>
          <a:xfrm>
            <a:off x="10755442" y="423468"/>
            <a:ext cx="159232" cy="157970"/>
          </a:xfrm>
          <a:custGeom>
            <a:avLst/>
            <a:gdLst/>
            <a:ahLst/>
            <a:cxnLst/>
            <a:rect l="l" t="t" r="r" b="b"/>
            <a:pathLst>
              <a:path w="444" h="443" extrusionOk="0">
                <a:moveTo>
                  <a:pt x="257" y="257"/>
                </a:moveTo>
                <a:lnTo>
                  <a:pt x="257" y="257"/>
                </a:lnTo>
                <a:cubicBezTo>
                  <a:pt x="222" y="292"/>
                  <a:pt x="177" y="327"/>
                  <a:pt x="160" y="310"/>
                </a:cubicBezTo>
                <a:cubicBezTo>
                  <a:pt x="133" y="283"/>
                  <a:pt x="115" y="265"/>
                  <a:pt x="62" y="310"/>
                </a:cubicBezTo>
                <a:cubicBezTo>
                  <a:pt x="0" y="354"/>
                  <a:pt x="44" y="389"/>
                  <a:pt x="71" y="407"/>
                </a:cubicBezTo>
                <a:cubicBezTo>
                  <a:pt x="97" y="442"/>
                  <a:pt x="204" y="416"/>
                  <a:pt x="310" y="310"/>
                </a:cubicBezTo>
                <a:cubicBezTo>
                  <a:pt x="416" y="204"/>
                  <a:pt x="443" y="97"/>
                  <a:pt x="416" y="61"/>
                </a:cubicBezTo>
                <a:cubicBezTo>
                  <a:pt x="390" y="35"/>
                  <a:pt x="363" y="0"/>
                  <a:pt x="319" y="53"/>
                </a:cubicBezTo>
                <a:cubicBezTo>
                  <a:pt x="275" y="106"/>
                  <a:pt x="293" y="123"/>
                  <a:pt x="319" y="151"/>
                </a:cubicBezTo>
                <a:cubicBezTo>
                  <a:pt x="337" y="167"/>
                  <a:pt x="302" y="212"/>
                  <a:pt x="257" y="257"/>
                </a:cubicBezTo>
              </a:path>
            </a:pathLst>
          </a:custGeom>
          <a:solidFill>
            <a:srgbClr val="017069"/>
          </a:solidFill>
          <a:ln>
            <a:noFill/>
          </a:ln>
        </p:spPr>
        <p:txBody>
          <a:bodyPr spcFirstLastPara="1" wrap="square" lIns="34275" tIns="17125" rIns="34275" bIns="17125" anchor="ctr" anchorCtr="0">
            <a:noAutofit/>
          </a:bodyPr>
          <a:lstStyle/>
          <a:p>
            <a:pPr marL="0" marR="0" lvl="0" indent="0" algn="l" rtl="0">
              <a:spcBef>
                <a:spcPts val="0"/>
              </a:spcBef>
              <a:spcAft>
                <a:spcPts val="0"/>
              </a:spcAft>
              <a:buNone/>
            </a:pPr>
            <a:endParaRPr sz="1800">
              <a:solidFill>
                <a:srgbClr val="023672"/>
              </a:solidFill>
              <a:latin typeface="Play"/>
              <a:ea typeface="Play"/>
              <a:cs typeface="Play"/>
              <a:sym typeface="Play"/>
            </a:endParaRPr>
          </a:p>
        </p:txBody>
      </p:sp>
      <p:sp>
        <p:nvSpPr>
          <p:cNvPr id="126" name="Google Shape;126;p5"/>
          <p:cNvSpPr/>
          <p:nvPr/>
        </p:nvSpPr>
        <p:spPr>
          <a:xfrm>
            <a:off x="11108103" y="360212"/>
            <a:ext cx="284482" cy="28448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23672"/>
              </a:solidFill>
              <a:latin typeface="Play"/>
              <a:ea typeface="Play"/>
              <a:cs typeface="Play"/>
              <a:sym typeface="Play"/>
            </a:endParaRPr>
          </a:p>
        </p:txBody>
      </p:sp>
      <p:sp>
        <p:nvSpPr>
          <p:cNvPr id="127" name="Google Shape;127;p5"/>
          <p:cNvSpPr/>
          <p:nvPr/>
        </p:nvSpPr>
        <p:spPr>
          <a:xfrm>
            <a:off x="11173901" y="455187"/>
            <a:ext cx="152886" cy="94532"/>
          </a:xfrm>
          <a:custGeom>
            <a:avLst/>
            <a:gdLst/>
            <a:ahLst/>
            <a:cxnLst/>
            <a:rect l="l" t="t" r="r" b="b"/>
            <a:pathLst>
              <a:path w="461" h="285" extrusionOk="0">
                <a:moveTo>
                  <a:pt x="18" y="27"/>
                </a:moveTo>
                <a:lnTo>
                  <a:pt x="18" y="27"/>
                </a:lnTo>
                <a:cubicBezTo>
                  <a:pt x="35" y="35"/>
                  <a:pt x="203" y="125"/>
                  <a:pt x="203" y="125"/>
                </a:cubicBezTo>
                <a:cubicBezTo>
                  <a:pt x="212" y="133"/>
                  <a:pt x="221" y="133"/>
                  <a:pt x="231" y="133"/>
                </a:cubicBezTo>
                <a:cubicBezTo>
                  <a:pt x="239" y="133"/>
                  <a:pt x="248" y="133"/>
                  <a:pt x="248" y="125"/>
                </a:cubicBezTo>
                <a:cubicBezTo>
                  <a:pt x="256" y="125"/>
                  <a:pt x="425" y="35"/>
                  <a:pt x="434" y="27"/>
                </a:cubicBezTo>
                <a:cubicBezTo>
                  <a:pt x="452" y="18"/>
                  <a:pt x="460" y="0"/>
                  <a:pt x="443" y="0"/>
                </a:cubicBezTo>
                <a:cubicBezTo>
                  <a:pt x="18" y="0"/>
                  <a:pt x="18" y="0"/>
                  <a:pt x="18" y="0"/>
                </a:cubicBezTo>
                <a:cubicBezTo>
                  <a:pt x="0" y="0"/>
                  <a:pt x="9" y="18"/>
                  <a:pt x="18" y="27"/>
                </a:cubicBezTo>
                <a:close/>
                <a:moveTo>
                  <a:pt x="443" y="80"/>
                </a:moveTo>
                <a:lnTo>
                  <a:pt x="443" y="80"/>
                </a:lnTo>
                <a:cubicBezTo>
                  <a:pt x="434" y="80"/>
                  <a:pt x="256" y="169"/>
                  <a:pt x="248" y="178"/>
                </a:cubicBezTo>
                <a:cubicBezTo>
                  <a:pt x="248" y="178"/>
                  <a:pt x="239" y="178"/>
                  <a:pt x="231" y="178"/>
                </a:cubicBezTo>
                <a:cubicBezTo>
                  <a:pt x="221" y="178"/>
                  <a:pt x="212" y="178"/>
                  <a:pt x="203" y="178"/>
                </a:cubicBezTo>
                <a:cubicBezTo>
                  <a:pt x="194" y="169"/>
                  <a:pt x="27" y="80"/>
                  <a:pt x="18" y="80"/>
                </a:cubicBezTo>
                <a:cubicBezTo>
                  <a:pt x="9" y="72"/>
                  <a:pt x="9" y="80"/>
                  <a:pt x="9" y="80"/>
                </a:cubicBezTo>
                <a:cubicBezTo>
                  <a:pt x="9" y="88"/>
                  <a:pt x="9" y="266"/>
                  <a:pt x="9" y="266"/>
                </a:cubicBezTo>
                <a:cubicBezTo>
                  <a:pt x="9" y="275"/>
                  <a:pt x="18" y="284"/>
                  <a:pt x="35" y="284"/>
                </a:cubicBezTo>
                <a:cubicBezTo>
                  <a:pt x="425" y="284"/>
                  <a:pt x="425" y="284"/>
                  <a:pt x="425" y="284"/>
                </a:cubicBezTo>
                <a:cubicBezTo>
                  <a:pt x="443" y="284"/>
                  <a:pt x="452" y="275"/>
                  <a:pt x="452" y="266"/>
                </a:cubicBezTo>
                <a:cubicBezTo>
                  <a:pt x="452" y="266"/>
                  <a:pt x="452" y="88"/>
                  <a:pt x="452" y="80"/>
                </a:cubicBezTo>
                <a:cubicBezTo>
                  <a:pt x="452" y="80"/>
                  <a:pt x="452" y="72"/>
                  <a:pt x="443" y="80"/>
                </a:cubicBezTo>
                <a:close/>
              </a:path>
            </a:pathLst>
          </a:custGeom>
          <a:solidFill>
            <a:srgbClr val="017069"/>
          </a:solidFill>
          <a:ln>
            <a:noFill/>
          </a:ln>
        </p:spPr>
        <p:txBody>
          <a:bodyPr spcFirstLastPara="1" wrap="square" lIns="34275" tIns="17125" rIns="34275" bIns="17125" anchor="ctr" anchorCtr="0">
            <a:noAutofit/>
          </a:bodyPr>
          <a:lstStyle/>
          <a:p>
            <a:pPr marL="0" marR="0" lvl="0" indent="0" algn="l" rtl="0">
              <a:spcBef>
                <a:spcPts val="0"/>
              </a:spcBef>
              <a:spcAft>
                <a:spcPts val="0"/>
              </a:spcAft>
              <a:buNone/>
            </a:pPr>
            <a:endParaRPr sz="1800">
              <a:solidFill>
                <a:srgbClr val="023672"/>
              </a:solidFill>
              <a:latin typeface="Play"/>
              <a:ea typeface="Play"/>
              <a:cs typeface="Play"/>
              <a:sym typeface="Play"/>
            </a:endParaRPr>
          </a:p>
        </p:txBody>
      </p:sp>
      <p:sp>
        <p:nvSpPr>
          <p:cNvPr id="128" name="Google Shape;128;p5"/>
          <p:cNvSpPr/>
          <p:nvPr/>
        </p:nvSpPr>
        <p:spPr>
          <a:xfrm>
            <a:off x="11523389" y="360212"/>
            <a:ext cx="284482" cy="28448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23672"/>
              </a:solidFill>
              <a:latin typeface="Play"/>
              <a:ea typeface="Play"/>
              <a:cs typeface="Play"/>
              <a:sym typeface="Play"/>
            </a:endParaRPr>
          </a:p>
        </p:txBody>
      </p:sp>
      <p:sp>
        <p:nvSpPr>
          <p:cNvPr id="129" name="Google Shape;129;p5"/>
          <p:cNvSpPr/>
          <p:nvPr/>
        </p:nvSpPr>
        <p:spPr>
          <a:xfrm>
            <a:off x="11624228" y="414630"/>
            <a:ext cx="82804" cy="175646"/>
          </a:xfrm>
          <a:custGeom>
            <a:avLst/>
            <a:gdLst/>
            <a:ahLst/>
            <a:cxnLst/>
            <a:rect l="l" t="t" r="r" b="b"/>
            <a:pathLst>
              <a:path w="232" h="498" extrusionOk="0">
                <a:moveTo>
                  <a:pt x="178" y="0"/>
                </a:moveTo>
                <a:lnTo>
                  <a:pt x="178" y="0"/>
                </a:lnTo>
                <a:cubicBezTo>
                  <a:pt x="213" y="0"/>
                  <a:pt x="222" y="27"/>
                  <a:pt x="222" y="53"/>
                </a:cubicBezTo>
                <a:cubicBezTo>
                  <a:pt x="222" y="80"/>
                  <a:pt x="196" y="115"/>
                  <a:pt x="160" y="115"/>
                </a:cubicBezTo>
                <a:cubicBezTo>
                  <a:pt x="125" y="115"/>
                  <a:pt x="107" y="97"/>
                  <a:pt x="107" y="62"/>
                </a:cubicBezTo>
                <a:cubicBezTo>
                  <a:pt x="107" y="35"/>
                  <a:pt x="134" y="0"/>
                  <a:pt x="178" y="0"/>
                </a:cubicBezTo>
                <a:close/>
                <a:moveTo>
                  <a:pt x="72" y="497"/>
                </a:moveTo>
                <a:lnTo>
                  <a:pt x="72" y="497"/>
                </a:lnTo>
                <a:cubicBezTo>
                  <a:pt x="45" y="497"/>
                  <a:pt x="28" y="478"/>
                  <a:pt x="45" y="407"/>
                </a:cubicBezTo>
                <a:cubicBezTo>
                  <a:pt x="81" y="284"/>
                  <a:pt x="81" y="284"/>
                  <a:pt x="81" y="284"/>
                </a:cubicBezTo>
                <a:cubicBezTo>
                  <a:pt x="81" y="266"/>
                  <a:pt x="81" y="257"/>
                  <a:pt x="81" y="257"/>
                </a:cubicBezTo>
                <a:cubicBezTo>
                  <a:pt x="72" y="257"/>
                  <a:pt x="37" y="275"/>
                  <a:pt x="19" y="284"/>
                </a:cubicBezTo>
                <a:cubicBezTo>
                  <a:pt x="0" y="266"/>
                  <a:pt x="0" y="266"/>
                  <a:pt x="0" y="266"/>
                </a:cubicBezTo>
                <a:cubicBezTo>
                  <a:pt x="63" y="213"/>
                  <a:pt x="143" y="178"/>
                  <a:pt x="169" y="178"/>
                </a:cubicBezTo>
                <a:cubicBezTo>
                  <a:pt x="196" y="178"/>
                  <a:pt x="205" y="213"/>
                  <a:pt x="187" y="257"/>
                </a:cubicBezTo>
                <a:cubicBezTo>
                  <a:pt x="151" y="390"/>
                  <a:pt x="151" y="390"/>
                  <a:pt x="151" y="390"/>
                </a:cubicBezTo>
                <a:cubicBezTo>
                  <a:pt x="151" y="416"/>
                  <a:pt x="151" y="425"/>
                  <a:pt x="160" y="425"/>
                </a:cubicBezTo>
                <a:cubicBezTo>
                  <a:pt x="160" y="425"/>
                  <a:pt x="187" y="407"/>
                  <a:pt x="213" y="390"/>
                </a:cubicBezTo>
                <a:cubicBezTo>
                  <a:pt x="231" y="407"/>
                  <a:pt x="231" y="407"/>
                  <a:pt x="231" y="407"/>
                </a:cubicBezTo>
                <a:cubicBezTo>
                  <a:pt x="169" y="478"/>
                  <a:pt x="98" y="497"/>
                  <a:pt x="72" y="497"/>
                </a:cubicBezTo>
                <a:close/>
              </a:path>
            </a:pathLst>
          </a:custGeom>
          <a:solidFill>
            <a:srgbClr val="017069"/>
          </a:solidFill>
          <a:ln>
            <a:noFill/>
          </a:ln>
        </p:spPr>
        <p:txBody>
          <a:bodyPr spcFirstLastPara="1" wrap="square" lIns="34275" tIns="17125" rIns="34275" bIns="17125" anchor="ctr" anchorCtr="0">
            <a:noAutofit/>
          </a:bodyPr>
          <a:lstStyle/>
          <a:p>
            <a:pPr marL="0" marR="0" lvl="0" indent="0" algn="l" rtl="0">
              <a:spcBef>
                <a:spcPts val="0"/>
              </a:spcBef>
              <a:spcAft>
                <a:spcPts val="0"/>
              </a:spcAft>
              <a:buNone/>
            </a:pPr>
            <a:endParaRPr sz="1800">
              <a:solidFill>
                <a:srgbClr val="023672"/>
              </a:solidFill>
              <a:latin typeface="Play"/>
              <a:ea typeface="Play"/>
              <a:cs typeface="Play"/>
              <a:sym typeface="Play"/>
            </a:endParaRPr>
          </a:p>
        </p:txBody>
      </p:sp>
      <p:sp>
        <p:nvSpPr>
          <p:cNvPr id="130" name="Google Shape;130;p5"/>
          <p:cNvSpPr/>
          <p:nvPr/>
        </p:nvSpPr>
        <p:spPr>
          <a:xfrm>
            <a:off x="783772" y="2945605"/>
            <a:ext cx="899884" cy="52507"/>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 name="Google Shape;11;p6">
            <a:extLst>
              <a:ext uri="{FF2B5EF4-FFF2-40B4-BE49-F238E27FC236}">
                <a16:creationId xmlns:a16="http://schemas.microsoft.com/office/drawing/2014/main" id="{1B984D33-DB91-2C3C-15C7-0A14BA0B6925}"/>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4" name="Google Shape;10;p6">
            <a:extLst>
              <a:ext uri="{FF2B5EF4-FFF2-40B4-BE49-F238E27FC236}">
                <a16:creationId xmlns:a16="http://schemas.microsoft.com/office/drawing/2014/main" id="{0A4962C7-17AA-A13A-698E-46EB7CE150AD}"/>
              </a:ext>
            </a:extLst>
          </p:cNvPr>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p:nvPr/>
        </p:nvSpPr>
        <p:spPr>
          <a:xfrm>
            <a:off x="590240" y="466318"/>
            <a:ext cx="47898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dirty="0">
                <a:solidFill>
                  <a:srgbClr val="007367"/>
                </a:solidFill>
                <a:latin typeface="Inter"/>
                <a:ea typeface="Inter"/>
                <a:cs typeface="Inter"/>
                <a:sym typeface="Inter"/>
              </a:rPr>
              <a:t>Contents</a:t>
            </a:r>
            <a:endParaRPr dirty="0">
              <a:latin typeface="Inter"/>
              <a:ea typeface="Inter"/>
              <a:cs typeface="Inter"/>
              <a:sym typeface="Inter"/>
            </a:endParaRPr>
          </a:p>
        </p:txBody>
      </p:sp>
      <p:sp>
        <p:nvSpPr>
          <p:cNvPr id="46" name="Google Shape;46;p2"/>
          <p:cNvSpPr txBox="1"/>
          <p:nvPr/>
        </p:nvSpPr>
        <p:spPr>
          <a:xfrm>
            <a:off x="659066" y="1301618"/>
            <a:ext cx="5273700" cy="5478382"/>
          </a:xfrm>
          <a:prstGeom prst="rect">
            <a:avLst/>
          </a:prstGeom>
          <a:noFill/>
          <a:ln>
            <a:noFill/>
          </a:ln>
        </p:spPr>
        <p:txBody>
          <a:bodyPr spcFirstLastPara="1" wrap="square" lIns="91425" tIns="45700" rIns="91425" bIns="45700" anchor="t" anchorCtr="0">
            <a:spAutoFit/>
          </a:bodyPr>
          <a:lstStyle/>
          <a:p>
            <a:pPr marL="811213" indent="-811213">
              <a:buAutoNum type="arabicPeriod"/>
            </a:pPr>
            <a:endParaRPr lang="en-US" sz="1400" dirty="0">
              <a:latin typeface="Aptos" panose="020B0004020202020204" pitchFamily="34" charset="0"/>
            </a:endParaRPr>
          </a:p>
          <a:p>
            <a:r>
              <a:rPr lang="en-US" sz="2400" b="1" dirty="0">
                <a:solidFill>
                  <a:srgbClr val="A58255"/>
                </a:solidFill>
                <a:latin typeface="Inter"/>
                <a:ea typeface="Inter"/>
              </a:rPr>
              <a:t>1. Abstract</a:t>
            </a:r>
          </a:p>
          <a:p>
            <a:r>
              <a:rPr lang="en-US" sz="2400" b="1" dirty="0">
                <a:solidFill>
                  <a:srgbClr val="A58255"/>
                </a:solidFill>
                <a:latin typeface="Inter"/>
                <a:ea typeface="Inter"/>
              </a:rPr>
              <a:t>2. Introduction</a:t>
            </a:r>
          </a:p>
          <a:p>
            <a:r>
              <a:rPr lang="en-US" sz="2400" b="1" dirty="0">
                <a:solidFill>
                  <a:srgbClr val="A58255"/>
                </a:solidFill>
                <a:latin typeface="Inter"/>
                <a:ea typeface="Inter"/>
              </a:rPr>
              <a:t>3. Literature Review</a:t>
            </a:r>
          </a:p>
          <a:p>
            <a:r>
              <a:rPr lang="en-US" sz="2400" b="1" dirty="0">
                <a:solidFill>
                  <a:srgbClr val="A58255"/>
                </a:solidFill>
                <a:latin typeface="Inter"/>
                <a:ea typeface="Inter"/>
              </a:rPr>
              <a:t>4. Requirement Analysis</a:t>
            </a:r>
          </a:p>
          <a:p>
            <a:r>
              <a:rPr lang="en-US" sz="2400" b="1" dirty="0">
                <a:solidFill>
                  <a:srgbClr val="A58255"/>
                </a:solidFill>
                <a:latin typeface="Inter"/>
                <a:ea typeface="Inter"/>
              </a:rPr>
              <a:t>5. Design Analysis</a:t>
            </a:r>
          </a:p>
          <a:p>
            <a:r>
              <a:rPr lang="en-US" sz="2400" b="1" dirty="0">
                <a:solidFill>
                  <a:srgbClr val="A58255"/>
                </a:solidFill>
                <a:latin typeface="Inter"/>
                <a:ea typeface="Inter"/>
              </a:rPr>
              <a:t>6. Methodology/ Tools/Methods to be used</a:t>
            </a:r>
          </a:p>
          <a:p>
            <a:r>
              <a:rPr lang="en-US" sz="2400" b="1" dirty="0">
                <a:solidFill>
                  <a:srgbClr val="A58255"/>
                </a:solidFill>
                <a:latin typeface="Inter"/>
                <a:ea typeface="Inter"/>
              </a:rPr>
              <a:t>7. Implementation</a:t>
            </a:r>
          </a:p>
          <a:p>
            <a:r>
              <a:rPr lang="en-US" sz="2400" b="1" dirty="0">
                <a:solidFill>
                  <a:srgbClr val="A58255"/>
                </a:solidFill>
                <a:latin typeface="Inter"/>
                <a:ea typeface="Inter"/>
              </a:rPr>
              <a:t>8. Screenshots of the project</a:t>
            </a:r>
          </a:p>
          <a:p>
            <a:r>
              <a:rPr lang="en-US" sz="2400" b="1" dirty="0">
                <a:solidFill>
                  <a:srgbClr val="A58255"/>
                </a:solidFill>
                <a:latin typeface="Inter"/>
                <a:ea typeface="Inter"/>
              </a:rPr>
              <a:t>9. Results &amp; Discussions</a:t>
            </a:r>
          </a:p>
          <a:p>
            <a:r>
              <a:rPr lang="en-US" sz="2400" b="1" dirty="0">
                <a:solidFill>
                  <a:srgbClr val="A58255"/>
                </a:solidFill>
                <a:latin typeface="Inter"/>
                <a:ea typeface="Inter"/>
              </a:rPr>
              <a:t>10. Conclusion and Future Scope</a:t>
            </a:r>
          </a:p>
          <a:p>
            <a:endParaRPr lang="en-US" sz="2400" b="1" dirty="0">
              <a:solidFill>
                <a:srgbClr val="A58255"/>
              </a:solidFill>
              <a:latin typeface="Inter"/>
              <a:ea typeface="Inter"/>
            </a:endParaRPr>
          </a:p>
          <a:p>
            <a:r>
              <a:rPr lang="en-US" sz="2400" b="1" dirty="0">
                <a:solidFill>
                  <a:srgbClr val="A58255"/>
                </a:solidFill>
                <a:latin typeface="Inter"/>
                <a:ea typeface="Inter"/>
              </a:rPr>
              <a:t>References</a:t>
            </a:r>
          </a:p>
          <a:p>
            <a:endParaRPr lang="en-US" sz="2400" b="1" dirty="0">
              <a:solidFill>
                <a:srgbClr val="A58255"/>
              </a:solidFill>
              <a:latin typeface="Inter"/>
              <a:ea typeface="Inter"/>
            </a:endParaRPr>
          </a:p>
        </p:txBody>
      </p:sp>
      <p:pic>
        <p:nvPicPr>
          <p:cNvPr id="3" name="Google Shape;11;p6">
            <a:extLst>
              <a:ext uri="{FF2B5EF4-FFF2-40B4-BE49-F238E27FC236}">
                <a16:creationId xmlns:a16="http://schemas.microsoft.com/office/drawing/2014/main" id="{19EBA751-4F15-BF1C-7B6D-AACD919FFA60}"/>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5" name="Google Shape;10;p6">
            <a:extLst>
              <a:ext uri="{FF2B5EF4-FFF2-40B4-BE49-F238E27FC236}">
                <a16:creationId xmlns:a16="http://schemas.microsoft.com/office/drawing/2014/main" id="{3394F233-194D-8662-97BF-99FC114E217F}"/>
              </a:ext>
            </a:extLst>
          </p:cNvPr>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a:extLst>
            <a:ext uri="{FF2B5EF4-FFF2-40B4-BE49-F238E27FC236}">
              <a16:creationId xmlns:a16="http://schemas.microsoft.com/office/drawing/2014/main" id="{7AAAC263-800B-35FE-D59A-FE06A216ED1D}"/>
            </a:ext>
          </a:extLst>
        </p:cNvPr>
        <p:cNvGrpSpPr/>
        <p:nvPr/>
      </p:nvGrpSpPr>
      <p:grpSpPr>
        <a:xfrm>
          <a:off x="0" y="0"/>
          <a:ext cx="0" cy="0"/>
          <a:chOff x="0" y="0"/>
          <a:chExt cx="0" cy="0"/>
        </a:xfrm>
      </p:grpSpPr>
      <p:sp>
        <p:nvSpPr>
          <p:cNvPr id="53" name="Google Shape;53;p3">
            <a:extLst>
              <a:ext uri="{FF2B5EF4-FFF2-40B4-BE49-F238E27FC236}">
                <a16:creationId xmlns:a16="http://schemas.microsoft.com/office/drawing/2014/main" id="{E715155F-2463-EDBB-4F9E-53BABC1E4DE5}"/>
              </a:ext>
            </a:extLst>
          </p:cNvPr>
          <p:cNvSpPr txBox="1"/>
          <p:nvPr/>
        </p:nvSpPr>
        <p:spPr>
          <a:xfrm>
            <a:off x="618308" y="637730"/>
            <a:ext cx="5477692" cy="73387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7367"/>
              </a:buClr>
              <a:buSzPts val="3600"/>
              <a:buFont typeface="Play"/>
              <a:buNone/>
            </a:pPr>
            <a:r>
              <a:rPr lang="en-US" sz="3600" dirty="0">
                <a:solidFill>
                  <a:schemeClr val="accent4"/>
                </a:solidFill>
                <a:latin typeface="Inter"/>
                <a:ea typeface="Inter"/>
                <a:cs typeface="Inter"/>
                <a:sym typeface="Inter"/>
              </a:rPr>
              <a:t>Abstract</a:t>
            </a:r>
            <a:endParaRPr sz="3600" dirty="0">
              <a:solidFill>
                <a:schemeClr val="accent4"/>
              </a:solidFill>
              <a:latin typeface="Inter"/>
              <a:ea typeface="Inter"/>
              <a:cs typeface="Inter"/>
              <a:sym typeface="Inter"/>
            </a:endParaRPr>
          </a:p>
        </p:txBody>
      </p:sp>
      <p:pic>
        <p:nvPicPr>
          <p:cNvPr id="3" name="Google Shape;11;p6">
            <a:extLst>
              <a:ext uri="{FF2B5EF4-FFF2-40B4-BE49-F238E27FC236}">
                <a16:creationId xmlns:a16="http://schemas.microsoft.com/office/drawing/2014/main" id="{AF4BEBFE-0175-6B73-B85B-08AFC99F9DEA}"/>
              </a:ext>
            </a:extLst>
          </p:cNvPr>
          <p:cNvPicPr preferRelativeResize="0"/>
          <p:nvPr/>
        </p:nvPicPr>
        <p:blipFill rotWithShape="1">
          <a:blip r:embed="rId3">
            <a:alphaModFix/>
          </a:blip>
          <a:srcRect/>
          <a:stretch/>
        </p:blipFill>
        <p:spPr>
          <a:xfrm>
            <a:off x="9592274" y="5633181"/>
            <a:ext cx="2100001" cy="900000"/>
          </a:xfrm>
          <a:prstGeom prst="rect">
            <a:avLst/>
          </a:prstGeom>
          <a:noFill/>
          <a:ln>
            <a:noFill/>
          </a:ln>
        </p:spPr>
      </p:pic>
      <p:sp>
        <p:nvSpPr>
          <p:cNvPr id="4" name="Google Shape;10;p6">
            <a:extLst>
              <a:ext uri="{FF2B5EF4-FFF2-40B4-BE49-F238E27FC236}">
                <a16:creationId xmlns:a16="http://schemas.microsoft.com/office/drawing/2014/main" id="{948F60C1-573E-2EED-22AD-E555A95554F9}"/>
              </a:ext>
            </a:extLst>
          </p:cNvPr>
          <p:cNvSpPr txBox="1"/>
          <p:nvPr/>
        </p:nvSpPr>
        <p:spPr>
          <a:xfrm>
            <a:off x="369097" y="6083181"/>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
        <p:nvSpPr>
          <p:cNvPr id="5" name="TextBox 4">
            <a:extLst>
              <a:ext uri="{FF2B5EF4-FFF2-40B4-BE49-F238E27FC236}">
                <a16:creationId xmlns:a16="http://schemas.microsoft.com/office/drawing/2014/main" id="{00DEB850-FCCC-9853-D540-80067EF33C62}"/>
              </a:ext>
            </a:extLst>
          </p:cNvPr>
          <p:cNvSpPr txBox="1"/>
          <p:nvPr/>
        </p:nvSpPr>
        <p:spPr>
          <a:xfrm>
            <a:off x="434410" y="1616530"/>
            <a:ext cx="11323179" cy="3046988"/>
          </a:xfrm>
          <a:prstGeom prst="rect">
            <a:avLst/>
          </a:prstGeom>
          <a:noFill/>
        </p:spPr>
        <p:txBody>
          <a:bodyPr wrap="square">
            <a:spAutoFit/>
          </a:bodyPr>
          <a:lstStyle/>
          <a:p>
            <a:pPr algn="just"/>
            <a:r>
              <a:rPr lang="en-US" sz="2400" dirty="0"/>
              <a:t>Smart parking systems have become an essential solution for urban traffic congestion and inefficient parking management. This project focuses on implementing an advanced parking system that integrates real-time parking slot detection and navigation to available slots using computer vision and machine learning techniques. The system utilizes CCTV cameras to monitor parking slots, identifying whether they are occupied or vacant. The extracted data assists in guiding drivers to the nearest available parking space efficiently, reducing waiting time and traffic congestion</a:t>
            </a:r>
          </a:p>
        </p:txBody>
      </p:sp>
    </p:spTree>
    <p:extLst>
      <p:ext uri="{BB962C8B-B14F-4D97-AF65-F5344CB8AC3E}">
        <p14:creationId xmlns:p14="http://schemas.microsoft.com/office/powerpoint/2010/main" val="1617019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
          <a:extLst>
            <a:ext uri="{FF2B5EF4-FFF2-40B4-BE49-F238E27FC236}">
              <a16:creationId xmlns:a16="http://schemas.microsoft.com/office/drawing/2014/main" id="{04E87947-B80D-927B-E748-5D11D5A60E7E}"/>
            </a:ext>
          </a:extLst>
        </p:cNvPr>
        <p:cNvGrpSpPr/>
        <p:nvPr/>
      </p:nvGrpSpPr>
      <p:grpSpPr>
        <a:xfrm>
          <a:off x="0" y="0"/>
          <a:ext cx="0" cy="0"/>
          <a:chOff x="0" y="0"/>
          <a:chExt cx="0" cy="0"/>
        </a:xfrm>
      </p:grpSpPr>
      <p:sp>
        <p:nvSpPr>
          <p:cNvPr id="53" name="Google Shape;53;p3">
            <a:extLst>
              <a:ext uri="{FF2B5EF4-FFF2-40B4-BE49-F238E27FC236}">
                <a16:creationId xmlns:a16="http://schemas.microsoft.com/office/drawing/2014/main" id="{ABD7BF23-3AAA-9A55-A60F-EC71E5829DB6}"/>
              </a:ext>
            </a:extLst>
          </p:cNvPr>
          <p:cNvSpPr txBox="1"/>
          <p:nvPr/>
        </p:nvSpPr>
        <p:spPr>
          <a:xfrm>
            <a:off x="618308" y="637730"/>
            <a:ext cx="5477692" cy="73387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7367"/>
              </a:buClr>
              <a:buSzPts val="3600"/>
              <a:buFont typeface="Play"/>
              <a:buNone/>
            </a:pPr>
            <a:r>
              <a:rPr lang="en-US" sz="3600" dirty="0">
                <a:solidFill>
                  <a:schemeClr val="accent4"/>
                </a:solidFill>
                <a:latin typeface="Inter"/>
                <a:ea typeface="Inter"/>
                <a:cs typeface="Inter"/>
                <a:sym typeface="Inter"/>
              </a:rPr>
              <a:t>Introduction</a:t>
            </a:r>
            <a:endParaRPr sz="3600" dirty="0">
              <a:solidFill>
                <a:schemeClr val="accent4"/>
              </a:solidFill>
              <a:latin typeface="Inter"/>
              <a:ea typeface="Inter"/>
              <a:cs typeface="Inter"/>
              <a:sym typeface="Inter"/>
            </a:endParaRPr>
          </a:p>
        </p:txBody>
      </p:sp>
      <p:pic>
        <p:nvPicPr>
          <p:cNvPr id="3" name="Google Shape;11;p6">
            <a:extLst>
              <a:ext uri="{FF2B5EF4-FFF2-40B4-BE49-F238E27FC236}">
                <a16:creationId xmlns:a16="http://schemas.microsoft.com/office/drawing/2014/main" id="{7D6CA281-85DD-1F84-20AF-B91F3D6084E2}"/>
              </a:ext>
            </a:extLst>
          </p:cNvPr>
          <p:cNvPicPr preferRelativeResize="0"/>
          <p:nvPr/>
        </p:nvPicPr>
        <p:blipFill rotWithShape="1">
          <a:blip r:embed="rId3">
            <a:alphaModFix/>
          </a:blip>
          <a:srcRect/>
          <a:stretch/>
        </p:blipFill>
        <p:spPr>
          <a:xfrm>
            <a:off x="9592274" y="5633181"/>
            <a:ext cx="2100001" cy="900000"/>
          </a:xfrm>
          <a:prstGeom prst="rect">
            <a:avLst/>
          </a:prstGeom>
          <a:noFill/>
          <a:ln>
            <a:noFill/>
          </a:ln>
        </p:spPr>
      </p:pic>
      <p:sp>
        <p:nvSpPr>
          <p:cNvPr id="4" name="Google Shape;10;p6">
            <a:extLst>
              <a:ext uri="{FF2B5EF4-FFF2-40B4-BE49-F238E27FC236}">
                <a16:creationId xmlns:a16="http://schemas.microsoft.com/office/drawing/2014/main" id="{CB495286-F5A8-0B4D-EB8C-E13CC3B8677E}"/>
              </a:ext>
            </a:extLst>
          </p:cNvPr>
          <p:cNvSpPr txBox="1"/>
          <p:nvPr/>
        </p:nvSpPr>
        <p:spPr>
          <a:xfrm>
            <a:off x="369097" y="6083181"/>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
        <p:nvSpPr>
          <p:cNvPr id="5" name="TextBox 4">
            <a:extLst>
              <a:ext uri="{FF2B5EF4-FFF2-40B4-BE49-F238E27FC236}">
                <a16:creationId xmlns:a16="http://schemas.microsoft.com/office/drawing/2014/main" id="{8044E683-DFE2-373F-7639-ACDC00D2CE30}"/>
              </a:ext>
            </a:extLst>
          </p:cNvPr>
          <p:cNvSpPr txBox="1"/>
          <p:nvPr/>
        </p:nvSpPr>
        <p:spPr>
          <a:xfrm>
            <a:off x="369097" y="1616530"/>
            <a:ext cx="11199604" cy="3785652"/>
          </a:xfrm>
          <a:prstGeom prst="rect">
            <a:avLst/>
          </a:prstGeom>
          <a:noFill/>
        </p:spPr>
        <p:txBody>
          <a:bodyPr wrap="square">
            <a:spAutoFit/>
          </a:bodyPr>
          <a:lstStyle/>
          <a:p>
            <a:pPr marL="342900" indent="-342900" algn="just">
              <a:buFont typeface="Arial" panose="020B0604020202020204" pitchFamily="34" charset="0"/>
              <a:buChar char="•"/>
            </a:pPr>
            <a:r>
              <a:rPr lang="en-US" sz="2400" dirty="0"/>
              <a:t>With increasing urbanization, finding a parking space has become a significant challenge in metropolitan areas. </a:t>
            </a:r>
          </a:p>
          <a:p>
            <a:pPr marL="342900" indent="-342900" algn="just">
              <a:buFont typeface="Arial" panose="020B0604020202020204" pitchFamily="34" charset="0"/>
              <a:buChar char="•"/>
            </a:pPr>
            <a:r>
              <a:rPr lang="en-US" sz="2400" dirty="0"/>
              <a:t>Traditional parking systems lack automation, leading to inefficient parking slot utilization and increased fuel consumption due to prolonged searching. </a:t>
            </a:r>
          </a:p>
          <a:p>
            <a:pPr marL="342900" indent="-342900" algn="just">
              <a:buFont typeface="Arial" panose="020B0604020202020204" pitchFamily="34" charset="0"/>
              <a:buChar char="•"/>
            </a:pPr>
            <a:r>
              <a:rPr lang="en-US" sz="2400" dirty="0"/>
              <a:t>To address these issues, our smart parking system leverages computer vision and machine learning to automate parking slot detection and navigation assistance. </a:t>
            </a:r>
          </a:p>
          <a:p>
            <a:pPr marL="342900" indent="-342900" algn="just">
              <a:buFont typeface="Arial" panose="020B0604020202020204" pitchFamily="34" charset="0"/>
              <a:buChar char="•"/>
            </a:pPr>
            <a:r>
              <a:rPr lang="en-US" sz="2400" dirty="0"/>
              <a:t>The system provides real-time data on slot availability and guides drivers to the nearest free parking space, ensuring a seamless and efficient parking experience.</a:t>
            </a:r>
          </a:p>
        </p:txBody>
      </p:sp>
    </p:spTree>
    <p:extLst>
      <p:ext uri="{BB962C8B-B14F-4D97-AF65-F5344CB8AC3E}">
        <p14:creationId xmlns:p14="http://schemas.microsoft.com/office/powerpoint/2010/main" val="2941987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
          <a:extLst>
            <a:ext uri="{FF2B5EF4-FFF2-40B4-BE49-F238E27FC236}">
              <a16:creationId xmlns:a16="http://schemas.microsoft.com/office/drawing/2014/main" id="{0810BA89-B3C1-37C6-B7F1-DEE4FC6FEE2C}"/>
            </a:ext>
          </a:extLst>
        </p:cNvPr>
        <p:cNvGrpSpPr/>
        <p:nvPr/>
      </p:nvGrpSpPr>
      <p:grpSpPr>
        <a:xfrm>
          <a:off x="0" y="0"/>
          <a:ext cx="0" cy="0"/>
          <a:chOff x="0" y="0"/>
          <a:chExt cx="0" cy="0"/>
        </a:xfrm>
      </p:grpSpPr>
      <p:sp>
        <p:nvSpPr>
          <p:cNvPr id="53" name="Google Shape;53;p3">
            <a:extLst>
              <a:ext uri="{FF2B5EF4-FFF2-40B4-BE49-F238E27FC236}">
                <a16:creationId xmlns:a16="http://schemas.microsoft.com/office/drawing/2014/main" id="{547F5745-9E22-B125-B23C-82763D30CF9D}"/>
              </a:ext>
            </a:extLst>
          </p:cNvPr>
          <p:cNvSpPr txBox="1"/>
          <p:nvPr/>
        </p:nvSpPr>
        <p:spPr>
          <a:xfrm>
            <a:off x="128426" y="258530"/>
            <a:ext cx="10013407" cy="38997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7367"/>
              </a:buClr>
              <a:buSzPts val="3600"/>
              <a:buFont typeface="Play"/>
              <a:buNone/>
            </a:pPr>
            <a:r>
              <a:rPr lang="en-US" sz="3600" b="1" dirty="0">
                <a:solidFill>
                  <a:srgbClr val="007367"/>
                </a:solidFill>
                <a:latin typeface="Inter"/>
                <a:ea typeface="Inter"/>
                <a:cs typeface="Inter"/>
                <a:sym typeface="Inter"/>
              </a:rPr>
              <a:t>Literature review</a:t>
            </a:r>
            <a:endParaRPr dirty="0">
              <a:latin typeface="Inter"/>
              <a:ea typeface="Inter"/>
              <a:cs typeface="Inter"/>
              <a:sym typeface="Inter"/>
            </a:endParaRPr>
          </a:p>
        </p:txBody>
      </p:sp>
      <p:graphicFrame>
        <p:nvGraphicFramePr>
          <p:cNvPr id="54" name="Google Shape;54;p3">
            <a:extLst>
              <a:ext uri="{FF2B5EF4-FFF2-40B4-BE49-F238E27FC236}">
                <a16:creationId xmlns:a16="http://schemas.microsoft.com/office/drawing/2014/main" id="{E825CA61-5053-C486-7D22-2E88D8B231D7}"/>
              </a:ext>
            </a:extLst>
          </p:cNvPr>
          <p:cNvGraphicFramePr/>
          <p:nvPr>
            <p:extLst>
              <p:ext uri="{D42A27DB-BD31-4B8C-83A1-F6EECF244321}">
                <p14:modId xmlns:p14="http://schemas.microsoft.com/office/powerpoint/2010/main" val="1354636040"/>
              </p:ext>
            </p:extLst>
          </p:nvPr>
        </p:nvGraphicFramePr>
        <p:xfrm>
          <a:off x="256854" y="965139"/>
          <a:ext cx="10520737" cy="4061564"/>
        </p:xfrm>
        <a:graphic>
          <a:graphicData uri="http://schemas.openxmlformats.org/drawingml/2006/table">
            <a:tbl>
              <a:tblPr firstRow="1">
                <a:noFill/>
                <a:tableStyleId>{B1C1A5F2-C7F4-42EF-8194-A367FB17F6C2}</a:tableStyleId>
              </a:tblPr>
              <a:tblGrid>
                <a:gridCol w="2472346">
                  <a:extLst>
                    <a:ext uri="{9D8B030D-6E8A-4147-A177-3AD203B41FA5}">
                      <a16:colId xmlns:a16="http://schemas.microsoft.com/office/drawing/2014/main" val="20000"/>
                    </a:ext>
                  </a:extLst>
                </a:gridCol>
                <a:gridCol w="3262224">
                  <a:extLst>
                    <a:ext uri="{9D8B030D-6E8A-4147-A177-3AD203B41FA5}">
                      <a16:colId xmlns:a16="http://schemas.microsoft.com/office/drawing/2014/main" val="20001"/>
                    </a:ext>
                  </a:extLst>
                </a:gridCol>
                <a:gridCol w="4786167">
                  <a:extLst>
                    <a:ext uri="{9D8B030D-6E8A-4147-A177-3AD203B41FA5}">
                      <a16:colId xmlns:a16="http://schemas.microsoft.com/office/drawing/2014/main" val="20002"/>
                    </a:ext>
                  </a:extLst>
                </a:gridCol>
              </a:tblGrid>
              <a:tr h="411934">
                <a:tc>
                  <a:txBody>
                    <a:bodyPr/>
                    <a:lstStyle/>
                    <a:p>
                      <a:pPr algn="ctr" rtl="0" fontAlgn="ctr"/>
                      <a:r>
                        <a:rPr lang="en-IN" sz="2000" b="1" i="0" u="none" strike="noStrike" dirty="0">
                          <a:solidFill>
                            <a:srgbClr val="FFFFFF"/>
                          </a:solidFill>
                          <a:effectLst/>
                          <a:latin typeface="Calibri" panose="020F0502020204030204" pitchFamily="34" charset="0"/>
                        </a:rPr>
                        <a:t>Publication</a:t>
                      </a:r>
                      <a:endParaRPr lang="en-IN" sz="2000" dirty="0">
                        <a:effectLst/>
                      </a:endParaRPr>
                    </a:p>
                  </a:txBody>
                  <a:tcPr marL="127000" marR="127000" marT="127000" marB="127000"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7367"/>
                    </a:solidFill>
                  </a:tcPr>
                </a:tc>
                <a:tc>
                  <a:txBody>
                    <a:bodyPr/>
                    <a:lstStyle/>
                    <a:p>
                      <a:pPr algn="ctr" rtl="0" fontAlgn="ctr"/>
                      <a:r>
                        <a:rPr lang="en-IN" sz="2000" b="1" i="0" u="none" strike="noStrike" dirty="0">
                          <a:solidFill>
                            <a:srgbClr val="FFFFFF"/>
                          </a:solidFill>
                          <a:effectLst/>
                          <a:latin typeface="Calibri" panose="020F0502020204030204" pitchFamily="34" charset="0"/>
                        </a:rPr>
                        <a:t>Name of the Author</a:t>
                      </a:r>
                      <a:endParaRPr lang="en-IN" sz="2000" dirty="0">
                        <a:effectLst/>
                      </a:endParaRPr>
                    </a:p>
                  </a:txBody>
                  <a:tcPr marL="127000" marR="127000" marT="127000" marB="127000"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7367"/>
                    </a:solidFill>
                  </a:tcPr>
                </a:tc>
                <a:tc>
                  <a:txBody>
                    <a:bodyPr/>
                    <a:lstStyle/>
                    <a:p>
                      <a:pPr algn="ctr" rtl="0" fontAlgn="ctr"/>
                      <a:r>
                        <a:rPr lang="en-IN" sz="2000" b="1" i="0" u="none" strike="noStrike" dirty="0">
                          <a:solidFill>
                            <a:srgbClr val="FFFFFF"/>
                          </a:solidFill>
                          <a:effectLst/>
                          <a:latin typeface="Calibri" panose="020F0502020204030204" pitchFamily="34" charset="0"/>
                        </a:rPr>
                        <a:t>Summary</a:t>
                      </a:r>
                      <a:endParaRPr lang="en-IN" sz="2000" dirty="0">
                        <a:effectLst/>
                      </a:endParaRPr>
                    </a:p>
                  </a:txBody>
                  <a:tcPr marL="127000" marR="127000" marT="127000" marB="127000"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7367"/>
                    </a:solidFill>
                  </a:tcPr>
                </a:tc>
                <a:extLst>
                  <a:ext uri="{0D108BD9-81ED-4DB2-BD59-A6C34878D82A}">
                    <a16:rowId xmlns:a16="http://schemas.microsoft.com/office/drawing/2014/main" val="10000"/>
                  </a:ext>
                </a:extLst>
              </a:tr>
              <a:tr h="1747565">
                <a:tc>
                  <a:txBody>
                    <a:bodyPr/>
                    <a:lstStyle/>
                    <a:p>
                      <a:pPr algn="l" rtl="0" fontAlgn="ctr"/>
                      <a:r>
                        <a:rPr lang="en-IN" sz="2000" b="0" i="0" u="none" strike="noStrike" dirty="0">
                          <a:solidFill>
                            <a:srgbClr val="000000"/>
                          </a:solidFill>
                          <a:effectLst/>
                          <a:latin typeface="Calibri" panose="020F0502020204030204" pitchFamily="34" charset="0"/>
                        </a:rPr>
                        <a:t>Smart parking system for smart cities" (2015)</a:t>
                      </a:r>
                      <a:endParaRPr lang="en-IN" sz="2000" dirty="0">
                        <a:effectLst/>
                      </a:endParaRPr>
                    </a:p>
                  </a:txBody>
                  <a:tcPr marL="127000" marR="127000" marT="127000" marB="127000"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algn="l" rtl="0" fontAlgn="ctr"/>
                      <a:r>
                        <a:rPr lang="it-IT" sz="2000" b="0" i="0" u="none" strike="noStrike" dirty="0">
                          <a:solidFill>
                            <a:srgbClr val="000000"/>
                          </a:solidFill>
                          <a:effectLst/>
                          <a:latin typeface="Calibri" panose="020F0502020204030204" pitchFamily="34" charset="0"/>
                        </a:rPr>
                        <a:t>L. Mainetti, L. Patrono, A. Vilei</a:t>
                      </a:r>
                      <a:endParaRPr lang="it-IT" sz="2000" dirty="0">
                        <a:effectLst/>
                      </a:endParaRPr>
                    </a:p>
                  </a:txBody>
                  <a:tcPr marL="127000" marR="127000" marT="127000" marB="127000"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algn="l" rtl="0" fontAlgn="ctr"/>
                      <a:r>
                        <a:rPr lang="en-US" sz="2000" b="0" i="0" u="none" strike="noStrike" dirty="0">
                          <a:solidFill>
                            <a:srgbClr val="000000"/>
                          </a:solidFill>
                          <a:effectLst/>
                          <a:latin typeface="Calibri" panose="020F0502020204030204" pitchFamily="34" charset="0"/>
                        </a:rPr>
                        <a:t>This paper presents a smart parking system that uses IoT sensors for real-time slot monitoring and user parking management via a mobile application, user </a:t>
                      </a:r>
                      <a:r>
                        <a:rPr lang="en-US" sz="2000" b="0" i="0" u="none" strike="noStrike" dirty="0" err="1">
                          <a:solidFill>
                            <a:srgbClr val="000000"/>
                          </a:solidFill>
                          <a:effectLst/>
                          <a:latin typeface="Calibri" panose="020F0502020204030204" pitchFamily="34" charset="0"/>
                        </a:rPr>
                        <a:t>management,reduced</a:t>
                      </a:r>
                      <a:r>
                        <a:rPr lang="en-US" sz="2000" b="0" i="0" u="none" strike="noStrike" dirty="0">
                          <a:solidFill>
                            <a:srgbClr val="000000"/>
                          </a:solidFill>
                          <a:effectLst/>
                          <a:latin typeface="Calibri" panose="020F0502020204030204" pitchFamily="34" charset="0"/>
                        </a:rPr>
                        <a:t> search time</a:t>
                      </a:r>
                      <a:r>
                        <a:rPr lang="en-US" sz="2000" b="1" i="0" u="none" strike="noStrike" dirty="0">
                          <a:solidFill>
                            <a:srgbClr val="000000"/>
                          </a:solidFill>
                          <a:effectLst/>
                          <a:latin typeface="Calibri" panose="020F0502020204030204" pitchFamily="34" charset="0"/>
                        </a:rPr>
                        <a:t>.</a:t>
                      </a:r>
                      <a:endParaRPr lang="en-US" sz="2000" dirty="0">
                        <a:effectLst/>
                      </a:endParaRPr>
                    </a:p>
                  </a:txBody>
                  <a:tcPr marL="127000" marR="127000" marT="127000" marB="127000"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extLst>
                  <a:ext uri="{0D108BD9-81ED-4DB2-BD59-A6C34878D82A}">
                    <a16:rowId xmlns:a16="http://schemas.microsoft.com/office/drawing/2014/main" val="10001"/>
                  </a:ext>
                </a:extLst>
              </a:tr>
              <a:tr h="1724764">
                <a:tc>
                  <a:txBody>
                    <a:bodyPr/>
                    <a:lstStyle/>
                    <a:p>
                      <a:pPr algn="l" rtl="0" fontAlgn="ctr"/>
                      <a:r>
                        <a:rPr lang="en-IN" sz="2000" b="1" i="0" u="none" strike="noStrike">
                          <a:solidFill>
                            <a:srgbClr val="000000"/>
                          </a:solidFill>
                          <a:effectLst/>
                          <a:latin typeface="Calibri" panose="020F0502020204030204" pitchFamily="34" charset="0"/>
                        </a:rPr>
                        <a:t> </a:t>
                      </a:r>
                      <a:r>
                        <a:rPr lang="en-IN" sz="2000" b="0" i="0" u="none" strike="noStrike">
                          <a:solidFill>
                            <a:srgbClr val="000000"/>
                          </a:solidFill>
                          <a:effectLst/>
                          <a:latin typeface="Calibri" panose="020F0502020204030204" pitchFamily="34" charset="0"/>
                        </a:rPr>
                        <a:t>"Smart parking guidance system" (2018)</a:t>
                      </a:r>
                      <a:endParaRPr lang="en-IN" sz="2000">
                        <a:effectLst/>
                      </a:endParaRPr>
                    </a:p>
                  </a:txBody>
                  <a:tcPr marL="127000" marR="127000" marT="127000" marB="127000"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algn="l" rtl="0" fontAlgn="ctr"/>
                      <a:r>
                        <a:rPr lang="en-IN" sz="2000" b="0" i="0" u="none" strike="noStrike" dirty="0">
                          <a:solidFill>
                            <a:srgbClr val="000000"/>
                          </a:solidFill>
                          <a:effectLst/>
                          <a:latin typeface="Calibri" panose="020F0502020204030204" pitchFamily="34" charset="0"/>
                        </a:rPr>
                        <a:t>N. Bi, L. Ding</a:t>
                      </a:r>
                      <a:endParaRPr lang="en-IN" sz="2000" dirty="0">
                        <a:effectLst/>
                      </a:endParaRPr>
                    </a:p>
                  </a:txBody>
                  <a:tcPr marL="63500" marR="63500" marT="31750" marB="31750"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algn="l" rtl="0" fontAlgn="ctr"/>
                      <a:r>
                        <a:rPr lang="en-US" sz="2000" b="0" i="0" u="none" strike="noStrike" dirty="0">
                          <a:solidFill>
                            <a:srgbClr val="000000"/>
                          </a:solidFill>
                          <a:effectLst/>
                          <a:latin typeface="Calibri" panose="020F0502020204030204" pitchFamily="34" charset="0"/>
                        </a:rPr>
                        <a:t> parking system integrating GPS and IoT to provide parking slot navigation </a:t>
                      </a:r>
                      <a:r>
                        <a:rPr lang="en-US" sz="2000" b="0" i="0" u="none" strike="noStrike" dirty="0" err="1">
                          <a:solidFill>
                            <a:srgbClr val="000000"/>
                          </a:solidFill>
                          <a:effectLst/>
                          <a:latin typeface="Calibri" panose="020F0502020204030204" pitchFamily="34" charset="0"/>
                        </a:rPr>
                        <a:t>particuraly</a:t>
                      </a:r>
                      <a:r>
                        <a:rPr lang="en-US" sz="2000" b="0" i="0" u="none" strike="noStrike" dirty="0">
                          <a:solidFill>
                            <a:srgbClr val="000000"/>
                          </a:solidFill>
                          <a:effectLst/>
                          <a:latin typeface="Calibri" panose="020F0502020204030204" pitchFamily="34" charset="0"/>
                        </a:rPr>
                        <a:t> in high traffic urban areas. Reduces congestion in large parking slots, </a:t>
                      </a:r>
                      <a:endParaRPr lang="en-US" sz="2000" dirty="0">
                        <a:effectLst/>
                      </a:endParaRPr>
                    </a:p>
                  </a:txBody>
                  <a:tcPr marL="127000" marR="127000" marT="127000" marB="127000"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extLst>
                  <a:ext uri="{0D108BD9-81ED-4DB2-BD59-A6C34878D82A}">
                    <a16:rowId xmlns:a16="http://schemas.microsoft.com/office/drawing/2014/main" val="10002"/>
                  </a:ext>
                </a:extLst>
              </a:tr>
            </a:tbl>
          </a:graphicData>
        </a:graphic>
      </p:graphicFrame>
      <p:pic>
        <p:nvPicPr>
          <p:cNvPr id="3" name="Google Shape;11;p6">
            <a:extLst>
              <a:ext uri="{FF2B5EF4-FFF2-40B4-BE49-F238E27FC236}">
                <a16:creationId xmlns:a16="http://schemas.microsoft.com/office/drawing/2014/main" id="{67BD6C0A-9BF0-39CE-B495-F86802B66F9F}"/>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4" name="Google Shape;10;p6">
            <a:extLst>
              <a:ext uri="{FF2B5EF4-FFF2-40B4-BE49-F238E27FC236}">
                <a16:creationId xmlns:a16="http://schemas.microsoft.com/office/drawing/2014/main" id="{C8D9094F-AACC-808A-922E-F47291F61B71}"/>
              </a:ext>
            </a:extLst>
          </p:cNvPr>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Tree>
    <p:extLst>
      <p:ext uri="{BB962C8B-B14F-4D97-AF65-F5344CB8AC3E}">
        <p14:creationId xmlns:p14="http://schemas.microsoft.com/office/powerpoint/2010/main" val="147595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
          <a:extLst>
            <a:ext uri="{FF2B5EF4-FFF2-40B4-BE49-F238E27FC236}">
              <a16:creationId xmlns:a16="http://schemas.microsoft.com/office/drawing/2014/main" id="{0B05B8AB-3E0E-093E-D0A4-BA5FB364FAE3}"/>
            </a:ext>
          </a:extLst>
        </p:cNvPr>
        <p:cNvGrpSpPr/>
        <p:nvPr/>
      </p:nvGrpSpPr>
      <p:grpSpPr>
        <a:xfrm>
          <a:off x="0" y="0"/>
          <a:ext cx="0" cy="0"/>
          <a:chOff x="0" y="0"/>
          <a:chExt cx="0" cy="0"/>
        </a:xfrm>
      </p:grpSpPr>
      <p:sp>
        <p:nvSpPr>
          <p:cNvPr id="53" name="Google Shape;53;p3">
            <a:extLst>
              <a:ext uri="{FF2B5EF4-FFF2-40B4-BE49-F238E27FC236}">
                <a16:creationId xmlns:a16="http://schemas.microsoft.com/office/drawing/2014/main" id="{6FA3C7F4-8175-4FB5-FB1D-A5B567190665}"/>
              </a:ext>
            </a:extLst>
          </p:cNvPr>
          <p:cNvSpPr txBox="1"/>
          <p:nvPr/>
        </p:nvSpPr>
        <p:spPr>
          <a:xfrm>
            <a:off x="128426" y="258530"/>
            <a:ext cx="10013407" cy="38997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7367"/>
              </a:buClr>
              <a:buSzPts val="3600"/>
              <a:buFont typeface="Play"/>
              <a:buNone/>
            </a:pPr>
            <a:r>
              <a:rPr lang="en-US" sz="3600" b="1" dirty="0">
                <a:solidFill>
                  <a:srgbClr val="007367"/>
                </a:solidFill>
                <a:latin typeface="Inter"/>
                <a:ea typeface="Inter"/>
                <a:cs typeface="Inter"/>
                <a:sym typeface="Inter"/>
              </a:rPr>
              <a:t>Literature review</a:t>
            </a:r>
            <a:endParaRPr dirty="0">
              <a:latin typeface="Inter"/>
              <a:ea typeface="Inter"/>
              <a:cs typeface="Inter"/>
              <a:sym typeface="Inter"/>
            </a:endParaRPr>
          </a:p>
        </p:txBody>
      </p:sp>
      <p:graphicFrame>
        <p:nvGraphicFramePr>
          <p:cNvPr id="54" name="Google Shape;54;p3">
            <a:extLst>
              <a:ext uri="{FF2B5EF4-FFF2-40B4-BE49-F238E27FC236}">
                <a16:creationId xmlns:a16="http://schemas.microsoft.com/office/drawing/2014/main" id="{09AA2C4B-C7E6-E53D-84FE-1473BEBB484A}"/>
              </a:ext>
            </a:extLst>
          </p:cNvPr>
          <p:cNvGraphicFramePr/>
          <p:nvPr>
            <p:extLst>
              <p:ext uri="{D42A27DB-BD31-4B8C-83A1-F6EECF244321}">
                <p14:modId xmlns:p14="http://schemas.microsoft.com/office/powerpoint/2010/main" val="1755958711"/>
              </p:ext>
            </p:extLst>
          </p:nvPr>
        </p:nvGraphicFramePr>
        <p:xfrm>
          <a:off x="187176" y="1457960"/>
          <a:ext cx="10520412" cy="2032000"/>
        </p:xfrm>
        <a:graphic>
          <a:graphicData uri="http://schemas.openxmlformats.org/drawingml/2006/table">
            <a:tbl>
              <a:tblPr firstRow="1">
                <a:noFill/>
                <a:tableStyleId>{B1C1A5F2-C7F4-42EF-8194-A367FB17F6C2}</a:tableStyleId>
              </a:tblPr>
              <a:tblGrid>
                <a:gridCol w="2477313">
                  <a:extLst>
                    <a:ext uri="{9D8B030D-6E8A-4147-A177-3AD203B41FA5}">
                      <a16:colId xmlns:a16="http://schemas.microsoft.com/office/drawing/2014/main" val="20000"/>
                    </a:ext>
                  </a:extLst>
                </a:gridCol>
                <a:gridCol w="3260079">
                  <a:extLst>
                    <a:ext uri="{9D8B030D-6E8A-4147-A177-3AD203B41FA5}">
                      <a16:colId xmlns:a16="http://schemas.microsoft.com/office/drawing/2014/main" val="20001"/>
                    </a:ext>
                  </a:extLst>
                </a:gridCol>
                <a:gridCol w="4783020">
                  <a:extLst>
                    <a:ext uri="{9D8B030D-6E8A-4147-A177-3AD203B41FA5}">
                      <a16:colId xmlns:a16="http://schemas.microsoft.com/office/drawing/2014/main" val="20002"/>
                    </a:ext>
                  </a:extLst>
                </a:gridCol>
              </a:tblGrid>
              <a:tr h="466825">
                <a:tc>
                  <a:txBody>
                    <a:bodyPr/>
                    <a:lstStyle/>
                    <a:p>
                      <a:pPr algn="ctr" rtl="0" fontAlgn="ctr"/>
                      <a:r>
                        <a:rPr lang="en-IN" sz="2000" b="1" i="0" u="none" strike="noStrike" dirty="0">
                          <a:solidFill>
                            <a:srgbClr val="FFFFFF"/>
                          </a:solidFill>
                          <a:effectLst/>
                          <a:latin typeface="Calibri" panose="020F0502020204030204" pitchFamily="34" charset="0"/>
                        </a:rPr>
                        <a:t>Publication</a:t>
                      </a:r>
                      <a:endParaRPr lang="en-IN" sz="2000" dirty="0">
                        <a:effectLst/>
                      </a:endParaRPr>
                    </a:p>
                  </a:txBody>
                  <a:tcPr marL="127000" marR="127000" marT="127000" marB="127000"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007367"/>
                    </a:solidFill>
                  </a:tcPr>
                </a:tc>
                <a:tc>
                  <a:txBody>
                    <a:bodyPr/>
                    <a:lstStyle/>
                    <a:p>
                      <a:pPr algn="ctr" rtl="0" fontAlgn="ctr"/>
                      <a:r>
                        <a:rPr lang="en-IN" sz="2000" b="1" i="0" u="none" strike="noStrike" dirty="0">
                          <a:solidFill>
                            <a:srgbClr val="FFFFFF"/>
                          </a:solidFill>
                          <a:effectLst/>
                          <a:latin typeface="Calibri" panose="020F0502020204030204" pitchFamily="34" charset="0"/>
                        </a:rPr>
                        <a:t>Name of the Author</a:t>
                      </a:r>
                      <a:endParaRPr lang="en-IN" sz="2000" dirty="0">
                        <a:effectLst/>
                      </a:endParaRPr>
                    </a:p>
                  </a:txBody>
                  <a:tcPr marL="127000" marR="127000" marT="127000" marB="127000"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007367"/>
                    </a:solidFill>
                  </a:tcPr>
                </a:tc>
                <a:tc>
                  <a:txBody>
                    <a:bodyPr/>
                    <a:lstStyle/>
                    <a:p>
                      <a:pPr algn="ctr" rtl="0" fontAlgn="ctr"/>
                      <a:r>
                        <a:rPr lang="en-IN" sz="2000" b="1" i="0" u="none" strike="noStrike" dirty="0">
                          <a:solidFill>
                            <a:srgbClr val="FFFFFF"/>
                          </a:solidFill>
                          <a:effectLst/>
                          <a:latin typeface="Calibri" panose="020F0502020204030204" pitchFamily="34" charset="0"/>
                        </a:rPr>
                        <a:t>Summary</a:t>
                      </a:r>
                      <a:endParaRPr lang="en-IN" sz="2000" dirty="0">
                        <a:effectLst/>
                      </a:endParaRPr>
                    </a:p>
                  </a:txBody>
                  <a:tcPr marL="127000" marR="127000" marT="127000" marB="127000"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007367"/>
                    </a:solidFill>
                  </a:tcPr>
                </a:tc>
                <a:extLst>
                  <a:ext uri="{0D108BD9-81ED-4DB2-BD59-A6C34878D82A}">
                    <a16:rowId xmlns:a16="http://schemas.microsoft.com/office/drawing/2014/main" val="10000"/>
                  </a:ext>
                </a:extLst>
              </a:tr>
              <a:tr h="454585">
                <a:tc>
                  <a:txBody>
                    <a:bodyPr/>
                    <a:lstStyle/>
                    <a:p>
                      <a:pPr algn="l" rtl="0" fontAlgn="ctr"/>
                      <a:r>
                        <a:rPr lang="en-US" sz="2000" b="0" i="0" u="none" strike="noStrike" cap="none" dirty="0">
                          <a:solidFill>
                            <a:schemeClr val="dk1"/>
                          </a:solidFill>
                          <a:effectLst/>
                          <a:latin typeface="Calibri"/>
                          <a:ea typeface="Calibri"/>
                          <a:cs typeface="Calibri"/>
                          <a:sym typeface="Arial"/>
                        </a:rPr>
                        <a:t>Greedy, A-Star, and Dijkstra’s Algorithms in Finding Shortest Path(2021)</a:t>
                      </a:r>
                      <a:endParaRPr lang="en-IN" sz="2000" dirty="0">
                        <a:effectLst/>
                      </a:endParaRPr>
                    </a:p>
                  </a:txBody>
                  <a:tcPr marL="127000" marR="127000" marT="127000" marB="127000" anchor="ctr">
                    <a:lnL w="9525" cap="flat" cmpd="sng">
                      <a:solidFill>
                        <a:srgbClr val="A9A9A9"/>
                      </a:solidFill>
                      <a:prstDash val="solid"/>
                      <a:round/>
                      <a:headEnd type="none" w="sm" len="sm"/>
                      <a:tailEnd type="none" w="sm" len="sm"/>
                    </a:lnL>
                    <a:lnR w="9525" cap="flat" cmpd="sng" algn="ctr">
                      <a:solidFill>
                        <a:srgbClr val="A9A9A9"/>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algn="l" rtl="0" fontAlgn="ctr"/>
                      <a:r>
                        <a:rPr lang="en-IN" sz="2000" b="0" i="0" u="none" strike="noStrike" cap="none" dirty="0">
                          <a:solidFill>
                            <a:schemeClr val="dk1"/>
                          </a:solidFill>
                          <a:effectLst/>
                          <a:latin typeface="Calibri"/>
                          <a:ea typeface="Calibri"/>
                          <a:cs typeface="Calibri"/>
                          <a:sym typeface="Arial"/>
                        </a:rPr>
                        <a:t>M. R. </a:t>
                      </a:r>
                      <a:r>
                        <a:rPr lang="en-IN" sz="2000" b="0" i="0" u="none" strike="noStrike" cap="none" dirty="0" err="1">
                          <a:solidFill>
                            <a:schemeClr val="dk1"/>
                          </a:solidFill>
                          <a:effectLst/>
                          <a:latin typeface="Calibri"/>
                          <a:ea typeface="Calibri"/>
                          <a:cs typeface="Calibri"/>
                          <a:sym typeface="Arial"/>
                        </a:rPr>
                        <a:t>Wayahdi</a:t>
                      </a:r>
                      <a:r>
                        <a:rPr lang="en-IN" sz="2000" b="0" i="0" u="none" strike="noStrike" cap="none" dirty="0">
                          <a:solidFill>
                            <a:schemeClr val="dk1"/>
                          </a:solidFill>
                          <a:effectLst/>
                          <a:latin typeface="Calibri"/>
                          <a:ea typeface="Calibri"/>
                          <a:cs typeface="Calibri"/>
                          <a:sym typeface="Arial"/>
                        </a:rPr>
                        <a:t>, Subhan Hafiz Nanda Ginting, Dinur </a:t>
                      </a:r>
                      <a:r>
                        <a:rPr lang="en-IN" sz="2000" b="0" i="0" u="none" strike="noStrike" cap="none" dirty="0" err="1">
                          <a:solidFill>
                            <a:schemeClr val="dk1"/>
                          </a:solidFill>
                          <a:effectLst/>
                          <a:latin typeface="Calibri"/>
                          <a:ea typeface="Calibri"/>
                          <a:cs typeface="Calibri"/>
                          <a:sym typeface="Arial"/>
                        </a:rPr>
                        <a:t>Syahputra</a:t>
                      </a:r>
                      <a:endParaRPr lang="it-IT" sz="2000" dirty="0">
                        <a:effectLst/>
                      </a:endParaRPr>
                    </a:p>
                  </a:txBody>
                  <a:tcPr marL="127000" marR="127000" marT="127000" marB="127000" anchor="ctr">
                    <a:lnL w="9525" cap="flat" cmpd="sng" algn="ctr">
                      <a:solidFill>
                        <a:srgbClr val="A9A9A9"/>
                      </a:solidFill>
                      <a:prstDash val="solid"/>
                      <a:round/>
                      <a:headEnd type="none" w="sm" len="sm"/>
                      <a:tailEnd type="none" w="sm" len="sm"/>
                    </a:lnL>
                    <a:lnR w="9525" cap="flat" cmpd="sng" algn="ctr">
                      <a:solidFill>
                        <a:srgbClr val="A9A9A9"/>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algn="l" rtl="0" fontAlgn="ctr"/>
                      <a:r>
                        <a:rPr lang="en-US" sz="2000" b="0" i="0" u="none" strike="noStrike" cap="none" dirty="0">
                          <a:solidFill>
                            <a:schemeClr val="dk1"/>
                          </a:solidFill>
                          <a:effectLst/>
                          <a:latin typeface="Calibri"/>
                          <a:ea typeface="Calibri"/>
                          <a:cs typeface="Calibri"/>
                          <a:sym typeface="Arial"/>
                        </a:rPr>
                        <a:t>Dijkstra's algorithm is the most effective of the Greedy, A-Star, and Dijkstra algorithms in finding the shortest path in a graph or path.</a:t>
                      </a:r>
                      <a:endParaRPr lang="en-US" sz="2000" u="none" dirty="0">
                        <a:effectLst/>
                      </a:endParaRPr>
                    </a:p>
                  </a:txBody>
                  <a:tcPr marL="127000" marR="127000" marT="127000" marB="127000" anchor="ctr">
                    <a:lnL w="9525" cap="flat" cmpd="sng" algn="ctr">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extLst>
                  <a:ext uri="{0D108BD9-81ED-4DB2-BD59-A6C34878D82A}">
                    <a16:rowId xmlns:a16="http://schemas.microsoft.com/office/drawing/2014/main" val="10002"/>
                  </a:ext>
                </a:extLst>
              </a:tr>
            </a:tbl>
          </a:graphicData>
        </a:graphic>
      </p:graphicFrame>
      <p:pic>
        <p:nvPicPr>
          <p:cNvPr id="3" name="Google Shape;11;p6">
            <a:extLst>
              <a:ext uri="{FF2B5EF4-FFF2-40B4-BE49-F238E27FC236}">
                <a16:creationId xmlns:a16="http://schemas.microsoft.com/office/drawing/2014/main" id="{D2E1E505-B95F-F090-6348-3699789C9634}"/>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4" name="Google Shape;10;p6">
            <a:extLst>
              <a:ext uri="{FF2B5EF4-FFF2-40B4-BE49-F238E27FC236}">
                <a16:creationId xmlns:a16="http://schemas.microsoft.com/office/drawing/2014/main" id="{E2A204B9-F362-595E-FCA4-B881F9DF4C1F}"/>
              </a:ext>
            </a:extLst>
          </p:cNvPr>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Tree>
    <p:extLst>
      <p:ext uri="{BB962C8B-B14F-4D97-AF65-F5344CB8AC3E}">
        <p14:creationId xmlns:p14="http://schemas.microsoft.com/office/powerpoint/2010/main" val="221144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
          <a:extLst>
            <a:ext uri="{FF2B5EF4-FFF2-40B4-BE49-F238E27FC236}">
              <a16:creationId xmlns:a16="http://schemas.microsoft.com/office/drawing/2014/main" id="{90CC6ADE-B528-D87E-D9F3-144ADF6BAE21}"/>
            </a:ext>
          </a:extLst>
        </p:cNvPr>
        <p:cNvGrpSpPr/>
        <p:nvPr/>
      </p:nvGrpSpPr>
      <p:grpSpPr>
        <a:xfrm>
          <a:off x="0" y="0"/>
          <a:ext cx="0" cy="0"/>
          <a:chOff x="0" y="0"/>
          <a:chExt cx="0" cy="0"/>
        </a:xfrm>
      </p:grpSpPr>
      <p:sp>
        <p:nvSpPr>
          <p:cNvPr id="53" name="Google Shape;53;p3">
            <a:extLst>
              <a:ext uri="{FF2B5EF4-FFF2-40B4-BE49-F238E27FC236}">
                <a16:creationId xmlns:a16="http://schemas.microsoft.com/office/drawing/2014/main" id="{B25A8BAF-2F13-307C-5594-4FE4E4362E5F}"/>
              </a:ext>
            </a:extLst>
          </p:cNvPr>
          <p:cNvSpPr txBox="1"/>
          <p:nvPr/>
        </p:nvSpPr>
        <p:spPr>
          <a:xfrm>
            <a:off x="618308" y="637730"/>
            <a:ext cx="5477692" cy="73387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7367"/>
              </a:buClr>
              <a:buSzPts val="3600"/>
              <a:buFont typeface="Play"/>
              <a:buNone/>
            </a:pPr>
            <a:r>
              <a:rPr lang="en-US" sz="3600" b="1" dirty="0">
                <a:solidFill>
                  <a:schemeClr val="accent4"/>
                </a:solidFill>
                <a:latin typeface="Inter"/>
                <a:ea typeface="Inter"/>
              </a:rPr>
              <a:t>Requirement Analysis</a:t>
            </a:r>
            <a:endParaRPr sz="3600" dirty="0">
              <a:solidFill>
                <a:schemeClr val="accent4"/>
              </a:solidFill>
              <a:latin typeface="Inter"/>
              <a:ea typeface="Inter"/>
              <a:cs typeface="Inter"/>
              <a:sym typeface="Inter"/>
            </a:endParaRPr>
          </a:p>
        </p:txBody>
      </p:sp>
      <p:pic>
        <p:nvPicPr>
          <p:cNvPr id="3" name="Google Shape;11;p6">
            <a:extLst>
              <a:ext uri="{FF2B5EF4-FFF2-40B4-BE49-F238E27FC236}">
                <a16:creationId xmlns:a16="http://schemas.microsoft.com/office/drawing/2014/main" id="{B25397E0-F69C-8557-E255-E922455BBE2B}"/>
              </a:ext>
            </a:extLst>
          </p:cNvPr>
          <p:cNvPicPr preferRelativeResize="0"/>
          <p:nvPr/>
        </p:nvPicPr>
        <p:blipFill rotWithShape="1">
          <a:blip r:embed="rId3">
            <a:alphaModFix/>
          </a:blip>
          <a:srcRect/>
          <a:stretch/>
        </p:blipFill>
        <p:spPr>
          <a:xfrm>
            <a:off x="9592274" y="5633181"/>
            <a:ext cx="2100001" cy="900000"/>
          </a:xfrm>
          <a:prstGeom prst="rect">
            <a:avLst/>
          </a:prstGeom>
          <a:noFill/>
          <a:ln>
            <a:noFill/>
          </a:ln>
        </p:spPr>
      </p:pic>
      <p:sp>
        <p:nvSpPr>
          <p:cNvPr id="4" name="Google Shape;10;p6">
            <a:extLst>
              <a:ext uri="{FF2B5EF4-FFF2-40B4-BE49-F238E27FC236}">
                <a16:creationId xmlns:a16="http://schemas.microsoft.com/office/drawing/2014/main" id="{CB3DDF52-D8B1-C880-793F-8943224C3539}"/>
              </a:ext>
            </a:extLst>
          </p:cNvPr>
          <p:cNvSpPr txBox="1"/>
          <p:nvPr/>
        </p:nvSpPr>
        <p:spPr>
          <a:xfrm>
            <a:off x="369097" y="6083181"/>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
        <p:nvSpPr>
          <p:cNvPr id="5" name="TextBox 4">
            <a:extLst>
              <a:ext uri="{FF2B5EF4-FFF2-40B4-BE49-F238E27FC236}">
                <a16:creationId xmlns:a16="http://schemas.microsoft.com/office/drawing/2014/main" id="{8A7D8B85-F191-4E87-422B-F0E0C8F53890}"/>
              </a:ext>
            </a:extLst>
          </p:cNvPr>
          <p:cNvSpPr txBox="1"/>
          <p:nvPr/>
        </p:nvSpPr>
        <p:spPr>
          <a:xfrm>
            <a:off x="492671" y="1406828"/>
            <a:ext cx="11199604" cy="4154984"/>
          </a:xfrm>
          <a:prstGeom prst="rect">
            <a:avLst/>
          </a:prstGeom>
          <a:noFill/>
        </p:spPr>
        <p:txBody>
          <a:bodyPr wrap="square">
            <a:spAutoFit/>
          </a:bodyPr>
          <a:lstStyle/>
          <a:p>
            <a:pPr>
              <a:buFont typeface="Arial" panose="020B0604020202020204" pitchFamily="34" charset="0"/>
              <a:buChar char="•"/>
            </a:pPr>
            <a:r>
              <a:rPr lang="en-IN" sz="2400" b="1" dirty="0"/>
              <a:t>Hardware Requirements:</a:t>
            </a:r>
            <a:endParaRPr lang="en-IN" sz="2400" dirty="0"/>
          </a:p>
          <a:p>
            <a:pPr marL="742950" lvl="1" indent="-285750">
              <a:buFont typeface="Arial" panose="020B0604020202020204" pitchFamily="34" charset="0"/>
              <a:buChar char="•"/>
            </a:pPr>
            <a:r>
              <a:rPr lang="en-IN" sz="2400" dirty="0"/>
              <a:t>CCTV cameras for real-time video feed</a:t>
            </a:r>
          </a:p>
          <a:p>
            <a:pPr marL="742950" lvl="1" indent="-285750">
              <a:buFont typeface="Arial" panose="020B0604020202020204" pitchFamily="34" charset="0"/>
              <a:buChar char="•"/>
            </a:pPr>
            <a:r>
              <a:rPr lang="en-IN" sz="2400" dirty="0"/>
              <a:t>Computational unit for processing (GPU-enabled system preferred)</a:t>
            </a:r>
          </a:p>
          <a:p>
            <a:pPr>
              <a:buFont typeface="Arial" panose="020B0604020202020204" pitchFamily="34" charset="0"/>
              <a:buChar char="•"/>
            </a:pPr>
            <a:r>
              <a:rPr lang="en-IN" sz="2400" b="1" dirty="0"/>
              <a:t>Software Requirements:</a:t>
            </a:r>
            <a:endParaRPr lang="en-IN" sz="2400" dirty="0"/>
          </a:p>
          <a:p>
            <a:pPr marL="742950" lvl="1" indent="-285750">
              <a:buFont typeface="Arial" panose="020B0604020202020204" pitchFamily="34" charset="0"/>
              <a:buChar char="•"/>
            </a:pPr>
            <a:r>
              <a:rPr lang="en-IN" sz="2400" dirty="0"/>
              <a:t>Python for implementation</a:t>
            </a:r>
          </a:p>
          <a:p>
            <a:pPr marL="742950" lvl="1" indent="-285750">
              <a:buFont typeface="Arial" panose="020B0604020202020204" pitchFamily="34" charset="0"/>
              <a:buChar char="•"/>
            </a:pPr>
            <a:r>
              <a:rPr lang="en-IN" sz="2400" dirty="0"/>
              <a:t>OpenCV for image processing</a:t>
            </a:r>
          </a:p>
          <a:p>
            <a:pPr marL="742950" lvl="1" indent="-285750">
              <a:buFont typeface="Arial" panose="020B0604020202020204" pitchFamily="34" charset="0"/>
              <a:buChar char="•"/>
            </a:pPr>
            <a:r>
              <a:rPr lang="en-IN" sz="2400" dirty="0"/>
              <a:t>YOLO for vehicle detection</a:t>
            </a:r>
          </a:p>
          <a:p>
            <a:pPr>
              <a:buFont typeface="Arial" panose="020B0604020202020204" pitchFamily="34" charset="0"/>
              <a:buChar char="•"/>
            </a:pPr>
            <a:r>
              <a:rPr lang="en-IN" sz="2400" b="1" dirty="0"/>
              <a:t>Functional Requirements:</a:t>
            </a:r>
            <a:endParaRPr lang="en-IN" sz="2400" dirty="0"/>
          </a:p>
          <a:p>
            <a:pPr marL="742950" lvl="1" indent="-285750">
              <a:buFont typeface="Arial" panose="020B0604020202020204" pitchFamily="34" charset="0"/>
              <a:buChar char="•"/>
            </a:pPr>
            <a:r>
              <a:rPr lang="en-IN" sz="2400" dirty="0"/>
              <a:t>Detect vacant and occupied parking slots using camera feeds</a:t>
            </a:r>
          </a:p>
          <a:p>
            <a:pPr marL="742950" lvl="1" indent="-285750">
              <a:buFont typeface="Arial" panose="020B0604020202020204" pitchFamily="34" charset="0"/>
              <a:buChar char="•"/>
            </a:pPr>
            <a:r>
              <a:rPr lang="en-IN" sz="2400" dirty="0"/>
              <a:t>Provide real-time navigation assistance to drivers</a:t>
            </a:r>
          </a:p>
          <a:p>
            <a:pPr marL="742950" lvl="1" indent="-285750">
              <a:buFont typeface="Arial" panose="020B0604020202020204" pitchFamily="34" charset="0"/>
              <a:buChar char="•"/>
            </a:pPr>
            <a:r>
              <a:rPr lang="en-IN" sz="2400" dirty="0"/>
              <a:t>Display parking slot status on a user-friendly interface</a:t>
            </a:r>
          </a:p>
        </p:txBody>
      </p:sp>
    </p:spTree>
    <p:extLst>
      <p:ext uri="{BB962C8B-B14F-4D97-AF65-F5344CB8AC3E}">
        <p14:creationId xmlns:p14="http://schemas.microsoft.com/office/powerpoint/2010/main" val="592113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
          <a:extLst>
            <a:ext uri="{FF2B5EF4-FFF2-40B4-BE49-F238E27FC236}">
              <a16:creationId xmlns:a16="http://schemas.microsoft.com/office/drawing/2014/main" id="{D691A0C0-2670-8851-9DB9-166294BD8BB4}"/>
            </a:ext>
          </a:extLst>
        </p:cNvPr>
        <p:cNvGrpSpPr/>
        <p:nvPr/>
      </p:nvGrpSpPr>
      <p:grpSpPr>
        <a:xfrm>
          <a:off x="0" y="0"/>
          <a:ext cx="0" cy="0"/>
          <a:chOff x="0" y="0"/>
          <a:chExt cx="0" cy="0"/>
        </a:xfrm>
      </p:grpSpPr>
      <p:sp>
        <p:nvSpPr>
          <p:cNvPr id="53" name="Google Shape;53;p3">
            <a:extLst>
              <a:ext uri="{FF2B5EF4-FFF2-40B4-BE49-F238E27FC236}">
                <a16:creationId xmlns:a16="http://schemas.microsoft.com/office/drawing/2014/main" id="{2393804E-7B5A-EA7C-8199-6FF35FE8EF59}"/>
              </a:ext>
            </a:extLst>
          </p:cNvPr>
          <p:cNvSpPr txBox="1"/>
          <p:nvPr/>
        </p:nvSpPr>
        <p:spPr>
          <a:xfrm>
            <a:off x="369097" y="561902"/>
            <a:ext cx="5477692" cy="73387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7367"/>
              </a:buClr>
              <a:buSzPts val="3600"/>
              <a:buFont typeface="Play"/>
              <a:buNone/>
            </a:pPr>
            <a:r>
              <a:rPr lang="en-US" sz="3600" b="1" dirty="0">
                <a:solidFill>
                  <a:schemeClr val="accent4"/>
                </a:solidFill>
                <a:latin typeface="Inter"/>
                <a:ea typeface="Inter"/>
              </a:rPr>
              <a:t>Design Analysis</a:t>
            </a:r>
            <a:endParaRPr sz="3600" dirty="0">
              <a:solidFill>
                <a:schemeClr val="accent4"/>
              </a:solidFill>
              <a:latin typeface="Inter"/>
              <a:ea typeface="Inter"/>
              <a:cs typeface="Inter"/>
              <a:sym typeface="Inter"/>
            </a:endParaRPr>
          </a:p>
        </p:txBody>
      </p:sp>
      <p:pic>
        <p:nvPicPr>
          <p:cNvPr id="3" name="Google Shape;11;p6">
            <a:extLst>
              <a:ext uri="{FF2B5EF4-FFF2-40B4-BE49-F238E27FC236}">
                <a16:creationId xmlns:a16="http://schemas.microsoft.com/office/drawing/2014/main" id="{50E74F8D-C84D-7833-0F75-A7348FCD0AB4}"/>
              </a:ext>
            </a:extLst>
          </p:cNvPr>
          <p:cNvPicPr preferRelativeResize="0"/>
          <p:nvPr/>
        </p:nvPicPr>
        <p:blipFill rotWithShape="1">
          <a:blip r:embed="rId3">
            <a:alphaModFix/>
          </a:blip>
          <a:srcRect/>
          <a:stretch/>
        </p:blipFill>
        <p:spPr>
          <a:xfrm>
            <a:off x="9592274" y="5633181"/>
            <a:ext cx="2100001" cy="900000"/>
          </a:xfrm>
          <a:prstGeom prst="rect">
            <a:avLst/>
          </a:prstGeom>
          <a:noFill/>
          <a:ln>
            <a:noFill/>
          </a:ln>
        </p:spPr>
      </p:pic>
      <p:sp>
        <p:nvSpPr>
          <p:cNvPr id="4" name="Google Shape;10;p6">
            <a:extLst>
              <a:ext uri="{FF2B5EF4-FFF2-40B4-BE49-F238E27FC236}">
                <a16:creationId xmlns:a16="http://schemas.microsoft.com/office/drawing/2014/main" id="{2D63BCBA-E9B5-E680-0244-18817D17D475}"/>
              </a:ext>
            </a:extLst>
          </p:cNvPr>
          <p:cNvSpPr txBox="1"/>
          <p:nvPr/>
        </p:nvSpPr>
        <p:spPr>
          <a:xfrm>
            <a:off x="369097" y="6083181"/>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
        <p:nvSpPr>
          <p:cNvPr id="5" name="TextBox 4">
            <a:extLst>
              <a:ext uri="{FF2B5EF4-FFF2-40B4-BE49-F238E27FC236}">
                <a16:creationId xmlns:a16="http://schemas.microsoft.com/office/drawing/2014/main" id="{04519637-1D48-BBD9-BF74-B51B32921920}"/>
              </a:ext>
            </a:extLst>
          </p:cNvPr>
          <p:cNvSpPr txBox="1"/>
          <p:nvPr/>
        </p:nvSpPr>
        <p:spPr>
          <a:xfrm>
            <a:off x="369097" y="1582340"/>
            <a:ext cx="6495271" cy="3693319"/>
          </a:xfrm>
          <a:prstGeom prst="rect">
            <a:avLst/>
          </a:prstGeom>
          <a:noFill/>
        </p:spPr>
        <p:txBody>
          <a:bodyPr wrap="square">
            <a:spAutoFit/>
          </a:bodyPr>
          <a:lstStyle/>
          <a:p>
            <a:pPr algn="just"/>
            <a:r>
              <a:rPr lang="en-US" sz="1800" b="1" dirty="0"/>
              <a:t>Design Analysis:</a:t>
            </a:r>
            <a:r>
              <a:rPr lang="en-US" sz="1800" dirty="0"/>
              <a:t> The system follows a structured workflow:</a:t>
            </a:r>
          </a:p>
          <a:p>
            <a:pPr algn="just"/>
            <a:endParaRPr lang="en-US" sz="1800" dirty="0"/>
          </a:p>
          <a:p>
            <a:pPr algn="just">
              <a:buFont typeface="+mj-lt"/>
              <a:buAutoNum type="arabicPeriod"/>
            </a:pPr>
            <a:r>
              <a:rPr lang="en-US" sz="1800" b="1" dirty="0"/>
              <a:t>Data Collection:</a:t>
            </a:r>
            <a:r>
              <a:rPr lang="en-US" sz="1800" dirty="0"/>
              <a:t> CCTV cameras capture real-time footage of the parking area.</a:t>
            </a:r>
          </a:p>
          <a:p>
            <a:pPr algn="just">
              <a:buFont typeface="+mj-lt"/>
              <a:buAutoNum type="arabicPeriod"/>
            </a:pPr>
            <a:endParaRPr lang="en-US" sz="1800" dirty="0"/>
          </a:p>
          <a:p>
            <a:pPr algn="just">
              <a:buFont typeface="+mj-lt"/>
              <a:buAutoNum type="arabicPeriod"/>
            </a:pPr>
            <a:r>
              <a:rPr lang="en-US" sz="1800" b="1" dirty="0"/>
              <a:t>Processing:</a:t>
            </a:r>
            <a:r>
              <a:rPr lang="en-US" sz="1800" dirty="0"/>
              <a:t> The video feed is processed using </a:t>
            </a:r>
            <a:r>
              <a:rPr lang="en-US" sz="1800" b="1" dirty="0"/>
              <a:t>OpenCV</a:t>
            </a:r>
            <a:r>
              <a:rPr lang="en-US" sz="1800" dirty="0"/>
              <a:t> and </a:t>
            </a:r>
            <a:r>
              <a:rPr lang="en-US" sz="1800" b="1" dirty="0"/>
              <a:t>YOLO</a:t>
            </a:r>
            <a:r>
              <a:rPr lang="en-US" sz="1800" dirty="0"/>
              <a:t> to identify available and occupied slots.</a:t>
            </a:r>
          </a:p>
          <a:p>
            <a:pPr algn="just">
              <a:buFont typeface="+mj-lt"/>
              <a:buAutoNum type="arabicPeriod"/>
            </a:pPr>
            <a:endParaRPr lang="en-US" sz="1800" dirty="0"/>
          </a:p>
          <a:p>
            <a:pPr algn="just">
              <a:buFont typeface="+mj-lt"/>
              <a:buAutoNum type="arabicPeriod"/>
            </a:pPr>
            <a:r>
              <a:rPr lang="en-US" sz="1800" b="1" dirty="0"/>
              <a:t>Navigation System:</a:t>
            </a:r>
            <a:r>
              <a:rPr lang="en-US" sz="1800" dirty="0"/>
              <a:t> The detected slot data is used to guide the driver to the nearest available slot via a web interface.</a:t>
            </a:r>
          </a:p>
          <a:p>
            <a:pPr algn="just">
              <a:buFont typeface="+mj-lt"/>
              <a:buAutoNum type="arabicPeriod"/>
            </a:pPr>
            <a:endParaRPr lang="en-US" sz="1800" dirty="0"/>
          </a:p>
          <a:p>
            <a:pPr algn="just">
              <a:buFont typeface="+mj-lt"/>
              <a:buAutoNum type="arabicPeriod"/>
            </a:pPr>
            <a:r>
              <a:rPr lang="en-US" sz="1800" b="1" dirty="0"/>
              <a:t>Real-Time Updates:</a:t>
            </a:r>
            <a:r>
              <a:rPr lang="en-US" sz="1800" dirty="0"/>
              <a:t> Continuous monitoring ensures updated slot availability information for accurate navigation.</a:t>
            </a:r>
          </a:p>
        </p:txBody>
      </p:sp>
      <p:pic>
        <p:nvPicPr>
          <p:cNvPr id="2" name="Picture 1">
            <a:extLst>
              <a:ext uri="{FF2B5EF4-FFF2-40B4-BE49-F238E27FC236}">
                <a16:creationId xmlns:a16="http://schemas.microsoft.com/office/drawing/2014/main" id="{B2DF568B-6C25-58DE-C69A-C709B1423056}"/>
              </a:ext>
            </a:extLst>
          </p:cNvPr>
          <p:cNvPicPr>
            <a:picLocks noChangeAspect="1"/>
          </p:cNvPicPr>
          <p:nvPr/>
        </p:nvPicPr>
        <p:blipFill>
          <a:blip r:embed="rId4"/>
          <a:srcRect l="749" t="383" r="4247" b="-383"/>
          <a:stretch/>
        </p:blipFill>
        <p:spPr>
          <a:xfrm>
            <a:off x="6902102" y="786899"/>
            <a:ext cx="4790173" cy="5029110"/>
          </a:xfrm>
          <a:prstGeom prst="rect">
            <a:avLst/>
          </a:prstGeom>
        </p:spPr>
      </p:pic>
    </p:spTree>
    <p:extLst>
      <p:ext uri="{BB962C8B-B14F-4D97-AF65-F5344CB8AC3E}">
        <p14:creationId xmlns:p14="http://schemas.microsoft.com/office/powerpoint/2010/main" val="332593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
          <a:extLst>
            <a:ext uri="{FF2B5EF4-FFF2-40B4-BE49-F238E27FC236}">
              <a16:creationId xmlns:a16="http://schemas.microsoft.com/office/drawing/2014/main" id="{719D1B56-BB86-98B8-C45A-BA3B1347511D}"/>
            </a:ext>
          </a:extLst>
        </p:cNvPr>
        <p:cNvGrpSpPr/>
        <p:nvPr/>
      </p:nvGrpSpPr>
      <p:grpSpPr>
        <a:xfrm>
          <a:off x="0" y="0"/>
          <a:ext cx="0" cy="0"/>
          <a:chOff x="0" y="0"/>
          <a:chExt cx="0" cy="0"/>
        </a:xfrm>
      </p:grpSpPr>
      <p:sp>
        <p:nvSpPr>
          <p:cNvPr id="53" name="Google Shape;53;p3">
            <a:extLst>
              <a:ext uri="{FF2B5EF4-FFF2-40B4-BE49-F238E27FC236}">
                <a16:creationId xmlns:a16="http://schemas.microsoft.com/office/drawing/2014/main" id="{B0FBEB35-F220-F294-84D9-428FCCD83C33}"/>
              </a:ext>
            </a:extLst>
          </p:cNvPr>
          <p:cNvSpPr txBox="1"/>
          <p:nvPr/>
        </p:nvSpPr>
        <p:spPr>
          <a:xfrm>
            <a:off x="618306" y="945955"/>
            <a:ext cx="7426357" cy="73387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7367"/>
              </a:buClr>
              <a:buSzPts val="3600"/>
              <a:buFont typeface="Play"/>
              <a:buNone/>
            </a:pPr>
            <a:r>
              <a:rPr lang="en-US" sz="3600" b="1" dirty="0">
                <a:solidFill>
                  <a:schemeClr val="accent4"/>
                </a:solidFill>
                <a:latin typeface="Inter"/>
                <a:ea typeface="Inter"/>
              </a:rPr>
              <a:t>Tools</a:t>
            </a:r>
            <a:endParaRPr sz="3600" dirty="0">
              <a:solidFill>
                <a:schemeClr val="accent4"/>
              </a:solidFill>
              <a:latin typeface="Inter"/>
              <a:ea typeface="Inter"/>
              <a:cs typeface="Inter"/>
              <a:sym typeface="Inter"/>
            </a:endParaRPr>
          </a:p>
        </p:txBody>
      </p:sp>
      <p:pic>
        <p:nvPicPr>
          <p:cNvPr id="3" name="Google Shape;11;p6">
            <a:extLst>
              <a:ext uri="{FF2B5EF4-FFF2-40B4-BE49-F238E27FC236}">
                <a16:creationId xmlns:a16="http://schemas.microsoft.com/office/drawing/2014/main" id="{C26FF1AF-13CF-43DF-E8AC-F6E03F6FB078}"/>
              </a:ext>
            </a:extLst>
          </p:cNvPr>
          <p:cNvPicPr preferRelativeResize="0"/>
          <p:nvPr/>
        </p:nvPicPr>
        <p:blipFill rotWithShape="1">
          <a:blip r:embed="rId3">
            <a:alphaModFix/>
          </a:blip>
          <a:srcRect/>
          <a:stretch/>
        </p:blipFill>
        <p:spPr>
          <a:xfrm>
            <a:off x="9592274" y="5633181"/>
            <a:ext cx="2100001" cy="900000"/>
          </a:xfrm>
          <a:prstGeom prst="rect">
            <a:avLst/>
          </a:prstGeom>
          <a:noFill/>
          <a:ln>
            <a:noFill/>
          </a:ln>
        </p:spPr>
      </p:pic>
      <p:sp>
        <p:nvSpPr>
          <p:cNvPr id="4" name="Google Shape;10;p6">
            <a:extLst>
              <a:ext uri="{FF2B5EF4-FFF2-40B4-BE49-F238E27FC236}">
                <a16:creationId xmlns:a16="http://schemas.microsoft.com/office/drawing/2014/main" id="{C2219F6D-0857-7AD2-0CD7-5129E2355DA3}"/>
              </a:ext>
            </a:extLst>
          </p:cNvPr>
          <p:cNvSpPr txBox="1"/>
          <p:nvPr/>
        </p:nvSpPr>
        <p:spPr>
          <a:xfrm>
            <a:off x="369097" y="6083181"/>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
        <p:nvSpPr>
          <p:cNvPr id="7" name="TextBox 6">
            <a:extLst>
              <a:ext uri="{FF2B5EF4-FFF2-40B4-BE49-F238E27FC236}">
                <a16:creationId xmlns:a16="http://schemas.microsoft.com/office/drawing/2014/main" id="{7A5459CA-B38F-A25B-0FCF-CC8830FAEE18}"/>
              </a:ext>
            </a:extLst>
          </p:cNvPr>
          <p:cNvSpPr txBox="1"/>
          <p:nvPr/>
        </p:nvSpPr>
        <p:spPr>
          <a:xfrm>
            <a:off x="618306" y="1828562"/>
            <a:ext cx="8973968" cy="21698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Programming Language:</a:t>
            </a:r>
            <a:r>
              <a:rPr kumimoji="0" lang="en-US" altLang="en-US" sz="24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Deep Learning Model:</a:t>
            </a:r>
            <a:r>
              <a:rPr kumimoji="0" lang="en-US" altLang="en-US" sz="2400" b="0" i="0" u="none" strike="noStrike" cap="none" normalizeH="0" baseline="0" dirty="0">
                <a:ln>
                  <a:noFill/>
                </a:ln>
                <a:solidFill>
                  <a:schemeClr val="tx1"/>
                </a:solidFill>
                <a:effectLst/>
                <a:latin typeface="Arial" panose="020B0604020202020204" pitchFamily="34" charset="0"/>
              </a:rPr>
              <a:t> YOLO for vehicle detection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Image Processing:</a:t>
            </a:r>
            <a:r>
              <a:rPr kumimoji="0" lang="en-US" altLang="en-US" sz="2400" b="0" i="0" u="none" strike="noStrike" cap="none" normalizeH="0" baseline="0" dirty="0">
                <a:ln>
                  <a:noFill/>
                </a:ln>
                <a:solidFill>
                  <a:schemeClr val="tx1"/>
                </a:solidFill>
                <a:effectLst/>
                <a:latin typeface="Arial" panose="020B0604020202020204" pitchFamily="34" charset="0"/>
              </a:rPr>
              <a:t> OpenCV</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Hardware:</a:t>
            </a:r>
            <a:r>
              <a:rPr kumimoji="0" lang="en-US" altLang="en-US" sz="2400" b="0" i="0" u="none" strike="noStrike" cap="none" normalizeH="0" baseline="0" dirty="0">
                <a:ln>
                  <a:noFill/>
                </a:ln>
                <a:solidFill>
                  <a:schemeClr val="tx1"/>
                </a:solidFill>
                <a:effectLst/>
                <a:latin typeface="Arial" panose="020B0604020202020204" pitchFamily="34" charset="0"/>
              </a:rPr>
              <a:t> CCTV cameras</a:t>
            </a:r>
          </a:p>
        </p:txBody>
      </p:sp>
    </p:spTree>
    <p:extLst>
      <p:ext uri="{BB962C8B-B14F-4D97-AF65-F5344CB8AC3E}">
        <p14:creationId xmlns:p14="http://schemas.microsoft.com/office/powerpoint/2010/main" val="1238712282"/>
      </p:ext>
    </p:extLst>
  </p:cSld>
  <p:clrMapOvr>
    <a:masterClrMapping/>
  </p:clrMapOvr>
</p:sld>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1126</Words>
  <Application>Microsoft Office PowerPoint</Application>
  <PresentationFormat>Widescreen</PresentationFormat>
  <Paragraphs>148</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Plus Jakarta Sans</vt:lpstr>
      <vt:lpstr>Inter</vt:lpstr>
      <vt:lpstr>Arial</vt:lpstr>
      <vt:lpstr>Open Sans</vt:lpstr>
      <vt:lpstr>Calibri</vt:lpstr>
      <vt:lpstr>Aptos</vt:lpstr>
      <vt:lpstr>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likhitha sahi nunna</cp:lastModifiedBy>
  <cp:revision>16</cp:revision>
  <dcterms:created xsi:type="dcterms:W3CDTF">2022-05-23T07:15:42Z</dcterms:created>
  <dcterms:modified xsi:type="dcterms:W3CDTF">2025-03-19T05:22:17Z</dcterms:modified>
</cp:coreProperties>
</file>