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60" r:id="rId2"/>
    <p:sldId id="259" r:id="rId3"/>
    <p:sldId id="262" r:id="rId4"/>
    <p:sldId id="261" r:id="rId5"/>
    <p:sldId id="258" r:id="rId6"/>
    <p:sldId id="264" r:id="rId7"/>
    <p:sldId id="271" r:id="rId8"/>
    <p:sldId id="269" r:id="rId9"/>
    <p:sldId id="263" r:id="rId10"/>
    <p:sldId id="267" r:id="rId11"/>
    <p:sldId id="265" r:id="rId12"/>
    <p:sldId id="272" r:id="rId13"/>
    <p:sldId id="273" r:id="rId14"/>
    <p:sldId id="266" r:id="rId15"/>
  </p:sldIdLst>
  <p:sldSz cx="9144000" cy="5143500" type="screen16x9"/>
  <p:notesSz cx="6858000" cy="9144000"/>
  <p:embeddedFontLst>
    <p:embeddedFont>
      <p:font typeface="Play" charset="0"/>
      <p:regular r:id="rId17"/>
      <p:bold r:id="rId18"/>
    </p:embeddedFont>
    <p:embeddedFont>
      <p:font typeface="Rockwell Extra Bold" pitchFamily="18" charset="0"/>
      <p:bold r:id="rId19"/>
    </p:embeddedFont>
    <p:embeddedFont>
      <p:font typeface="Source Sans Pro" charset="0"/>
      <p:regular r:id="rId20"/>
      <p:bold r:id="rId21"/>
      <p:italic r:id="rId22"/>
      <p:boldItalic r:id="rId23"/>
    </p:embeddedFont>
    <p:embeddedFont>
      <p:font typeface="Arial Rounded MT Bold" pitchFamily="34" charset="0"/>
      <p:regular r:id="rId24"/>
    </p:embeddedFont>
    <p:embeddedFont>
      <p:font typeface="Perpetua" pitchFamily="18" charset="0"/>
      <p:regular r:id="rId25"/>
      <p:bold r:id="rId26"/>
      <p:italic r:id="rId27"/>
      <p:boldItalic r:id="rId28"/>
    </p:embeddedFont>
    <p:embeddedFont>
      <p:font typeface="SimSun-ExtB" pitchFamily="49" charset="-122"/>
      <p:regular r:id="rId29"/>
    </p:embeddedFont>
    <p:embeddedFont>
      <p:font typeface="Baskerville Old Face" pitchFamily="18" charset="0"/>
      <p:regular r:id="rId30"/>
    </p:embeddedFont>
    <p:embeddedFont>
      <p:font typeface="Sitka Banner" pitchFamily="2" charset="0"/>
      <p:regular r:id="rId31"/>
      <p:bold r:id="rId32"/>
      <p:italic r:id="rId33"/>
      <p:boldItalic r:id="rId34"/>
    </p:embeddedFont>
    <p:embeddedFont>
      <p:font typeface="Arial Unicode MS" pitchFamily="34" charset="-128"/>
      <p:regular r:id="rId35"/>
    </p:embeddedFont>
    <p:embeddedFont>
      <p:font typeface="Segoe UI Semibold" pitchFamily="34" charset="0"/>
      <p:bold r:id="rId36"/>
      <p:boldItalic r:id="rId37"/>
    </p:embeddedFont>
    <p:embeddedFont>
      <p:font typeface="Rockwell Condensed" pitchFamily="18" charset="0"/>
      <p:regular r:id="rId38"/>
      <p:bold r:id="rId39"/>
    </p:embeddedFont>
    <p:embeddedFont>
      <p:font typeface="Roboto" charset="0"/>
      <p:regular r:id="rId40"/>
      <p:bold r:id="rId41"/>
    </p:embeddedFont>
    <p:embeddedFont>
      <p:font typeface="Mistral" pitchFamily="66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8B219-0E44-440F-8C9E-73D8CDFBC6BE}">
  <a:tblStyle styleId="{2A58B219-0E44-440F-8C9E-73D8CDFBC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20" autoAdjust="0"/>
  </p:normalViewPr>
  <p:slideViewPr>
    <p:cSldViewPr snapToGrid="0">
      <p:cViewPr varScale="1">
        <p:scale>
          <a:sx n="94" d="100"/>
          <a:sy n="94" d="100"/>
        </p:scale>
        <p:origin x="-696" y="-240"/>
      </p:cViewPr>
      <p:guideLst>
        <p:guide orient="horz" pos="1620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73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erfaces-in-java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141486" y="447379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1747157" y="1674976"/>
            <a:ext cx="5339443" cy="2466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sng" dirty="0">
                <a:latin typeface="Rockwell Extra Bold" panose="02060903040505020403" pitchFamily="18" charset="0"/>
              </a:rPr>
              <a:t>TEAM MEMBER</a:t>
            </a:r>
            <a:br>
              <a:rPr lang="en-US" sz="2800" b="0" i="1" u="sng" dirty="0">
                <a:latin typeface="Rockwell Extra Bold" panose="02060903040505020403" pitchFamily="18" charset="0"/>
              </a:rPr>
            </a:br>
            <a:r>
              <a:rPr lang="en-US" sz="2800" b="0" i="1" u="sng" dirty="0">
                <a:latin typeface="Rockwell Extra Bold" panose="02060903040505020403" pitchFamily="18" charset="0"/>
              </a:rPr>
              <a:t>1. </a:t>
            </a:r>
            <a:r>
              <a:rPr lang="en-US" sz="2800" i="1" dirty="0" err="1" smtClean="0">
                <a:latin typeface="Arial Rounded MT Bold" panose="020F0704030504030204" pitchFamily="34" charset="0"/>
              </a:rPr>
              <a:t>Deepanshu</a:t>
            </a:r>
            <a:r>
              <a:rPr lang="en-US" sz="2800" i="1" dirty="0" smtClean="0">
                <a:latin typeface="Arial Rounded MT Bold" panose="020F0704030504030204" pitchFamily="34" charset="0"/>
              </a:rPr>
              <a:t> </a:t>
            </a:r>
            <a:endParaRPr lang="en-US" sz="2800" i="1" dirty="0"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latin typeface="Rockwell Extra Bold" panose="02060903040505020403" pitchFamily="18" charset="0"/>
              </a:rPr>
              <a:t>2</a:t>
            </a:r>
            <a:r>
              <a:rPr lang="en-US" sz="2800" b="0" i="1" dirty="0">
                <a:latin typeface="Rockwell Extra Bold" panose="02060903040505020403" pitchFamily="18" charset="0"/>
              </a:rPr>
              <a:t>. </a:t>
            </a:r>
            <a:r>
              <a:rPr lang="en-US" sz="2800" b="0" i="1" dirty="0">
                <a:latin typeface="Arial Rounded MT Bold" panose="020F0704030504030204" pitchFamily="34" charset="0"/>
              </a:rPr>
              <a:t>Hemant</a:t>
            </a:r>
            <a:br>
              <a:rPr lang="en-US" sz="2800" b="0" i="1" dirty="0">
                <a:latin typeface="Arial Rounded MT Bold" panose="020F0704030504030204" pitchFamily="34" charset="0"/>
              </a:rPr>
            </a:br>
            <a:r>
              <a:rPr lang="en-US" sz="2800" i="1" dirty="0">
                <a:latin typeface="Rockwell Extra Bold" panose="02060903040505020403" pitchFamily="18" charset="0"/>
              </a:rPr>
              <a:t>3</a:t>
            </a:r>
            <a:r>
              <a:rPr lang="en-US" sz="2800" b="0" i="1" dirty="0">
                <a:latin typeface="Rockwell Extra Bold" panose="02060903040505020403" pitchFamily="18" charset="0"/>
              </a:rPr>
              <a:t>. </a:t>
            </a:r>
            <a:r>
              <a:rPr lang="en-US" sz="2800" b="0" i="1" dirty="0">
                <a:latin typeface="Arial Rounded MT Bold" panose="020F0704030504030204" pitchFamily="34" charset="0"/>
              </a:rPr>
              <a:t>Krishan</a:t>
            </a:r>
            <a:r>
              <a:rPr lang="en-US" sz="2800" b="0" i="1" dirty="0">
                <a:latin typeface="Rockwell Extra Bold" panose="02060903040505020403" pitchFamily="18" charset="0"/>
              </a:rPr>
              <a:t/>
            </a:r>
            <a:br>
              <a:rPr lang="en-US" sz="2800" b="0" i="1" dirty="0">
                <a:latin typeface="Rockwell Extra Bold" panose="02060903040505020403" pitchFamily="18" charset="0"/>
              </a:rPr>
            </a:br>
            <a:r>
              <a:rPr lang="en-US" sz="2800" b="0" i="1" dirty="0">
                <a:latin typeface="Rockwell Extra Bold" panose="02060903040505020403" pitchFamily="18" charset="0"/>
              </a:rPr>
              <a:t>4. </a:t>
            </a:r>
            <a:r>
              <a:rPr lang="en-US" sz="2800" b="0" i="1" dirty="0" err="1">
                <a:latin typeface="Arial Rounded MT Bold" panose="020F0704030504030204" pitchFamily="34" charset="0"/>
              </a:rPr>
              <a:t>Sanket</a:t>
            </a:r>
            <a:r>
              <a:rPr lang="en-US" sz="2800" b="0" i="1" dirty="0">
                <a:latin typeface="Arial Rounded MT Bold" panose="020F0704030504030204" pitchFamily="34" charset="0"/>
              </a:rPr>
              <a:t> Jindal</a:t>
            </a:r>
            <a:r>
              <a:rPr lang="en-US" sz="2800" b="0" i="1" dirty="0">
                <a:latin typeface="Rockwell Extra Bold" panose="02060903040505020403" pitchFamily="18" charset="0"/>
              </a:rPr>
              <a:t/>
            </a:r>
            <a:br>
              <a:rPr lang="en-US" sz="2800" b="0" i="1" dirty="0">
                <a:latin typeface="Rockwell Extra Bold" panose="02060903040505020403" pitchFamily="18" charset="0"/>
              </a:rPr>
            </a:br>
            <a:r>
              <a:rPr lang="en-US" sz="2800" b="0" i="1" dirty="0">
                <a:latin typeface="Rockwell Extra Bold" panose="02060903040505020403" pitchFamily="18" charset="0"/>
              </a:rPr>
              <a:t>5. </a:t>
            </a:r>
            <a:r>
              <a:rPr lang="en-US" sz="2800" b="0" i="1" dirty="0">
                <a:latin typeface="Arial Rounded MT Bold" panose="020F0704030504030204" pitchFamily="34" charset="0"/>
              </a:rPr>
              <a:t>Uday Yadav</a:t>
            </a:r>
            <a:endParaRPr sz="2800"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1624475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426088" y="145040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538112" y="145217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>
            <a:off x="2493738" y="1357041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5F59DDC-AF70-B5F1-2173-44ED23FF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5"/>
            <a:ext cx="7717500" cy="4252608"/>
          </a:xfrm>
        </p:spPr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			</a:t>
            </a:r>
            <a:r>
              <a:rPr lang="en-US" dirty="0" smtClean="0"/>
              <a:t> </a:t>
            </a:r>
            <a:r>
              <a:rPr lang="en-US" dirty="0"/>
              <a:t>Variables</a:t>
            </a:r>
            <a:br>
              <a:rPr lang="en-US" dirty="0"/>
            </a:b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A </a:t>
            </a:r>
            <a:r>
              <a:rPr lang="en-US" sz="2400" b="1" i="0" dirty="0">
                <a:solidFill>
                  <a:schemeClr val="tx2"/>
                </a:solidFill>
                <a:effectLst/>
                <a:highlight>
                  <a:srgbClr val="2B2B2B"/>
                </a:highlight>
                <a:latin typeface="SegoeUIVariable"/>
              </a:rPr>
              <a:t>variable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 is a named storage location within a program where data can be stored and manipulated.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There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are 3 types of variables in Java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 Semibold" pitchFamily="34" charset="0"/>
                <a:cs typeface="Segoe UI Semibold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 Semibold" pitchFamily="34" charset="0"/>
                <a:cs typeface="Segoe UI Semibold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 Semibold" pitchFamily="34" charset="0"/>
                <a:cs typeface="Segoe UI Semibold" pitchFamily="34" charset="0"/>
              </a:rPr>
              <a:t>Local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 Semibold" pitchFamily="34" charset="0"/>
                <a:cs typeface="Segoe UI Semibold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Declared inside a method.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Limited to the method’s scope.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Not visible outside the method.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56CA190-57F3-AD8F-82B5-10DDC187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9295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oogle Shape;2714;p45"/>
          <p:cNvGrpSpPr/>
          <p:nvPr/>
        </p:nvGrpSpPr>
        <p:grpSpPr>
          <a:xfrm>
            <a:off x="3251200" y="1051560"/>
            <a:ext cx="2850444" cy="66040"/>
            <a:chOff x="2358438" y="2282277"/>
            <a:chExt cx="4441050" cy="135300"/>
          </a:xfrm>
        </p:grpSpPr>
        <p:sp>
          <p:nvSpPr>
            <p:cNvPr id="6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2715;p45"/>
            <p:cNvCxnSpPr>
              <a:stCxn id="6" idx="6"/>
              <a:endCxn id="7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20" y="2011680"/>
            <a:ext cx="3210560" cy="28143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5A63E41-F416-9172-0622-CA2CCB1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4007075"/>
          </a:xfrm>
        </p:spPr>
        <p:txBody>
          <a:bodyPr/>
          <a:lstStyle/>
          <a:p>
            <a:pPr algn="l"/>
            <a:r>
              <a:rPr lang="en-US" dirty="0"/>
              <a:t>			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Variables</a:t>
            </a:r>
            <a:r>
              <a:rPr lang="en-US" dirty="0"/>
              <a:t/>
            </a:r>
            <a:br>
              <a:rPr lang="en-US" dirty="0"/>
            </a:b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Instance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Declared within a class but outside any method.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Associated with an instance (object) of the class.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Not declared as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altLang="en-US" sz="2000" b="0" i="1" u="sng" dirty="0">
                <a:solidFill>
                  <a:srgbClr val="FFFFFF"/>
                </a:solidFill>
                <a:latin typeface="SegoeUIVariable"/>
              </a:rPr>
              <a:t>Static Variable: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Declared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 keyword.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Shared among all instances of the class.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Memory allocated once when the class is loaded.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endParaRPr lang="en-IN" dirty="0"/>
          </a:p>
        </p:txBody>
      </p:sp>
      <p:grpSp>
        <p:nvGrpSpPr>
          <p:cNvPr id="4" name="Google Shape;2714;p45"/>
          <p:cNvGrpSpPr/>
          <p:nvPr/>
        </p:nvGrpSpPr>
        <p:grpSpPr>
          <a:xfrm>
            <a:off x="3566160" y="1087120"/>
            <a:ext cx="2021840" cy="60959"/>
            <a:chOff x="2358438" y="2282277"/>
            <a:chExt cx="4441050" cy="135300"/>
          </a:xfrm>
        </p:grpSpPr>
        <p:sp>
          <p:nvSpPr>
            <p:cNvPr id="5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2715;p45"/>
            <p:cNvCxnSpPr>
              <a:stCxn id="5" idx="6"/>
              <a:endCxn id="6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D1BEF-AE34-284E-3B38-0DDFC580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05" y="345440"/>
            <a:ext cx="7717500" cy="4673600"/>
          </a:xfrm>
        </p:spPr>
        <p:txBody>
          <a:bodyPr/>
          <a:lstStyle/>
          <a:p>
            <a:pPr algn="l"/>
            <a:r>
              <a:rPr lang="en-US" dirty="0"/>
              <a:t>	     		</a:t>
            </a:r>
            <a:r>
              <a:rPr lang="en-US" dirty="0" smtClean="0"/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FFFFFF"/>
                </a:solidFill>
                <a:highlight>
                  <a:srgbClr val="2B2B2B"/>
                </a:highlight>
                <a:latin typeface="SegoeUIVariable"/>
              </a:rPr>
              <a:t>I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n </a:t>
            </a: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Java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, </a:t>
            </a: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inheritance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 is a fundamental concept in </a:t>
            </a: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Object-Oriented Programming (OOP) </a:t>
            </a:r>
            <a:r>
              <a:rPr lang="en-US" sz="20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. </a:t>
            </a: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	</a:t>
            </a:r>
            <a:r>
              <a:rPr lang="en-US" sz="24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T</a:t>
            </a:r>
            <a:r>
              <a:rPr lang="en-US" sz="2400" dirty="0"/>
              <a:t>here are 5 type of inheritance :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</a:t>
            </a:r>
            <a:r>
              <a:rPr lang="en-US" sz="2400" dirty="0">
                <a:latin typeface="Rockwell Condensed" pitchFamily="18" charset="0"/>
              </a:rPr>
              <a:t>. </a:t>
            </a:r>
            <a:r>
              <a:rPr lang="en-US" sz="2400" dirty="0" smtClean="0">
                <a:latin typeface="Rockwell Condensed" pitchFamily="18" charset="0"/>
              </a:rPr>
              <a:t>Single </a:t>
            </a:r>
            <a:r>
              <a:rPr lang="en-US" sz="2400" dirty="0">
                <a:latin typeface="Rockwell Condensed" pitchFamily="18" charset="0"/>
              </a:rPr>
              <a:t>inheritance : 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In single inheritance, a subclass can extend only </a:t>
            </a:r>
            <a:r>
              <a:rPr lang="en-US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one superclass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.</a:t>
            </a: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>
                <a:latin typeface="Rockwell Condensed" pitchFamily="18" charset="0"/>
              </a:rPr>
              <a:t>2. Multilevel inheritance </a:t>
            </a:r>
            <a:r>
              <a:rPr lang="en-US" sz="2400" dirty="0"/>
              <a:t>: 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When multiple classes are involved, forming a 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parent-child relationship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 in a 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linear chain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, we call it 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multilevel inheritance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.</a:t>
            </a:r>
            <a:r>
              <a:rPr lang="en-US" sz="12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/>
            </a:r>
            <a:br>
              <a:rPr lang="en-US" sz="12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IN" dirty="0"/>
          </a:p>
        </p:txBody>
      </p:sp>
      <p:grpSp>
        <p:nvGrpSpPr>
          <p:cNvPr id="3" name="Google Shape;2714;p45"/>
          <p:cNvGrpSpPr/>
          <p:nvPr/>
        </p:nvGrpSpPr>
        <p:grpSpPr>
          <a:xfrm>
            <a:off x="3413760" y="904240"/>
            <a:ext cx="2718364" cy="60960"/>
            <a:chOff x="2358438" y="2282277"/>
            <a:chExt cx="4441050" cy="135300"/>
          </a:xfrm>
        </p:grpSpPr>
        <p:sp>
          <p:nvSpPr>
            <p:cNvPr id="4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2715;p45"/>
            <p:cNvCxnSpPr>
              <a:stCxn id="4" idx="6"/>
              <a:endCxn id="5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="" xmlns:p14="http://schemas.microsoft.com/office/powerpoint/2010/main" val="388263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44AB9-DDAA-7D1E-B5A1-AD1983FF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5"/>
            <a:ext cx="7717500" cy="4227208"/>
          </a:xfrm>
        </p:spPr>
        <p:txBody>
          <a:bodyPr/>
          <a:lstStyle/>
          <a:p>
            <a:pPr algn="l"/>
            <a:r>
              <a:rPr lang="en-US" sz="3200" dirty="0"/>
              <a:t>	   		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inheritance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Hierarchical inheritance </a:t>
            </a:r>
            <a:r>
              <a:rPr lang="en-US" sz="2400" dirty="0">
                <a:solidFill>
                  <a:schemeClr val="accent2"/>
                </a:solidFill>
                <a:highlight>
                  <a:srgbClr val="000000"/>
                </a:highlight>
              </a:rPr>
              <a:t>: 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when 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multiple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 child classes inherit properties and methods from a 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single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  <a:t> parent class</a:t>
            </a:r>
            <a:b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-apple-system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4. Hybrid inheritance : 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In Java, the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 hybrid inheritance</a:t>
            </a:r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 is</a:t>
            </a:r>
            <a: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 the composition of two or more types of inheritance.</a:t>
            </a:r>
            <a:br>
              <a:rPr lang="en-US" sz="2000" b="1" i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</a:br>
            <a:r>
              <a:rPr lang="en-US" sz="2400" dirty="0">
                <a:solidFill>
                  <a:schemeClr val="accent2"/>
                </a:solidFill>
                <a:highlight>
                  <a:srgbClr val="000000"/>
                </a:highlight>
              </a:rPr>
              <a:t/>
            </a:r>
            <a:br>
              <a:rPr lang="en-US" sz="2400" dirty="0">
                <a:solidFill>
                  <a:schemeClr val="accent2"/>
                </a:solidFill>
                <a:highlight>
                  <a:srgbClr val="000000"/>
                </a:highlight>
              </a:rPr>
            </a:br>
            <a:r>
              <a:rPr lang="en-US" sz="2400" dirty="0">
                <a:solidFill>
                  <a:schemeClr val="accent2"/>
                </a:solidFill>
                <a:highlight>
                  <a:srgbClr val="000000"/>
                </a:highlight>
              </a:rPr>
              <a:t>5. Multiple inheritance </a:t>
            </a:r>
            <a:r>
              <a:rPr lang="en-US" sz="2000" b="0" dirty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: Java does not support multiple </a:t>
            </a:r>
            <a:r>
              <a:rPr lang="en-US" sz="2000" b="0" dirty="0" smtClean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       in</a:t>
            </a:r>
            <a:r>
              <a:rPr lang="en-US" sz="2000" b="0" u="sng" dirty="0" smtClean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heritance </a:t>
            </a:r>
            <a:r>
              <a:rPr lang="en-US" sz="2000" b="0" dirty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 with </a:t>
            </a:r>
            <a:r>
              <a:rPr lang="en-US" sz="2000" b="0" smtClean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classes but we </a:t>
            </a:r>
            <a:r>
              <a:rPr lang="en-US" sz="2000" b="0" dirty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can achieve multiple inheritances only through </a:t>
            </a:r>
            <a:r>
              <a:rPr lang="en-US" sz="2000" b="0" dirty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  <a:hlinkClick r:id="rId2"/>
              </a:rPr>
              <a:t>Interfaces</a:t>
            </a:r>
            <a:r>
              <a:rPr lang="en-US" sz="2000" b="0" dirty="0">
                <a:solidFill>
                  <a:schemeClr val="accent2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.</a:t>
            </a:r>
            <a:endParaRPr lang="en-IN" sz="2000" b="0" dirty="0">
              <a:solidFill>
                <a:schemeClr val="accent2"/>
              </a:solidFill>
              <a:highlight>
                <a:srgbClr val="000000"/>
              </a:highlight>
              <a:latin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007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28007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A9C51D-DB79-17A7-0414-6BB6400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5"/>
            <a:ext cx="7717500" cy="332974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500" dirty="0">
                <a:solidFill>
                  <a:schemeClr val="tx2">
                    <a:lumMod val="75000"/>
                  </a:schemeClr>
                </a:solidFill>
                <a:latin typeface="Mistral" pitchFamily="66" charset="0"/>
              </a:rPr>
              <a:t>THANK YOU</a:t>
            </a:r>
            <a:endParaRPr lang="en-IN" dirty="0">
              <a:solidFill>
                <a:schemeClr val="tx2">
                  <a:lumMod val="75000"/>
                </a:schemeClr>
              </a:solidFill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1017725"/>
            <a:ext cx="795537" cy="3586250"/>
            <a:chOff x="851175" y="1259332"/>
            <a:chExt cx="964872" cy="1287941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259332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692571" y="977085"/>
            <a:ext cx="3989496" cy="3586250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849034" y="2406436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tka Text Semibold" pitchFamily="2" charset="0"/>
              </a:rPr>
              <a:t>Operators</a:t>
            </a:r>
            <a:endParaRPr sz="3200" dirty="0">
              <a:latin typeface="Sitka Text Semibold" pitchFamily="2" charset="0"/>
            </a:endParaRPr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5034" y="231711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1045034" y="2660103"/>
            <a:ext cx="804000" cy="1620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br>
              <a:rPr lang="en" dirty="0"/>
            </a:br>
            <a:r>
              <a:rPr lang="en" dirty="0"/>
              <a:t>05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5034" y="1152765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1045034" y="1711365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849034" y="1233965"/>
            <a:ext cx="2550246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3200" dirty="0" smtClean="0">
                <a:latin typeface="Sitka Display Semibold" pitchFamily="2" charset="0"/>
              </a:rPr>
              <a:t>Key Features</a:t>
            </a:r>
            <a:endParaRPr sz="3200" dirty="0">
              <a:latin typeface="Sitka Display Semibold" pitchFamily="2" charset="0"/>
            </a:endParaRPr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1919475" y="2984575"/>
            <a:ext cx="2567858" cy="114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tka Text Semibold" pitchFamily="2" charset="0"/>
              </a:rPr>
              <a:t>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tka Text Semibold" pitchFamily="2" charset="0"/>
              </a:rPr>
              <a:t>Inheritance</a:t>
            </a:r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1766057" y="179178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itka Heading Semibold" pitchFamily="2" charset="0"/>
              </a:rPr>
              <a:t>Data Types</a:t>
            </a:r>
            <a:endParaRPr sz="3200" dirty="0">
              <a:latin typeface="Sitka Heading Semibold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Perpetua" panose="02020502060401020303" pitchFamily="18" charset="0"/>
              </a:rPr>
              <a:t>Key Features</a:t>
            </a:r>
            <a:br>
              <a:rPr lang="en" dirty="0">
                <a:latin typeface="Perpetua" panose="02020502060401020303" pitchFamily="18" charset="0"/>
              </a:rPr>
            </a:br>
            <a:endParaRPr dirty="0">
              <a:latin typeface="Perpetua" panose="02020502060401020303" pitchFamily="18" charset="0"/>
            </a:endParaRPr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711200" y="2050375"/>
            <a:ext cx="7399867" cy="2377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2000" dirty="0" smtClean="0">
                <a:latin typeface="Arial Rounded MT Bold" pitchFamily="34" charset="0"/>
              </a:rPr>
              <a:t> </a:t>
            </a:r>
            <a:r>
              <a:rPr lang="en-US" sz="2000" b="1" i="1" u="sng" dirty="0">
                <a:latin typeface="Arial Rounded MT Bold" pitchFamily="34" charset="0"/>
                <a:ea typeface="SimSun-ExtB" pitchFamily="49" charset="-122"/>
              </a:rPr>
              <a:t>Simple</a:t>
            </a: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/>
              <a:t>: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Java has a straightforward and clean syntax, </a:t>
            </a: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                   Making</a:t>
            </a:r>
            <a:r>
              <a:rPr lang="en-US" sz="2000" dirty="0">
                <a:solidFill>
                  <a:schemeClr val="bg2"/>
                </a:solidFill>
                <a:highlight>
                  <a:srgbClr val="2B2B2B"/>
                </a:highlight>
                <a:latin typeface="SegoeUIVariable"/>
              </a:rPr>
              <a:t>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it easy to learn and understand</a:t>
            </a:r>
            <a:r>
              <a:rPr lang="en-US" sz="2000" b="0" i="0" dirty="0" smtClean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.</a:t>
            </a:r>
            <a:endParaRPr lang="en-US" sz="2000" b="0" i="0" dirty="0">
              <a:solidFill>
                <a:schemeClr val="bg2"/>
              </a:solidFill>
              <a:effectLst/>
              <a:highlight>
                <a:srgbClr val="2B2B2B"/>
              </a:highlight>
              <a:latin typeface="SegoeUIVariable"/>
            </a:endParaRPr>
          </a:p>
          <a:p>
            <a:pPr indent="-45720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endParaRPr lang="en-US" sz="2000" b="1" i="1" u="sng" dirty="0" smtClean="0">
              <a:solidFill>
                <a:schemeClr val="bg2"/>
              </a:solidFill>
              <a:latin typeface="Arial Rounded MT Bold" pitchFamily="34" charset="0"/>
            </a:endParaRPr>
          </a:p>
          <a:p>
            <a:pPr indent="-45720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v"/>
            </a:pPr>
            <a:r>
              <a:rPr lang="en-US" sz="2000" b="1" i="1" u="sng" dirty="0" smtClean="0">
                <a:solidFill>
                  <a:schemeClr val="bg1"/>
                </a:solidFill>
                <a:latin typeface="Arial Rounded MT Bold" pitchFamily="34" charset="0"/>
              </a:rPr>
              <a:t>Object </a:t>
            </a:r>
            <a:r>
              <a:rPr lang="en-US" sz="2000" b="1" i="1" u="sng" dirty="0">
                <a:solidFill>
                  <a:schemeClr val="bg1"/>
                </a:solidFill>
                <a:latin typeface="Arial Rounded MT Bold" pitchFamily="34" charset="0"/>
              </a:rPr>
              <a:t>Oriented 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Everything in Java is an object. OOP                    	                    </a:t>
            </a:r>
            <a:r>
              <a:rPr lang="en-US" sz="2000" b="0" i="0" dirty="0" smtClean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    concepts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include </a:t>
            </a:r>
            <a:r>
              <a:rPr lang="en-US" sz="2000" b="1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inheritance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,</a:t>
            </a: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2000" dirty="0" smtClean="0">
                <a:solidFill>
                  <a:schemeClr val="bg2"/>
                </a:solidFill>
                <a:highlight>
                  <a:srgbClr val="2B2B2B"/>
                </a:highlight>
                <a:latin typeface="SegoeUIVariable"/>
              </a:rPr>
              <a:t>                                    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 </a:t>
            </a:r>
            <a:r>
              <a:rPr lang="en-US" sz="2000" b="1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polymorphism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, </a:t>
            </a:r>
            <a:r>
              <a:rPr lang="en-US" sz="2000" b="1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abstraction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,</a:t>
            </a:r>
          </a:p>
          <a:p>
            <a:pPr mar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2000" b="0" i="0" dirty="0" smtClean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                                      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and </a:t>
            </a:r>
            <a:r>
              <a:rPr lang="en-US" sz="2000" b="1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encapsulation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2B2B2B"/>
                </a:highlight>
                <a:latin typeface="SegoeUIVariable"/>
              </a:rPr>
              <a:t>.</a:t>
            </a:r>
          </a:p>
          <a:p>
            <a:pPr marL="457200" lvl="1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endParaRPr lang="en-US" sz="2000" b="0" i="0" dirty="0">
              <a:solidFill>
                <a:srgbClr val="FFFFFF"/>
              </a:solidFill>
              <a:effectLst/>
              <a:highlight>
                <a:srgbClr val="2B2B2B"/>
              </a:highlight>
              <a:latin typeface="SegoeUIVariable"/>
            </a:endParaRPr>
          </a:p>
          <a:p>
            <a:pPr marL="342900" indent="-342900">
              <a:lnSpc>
                <a:spcPct val="100000"/>
              </a:lnSpc>
              <a:buClr>
                <a:schemeClr val="hlink"/>
              </a:buClr>
              <a:buSzPts val="1100"/>
              <a:buFont typeface="+mj-lt"/>
              <a:buAutoNum type="arabicPeriod"/>
            </a:pPr>
            <a:endParaRPr lang="en-US" sz="1400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+mj-lt"/>
              <a:buAutoNum type="arabicPeriod"/>
            </a:pPr>
            <a:endParaRPr dirty="0"/>
          </a:p>
        </p:txBody>
      </p:sp>
      <p:grpSp>
        <p:nvGrpSpPr>
          <p:cNvPr id="2" name="Google Shape;2714;p45">
            <a:extLst>
              <a:ext uri="{FF2B5EF4-FFF2-40B4-BE49-F238E27FC236}">
                <a16:creationId xmlns="" xmlns:a16="http://schemas.microsoft.com/office/drawing/2014/main" id="{07B3DEB3-1D16-6EC6-53F4-B59F8DC766D4}"/>
              </a:ext>
            </a:extLst>
          </p:cNvPr>
          <p:cNvGrpSpPr/>
          <p:nvPr/>
        </p:nvGrpSpPr>
        <p:grpSpPr>
          <a:xfrm>
            <a:off x="2895600" y="851409"/>
            <a:ext cx="3429000" cy="511723"/>
            <a:chOff x="2358438" y="2282277"/>
            <a:chExt cx="4441050" cy="135300"/>
          </a:xfrm>
        </p:grpSpPr>
        <p:sp>
          <p:nvSpPr>
            <p:cNvPr id="3" name="Google Shape;2712;p45">
              <a:extLst>
                <a:ext uri="{FF2B5EF4-FFF2-40B4-BE49-F238E27FC236}">
                  <a16:creationId xmlns="" xmlns:a16="http://schemas.microsoft.com/office/drawing/2014/main" id="{884D21AB-C9D4-D5FC-4271-D30F4A4965D2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13;p45">
              <a:extLst>
                <a:ext uri="{FF2B5EF4-FFF2-40B4-BE49-F238E27FC236}">
                  <a16:creationId xmlns="" xmlns:a16="http://schemas.microsoft.com/office/drawing/2014/main" id="{2FEDE290-D572-7C4F-9C82-1B024D21A421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2715;p45">
              <a:extLst>
                <a:ext uri="{FF2B5EF4-FFF2-40B4-BE49-F238E27FC236}">
                  <a16:creationId xmlns="" xmlns:a16="http://schemas.microsoft.com/office/drawing/2014/main" id="{C39F189D-EA6E-305D-6327-C42DE43D4DE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209188" y="4136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</a:t>
            </a:r>
            <a:endParaRPr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473200" y="1862968"/>
            <a:ext cx="5969000" cy="2929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1800" b="1" i="1" u="sng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Arial Rounded MT Bold" pitchFamily="34" charset="0"/>
              </a:rPr>
              <a:t>Portable and Platform Independent : 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Java follows the “write once, run anywhere” (WORA) principle.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800" b="1" i="0" dirty="0">
              <a:solidFill>
                <a:srgbClr val="FFFFFF"/>
              </a:solidFill>
              <a:effectLst/>
              <a:highlight>
                <a:srgbClr val="2B2B2B"/>
              </a:highlight>
              <a:latin typeface="SegoeUIVariable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800" b="1" i="1" u="sng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Arial Rounded MT Bold" pitchFamily="34" charset="0"/>
              </a:rPr>
              <a:t>Secured</a:t>
            </a:r>
            <a:r>
              <a:rPr lang="en-US" sz="1800" b="1" dirty="0">
                <a:solidFill>
                  <a:srgbClr val="FFFFFF"/>
                </a:solidFill>
                <a:highlight>
                  <a:srgbClr val="2B2B2B"/>
                </a:highlight>
                <a:latin typeface="SegoeUIVariable"/>
              </a:rPr>
              <a:t> : J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ava is known for its security features.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800" dirty="0">
              <a:solidFill>
                <a:srgbClr val="FFFFFF"/>
              </a:solidFill>
              <a:highlight>
                <a:srgbClr val="2B2B2B"/>
              </a:highlight>
              <a:latin typeface="SegoeUIVariable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1800" b="1" i="1" u="sng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Arial Rounded MT Bold" pitchFamily="34" charset="0"/>
              </a:rPr>
              <a:t>Multithreaded</a:t>
            </a:r>
            <a:r>
              <a:rPr lang="en-US" sz="18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 : 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Java supports multithreading, allowing concurrent execution of tasks.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86775" y="1418594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1475" y="1350944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3412074" y="1513606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3276774" y="1445956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2527374" y="775011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 Types</a:t>
            </a:r>
            <a:endParaRPr sz="4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2320467" y="1758581"/>
            <a:ext cx="6271990" cy="29988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dirty="0" smtClean="0">
                <a:latin typeface="Baskerville Old Face" pitchFamily="18" charset="0"/>
                <a:ea typeface="SimSun-ExtB" pitchFamily="49" charset="-122"/>
              </a:rPr>
              <a:t>Data </a:t>
            </a:r>
            <a:r>
              <a:rPr lang="en-US" sz="2800" dirty="0">
                <a:latin typeface="Baskerville Old Face" pitchFamily="18" charset="0"/>
                <a:ea typeface="SimSun-ExtB" pitchFamily="49" charset="-122"/>
              </a:rPr>
              <a:t>types </a:t>
            </a:r>
            <a:r>
              <a:rPr lang="en-US" sz="2800" dirty="0" smtClean="0">
                <a:latin typeface="Baskerville Old Face" pitchFamily="18" charset="0"/>
                <a:ea typeface="SimSun-ExtB" pitchFamily="49" charset="-122"/>
              </a:rPr>
              <a:t>are  mainly of  </a:t>
            </a:r>
            <a:r>
              <a:rPr lang="en-US" sz="2800" dirty="0">
                <a:latin typeface="Baskerville Old Face" pitchFamily="18" charset="0"/>
                <a:ea typeface="SimSun-ExtB" pitchFamily="49" charset="-122"/>
              </a:rPr>
              <a:t>two </a:t>
            </a:r>
            <a:r>
              <a:rPr lang="en-US" sz="2800" dirty="0" smtClean="0">
                <a:latin typeface="Baskerville Old Face" pitchFamily="18" charset="0"/>
                <a:ea typeface="SimSun-ExtB" pitchFamily="49" charset="-122"/>
              </a:rPr>
              <a:t>type:-</a:t>
            </a:r>
            <a:endParaRPr lang="en-US" sz="2800" dirty="0">
              <a:latin typeface="Baskerville Old Face" pitchFamily="18" charset="0"/>
              <a:ea typeface="SimSun-ExtB" pitchFamily="49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1.  </a:t>
            </a:r>
            <a:r>
              <a:rPr lang="en-US" sz="2800" i="1" u="sng" dirty="0">
                <a:latin typeface="Sitka Banner" pitchFamily="2" charset="0"/>
              </a:rPr>
              <a:t>Primitive :</a:t>
            </a:r>
            <a:r>
              <a:rPr lang="en-US" sz="2400" i="1" u="sng" dirty="0">
                <a:latin typeface="Sitka Banner" pitchFamily="2" charset="0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These are the most basic data      	             types.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2.</a:t>
            </a:r>
            <a:r>
              <a:rPr lang="en-US" sz="2800" i="1" u="sng" dirty="0" smtClean="0">
                <a:latin typeface="Sitka Banner" pitchFamily="2" charset="0"/>
              </a:rPr>
              <a:t>Non-Primitive </a:t>
            </a:r>
            <a:r>
              <a:rPr lang="en-US" sz="2400" dirty="0"/>
              <a:t>: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 These include user-	   	                   defined data types 	 	                  (classes, interfaces, </a:t>
            </a:r>
            <a:r>
              <a:rPr lang="en-US" sz="24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           arrays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).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476A8B-4459-D903-B792-849FCD9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E7A21BB-8D31-3535-1756-7D8B4166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50" y="355600"/>
            <a:ext cx="6520500" cy="41095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EF76875-7645-1E0D-2BF6-3ED13163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70" y="500263"/>
            <a:ext cx="5990586" cy="3964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D2F9DC-1E2B-2FA7-D187-DCC47438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01600"/>
            <a:ext cx="7717500" cy="49445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                      </a:t>
            </a:r>
            <a:r>
              <a:rPr lang="en-US" dirty="0" smtClean="0"/>
              <a:t>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1. </a:t>
            </a:r>
            <a:r>
              <a:rPr lang="en-IN" sz="20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Arithmetic Operators </a:t>
            </a:r>
            <a:r>
              <a:rPr lang="en-IN" sz="18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These operators perform simple arithmetic            	                  operations on primitive data types:</a:t>
            </a:r>
            <a:br>
              <a:rPr lang="en-US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+ </a:t>
            </a:r>
            <a:r>
              <a:rPr lang="en-IN" sz="18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 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Addition</a:t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-  </a:t>
            </a:r>
            <a:r>
              <a:rPr lang="en-IN" sz="18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Subtraction</a:t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*  </a:t>
            </a:r>
            <a:r>
              <a:rPr lang="en-IN" sz="18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Multiplication</a:t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/  </a:t>
            </a:r>
            <a:r>
              <a:rPr lang="en-IN" sz="18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Division</a:t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%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IN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Modulo (remainder)</a:t>
            </a: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sz="18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2. </a:t>
            </a:r>
            <a:r>
              <a:rPr lang="en-IN" sz="24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Unary Operators :  </a:t>
            </a:r>
            <a:r>
              <a:rPr lang="en-IN" sz="24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IN" sz="24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20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-  </a:t>
            </a:r>
            <a:r>
              <a:rPr lang="en-US" sz="20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</a:t>
            </a:r>
            <a:r>
              <a:rPr lang="en-US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Unary minus (negates the value)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16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+  </a:t>
            </a:r>
            <a:r>
              <a:rPr lang="en-US" sz="16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Unary plus (indicates positive value)</a:t>
            </a:r>
            <a:b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1600" b="1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++</a:t>
            </a:r>
            <a: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Increment operator (post-increment and pre-increment)</a:t>
            </a:r>
            <a:b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1600" dirty="0" smtClean="0">
                <a:solidFill>
                  <a:srgbClr val="FFFFFF"/>
                </a:solidFill>
                <a:highlight>
                  <a:srgbClr val="2B2B2B"/>
                </a:highlight>
                <a:latin typeface="SegoeUIVariable"/>
              </a:rPr>
              <a:t>-- </a:t>
            </a:r>
            <a:r>
              <a:rPr lang="en-US" sz="16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 </a:t>
            </a:r>
            <a:r>
              <a:rPr lang="en-US" sz="16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Decrement operator (post-decrement and pre-decrement)</a:t>
            </a:r>
            <a:b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US" sz="1600" b="1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!    </a:t>
            </a:r>
            <a:r>
              <a:rPr lang="en-US" sz="1600" b="0" i="0" dirty="0" smtClean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: </a:t>
            </a:r>
            <a: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Logical not operator (inverts a </a:t>
            </a:r>
            <a:r>
              <a:rPr lang="en-US" sz="1600" b="0" i="0" dirty="0" err="1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boolean</a:t>
            </a:r>
            <a:r>
              <a:rPr lang="en-US" sz="1600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> value)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r>
              <a:rPr lang="en-IN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  <a:t/>
            </a:r>
            <a:br>
              <a:rPr lang="en-IN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endParaRPr lang="en-IN" dirty="0"/>
          </a:p>
        </p:txBody>
      </p:sp>
      <p:grpSp>
        <p:nvGrpSpPr>
          <p:cNvPr id="4" name="Google Shape;2714;p45"/>
          <p:cNvGrpSpPr/>
          <p:nvPr/>
        </p:nvGrpSpPr>
        <p:grpSpPr>
          <a:xfrm>
            <a:off x="2976879" y="619760"/>
            <a:ext cx="2672081" cy="152400"/>
            <a:chOff x="2358438" y="2282277"/>
            <a:chExt cx="4441050" cy="135300"/>
          </a:xfrm>
        </p:grpSpPr>
        <p:sp>
          <p:nvSpPr>
            <p:cNvPr id="5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2715;p45"/>
            <p:cNvCxnSpPr>
              <a:stCxn id="5" idx="6"/>
              <a:endCxn id="6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430691" y="385317"/>
            <a:ext cx="37915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295391" y="317667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F972-E3F4-F4AC-88D1-6233FA2B7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7738" y="-63410"/>
            <a:ext cx="7307262" cy="51052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		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3. Assignment Operator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The assignment operator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) assigns a value to a variable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egoeUIVaria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4. Relational Operators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These operators compare values: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egoeUIVariabl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==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Equal to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!=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Not equal to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&gt;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Greater than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&lt;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Less than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&gt;=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Greater than or equal 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egoeUIVariabl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&lt;=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Less than or equal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5. Logical Operators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These operators perform logical operations: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egoeUIVariable"/>
            </a:endParaRPr>
          </a:p>
          <a:p>
            <a:pPr marL="9144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&amp;&amp;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Logical AND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||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Logical OR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!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Logical NOT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576614" y="446391"/>
            <a:ext cx="7717500" cy="4083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	Operators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6.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Bitwise Operators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These operators manipulate individual bits: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&amp;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Bitwise AND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|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Bitwise OR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^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Bitwise XOR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~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Bitwise NOT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&lt;&lt;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Left shift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&gt;&gt;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Right shift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    	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&gt;&gt;&gt;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 Unsigned right shift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3C105CFD-8D15-03DD-3801-E775D374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34" y="3462721"/>
            <a:ext cx="7077252" cy="15388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7. Ternary Operator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The ternary operator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?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) is a shorthand for an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if-else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 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UIVariabl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131</Words>
  <Application>Microsoft Office PowerPoint</Application>
  <PresentationFormat>On-screen Show (16:9)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5" baseType="lpstr">
      <vt:lpstr>Arial</vt:lpstr>
      <vt:lpstr>Play</vt:lpstr>
      <vt:lpstr>Rockwell Extra Bold</vt:lpstr>
      <vt:lpstr>Source Sans Pro</vt:lpstr>
      <vt:lpstr>Arial Rounded MT Bold</vt:lpstr>
      <vt:lpstr>Sitka Text Semibold</vt:lpstr>
      <vt:lpstr>Sitka Display Semibold</vt:lpstr>
      <vt:lpstr>Sitka Heading Semibold</vt:lpstr>
      <vt:lpstr>Perpetua</vt:lpstr>
      <vt:lpstr>SimSun-ExtB</vt:lpstr>
      <vt:lpstr>SegoeUIVariable</vt:lpstr>
      <vt:lpstr>Wingdings</vt:lpstr>
      <vt:lpstr>Baskerville Old Face</vt:lpstr>
      <vt:lpstr>Sitka Banner</vt:lpstr>
      <vt:lpstr>Arial Unicode MS</vt:lpstr>
      <vt:lpstr>Segoe UI Semibold</vt:lpstr>
      <vt:lpstr>Rockwell Condensed</vt:lpstr>
      <vt:lpstr>-apple-system</vt:lpstr>
      <vt:lpstr>Roboto</vt:lpstr>
      <vt:lpstr>Mistral</vt:lpstr>
      <vt:lpstr>Computer Science &amp; Mathematics Major For College: Computer Science &amp; Programming by Slidesgo</vt:lpstr>
      <vt:lpstr>INTRODUCTION</vt:lpstr>
      <vt:lpstr>CONTENT</vt:lpstr>
      <vt:lpstr>Key Features </vt:lpstr>
      <vt:lpstr>Key Features</vt:lpstr>
      <vt:lpstr>      Data Types</vt:lpstr>
      <vt:lpstr>Slide 6</vt:lpstr>
      <vt:lpstr>                         Operators  1. Arithmetic Operators : These operators perform simple arithmetic                               operations on primitive data types: + :  Addition -  : Subtraction *  : Multiplication /  : Division %: Modulo (remainder)  2. Unary Operators :   -  : Unary minus (negates the value) +  : Unary plus (indicates positive value) ++: Increment operator (post-increment and pre-increment) --  : Decrement operator (post-decrement and pre-decrement) !    : Logical not operator (inverts a boolean value)  </vt:lpstr>
      <vt:lpstr>   Operators  3. Assignment Operator : The assignment operator (=) assigns a value to a variable    4. Relational Operators : These operators compare values:     ==   : Equal to    !=    : Not equal to    &gt;     : Greater than   &lt;     : Less than   &gt;=   : Greater than or equal to   &lt;=   : Less than or equal to  5. Logical Operators : These operators perform logical operations:    &amp;&amp; : Logical AND    ||   : Logical OR    !    : Logical NOT </vt:lpstr>
      <vt:lpstr>         Operators   6. Bitwise Operators:          These operators manipulate individual bits:          &amp; : Bitwise AND          |   : Bitwise OR          ^  : Bitwise XOR          ~  : Bitwise NOT          &lt;&lt;  : Left shift          &gt;&gt;   : Right shift              &gt;&gt;&gt;  : Unsigned right shift      </vt:lpstr>
      <vt:lpstr>    Variables A variable is a named storage location within a program where data can be stored and manipulated.  There are 3 types of variables in Java:                 Local Variable: Declared inside a method. Limited to the method’s scope. Not visible outside the method.   </vt:lpstr>
      <vt:lpstr>   Variables Instance Variable: Declared within a class but outside any method. Associated with an instance (object) of the class. Not declared as static.  Static Variable: Declared with the static keyword. Shared among all instances of the class. Memory allocated once when the class is loaded. </vt:lpstr>
      <vt:lpstr>         Inheritance  In Java, inheritance is a fundamental concept in Object-Oriented Programming (OOP) .   There are 5 type of inheritance :   1. Single inheritance : In single inheritance, a subclass can extend only one superclass.  2. Multilevel inheritance : When multiple classes are involved, forming a parent-child relationship in a linear chain, we call it multilevel inheritance.   </vt:lpstr>
      <vt:lpstr>      inheritance 3. Hierarchical inheritance : when multiple child classes inherit properties and methods from a single parent class  4. Hybrid inheritance : In Java, the hybrid inheritance is the composition of two or more types of inheritance.  5. Multiple inheritance : Java does not support multiple        inheritance  with classes but we can achieve multiple inheritances only through Interfaces.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vipuday8449@gmail.com</cp:lastModifiedBy>
  <cp:revision>11</cp:revision>
  <dcterms:modified xsi:type="dcterms:W3CDTF">2024-04-16T05:22:42Z</dcterms:modified>
</cp:coreProperties>
</file>