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Condensed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Ikjp0ED44Qe5OzELXwASMcCBR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Light-bold.fntdata"/><Relationship Id="rId11" Type="http://schemas.openxmlformats.org/officeDocument/2006/relationships/slide" Target="slides/slide6.xml"/><Relationship Id="rId22" Type="http://schemas.openxmlformats.org/officeDocument/2006/relationships/font" Target="fonts/RobotoCondensedLight-boldItalic.fntdata"/><Relationship Id="rId10" Type="http://schemas.openxmlformats.org/officeDocument/2006/relationships/slide" Target="slides/slide5.xml"/><Relationship Id="rId21" Type="http://schemas.openxmlformats.org/officeDocument/2006/relationships/font" Target="fonts/RobotoCondensedLight-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CondensedLigh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AndLine" id="12" name="Google Shape;12;p23"/>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 name="Google Shape;13;p23"/>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9600"/>
              <a:buFont typeface="Trebuchet MS"/>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3"/>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31"/>
          <p:cNvSpPr txBox="1"/>
          <p:nvPr>
            <p:ph type="title"/>
          </p:nvPr>
        </p:nvSpPr>
        <p:spPr>
          <a:xfrm>
            <a:off x="839788" y="457200"/>
            <a:ext cx="3931920"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1"/>
          <p:cNvSpPr/>
          <p:nvPr>
            <p:ph idx="2" type="pic"/>
          </p:nvPr>
        </p:nvSpPr>
        <p:spPr>
          <a:xfrm>
            <a:off x="5303520" y="548640"/>
            <a:ext cx="6053328" cy="5431536"/>
          </a:xfrm>
          <a:prstGeom prst="rect">
            <a:avLst/>
          </a:prstGeom>
          <a:noFill/>
          <a:ln>
            <a:noFill/>
          </a:ln>
        </p:spPr>
      </p:sp>
      <p:sp>
        <p:nvSpPr>
          <p:cNvPr id="84" name="Google Shape;84;p31"/>
          <p:cNvSpPr txBox="1"/>
          <p:nvPr>
            <p:ph idx="1" type="body"/>
          </p:nvPr>
        </p:nvSpPr>
        <p:spPr>
          <a:xfrm>
            <a:off x="839788" y="3977640"/>
            <a:ext cx="3931920"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88" name="Google Shape;88;p31"/>
          <p:cNvSpPr/>
          <p:nvPr/>
        </p:nvSpPr>
        <p:spPr>
          <a:xfrm rot="5400000">
            <a:off x="2798064"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42900" lvl="3" marL="1828800" algn="l">
              <a:lnSpc>
                <a:spcPct val="110000"/>
              </a:lnSpc>
              <a:spcBef>
                <a:spcPts val="500"/>
              </a:spcBef>
              <a:spcAft>
                <a:spcPts val="0"/>
              </a:spcAft>
              <a:buClr>
                <a:schemeClr val="dk1"/>
              </a:buClr>
              <a:buSzPts val="1800"/>
              <a:buChar char="•"/>
              <a:defRPr sz="1800"/>
            </a:lvl4pPr>
            <a:lvl5pPr indent="-342900" lvl="4" marL="2286000" algn="l">
              <a:lnSpc>
                <a:spcPct val="11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0" name="Google Shape;30;p24"/>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descr="Tag=AccentColor&#10;Flavor=Light&#10;Target=FillAndLine" id="32" name="Google Shape;32;p22"/>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3" name="Google Shape;33;p22"/>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9600"/>
              <a:buFont typeface="Trebuchet MS"/>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5"/>
          <p:cNvSpPr txBox="1"/>
          <p:nvPr>
            <p:ph type="title"/>
          </p:nvPr>
        </p:nvSpPr>
        <p:spPr>
          <a:xfrm>
            <a:off x="841248" y="448056"/>
            <a:ext cx="10515600" cy="40690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Trebuchet MS"/>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5"/>
          <p:cNvSpPr txBox="1"/>
          <p:nvPr>
            <p:ph idx="1" type="body"/>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rgbClr val="888888"/>
              </a:buClr>
              <a:buSzPts val="2800"/>
              <a:buNone/>
              <a:defRPr sz="2800">
                <a:solidFill>
                  <a:srgbClr val="888888"/>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44" name="Google Shape;44;p25"/>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 type="body"/>
          </p:nvPr>
        </p:nvSpPr>
        <p:spPr>
          <a:xfrm>
            <a:off x="838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2" type="body"/>
          </p:nvPr>
        </p:nvSpPr>
        <p:spPr>
          <a:xfrm>
            <a:off x="6172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52" name="Google Shape;52;p26"/>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 type="body"/>
          </p:nvPr>
        </p:nvSpPr>
        <p:spPr>
          <a:xfrm>
            <a:off x="839788" y="1938528"/>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7"/>
          <p:cNvSpPr txBox="1"/>
          <p:nvPr>
            <p:ph idx="2" type="body"/>
          </p:nvPr>
        </p:nvSpPr>
        <p:spPr>
          <a:xfrm>
            <a:off x="839788" y="2926080"/>
            <a:ext cx="5157787"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3" type="body"/>
          </p:nvPr>
        </p:nvSpPr>
        <p:spPr>
          <a:xfrm>
            <a:off x="6172200" y="1938528"/>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7"/>
          <p:cNvSpPr txBox="1"/>
          <p:nvPr>
            <p:ph idx="4" type="body"/>
          </p:nvPr>
        </p:nvSpPr>
        <p:spPr>
          <a:xfrm>
            <a:off x="6172200" y="2926080"/>
            <a:ext cx="5183188"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2" name="Google Shape;62;p27"/>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8"/>
          <p:cNvSpPr txBox="1"/>
          <p:nvPr>
            <p:ph type="title"/>
          </p:nvPr>
        </p:nvSpPr>
        <p:spPr>
          <a:xfrm>
            <a:off x="2203704" y="1728216"/>
            <a:ext cx="7781544" cy="339242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7800"/>
              <a:buFont typeface="Trebuchet MS"/>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8" name="Google Shape;68;p28"/>
          <p:cNvSpPr/>
          <p:nvPr/>
        </p:nvSpPr>
        <p:spPr>
          <a:xfrm>
            <a:off x="3974206" y="5126892"/>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30"/>
          <p:cNvSpPr txBox="1"/>
          <p:nvPr>
            <p:ph type="title"/>
          </p:nvPr>
        </p:nvSpPr>
        <p:spPr>
          <a:xfrm>
            <a:off x="839788" y="457200"/>
            <a:ext cx="3932237"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0"/>
          <p:cNvSpPr txBox="1"/>
          <p:nvPr>
            <p:ph idx="1" type="body"/>
          </p:nvPr>
        </p:nvSpPr>
        <p:spPr>
          <a:xfrm>
            <a:off x="5303520" y="548640"/>
            <a:ext cx="6053328" cy="5431536"/>
          </a:xfrm>
          <a:prstGeom prst="rect">
            <a:avLst/>
          </a:prstGeom>
          <a:noFill/>
          <a:ln>
            <a:noFill/>
          </a:ln>
        </p:spPr>
        <p:txBody>
          <a:bodyPr anchorCtr="0" anchor="ctr"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30"/>
          <p:cNvSpPr txBox="1"/>
          <p:nvPr>
            <p:ph idx="2" type="body"/>
          </p:nvPr>
        </p:nvSpPr>
        <p:spPr>
          <a:xfrm>
            <a:off x="839788" y="3977640"/>
            <a:ext cx="3932237"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80" name="Google Shape;80;p30"/>
          <p:cNvSpPr/>
          <p:nvPr/>
        </p:nvSpPr>
        <p:spPr>
          <a:xfrm rot="5400000">
            <a:off x="2797492"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800"/>
              <a:buFont typeface="Trebuchet MS"/>
              <a:buNone/>
              <a:defRPr b="0" i="0" sz="48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10000"/>
              </a:lnSpc>
              <a:spcBef>
                <a:spcPts val="1000"/>
              </a:spcBef>
              <a:spcAft>
                <a:spcPts val="0"/>
              </a:spcAft>
              <a:buClr>
                <a:schemeClr val="lt1"/>
              </a:buClr>
              <a:buSzPts val="3200"/>
              <a:buFont typeface="Arial"/>
              <a:buChar char="•"/>
              <a:defRPr b="0" i="0" sz="3200" u="none" cap="none" strike="noStrike">
                <a:solidFill>
                  <a:schemeClr val="lt1"/>
                </a:solidFill>
                <a:latin typeface="Trebuchet MS"/>
                <a:ea typeface="Trebuchet MS"/>
                <a:cs typeface="Trebuchet MS"/>
                <a:sym typeface="Trebuchet MS"/>
              </a:defRPr>
            </a:lvl1pPr>
            <a:lvl2pPr indent="-406400" lvl="1" marL="914400" marR="0" rtl="0" algn="l">
              <a:lnSpc>
                <a:spcPct val="110000"/>
              </a:lnSpc>
              <a:spcBef>
                <a:spcPts val="500"/>
              </a:spcBef>
              <a:spcAft>
                <a:spcPts val="0"/>
              </a:spcAft>
              <a:buClr>
                <a:schemeClr val="lt1"/>
              </a:buClr>
              <a:buSzPts val="2800"/>
              <a:buFont typeface="Arial"/>
              <a:buChar char="•"/>
              <a:defRPr b="0" i="0" sz="2800" u="none" cap="none" strike="noStrike">
                <a:solidFill>
                  <a:schemeClr val="lt1"/>
                </a:solidFill>
                <a:latin typeface="Trebuchet MS"/>
                <a:ea typeface="Trebuchet MS"/>
                <a:cs typeface="Trebuchet MS"/>
                <a:sym typeface="Trebuchet MS"/>
              </a:defRPr>
            </a:lvl2pPr>
            <a:lvl3pPr indent="-381000" lvl="2" marL="13716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3pPr>
            <a:lvl4pPr indent="-355600" lvl="3" marL="18288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4pPr>
            <a:lvl5pPr indent="-355600" lvl="4" marL="22860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chemeClr val="lt1"/>
                </a:solidFill>
                <a:latin typeface="Trebuchet MS"/>
                <a:ea typeface="Trebuchet MS"/>
                <a:cs typeface="Trebuchet MS"/>
                <a:sym typeface="Trebuchet MS"/>
              </a:defRPr>
            </a:lvl1pPr>
            <a:lvl2pPr indent="0" lvl="1" marL="0" marR="0" rtl="0" algn="r">
              <a:spcBef>
                <a:spcPts val="0"/>
              </a:spcBef>
              <a:buNone/>
              <a:defRPr b="0" i="0" sz="1600" u="none" cap="none" strike="noStrike">
                <a:solidFill>
                  <a:schemeClr val="lt1"/>
                </a:solidFill>
                <a:latin typeface="Trebuchet MS"/>
                <a:ea typeface="Trebuchet MS"/>
                <a:cs typeface="Trebuchet MS"/>
                <a:sym typeface="Trebuchet MS"/>
              </a:defRPr>
            </a:lvl2pPr>
            <a:lvl3pPr indent="0" lvl="2" marL="0" marR="0" rtl="0" algn="r">
              <a:spcBef>
                <a:spcPts val="0"/>
              </a:spcBef>
              <a:buNone/>
              <a:defRPr b="0" i="0" sz="1600" u="none" cap="none" strike="noStrike">
                <a:solidFill>
                  <a:schemeClr val="lt1"/>
                </a:solidFill>
                <a:latin typeface="Trebuchet MS"/>
                <a:ea typeface="Trebuchet MS"/>
                <a:cs typeface="Trebuchet MS"/>
                <a:sym typeface="Trebuchet MS"/>
              </a:defRPr>
            </a:lvl3pPr>
            <a:lvl4pPr indent="0" lvl="3" marL="0" marR="0" rtl="0" algn="r">
              <a:spcBef>
                <a:spcPts val="0"/>
              </a:spcBef>
              <a:buNone/>
              <a:defRPr b="0" i="0" sz="1600" u="none" cap="none" strike="noStrike">
                <a:solidFill>
                  <a:schemeClr val="lt1"/>
                </a:solidFill>
                <a:latin typeface="Trebuchet MS"/>
                <a:ea typeface="Trebuchet MS"/>
                <a:cs typeface="Trebuchet MS"/>
                <a:sym typeface="Trebuchet MS"/>
              </a:defRPr>
            </a:lvl4pPr>
            <a:lvl5pPr indent="0" lvl="4" marL="0" marR="0" rtl="0" algn="r">
              <a:spcBef>
                <a:spcPts val="0"/>
              </a:spcBef>
              <a:buNone/>
              <a:defRPr b="0" i="0" sz="1600" u="none" cap="none" strike="noStrike">
                <a:solidFill>
                  <a:schemeClr val="lt1"/>
                </a:solidFill>
                <a:latin typeface="Trebuchet MS"/>
                <a:ea typeface="Trebuchet MS"/>
                <a:cs typeface="Trebuchet MS"/>
                <a:sym typeface="Trebuchet MS"/>
              </a:defRPr>
            </a:lvl5pPr>
            <a:lvl6pPr indent="0" lvl="5" marL="0" marR="0" rtl="0" algn="r">
              <a:spcBef>
                <a:spcPts val="0"/>
              </a:spcBef>
              <a:buNone/>
              <a:defRPr b="0" i="0" sz="1600" u="none" cap="none" strike="noStrike">
                <a:solidFill>
                  <a:schemeClr val="lt1"/>
                </a:solidFill>
                <a:latin typeface="Trebuchet MS"/>
                <a:ea typeface="Trebuchet MS"/>
                <a:cs typeface="Trebuchet MS"/>
                <a:sym typeface="Trebuchet MS"/>
              </a:defRPr>
            </a:lvl6pPr>
            <a:lvl7pPr indent="0" lvl="6" marL="0" marR="0" rtl="0" algn="r">
              <a:spcBef>
                <a:spcPts val="0"/>
              </a:spcBef>
              <a:buNone/>
              <a:defRPr b="0" i="0" sz="1600" u="none" cap="none" strike="noStrike">
                <a:solidFill>
                  <a:schemeClr val="lt1"/>
                </a:solidFill>
                <a:latin typeface="Trebuchet MS"/>
                <a:ea typeface="Trebuchet MS"/>
                <a:cs typeface="Trebuchet MS"/>
                <a:sym typeface="Trebuchet MS"/>
              </a:defRPr>
            </a:lvl7pPr>
            <a:lvl8pPr indent="0" lvl="7" marL="0" marR="0" rtl="0" algn="r">
              <a:spcBef>
                <a:spcPts val="0"/>
              </a:spcBef>
              <a:buNone/>
              <a:defRPr b="0" i="0" sz="1600" u="none" cap="none" strike="noStrike">
                <a:solidFill>
                  <a:schemeClr val="lt1"/>
                </a:solidFill>
                <a:latin typeface="Trebuchet MS"/>
                <a:ea typeface="Trebuchet MS"/>
                <a:cs typeface="Trebuchet MS"/>
                <a:sym typeface="Trebuchet MS"/>
              </a:defRPr>
            </a:lvl8pPr>
            <a:lvl9pPr indent="0" lvl="8" marL="0" marR="0" rtl="0" algn="r">
              <a:spcBef>
                <a:spcPts val="0"/>
              </a:spcBef>
              <a:buNone/>
              <a:defRPr b="0" i="0" sz="16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800"/>
              <a:buFont typeface="Trebuchet MS"/>
              <a:buNone/>
              <a:defRPr b="0"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10000"/>
              </a:lnSpc>
              <a:spcBef>
                <a:spcPts val="1000"/>
              </a:spcBef>
              <a:spcAft>
                <a:spcPts val="0"/>
              </a:spcAft>
              <a:buClr>
                <a:schemeClr val="dk1"/>
              </a:buClr>
              <a:buSzPts val="3200"/>
              <a:buFont typeface="Arial"/>
              <a:buChar char="•"/>
              <a:defRPr b="0" i="0" sz="3200" u="none" cap="none" strike="noStrike">
                <a:solidFill>
                  <a:schemeClr val="dk1"/>
                </a:solidFill>
                <a:latin typeface="Trebuchet MS"/>
                <a:ea typeface="Trebuchet MS"/>
                <a:cs typeface="Trebuchet MS"/>
                <a:sym typeface="Trebuchet MS"/>
              </a:defRPr>
            </a:lvl1pPr>
            <a:lvl2pPr indent="-406400" lvl="1" marL="914400" marR="0" rtl="0" algn="l">
              <a:lnSpc>
                <a:spcPct val="110000"/>
              </a:lnSpc>
              <a:spcBef>
                <a:spcPts val="5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2" name="Google Shape;2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3" name="Google Shape;2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Trebuchet MS"/>
                <a:ea typeface="Trebuchet MS"/>
                <a:cs typeface="Trebuchet MS"/>
                <a:sym typeface="Trebuchet MS"/>
              </a:defRPr>
            </a:lvl1pPr>
            <a:lvl2pPr indent="0" lvl="1" marL="0" marR="0" rtl="0" algn="r">
              <a:spcBef>
                <a:spcPts val="0"/>
              </a:spcBef>
              <a:buNone/>
              <a:defRPr b="0" i="0" sz="1600" u="none" cap="none" strike="noStrike">
                <a:solidFill>
                  <a:srgbClr val="888888"/>
                </a:solidFill>
                <a:latin typeface="Trebuchet MS"/>
                <a:ea typeface="Trebuchet MS"/>
                <a:cs typeface="Trebuchet MS"/>
                <a:sym typeface="Trebuchet MS"/>
              </a:defRPr>
            </a:lvl2pPr>
            <a:lvl3pPr indent="0" lvl="2" marL="0" marR="0" rtl="0" algn="r">
              <a:spcBef>
                <a:spcPts val="0"/>
              </a:spcBef>
              <a:buNone/>
              <a:defRPr b="0" i="0" sz="1600" u="none" cap="none" strike="noStrike">
                <a:solidFill>
                  <a:srgbClr val="888888"/>
                </a:solidFill>
                <a:latin typeface="Trebuchet MS"/>
                <a:ea typeface="Trebuchet MS"/>
                <a:cs typeface="Trebuchet MS"/>
                <a:sym typeface="Trebuchet MS"/>
              </a:defRPr>
            </a:lvl3pPr>
            <a:lvl4pPr indent="0" lvl="3" marL="0" marR="0" rtl="0" algn="r">
              <a:spcBef>
                <a:spcPts val="0"/>
              </a:spcBef>
              <a:buNone/>
              <a:defRPr b="0" i="0" sz="1600" u="none" cap="none" strike="noStrike">
                <a:solidFill>
                  <a:srgbClr val="888888"/>
                </a:solidFill>
                <a:latin typeface="Trebuchet MS"/>
                <a:ea typeface="Trebuchet MS"/>
                <a:cs typeface="Trebuchet MS"/>
                <a:sym typeface="Trebuchet MS"/>
              </a:defRPr>
            </a:lvl4pPr>
            <a:lvl5pPr indent="0" lvl="4" marL="0" marR="0" rtl="0" algn="r">
              <a:spcBef>
                <a:spcPts val="0"/>
              </a:spcBef>
              <a:buNone/>
              <a:defRPr b="0" i="0" sz="1600" u="none" cap="none" strike="noStrike">
                <a:solidFill>
                  <a:srgbClr val="888888"/>
                </a:solidFill>
                <a:latin typeface="Trebuchet MS"/>
                <a:ea typeface="Trebuchet MS"/>
                <a:cs typeface="Trebuchet MS"/>
                <a:sym typeface="Trebuchet MS"/>
              </a:defRPr>
            </a:lvl5pPr>
            <a:lvl6pPr indent="0" lvl="5" marL="0" marR="0" rtl="0" algn="r">
              <a:spcBef>
                <a:spcPts val="0"/>
              </a:spcBef>
              <a:buNone/>
              <a:defRPr b="0" i="0" sz="1600" u="none" cap="none" strike="noStrike">
                <a:solidFill>
                  <a:srgbClr val="888888"/>
                </a:solidFill>
                <a:latin typeface="Trebuchet MS"/>
                <a:ea typeface="Trebuchet MS"/>
                <a:cs typeface="Trebuchet MS"/>
                <a:sym typeface="Trebuchet MS"/>
              </a:defRPr>
            </a:lvl6pPr>
            <a:lvl7pPr indent="0" lvl="6" marL="0" marR="0" rtl="0" algn="r">
              <a:spcBef>
                <a:spcPts val="0"/>
              </a:spcBef>
              <a:buNone/>
              <a:defRPr b="0" i="0" sz="1600" u="none" cap="none" strike="noStrike">
                <a:solidFill>
                  <a:srgbClr val="888888"/>
                </a:solidFill>
                <a:latin typeface="Trebuchet MS"/>
                <a:ea typeface="Trebuchet MS"/>
                <a:cs typeface="Trebuchet MS"/>
                <a:sym typeface="Trebuchet MS"/>
              </a:defRPr>
            </a:lvl7pPr>
            <a:lvl8pPr indent="0" lvl="7" marL="0" marR="0" rtl="0" algn="r">
              <a:spcBef>
                <a:spcPts val="0"/>
              </a:spcBef>
              <a:buNone/>
              <a:defRPr b="0" i="0" sz="1600" u="none" cap="none" strike="noStrike">
                <a:solidFill>
                  <a:srgbClr val="888888"/>
                </a:solidFill>
                <a:latin typeface="Trebuchet MS"/>
                <a:ea typeface="Trebuchet MS"/>
                <a:cs typeface="Trebuchet MS"/>
                <a:sym typeface="Trebuchet MS"/>
              </a:defRPr>
            </a:lvl8pPr>
            <a:lvl9pPr indent="0" lvl="8" marL="0" marR="0" rtl="0" algn="r">
              <a:spcBef>
                <a:spcPts val="0"/>
              </a:spcBef>
              <a:buNone/>
              <a:defRPr b="0" i="0" sz="16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06" name="Google Shape;106;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07" name="Google Shape;107;p2"/>
          <p:cNvSpPr txBox="1"/>
          <p:nvPr>
            <p:ph type="title"/>
          </p:nvPr>
        </p:nvSpPr>
        <p:spPr>
          <a:xfrm>
            <a:off x="838200" y="1122362"/>
            <a:ext cx="6281928" cy="413543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8100"/>
              <a:buFont typeface="Trebuchet MS"/>
              <a:buNone/>
            </a:pPr>
            <a:r>
              <a:rPr lang="en-US" sz="8100"/>
              <a:t>Vaccination Station</a:t>
            </a:r>
            <a:endParaRPr/>
          </a:p>
        </p:txBody>
      </p:sp>
      <p:sp>
        <p:nvSpPr>
          <p:cNvPr id="108" name="Google Shape;108;p2"/>
          <p:cNvSpPr/>
          <p:nvPr/>
        </p:nvSpPr>
        <p:spPr>
          <a:xfrm>
            <a:off x="7706139" y="1031284"/>
            <a:ext cx="3647661" cy="4436126"/>
          </a:xfrm>
          <a:custGeom>
            <a:rect b="b" l="l" r="r" t="t"/>
            <a:pathLst>
              <a:path extrusionOk="0" fill="none" h="4436126" w="3647661">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extrusionOk="0" h="4436126" w="3647661">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1"/>
          </a:solid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09" name="Google Shape;109;p2"/>
          <p:cNvSpPr/>
          <p:nvPr/>
        </p:nvSpPr>
        <p:spPr>
          <a:xfrm>
            <a:off x="838199" y="5439978"/>
            <a:ext cx="6281928" cy="27432"/>
          </a:xfrm>
          <a:custGeom>
            <a:rect b="b" l="l" r="r" t="t"/>
            <a:pathLst>
              <a:path extrusionOk="0" fill="none" h="27432" w="6281928">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764" y="13055"/>
                  <a:pt x="6281755" y="18641"/>
                  <a:pt x="6281928" y="27432"/>
                </a:cubicBezTo>
                <a:cubicBezTo>
                  <a:pt x="6078981" y="17572"/>
                  <a:pt x="5961061" y="11434"/>
                  <a:pt x="5772394" y="27432"/>
                </a:cubicBezTo>
                <a:cubicBezTo>
                  <a:pt x="5583727" y="43430"/>
                  <a:pt x="5329968" y="33352"/>
                  <a:pt x="5200040" y="27432"/>
                </a:cubicBezTo>
                <a:cubicBezTo>
                  <a:pt x="5070112" y="21512"/>
                  <a:pt x="4793288" y="30214"/>
                  <a:pt x="4439229" y="27432"/>
                </a:cubicBezTo>
                <a:cubicBezTo>
                  <a:pt x="4085170" y="24650"/>
                  <a:pt x="3813765" y="-7322"/>
                  <a:pt x="3615599" y="27432"/>
                </a:cubicBezTo>
                <a:cubicBezTo>
                  <a:pt x="3417433" y="62186"/>
                  <a:pt x="3133643" y="29871"/>
                  <a:pt x="2980426" y="27432"/>
                </a:cubicBezTo>
                <a:cubicBezTo>
                  <a:pt x="2827209" y="24993"/>
                  <a:pt x="2380685" y="60994"/>
                  <a:pt x="2156795" y="27432"/>
                </a:cubicBezTo>
                <a:cubicBezTo>
                  <a:pt x="1932905" y="-6130"/>
                  <a:pt x="1716744" y="7746"/>
                  <a:pt x="1584442" y="27432"/>
                </a:cubicBezTo>
                <a:cubicBezTo>
                  <a:pt x="1452140" y="47118"/>
                  <a:pt x="1280887" y="21894"/>
                  <a:pt x="1074908" y="27432"/>
                </a:cubicBezTo>
                <a:cubicBezTo>
                  <a:pt x="868929" y="32970"/>
                  <a:pt x="318124" y="-8734"/>
                  <a:pt x="0" y="27432"/>
                </a:cubicBezTo>
                <a:cubicBezTo>
                  <a:pt x="988" y="17221"/>
                  <a:pt x="-970" y="7538"/>
                  <a:pt x="0" y="0"/>
                </a:cubicBezTo>
                <a:close/>
              </a:path>
              <a:path extrusionOk="0" h="27432" w="6281928">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725" y="11634"/>
                  <a:pt x="6283131" y="16994"/>
                  <a:pt x="6281928" y="27432"/>
                </a:cubicBezTo>
                <a:cubicBezTo>
                  <a:pt x="6036108" y="24483"/>
                  <a:pt x="5743611" y="19559"/>
                  <a:pt x="5583936" y="27432"/>
                </a:cubicBezTo>
                <a:cubicBezTo>
                  <a:pt x="5424261" y="35305"/>
                  <a:pt x="5250533" y="8965"/>
                  <a:pt x="4948763" y="27432"/>
                </a:cubicBezTo>
                <a:cubicBezTo>
                  <a:pt x="4646993" y="45899"/>
                  <a:pt x="4354673" y="16709"/>
                  <a:pt x="4125133" y="27432"/>
                </a:cubicBezTo>
                <a:cubicBezTo>
                  <a:pt x="3895593" y="38156"/>
                  <a:pt x="3570246" y="38353"/>
                  <a:pt x="3301502" y="27432"/>
                </a:cubicBezTo>
                <a:cubicBezTo>
                  <a:pt x="3032758" y="16511"/>
                  <a:pt x="2955340" y="21049"/>
                  <a:pt x="2729149" y="27432"/>
                </a:cubicBezTo>
                <a:cubicBezTo>
                  <a:pt x="2502958" y="33815"/>
                  <a:pt x="2269423" y="12286"/>
                  <a:pt x="2031157" y="27432"/>
                </a:cubicBezTo>
                <a:cubicBezTo>
                  <a:pt x="1792891" y="42578"/>
                  <a:pt x="1484731" y="31266"/>
                  <a:pt x="1207526" y="27432"/>
                </a:cubicBezTo>
                <a:cubicBezTo>
                  <a:pt x="930321" y="23598"/>
                  <a:pt x="560231" y="-24258"/>
                  <a:pt x="0" y="27432"/>
                </a:cubicBezTo>
                <a:cubicBezTo>
                  <a:pt x="894" y="14250"/>
                  <a:pt x="667" y="11053"/>
                  <a:pt x="0" y="0"/>
                </a:cubicBezTo>
                <a:close/>
              </a:path>
            </a:pathLst>
          </a:custGeom>
          <a:solidFill>
            <a:schemeClr val="accent1"/>
          </a:solidFill>
          <a:ln cap="rnd" cmpd="sng" w="41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10" name="Google Shape;110;p2"/>
          <p:cNvSpPr txBox="1"/>
          <p:nvPr/>
        </p:nvSpPr>
        <p:spPr>
          <a:xfrm>
            <a:off x="7706138" y="1122362"/>
            <a:ext cx="3647660" cy="4290184"/>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lnSpc>
                <a:spcPct val="110000"/>
              </a:lnSpc>
              <a:spcBef>
                <a:spcPts val="0"/>
              </a:spcBef>
              <a:spcAft>
                <a:spcPts val="0"/>
              </a:spcAft>
              <a:buClr>
                <a:srgbClr val="F2F2F2"/>
              </a:buClr>
              <a:buSzPct val="100000"/>
              <a:buFont typeface="Arial"/>
              <a:buNone/>
            </a:pPr>
            <a:r>
              <a:rPr b="0" i="0" lang="en-US" sz="3200" u="none" cap="none" strike="noStrike">
                <a:solidFill>
                  <a:srgbClr val="F2F2F2"/>
                </a:solidFill>
                <a:latin typeface="Roboto Condensed Light"/>
                <a:ea typeface="Roboto Condensed Light"/>
                <a:cs typeface="Roboto Condensed Light"/>
                <a:sym typeface="Roboto Condensed Light"/>
              </a:rPr>
              <a:t>Power BI dashboard for tracking key initiatives related to Epic’s goal to help customers reach herd immunity targets for COVID-19 vaccinations.</a:t>
            </a:r>
            <a:endParaRPr/>
          </a:p>
          <a:p>
            <a:pPr indent="0" lvl="0" marL="0" marR="0" rtl="0" algn="ctr">
              <a:lnSpc>
                <a:spcPct val="110000"/>
              </a:lnSpc>
              <a:spcBef>
                <a:spcPts val="1000"/>
              </a:spcBef>
              <a:spcAft>
                <a:spcPts val="0"/>
              </a:spcAft>
              <a:buClr>
                <a:schemeClr val="dk1"/>
              </a:buClr>
              <a:buSzPct val="100000"/>
              <a:buFont typeface="Arial"/>
              <a:buNone/>
            </a:pPr>
            <a:r>
              <a:t/>
            </a:r>
            <a:endParaRPr b="0" i="0" sz="3200" u="none" cap="none" strike="noStrike">
              <a:solidFill>
                <a:srgbClr val="F2F2F2"/>
              </a:solidFill>
              <a:latin typeface="Roboto Condensed Light"/>
              <a:ea typeface="Roboto Condensed Light"/>
              <a:cs typeface="Roboto Condensed Light"/>
              <a:sym typeface="Roboto Condensed Light"/>
            </a:endParaRPr>
          </a:p>
          <a:p>
            <a:pPr indent="0" lvl="0" marL="0" marR="0" rtl="0" algn="ctr">
              <a:lnSpc>
                <a:spcPct val="110000"/>
              </a:lnSpc>
              <a:spcBef>
                <a:spcPts val="1000"/>
              </a:spcBef>
              <a:spcAft>
                <a:spcPts val="0"/>
              </a:spcAft>
              <a:buClr>
                <a:srgbClr val="F2F2F2"/>
              </a:buClr>
              <a:buSzPct val="100000"/>
              <a:buFont typeface="Arial"/>
              <a:buNone/>
            </a:pPr>
            <a:r>
              <a:rPr b="0" i="0" lang="en-US" sz="3200" u="none" cap="none" strike="noStrike">
                <a:solidFill>
                  <a:srgbClr val="F2F2F2"/>
                </a:solidFill>
                <a:latin typeface="Roboto Condensed Light"/>
                <a:ea typeface="Roboto Condensed Light"/>
                <a:cs typeface="Roboto Condensed Light"/>
                <a:sym typeface="Roboto Condensed Light"/>
              </a:rPr>
              <a:t>Combines project tracking, feature adoption, build, and vaccine administration data into one self-service tool.</a:t>
            </a:r>
            <a:endParaRPr/>
          </a:p>
        </p:txBody>
      </p:sp>
      <p:sp>
        <p:nvSpPr>
          <p:cNvPr id="111" name="Google Shape;111;p2"/>
          <p:cNvSpPr txBox="1"/>
          <p:nvPr>
            <p:ph idx="4294967295" type="subTitle"/>
          </p:nvPr>
        </p:nvSpPr>
        <p:spPr>
          <a:xfrm>
            <a:off x="1527050" y="5852155"/>
            <a:ext cx="9144000" cy="512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10000"/>
              </a:lnSpc>
              <a:spcBef>
                <a:spcPts val="0"/>
              </a:spcBef>
              <a:spcAft>
                <a:spcPts val="0"/>
              </a:spcAft>
              <a:buClr>
                <a:schemeClr val="lt1"/>
              </a:buClr>
              <a:buSzPct val="100000"/>
              <a:buNone/>
            </a:pPr>
            <a:r>
              <a:rPr lang="en-US" sz="3200"/>
              <a:t>Data Anonymized &amp; Blurred For Confidentiality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rebuchet MS"/>
              <a:buNone/>
            </a:pPr>
            <a:r>
              <a:rPr lang="en-US"/>
              <a:t>Vaccine Administration Hub – Mass Vaccination</a:t>
            </a:r>
            <a:endParaRPr/>
          </a:p>
        </p:txBody>
      </p:sp>
      <p:sp>
        <p:nvSpPr>
          <p:cNvPr id="176" name="Google Shape;176;p11"/>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10000"/>
              </a:lnSpc>
              <a:spcBef>
                <a:spcPts val="0"/>
              </a:spcBef>
              <a:spcAft>
                <a:spcPts val="0"/>
              </a:spcAft>
              <a:buClr>
                <a:schemeClr val="dk1"/>
              </a:buClr>
              <a:buSzPct val="100000"/>
              <a:buChar char="•"/>
            </a:pPr>
            <a:r>
              <a:rPr lang="en-US"/>
              <a:t>Track customer mass vaccination site locations and volumes. </a:t>
            </a:r>
            <a:endParaRPr/>
          </a:p>
          <a:p>
            <a:pPr indent="-228600" lvl="0" marL="228600" rtl="0" algn="l">
              <a:lnSpc>
                <a:spcPct val="110000"/>
              </a:lnSpc>
              <a:spcBef>
                <a:spcPts val="1000"/>
              </a:spcBef>
              <a:spcAft>
                <a:spcPts val="0"/>
              </a:spcAft>
              <a:buClr>
                <a:schemeClr val="dk1"/>
              </a:buClr>
              <a:buSzPct val="100000"/>
              <a:buChar char="•"/>
            </a:pPr>
            <a:r>
              <a:rPr lang="en-US"/>
              <a:t>Mass vaccination sites are defined as places that are administering 1000+ vaccine doses/day</a:t>
            </a:r>
            <a:endParaRPr/>
          </a:p>
          <a:p>
            <a:pPr indent="-228600" lvl="0" marL="228600" rtl="0" algn="l">
              <a:lnSpc>
                <a:spcPct val="110000"/>
              </a:lnSpc>
              <a:spcBef>
                <a:spcPts val="1000"/>
              </a:spcBef>
              <a:spcAft>
                <a:spcPts val="0"/>
              </a:spcAft>
              <a:buClr>
                <a:schemeClr val="dk1"/>
              </a:buClr>
              <a:buSzPct val="100000"/>
              <a:buChar char="•"/>
            </a:pPr>
            <a:r>
              <a:rPr lang="en-US"/>
              <a:t>Customers are partnering with local organizations and officials to meet these goals and we need to know where volumes are shifting for these sites</a:t>
            </a:r>
            <a:endParaRPr/>
          </a:p>
          <a:p>
            <a:pPr indent="0" lvl="0" marL="0" rtl="0" algn="l">
              <a:lnSpc>
                <a:spcPct val="110000"/>
              </a:lnSpc>
              <a:spcBef>
                <a:spcPts val="1000"/>
              </a:spcBef>
              <a:spcAft>
                <a:spcPts val="0"/>
              </a:spcAft>
              <a:buClr>
                <a:schemeClr val="dk1"/>
              </a:buClr>
              <a:buSzPct val="100000"/>
              <a:buNone/>
            </a:pPr>
            <a:r>
              <a:t/>
            </a:r>
            <a:endParaRPr/>
          </a:p>
        </p:txBody>
      </p:sp>
      <p:pic>
        <p:nvPicPr>
          <p:cNvPr id="177" name="Google Shape;177;p11"/>
          <p:cNvPicPr preferRelativeResize="0"/>
          <p:nvPr/>
        </p:nvPicPr>
        <p:blipFill rotWithShape="1">
          <a:blip r:embed="rId3">
            <a:alphaModFix/>
          </a:blip>
          <a:srcRect b="0" l="0" r="0" t="0"/>
          <a:stretch/>
        </p:blipFill>
        <p:spPr>
          <a:xfrm>
            <a:off x="4345577" y="2226754"/>
            <a:ext cx="7719282" cy="3657220"/>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rebuchet MS"/>
              <a:buNone/>
            </a:pPr>
            <a:r>
              <a:rPr lang="en-US"/>
              <a:t>Vaccine Administration Hub – Epic’s US Footprint</a:t>
            </a:r>
            <a:endParaRPr/>
          </a:p>
        </p:txBody>
      </p:sp>
      <p:sp>
        <p:nvSpPr>
          <p:cNvPr id="183" name="Google Shape;183;p12"/>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10000"/>
              </a:lnSpc>
              <a:spcBef>
                <a:spcPts val="0"/>
              </a:spcBef>
              <a:spcAft>
                <a:spcPts val="0"/>
              </a:spcAft>
              <a:buClr>
                <a:schemeClr val="dk1"/>
              </a:buClr>
              <a:buSzPct val="100000"/>
              <a:buChar char="•"/>
            </a:pPr>
            <a:r>
              <a:rPr lang="en-US"/>
              <a:t>Leaders want to know how much of the US vaccinated population and administration volumes can be attributed to data documented in Epic’s customer systems vs national data set overall</a:t>
            </a:r>
            <a:endParaRPr/>
          </a:p>
          <a:p>
            <a:pPr indent="-228600" lvl="0" marL="228600" rtl="0" algn="l">
              <a:lnSpc>
                <a:spcPct val="110000"/>
              </a:lnSpc>
              <a:spcBef>
                <a:spcPts val="1000"/>
              </a:spcBef>
              <a:spcAft>
                <a:spcPts val="0"/>
              </a:spcAft>
              <a:buClr>
                <a:schemeClr val="dk1"/>
              </a:buClr>
              <a:buSzPct val="100000"/>
              <a:buChar char="•"/>
            </a:pPr>
            <a:r>
              <a:rPr lang="en-US"/>
              <a:t>Set up a connection to John’s Hopkins GitHub repo to load national dataset daily into this report</a:t>
            </a:r>
            <a:endParaRPr/>
          </a:p>
          <a:p>
            <a:pPr indent="-228600" lvl="0" marL="228600" rtl="0" algn="l">
              <a:lnSpc>
                <a:spcPct val="110000"/>
              </a:lnSpc>
              <a:spcBef>
                <a:spcPts val="1000"/>
              </a:spcBef>
              <a:spcAft>
                <a:spcPts val="0"/>
              </a:spcAft>
              <a:buClr>
                <a:schemeClr val="dk1"/>
              </a:buClr>
              <a:buSzPct val="100000"/>
              <a:buChar char="•"/>
            </a:pPr>
            <a:r>
              <a:rPr lang="en-US"/>
              <a:t>Highly blurred for confidentiality, but these are trending line graphs that compare Epic volumes to the country overall</a:t>
            </a:r>
            <a:endParaRPr/>
          </a:p>
          <a:p>
            <a:pPr indent="-228600" lvl="0" marL="228600" rtl="0" algn="l">
              <a:lnSpc>
                <a:spcPct val="110000"/>
              </a:lnSpc>
              <a:spcBef>
                <a:spcPts val="1000"/>
              </a:spcBef>
              <a:spcAft>
                <a:spcPts val="0"/>
              </a:spcAft>
              <a:buClr>
                <a:schemeClr val="dk1"/>
              </a:buClr>
              <a:buSzPct val="100000"/>
              <a:buChar char="•"/>
            </a:pPr>
            <a:r>
              <a:rPr lang="en-US"/>
              <a:t>Just looking at Epic’s US customers</a:t>
            </a:r>
            <a:endParaRPr/>
          </a:p>
          <a:p>
            <a:pPr indent="0" lvl="0" marL="0" rtl="0" algn="l">
              <a:lnSpc>
                <a:spcPct val="110000"/>
              </a:lnSpc>
              <a:spcBef>
                <a:spcPts val="1000"/>
              </a:spcBef>
              <a:spcAft>
                <a:spcPts val="0"/>
              </a:spcAft>
              <a:buClr>
                <a:schemeClr val="dk1"/>
              </a:buClr>
              <a:buSzPct val="100000"/>
              <a:buNone/>
            </a:pPr>
            <a:r>
              <a:t/>
            </a:r>
            <a:endParaRPr/>
          </a:p>
        </p:txBody>
      </p:sp>
      <p:pic>
        <p:nvPicPr>
          <p:cNvPr id="184" name="Google Shape;184;p12"/>
          <p:cNvPicPr preferRelativeResize="0"/>
          <p:nvPr/>
        </p:nvPicPr>
        <p:blipFill rotWithShape="1">
          <a:blip r:embed="rId3">
            <a:alphaModFix/>
          </a:blip>
          <a:srcRect b="1063" l="0" r="0" t="0"/>
          <a:stretch/>
        </p:blipFill>
        <p:spPr>
          <a:xfrm>
            <a:off x="4457569" y="2060294"/>
            <a:ext cx="7572386" cy="3597556"/>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rebuchet MS"/>
              <a:buNone/>
            </a:pPr>
            <a:r>
              <a:rPr lang="en-US"/>
              <a:t>Vaccine Administration Hub – Epic US Forecast</a:t>
            </a:r>
            <a:endParaRPr/>
          </a:p>
        </p:txBody>
      </p:sp>
      <p:sp>
        <p:nvSpPr>
          <p:cNvPr id="190" name="Google Shape;190;p13"/>
          <p:cNvSpPr txBox="1"/>
          <p:nvPr>
            <p:ph idx="1" type="body"/>
          </p:nvPr>
        </p:nvSpPr>
        <p:spPr>
          <a:xfrm>
            <a:off x="247649" y="1781174"/>
            <a:ext cx="4257675" cy="4647629"/>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10000"/>
              </a:lnSpc>
              <a:spcBef>
                <a:spcPts val="0"/>
              </a:spcBef>
              <a:spcAft>
                <a:spcPts val="0"/>
              </a:spcAft>
              <a:buClr>
                <a:schemeClr val="dk1"/>
              </a:buClr>
              <a:buSzPct val="100000"/>
              <a:buChar char="•"/>
            </a:pPr>
            <a:r>
              <a:rPr lang="en-US" sz="8000"/>
              <a:t>Simple linear forecasts based on 7-day rolling average nationally and for Epic</a:t>
            </a:r>
            <a:endParaRPr/>
          </a:p>
          <a:p>
            <a:pPr indent="-228600" lvl="0" marL="228600" rtl="0" algn="l">
              <a:lnSpc>
                <a:spcPct val="110000"/>
              </a:lnSpc>
              <a:spcBef>
                <a:spcPts val="1000"/>
              </a:spcBef>
              <a:spcAft>
                <a:spcPts val="0"/>
              </a:spcAft>
              <a:buClr>
                <a:schemeClr val="dk1"/>
              </a:buClr>
              <a:buSzPct val="100000"/>
              <a:buChar char="•"/>
            </a:pPr>
            <a:r>
              <a:rPr lang="en-US" sz="8000"/>
              <a:t>Constant lines denoting target population -  Epic’s target population can be adjusted using a slider to a certain % of the national population</a:t>
            </a:r>
            <a:endParaRPr/>
          </a:p>
          <a:p>
            <a:pPr indent="-228600" lvl="0" marL="228600" rtl="0" algn="l">
              <a:lnSpc>
                <a:spcPct val="110000"/>
              </a:lnSpc>
              <a:spcBef>
                <a:spcPts val="1000"/>
              </a:spcBef>
              <a:spcAft>
                <a:spcPts val="0"/>
              </a:spcAft>
              <a:buClr>
                <a:schemeClr val="dk1"/>
              </a:buClr>
              <a:buSzPct val="100000"/>
              <a:buChar char="•"/>
            </a:pPr>
            <a:r>
              <a:rPr lang="en-US" sz="8000"/>
              <a:t>Latest data cards and outlook cards out to 50, 70, 90% targets (how long would it take to hit these targets at the current rate?)</a:t>
            </a:r>
            <a:endParaRPr/>
          </a:p>
          <a:p>
            <a:pPr indent="-228600" lvl="0" marL="228600" rtl="0" algn="l">
              <a:lnSpc>
                <a:spcPct val="110000"/>
              </a:lnSpc>
              <a:spcBef>
                <a:spcPts val="1000"/>
              </a:spcBef>
              <a:spcAft>
                <a:spcPts val="0"/>
              </a:spcAft>
              <a:buClr>
                <a:schemeClr val="dk1"/>
              </a:buClr>
              <a:buSzPct val="100000"/>
              <a:buChar char="•"/>
            </a:pPr>
            <a:r>
              <a:rPr lang="en-US" sz="8000"/>
              <a:t>Optionally, set a goal end date to reach 100% target population. This will fill in the graph with a hypothetical scenario denoting the required daily average in order to vaccinate everyone by a target date</a:t>
            </a:r>
            <a:endParaRPr/>
          </a:p>
          <a:p>
            <a:pPr indent="-228600" lvl="0" marL="228600" rtl="0" algn="l">
              <a:lnSpc>
                <a:spcPct val="110000"/>
              </a:lnSpc>
              <a:spcBef>
                <a:spcPts val="1000"/>
              </a:spcBef>
              <a:spcAft>
                <a:spcPts val="0"/>
              </a:spcAft>
              <a:buClr>
                <a:schemeClr val="dk1"/>
              </a:buClr>
              <a:buSzPct val="100000"/>
              <a:buChar char="•"/>
            </a:pPr>
            <a:r>
              <a:rPr lang="en-US" sz="8000"/>
              <a:t>Comparing the linear forecast to the slope needed to vaccinate everyone by a specific date allows us to see how realistic the goal date can be compared to current trends.</a:t>
            </a:r>
            <a:endParaRPr/>
          </a:p>
          <a:p>
            <a:pPr indent="-228600" lvl="0" marL="228600" rtl="0" algn="l">
              <a:lnSpc>
                <a:spcPct val="110000"/>
              </a:lnSpc>
              <a:spcBef>
                <a:spcPts val="1000"/>
              </a:spcBef>
              <a:spcAft>
                <a:spcPts val="0"/>
              </a:spcAft>
              <a:buClr>
                <a:schemeClr val="dk1"/>
              </a:buClr>
              <a:buSzPct val="100000"/>
              <a:buChar char="•"/>
            </a:pPr>
            <a:r>
              <a:rPr lang="en-US" sz="8000"/>
              <a:t>Just using Epic’s US customers</a:t>
            </a:r>
            <a:endParaRPr/>
          </a:p>
          <a:p>
            <a:pPr indent="-184150" lvl="0" marL="228600" rtl="0" algn="l">
              <a:lnSpc>
                <a:spcPct val="110000"/>
              </a:lnSpc>
              <a:spcBef>
                <a:spcPts val="1000"/>
              </a:spcBef>
              <a:spcAft>
                <a:spcPts val="0"/>
              </a:spcAft>
              <a:buClr>
                <a:schemeClr val="dk1"/>
              </a:buClr>
              <a:buSzPct val="100000"/>
              <a:buNone/>
            </a:pPr>
            <a:r>
              <a:t/>
            </a:r>
            <a:endParaRPr/>
          </a:p>
          <a:p>
            <a:pPr indent="0" lvl="0" marL="0" rtl="0" algn="l">
              <a:lnSpc>
                <a:spcPct val="110000"/>
              </a:lnSpc>
              <a:spcBef>
                <a:spcPts val="1000"/>
              </a:spcBef>
              <a:spcAft>
                <a:spcPts val="0"/>
              </a:spcAft>
              <a:buClr>
                <a:schemeClr val="dk1"/>
              </a:buClr>
              <a:buSzPct val="100000"/>
              <a:buNone/>
            </a:pPr>
            <a:r>
              <a:t/>
            </a:r>
            <a:endParaRPr/>
          </a:p>
        </p:txBody>
      </p:sp>
      <p:pic>
        <p:nvPicPr>
          <p:cNvPr id="191" name="Google Shape;191;p13"/>
          <p:cNvPicPr preferRelativeResize="0"/>
          <p:nvPr/>
        </p:nvPicPr>
        <p:blipFill rotWithShape="1">
          <a:blip r:embed="rId3">
            <a:alphaModFix/>
          </a:blip>
          <a:srcRect b="0" l="0" r="0" t="0"/>
          <a:stretch/>
        </p:blipFill>
        <p:spPr>
          <a:xfrm>
            <a:off x="4612822" y="2448545"/>
            <a:ext cx="7255328" cy="3495077"/>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Outcomes and Feedback</a:t>
            </a:r>
            <a:endParaRPr/>
          </a:p>
        </p:txBody>
      </p:sp>
      <p:sp>
        <p:nvSpPr>
          <p:cNvPr id="197" name="Google Shape;197;p14"/>
          <p:cNvSpPr txBox="1"/>
          <p:nvPr>
            <p:ph idx="1" type="body"/>
          </p:nvPr>
        </p:nvSpPr>
        <p:spPr>
          <a:xfrm>
            <a:off x="419099" y="2038349"/>
            <a:ext cx="10782301" cy="4647629"/>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10000"/>
              </a:lnSpc>
              <a:spcBef>
                <a:spcPts val="0"/>
              </a:spcBef>
              <a:spcAft>
                <a:spcPts val="0"/>
              </a:spcAft>
              <a:buClr>
                <a:schemeClr val="dk1"/>
              </a:buClr>
              <a:buSzPct val="100000"/>
              <a:buChar char="•"/>
            </a:pPr>
            <a:r>
              <a:rPr lang="en-US" sz="8000"/>
              <a:t>Cross-customer collaboration between struggling and successful customers</a:t>
            </a:r>
            <a:endParaRPr/>
          </a:p>
          <a:p>
            <a:pPr indent="-228600" lvl="0" marL="228600" rtl="0" algn="l">
              <a:lnSpc>
                <a:spcPct val="110000"/>
              </a:lnSpc>
              <a:spcBef>
                <a:spcPts val="1000"/>
              </a:spcBef>
              <a:spcAft>
                <a:spcPts val="0"/>
              </a:spcAft>
              <a:buClr>
                <a:schemeClr val="dk1"/>
              </a:buClr>
              <a:buSzPct val="100000"/>
              <a:buChar char="•"/>
            </a:pPr>
            <a:r>
              <a:rPr lang="en-US" sz="8000"/>
              <a:t>Increased compliance on snapshot completion with follow-up tools</a:t>
            </a:r>
            <a:endParaRPr/>
          </a:p>
          <a:p>
            <a:pPr indent="-228600" lvl="0" marL="228600" rtl="0" algn="l">
              <a:lnSpc>
                <a:spcPct val="110000"/>
              </a:lnSpc>
              <a:spcBef>
                <a:spcPts val="1000"/>
              </a:spcBef>
              <a:spcAft>
                <a:spcPts val="0"/>
              </a:spcAft>
              <a:buClr>
                <a:schemeClr val="dk1"/>
              </a:buClr>
              <a:buSzPct val="100000"/>
              <a:buChar char="•"/>
            </a:pPr>
            <a:r>
              <a:rPr lang="en-US" sz="8000"/>
              <a:t>Set up a standardized framework for ingesting ad-hoc customer data extracts into internal data warehouse</a:t>
            </a:r>
            <a:endParaRPr/>
          </a:p>
          <a:p>
            <a:pPr indent="-228600" lvl="0" marL="228600" rtl="0" algn="l">
              <a:lnSpc>
                <a:spcPct val="110000"/>
              </a:lnSpc>
              <a:spcBef>
                <a:spcPts val="1000"/>
              </a:spcBef>
              <a:spcAft>
                <a:spcPts val="0"/>
              </a:spcAft>
              <a:buClr>
                <a:schemeClr val="dk1"/>
              </a:buClr>
              <a:buSzPct val="100000"/>
              <a:buChar char="•"/>
            </a:pPr>
            <a:r>
              <a:rPr lang="en-US" sz="8000"/>
              <a:t>“This is my favorite dashboard ever! I can follow up with everyone I need to and get updated on my accounts in a heartbeat. THANKS!!!” – Customer Account Executive, Outpatient Clinicals</a:t>
            </a:r>
            <a:endParaRPr/>
          </a:p>
          <a:p>
            <a:pPr indent="-228600" lvl="0" marL="228600" rtl="0" algn="l">
              <a:lnSpc>
                <a:spcPct val="110000"/>
              </a:lnSpc>
              <a:spcBef>
                <a:spcPts val="1000"/>
              </a:spcBef>
              <a:spcAft>
                <a:spcPts val="0"/>
              </a:spcAft>
              <a:buClr>
                <a:schemeClr val="dk1"/>
              </a:buClr>
              <a:buSzPct val="100000"/>
              <a:buChar char="•"/>
            </a:pPr>
            <a:r>
              <a:rPr lang="en-US" sz="8000"/>
              <a:t>“Udbhav has been an absolute cornerstone of our efforts to track and report on both vaccination project statuses and metrics. He’s fast, organized, savvy to the available tools and able to effectively guide stakeholders to better strategies than what’ve come asking for. He often delivers more/better than what’s requested, and takes much appreciated initiative to create useful, insight-generating visualizations with minimal guidance” – Vaccination Project Lead</a:t>
            </a:r>
            <a:endParaRPr/>
          </a:p>
          <a:p>
            <a:pPr indent="-184150" lvl="0" marL="228600" rtl="0" algn="l">
              <a:lnSpc>
                <a:spcPct val="110000"/>
              </a:lnSpc>
              <a:spcBef>
                <a:spcPts val="1000"/>
              </a:spcBef>
              <a:spcAft>
                <a:spcPts val="0"/>
              </a:spcAft>
              <a:buClr>
                <a:schemeClr val="dk1"/>
              </a:buClr>
              <a:buSzPct val="100000"/>
              <a:buNone/>
            </a:pPr>
            <a:r>
              <a:t/>
            </a:r>
            <a:endParaRPr/>
          </a:p>
          <a:p>
            <a:pPr indent="0" lvl="0" marL="0" rtl="0" algn="l">
              <a:lnSpc>
                <a:spcPct val="11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Snapshot</a:t>
            </a:r>
            <a:endParaRPr/>
          </a:p>
        </p:txBody>
      </p:sp>
      <p:sp>
        <p:nvSpPr>
          <p:cNvPr id="117" name="Google Shape;117;p3"/>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10000"/>
              </a:lnSpc>
              <a:spcBef>
                <a:spcPts val="0"/>
              </a:spcBef>
              <a:spcAft>
                <a:spcPts val="0"/>
              </a:spcAft>
              <a:buClr>
                <a:schemeClr val="dk1"/>
              </a:buClr>
              <a:buSzPct val="100000"/>
              <a:buChar char="•"/>
            </a:pPr>
            <a:r>
              <a:rPr lang="en-US"/>
              <a:t>Project managers at Epic complete a weekly assessment to address key customer concerns related to COVID-19 vaccinations using an internal survey tool.</a:t>
            </a:r>
            <a:endParaRPr/>
          </a:p>
          <a:p>
            <a:pPr indent="-228600" lvl="0" marL="228600" rtl="0" algn="l">
              <a:lnSpc>
                <a:spcPct val="110000"/>
              </a:lnSpc>
              <a:spcBef>
                <a:spcPts val="1000"/>
              </a:spcBef>
              <a:spcAft>
                <a:spcPts val="0"/>
              </a:spcAft>
              <a:buClr>
                <a:schemeClr val="dk1"/>
              </a:buClr>
              <a:buSzPct val="100000"/>
              <a:buChar char="•"/>
            </a:pPr>
            <a:r>
              <a:rPr lang="en-US"/>
              <a:t>Key questions are summarized on the landing page of the dashboard to serve as leading indicators for customer success and escalation. </a:t>
            </a:r>
            <a:endParaRPr/>
          </a:p>
          <a:p>
            <a:pPr indent="-228600" lvl="0" marL="228600" rtl="0" algn="l">
              <a:lnSpc>
                <a:spcPct val="110000"/>
              </a:lnSpc>
              <a:spcBef>
                <a:spcPts val="1000"/>
              </a:spcBef>
              <a:spcAft>
                <a:spcPts val="0"/>
              </a:spcAft>
              <a:buClr>
                <a:schemeClr val="dk1"/>
              </a:buClr>
              <a:buSzPct val="100000"/>
              <a:buChar char="•"/>
            </a:pPr>
            <a:r>
              <a:rPr lang="en-US"/>
              <a:t>You can interactively filter out the customer list based on visualization categories or using a filter panel. </a:t>
            </a:r>
            <a:endParaRPr/>
          </a:p>
          <a:p>
            <a:pPr indent="-228600" lvl="0" marL="228600" rtl="0" algn="l">
              <a:lnSpc>
                <a:spcPct val="110000"/>
              </a:lnSpc>
              <a:spcBef>
                <a:spcPts val="1000"/>
              </a:spcBef>
              <a:spcAft>
                <a:spcPts val="0"/>
              </a:spcAft>
              <a:buClr>
                <a:schemeClr val="dk1"/>
              </a:buClr>
              <a:buSzPct val="100000"/>
              <a:buChar char="•"/>
            </a:pPr>
            <a:r>
              <a:rPr lang="en-US"/>
              <a:t>The customer details table includes a link to email key contacts for the customer</a:t>
            </a:r>
            <a:endParaRPr/>
          </a:p>
        </p:txBody>
      </p:sp>
      <p:pic>
        <p:nvPicPr>
          <p:cNvPr id="118" name="Google Shape;118;p3"/>
          <p:cNvPicPr preferRelativeResize="0"/>
          <p:nvPr/>
        </p:nvPicPr>
        <p:blipFill rotWithShape="1">
          <a:blip r:embed="rId3">
            <a:alphaModFix/>
          </a:blip>
          <a:srcRect b="4945" l="8480" r="18466" t="149"/>
          <a:stretch/>
        </p:blipFill>
        <p:spPr>
          <a:xfrm>
            <a:off x="4632960" y="2067340"/>
            <a:ext cx="7008223" cy="4114004"/>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Snapshot Comment Browser</a:t>
            </a:r>
            <a:endParaRPr/>
          </a:p>
        </p:txBody>
      </p:sp>
      <p:sp>
        <p:nvSpPr>
          <p:cNvPr id="124" name="Google Shape;124;p4"/>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chemeClr val="dk1"/>
              </a:buClr>
              <a:buSzPct val="100000"/>
              <a:buChar char="•"/>
            </a:pPr>
            <a:r>
              <a:rPr lang="en-US"/>
              <a:t>Not all snapshot questions are featured on the main page of the dashboard. To study answers and comments for all questions, you can navigate to the comment browser available as a link in the header</a:t>
            </a:r>
            <a:endParaRPr/>
          </a:p>
          <a:p>
            <a:pPr indent="-228600" lvl="0" marL="228600" rtl="0" algn="l">
              <a:lnSpc>
                <a:spcPct val="110000"/>
              </a:lnSpc>
              <a:spcBef>
                <a:spcPts val="1000"/>
              </a:spcBef>
              <a:spcAft>
                <a:spcPts val="0"/>
              </a:spcAft>
              <a:buClr>
                <a:schemeClr val="dk1"/>
              </a:buClr>
              <a:buSzPct val="100000"/>
              <a:buChar char="•"/>
            </a:pPr>
            <a:r>
              <a:rPr lang="en-US"/>
              <a:t>Note: Mission Control is an internal survey portal</a:t>
            </a:r>
            <a:endParaRPr/>
          </a:p>
        </p:txBody>
      </p:sp>
      <p:grpSp>
        <p:nvGrpSpPr>
          <p:cNvPr id="125" name="Google Shape;125;p4"/>
          <p:cNvGrpSpPr/>
          <p:nvPr/>
        </p:nvGrpSpPr>
        <p:grpSpPr>
          <a:xfrm>
            <a:off x="4472394" y="1929384"/>
            <a:ext cx="7111107" cy="947912"/>
            <a:chOff x="4443819" y="2721182"/>
            <a:chExt cx="7111107" cy="947912"/>
          </a:xfrm>
        </p:grpSpPr>
        <p:pic>
          <p:nvPicPr>
            <p:cNvPr id="126" name="Google Shape;126;p4"/>
            <p:cNvPicPr preferRelativeResize="0"/>
            <p:nvPr/>
          </p:nvPicPr>
          <p:blipFill rotWithShape="1">
            <a:blip r:embed="rId3">
              <a:alphaModFix/>
            </a:blip>
            <a:srcRect b="0" l="1363" r="0" t="0"/>
            <a:stretch/>
          </p:blipFill>
          <p:spPr>
            <a:xfrm>
              <a:off x="4443819" y="2721182"/>
              <a:ext cx="7111107" cy="947912"/>
            </a:xfrm>
            <a:prstGeom prst="rect">
              <a:avLst/>
            </a:prstGeom>
            <a:noFill/>
            <a:ln>
              <a:noFill/>
            </a:ln>
          </p:spPr>
        </p:pic>
        <p:sp>
          <p:nvSpPr>
            <p:cNvPr id="127" name="Google Shape;127;p4"/>
            <p:cNvSpPr/>
            <p:nvPr/>
          </p:nvSpPr>
          <p:spPr>
            <a:xfrm>
              <a:off x="4443819" y="2721182"/>
              <a:ext cx="7111107" cy="947912"/>
            </a:xfrm>
            <a:custGeom>
              <a:rect b="b" l="l" r="r" t="t"/>
              <a:pathLst>
                <a:path extrusionOk="0" h="947912" w="7111107">
                  <a:moveTo>
                    <a:pt x="4347756" y="44346"/>
                  </a:moveTo>
                  <a:lnTo>
                    <a:pt x="4347756" y="903566"/>
                  </a:lnTo>
                  <a:lnTo>
                    <a:pt x="6500406" y="903566"/>
                  </a:lnTo>
                  <a:lnTo>
                    <a:pt x="6500406" y="44346"/>
                  </a:lnTo>
                  <a:close/>
                  <a:moveTo>
                    <a:pt x="0" y="0"/>
                  </a:moveTo>
                  <a:lnTo>
                    <a:pt x="7111107" y="0"/>
                  </a:lnTo>
                  <a:lnTo>
                    <a:pt x="7111107" y="947912"/>
                  </a:lnTo>
                  <a:lnTo>
                    <a:pt x="0" y="947912"/>
                  </a:lnTo>
                  <a:close/>
                </a:path>
              </a:pathLst>
            </a:cu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pic>
        <p:nvPicPr>
          <p:cNvPr id="128" name="Google Shape;128;p4"/>
          <p:cNvPicPr preferRelativeResize="0"/>
          <p:nvPr/>
        </p:nvPicPr>
        <p:blipFill rotWithShape="1">
          <a:blip r:embed="rId4">
            <a:alphaModFix/>
          </a:blip>
          <a:srcRect b="0" l="0" r="0" t="0"/>
          <a:stretch/>
        </p:blipFill>
        <p:spPr>
          <a:xfrm>
            <a:off x="4781956" y="3008322"/>
            <a:ext cx="6491982" cy="3740596"/>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Snapshot by Oversight Cohort</a:t>
            </a:r>
            <a:endParaRPr/>
          </a:p>
        </p:txBody>
      </p:sp>
      <p:sp>
        <p:nvSpPr>
          <p:cNvPr id="134" name="Google Shape;134;p5"/>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10000"/>
              </a:lnSpc>
              <a:spcBef>
                <a:spcPts val="0"/>
              </a:spcBef>
              <a:spcAft>
                <a:spcPts val="0"/>
              </a:spcAft>
              <a:buClr>
                <a:schemeClr val="dk1"/>
              </a:buClr>
              <a:buSzPct val="100000"/>
              <a:buChar char="•"/>
            </a:pPr>
            <a:r>
              <a:rPr lang="en-US"/>
              <a:t>Epic’s customers are subdivided into cohorts so that customer account executives can monitor groups of customers, follow-up up with customer teams and ensure customer success.</a:t>
            </a:r>
            <a:endParaRPr/>
          </a:p>
          <a:p>
            <a:pPr indent="-228600" lvl="0" marL="228600" rtl="0" algn="l">
              <a:lnSpc>
                <a:spcPct val="110000"/>
              </a:lnSpc>
              <a:spcBef>
                <a:spcPts val="1000"/>
              </a:spcBef>
              <a:spcAft>
                <a:spcPts val="0"/>
              </a:spcAft>
              <a:buClr>
                <a:schemeClr val="dk1"/>
              </a:buClr>
              <a:buSzPct val="100000"/>
              <a:buChar char="•"/>
            </a:pPr>
            <a:r>
              <a:rPr lang="en-US"/>
              <a:t>You can select customer roles so that you can generate a bulk email to all people with a specific role in your selected cohort of customers</a:t>
            </a:r>
            <a:endParaRPr/>
          </a:p>
        </p:txBody>
      </p:sp>
      <p:pic>
        <p:nvPicPr>
          <p:cNvPr id="135" name="Google Shape;135;p5"/>
          <p:cNvPicPr preferRelativeResize="0"/>
          <p:nvPr/>
        </p:nvPicPr>
        <p:blipFill rotWithShape="1">
          <a:blip r:embed="rId3">
            <a:alphaModFix/>
          </a:blip>
          <a:srcRect b="0" l="0" r="0" t="0"/>
          <a:stretch/>
        </p:blipFill>
        <p:spPr>
          <a:xfrm>
            <a:off x="4345577" y="1929384"/>
            <a:ext cx="7697391" cy="340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Rollout by Workflow</a:t>
            </a:r>
            <a:endParaRPr/>
          </a:p>
        </p:txBody>
      </p:sp>
      <p:sp>
        <p:nvSpPr>
          <p:cNvPr id="141" name="Google Shape;141;p6"/>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chemeClr val="dk1"/>
              </a:buClr>
              <a:buSzPct val="100000"/>
              <a:buChar char="•"/>
            </a:pPr>
            <a:r>
              <a:rPr lang="en-US"/>
              <a:t>Customers need to prepare certain build based on the different workflows they could be using to coordinate vaccination efforts. </a:t>
            </a:r>
            <a:endParaRPr/>
          </a:p>
          <a:p>
            <a:pPr indent="-228600" lvl="0" marL="228600" rtl="0" algn="l">
              <a:lnSpc>
                <a:spcPct val="110000"/>
              </a:lnSpc>
              <a:spcBef>
                <a:spcPts val="1000"/>
              </a:spcBef>
              <a:spcAft>
                <a:spcPts val="0"/>
              </a:spcAft>
              <a:buClr>
                <a:schemeClr val="dk1"/>
              </a:buClr>
              <a:buSzPct val="100000"/>
              <a:buChar char="•"/>
            </a:pPr>
            <a:r>
              <a:rPr lang="en-US"/>
              <a:t>This page shows you the spread of customers by workflow implementation status across workflows and the ability to see line-level detail.</a:t>
            </a:r>
            <a:endParaRPr/>
          </a:p>
        </p:txBody>
      </p:sp>
      <p:pic>
        <p:nvPicPr>
          <p:cNvPr id="142" name="Google Shape;142;p6"/>
          <p:cNvPicPr preferRelativeResize="0"/>
          <p:nvPr/>
        </p:nvPicPr>
        <p:blipFill rotWithShape="1">
          <a:blip r:embed="rId3">
            <a:alphaModFix/>
          </a:blip>
          <a:srcRect b="0" l="0" r="0" t="0"/>
          <a:stretch/>
        </p:blipFill>
        <p:spPr>
          <a:xfrm>
            <a:off x="4605808" y="2090685"/>
            <a:ext cx="7340501" cy="4251960"/>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Recommended Build Summary</a:t>
            </a:r>
            <a:endParaRPr/>
          </a:p>
        </p:txBody>
      </p:sp>
      <p:sp>
        <p:nvSpPr>
          <p:cNvPr id="148" name="Google Shape;148;p7"/>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10000"/>
              </a:lnSpc>
              <a:spcBef>
                <a:spcPts val="0"/>
              </a:spcBef>
              <a:spcAft>
                <a:spcPts val="0"/>
              </a:spcAft>
              <a:buClr>
                <a:schemeClr val="dk1"/>
              </a:buClr>
              <a:buSzPct val="100000"/>
              <a:buChar char="•"/>
            </a:pPr>
            <a:r>
              <a:rPr lang="en-US"/>
              <a:t>Set up an ad-hoc data collection pipeline to customer systems to determine if certain key features were turned on, since we believe these features could optimize customer vaccination workflows</a:t>
            </a:r>
            <a:endParaRPr/>
          </a:p>
          <a:p>
            <a:pPr indent="-228600" lvl="0" marL="228600" rtl="0" algn="l">
              <a:lnSpc>
                <a:spcPct val="110000"/>
              </a:lnSpc>
              <a:spcBef>
                <a:spcPts val="1000"/>
              </a:spcBef>
              <a:spcAft>
                <a:spcPts val="0"/>
              </a:spcAft>
              <a:buClr>
                <a:schemeClr val="dk1"/>
              </a:buClr>
              <a:buSzPct val="100000"/>
              <a:buChar char="•"/>
            </a:pPr>
            <a:r>
              <a:rPr lang="en-US"/>
              <a:t>Since this is an ad-hoc data process, we included a data completion visual to indicate who isn’t sending data</a:t>
            </a:r>
            <a:endParaRPr/>
          </a:p>
          <a:p>
            <a:pPr indent="-228600" lvl="0" marL="228600" rtl="0" algn="l">
              <a:lnSpc>
                <a:spcPct val="110000"/>
              </a:lnSpc>
              <a:spcBef>
                <a:spcPts val="1000"/>
              </a:spcBef>
              <a:spcAft>
                <a:spcPts val="0"/>
              </a:spcAft>
              <a:buClr>
                <a:schemeClr val="dk1"/>
              </a:buClr>
              <a:buSzPct val="100000"/>
              <a:buChar char="•"/>
            </a:pPr>
            <a:r>
              <a:rPr lang="en-US"/>
              <a:t>2 key features are highlighted by volumes associated with their use as this could indicate success and who may need help with server resources</a:t>
            </a:r>
            <a:endParaRPr/>
          </a:p>
        </p:txBody>
      </p:sp>
      <p:pic>
        <p:nvPicPr>
          <p:cNvPr id="149" name="Google Shape;149;p7"/>
          <p:cNvPicPr preferRelativeResize="0"/>
          <p:nvPr/>
        </p:nvPicPr>
        <p:blipFill rotWithShape="1">
          <a:blip r:embed="rId3">
            <a:alphaModFix/>
          </a:blip>
          <a:srcRect b="0" l="0" r="0" t="0"/>
          <a:stretch/>
        </p:blipFill>
        <p:spPr>
          <a:xfrm>
            <a:off x="4979255" y="2352397"/>
            <a:ext cx="6868484" cy="3982006"/>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Vaccine Administration Hub - Doses</a:t>
            </a:r>
            <a:endParaRPr/>
          </a:p>
        </p:txBody>
      </p:sp>
      <p:sp>
        <p:nvSpPr>
          <p:cNvPr id="155" name="Google Shape;155;p8"/>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10000"/>
              </a:lnSpc>
              <a:spcBef>
                <a:spcPts val="0"/>
              </a:spcBef>
              <a:spcAft>
                <a:spcPts val="0"/>
              </a:spcAft>
              <a:buClr>
                <a:schemeClr val="dk1"/>
              </a:buClr>
              <a:buSzPct val="100000"/>
              <a:buChar char="•"/>
            </a:pPr>
            <a:r>
              <a:rPr lang="en-US"/>
              <a:t>Track cumulative and daily vaccine administrations as documented in customer Epic systems</a:t>
            </a:r>
            <a:endParaRPr/>
          </a:p>
          <a:p>
            <a:pPr indent="-228600" lvl="0" marL="228600" rtl="0" algn="l">
              <a:lnSpc>
                <a:spcPct val="110000"/>
              </a:lnSpc>
              <a:spcBef>
                <a:spcPts val="1000"/>
              </a:spcBef>
              <a:spcAft>
                <a:spcPts val="0"/>
              </a:spcAft>
              <a:buClr>
                <a:schemeClr val="dk1"/>
              </a:buClr>
              <a:buSzPct val="100000"/>
              <a:buChar char="•"/>
            </a:pPr>
            <a:r>
              <a:rPr lang="en-US"/>
              <a:t>Visualize the data on a map and by customer to identify key trends. Can change these visuals to a previous search date.</a:t>
            </a:r>
            <a:endParaRPr/>
          </a:p>
          <a:p>
            <a:pPr indent="-228600" lvl="0" marL="228600" rtl="0" algn="l">
              <a:lnSpc>
                <a:spcPct val="110000"/>
              </a:lnSpc>
              <a:spcBef>
                <a:spcPts val="1000"/>
              </a:spcBef>
              <a:spcAft>
                <a:spcPts val="0"/>
              </a:spcAft>
              <a:buClr>
                <a:schemeClr val="dk1"/>
              </a:buClr>
              <a:buSzPct val="100000"/>
              <a:buChar char="•"/>
            </a:pPr>
            <a:r>
              <a:rPr lang="en-US"/>
              <a:t>Data collected via ad-hoc pipeline</a:t>
            </a:r>
            <a:endParaRPr/>
          </a:p>
        </p:txBody>
      </p:sp>
      <p:pic>
        <p:nvPicPr>
          <p:cNvPr id="156" name="Google Shape;156;p8"/>
          <p:cNvPicPr preferRelativeResize="0"/>
          <p:nvPr/>
        </p:nvPicPr>
        <p:blipFill rotWithShape="1">
          <a:blip r:embed="rId3">
            <a:alphaModFix/>
          </a:blip>
          <a:srcRect b="0" l="0" r="0" t="0"/>
          <a:stretch/>
        </p:blipFill>
        <p:spPr>
          <a:xfrm>
            <a:off x="4345577" y="2292992"/>
            <a:ext cx="7707843" cy="3888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Vaccine Administration Hub - Patients</a:t>
            </a:r>
            <a:endParaRPr/>
          </a:p>
        </p:txBody>
      </p:sp>
      <p:sp>
        <p:nvSpPr>
          <p:cNvPr id="162" name="Google Shape;162;p9"/>
          <p:cNvSpPr txBox="1"/>
          <p:nvPr>
            <p:ph idx="1" type="body"/>
          </p:nvPr>
        </p:nvSpPr>
        <p:spPr>
          <a:xfrm>
            <a:off x="394063" y="1929384"/>
            <a:ext cx="3951514" cy="425196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10000"/>
              </a:lnSpc>
              <a:spcBef>
                <a:spcPts val="0"/>
              </a:spcBef>
              <a:spcAft>
                <a:spcPts val="0"/>
              </a:spcAft>
              <a:buClr>
                <a:schemeClr val="dk1"/>
              </a:buClr>
              <a:buSzPct val="100000"/>
              <a:buChar char="•"/>
            </a:pPr>
            <a:r>
              <a:rPr lang="en-US"/>
              <a:t>Track cumulative and daily patients who are vaccinated as documented in customer Epic systems</a:t>
            </a:r>
            <a:endParaRPr/>
          </a:p>
          <a:p>
            <a:pPr indent="-228600" lvl="0" marL="228600" rtl="0" algn="l">
              <a:lnSpc>
                <a:spcPct val="110000"/>
              </a:lnSpc>
              <a:spcBef>
                <a:spcPts val="1000"/>
              </a:spcBef>
              <a:spcAft>
                <a:spcPts val="0"/>
              </a:spcAft>
              <a:buClr>
                <a:schemeClr val="dk1"/>
              </a:buClr>
              <a:buSzPct val="100000"/>
              <a:buChar char="•"/>
            </a:pPr>
            <a:r>
              <a:rPr lang="en-US"/>
              <a:t>Toggle between different patient metrics like Fully Vaccinated and Patients with at least 1 dose</a:t>
            </a:r>
            <a:endParaRPr/>
          </a:p>
          <a:p>
            <a:pPr indent="-228600" lvl="0" marL="228600" rtl="0" algn="l">
              <a:lnSpc>
                <a:spcPct val="110000"/>
              </a:lnSpc>
              <a:spcBef>
                <a:spcPts val="1000"/>
              </a:spcBef>
              <a:spcAft>
                <a:spcPts val="0"/>
              </a:spcAft>
              <a:buClr>
                <a:schemeClr val="dk1"/>
              </a:buClr>
              <a:buSzPct val="100000"/>
              <a:buChar char="•"/>
            </a:pPr>
            <a:r>
              <a:rPr lang="en-US"/>
              <a:t>Visualize the data on a map and by customer to identify key trends. Can change these visuals to a previous search date.</a:t>
            </a:r>
            <a:endParaRPr/>
          </a:p>
        </p:txBody>
      </p:sp>
      <p:pic>
        <p:nvPicPr>
          <p:cNvPr id="163" name="Google Shape;163;p9"/>
          <p:cNvPicPr preferRelativeResize="0"/>
          <p:nvPr/>
        </p:nvPicPr>
        <p:blipFill rotWithShape="1">
          <a:blip r:embed="rId3">
            <a:alphaModFix/>
          </a:blip>
          <a:srcRect b="5360" l="0" r="0" t="0"/>
          <a:stretch/>
        </p:blipFill>
        <p:spPr>
          <a:xfrm>
            <a:off x="4345577" y="2279586"/>
            <a:ext cx="7729813" cy="3692589"/>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Vaccine Administration Hub - Details</a:t>
            </a:r>
            <a:endParaRPr/>
          </a:p>
        </p:txBody>
      </p:sp>
      <p:sp>
        <p:nvSpPr>
          <p:cNvPr id="169" name="Google Shape;169;p10"/>
          <p:cNvSpPr txBox="1"/>
          <p:nvPr>
            <p:ph idx="1" type="body"/>
          </p:nvPr>
        </p:nvSpPr>
        <p:spPr>
          <a:xfrm>
            <a:off x="394063" y="1929384"/>
            <a:ext cx="3832458"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a:t>Details table that allows you to filter by search date and view all overall administration metrics for each customer</a:t>
            </a:r>
            <a:endParaRPr/>
          </a:p>
        </p:txBody>
      </p:sp>
      <p:pic>
        <p:nvPicPr>
          <p:cNvPr id="170" name="Google Shape;170;p10"/>
          <p:cNvPicPr preferRelativeResize="0"/>
          <p:nvPr/>
        </p:nvPicPr>
        <p:blipFill rotWithShape="1">
          <a:blip r:embed="rId3">
            <a:alphaModFix/>
          </a:blip>
          <a:srcRect b="0" l="0" r="0" t="0"/>
          <a:stretch/>
        </p:blipFill>
        <p:spPr>
          <a:xfrm>
            <a:off x="4226521" y="2320362"/>
            <a:ext cx="7853831" cy="3788097"/>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ketchyVTI">
  <a:themeElements>
    <a:clrScheme name="SketchyVTI">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yVTI">
  <a:themeElements>
    <a:clrScheme name="SketchyVTI">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2021-04-01T15:59:23Z</dcterms:created>
  <dc:creator>Udbhav Desai</dc:creator>
</cp:coreProperties>
</file>