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AD09E8-4F50-4399-8A57-FEE26B2FE832}">
  <a:tblStyle styleId="{4FAD09E8-4F50-4399-8A57-FEE26B2FE8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articles/sdata201635" TargetMode="External"/><Relationship Id="rId3" Type="http://schemas.openxmlformats.org/officeDocument/2006/relationships/hyperlink" Target="https://www.nature.com/articles/sdata201635"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a6385f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5a6385f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final problem statement is the automation of extraction of clinical concepts from health records. And we use different models like BERT and (ELMO+LSTM) after preprocessing the dataset and we compare these models with the </a:t>
            </a:r>
            <a:r>
              <a:rPr lang="en"/>
              <a:t>existing approaches.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5a6385f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5a6385f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5a6385f2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5a6385f2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Due to the restrictions introduced by Institutional Review Board (IRB), only a portion of data from the original dataset is available. We used the dataset that was provided by you ma’am,The dataset consists of clinical summaries from three different medical sites: </a:t>
            </a:r>
            <a:r>
              <a:rPr lang="en"/>
              <a:t>P</a:t>
            </a:r>
            <a:r>
              <a:rPr lang="en"/>
              <a:t>artners Healthcare, Beth Israel Deaconess Medical Center, and the University of Pittsburgh Medical Center. There are three clinical concepts annotated in this corpus: problems, tests, and treatments. There are 256 for training and 170 for testing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5a6385f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5a6385f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that the use of BERT for the process of </a:t>
            </a:r>
            <a:r>
              <a:rPr lang="en"/>
              <a:t>clinical</a:t>
            </a:r>
            <a:r>
              <a:rPr lang="en"/>
              <a:t> concept extraction is going to be very beneficial due to the use of the </a:t>
            </a:r>
            <a:r>
              <a:rPr lang="en"/>
              <a:t>transformers</a:t>
            </a:r>
            <a:r>
              <a:rPr lang="en"/>
              <a:t>. We aim to achieve a high F1-Score for the model and compare with the existing state-of-the-art. Since the ELMo model that has been used by the paper is </a:t>
            </a:r>
            <a:r>
              <a:rPr lang="en"/>
              <a:t>considered</a:t>
            </a:r>
            <a:r>
              <a:rPr lang="en"/>
              <a:t> a huge </a:t>
            </a:r>
            <a:r>
              <a:rPr lang="en"/>
              <a:t>improvement</a:t>
            </a:r>
            <a:r>
              <a:rPr lang="en"/>
              <a:t> on the general ELMo model, we decided to change the prediction model and are going to try using these state-of-the-art models namely BiLSTM .We think that since these models have not been used with the specific ELMo model, we can </a:t>
            </a:r>
            <a:r>
              <a:rPr lang="en"/>
              <a:t>achieve better results and a good F!-score and compare with the base paper.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5a6385f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5a6385f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few typos with the existing dataset that need to be fixed. The two typos basically involve removing the word and the tag with it. So in one file the </a:t>
            </a:r>
            <a:r>
              <a:rPr lang="en"/>
              <a:t>world</a:t>
            </a:r>
            <a:r>
              <a:rPr lang="en"/>
              <a:t> bun has a tag test which has to be removed and in another the word </a:t>
            </a:r>
            <a:r>
              <a:rPr lang="en"/>
              <a:t>patient</a:t>
            </a:r>
            <a:r>
              <a:rPr lang="en"/>
              <a:t> has a tag test which again needs to be removed. So once we extract the zip files and remove the typos we then load thisd data </a:t>
            </a:r>
            <a:r>
              <a:rPr lang="en"/>
              <a:t>into</a:t>
            </a:r>
            <a:r>
              <a:rPr lang="en"/>
              <a:t> a pkl file which will be used by the two models.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0e31ef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0e31ef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we’ll talk about BERT, an we fine-tune the Bio-Clinical BERT model on the dataset. We use BERT because it makes use of transformers and has an attention mechanism which allows it to associate each which part of the </a:t>
            </a:r>
            <a:r>
              <a:rPr lang="en"/>
              <a:t>sentence</a:t>
            </a:r>
            <a:r>
              <a:rPr lang="en"/>
              <a:t> is </a:t>
            </a:r>
            <a:r>
              <a:rPr lang="en">
                <a:solidFill>
                  <a:schemeClr val="dk1"/>
                </a:solidFill>
              </a:rPr>
              <a:t>The Bio_ClinicalBERT model was trained on all notes from</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MIMIC III</a:t>
            </a:r>
            <a:r>
              <a:rPr lang="en">
                <a:solidFill>
                  <a:schemeClr val="dk1"/>
                </a:solidFill>
              </a:rPr>
              <a:t>, a database containing electronic health records from ICU patients at the Beth Israel Hospital in Boston, MA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c0e31ef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c0e31ef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 length  we considered was a sentence of 256 words and truncation if this is exceeded. Most of the </a:t>
            </a:r>
            <a:r>
              <a:rPr lang="en"/>
              <a:t>sentences</a:t>
            </a:r>
            <a:r>
              <a:rPr lang="en"/>
              <a:t> were below this limit and the few that weren’t were truncated. train_batch_size': 10,          </a:t>
            </a:r>
            <a:endParaRPr/>
          </a:p>
          <a:p>
            <a:pPr indent="0" lvl="0" marL="0" rtl="0" algn="l">
              <a:spcBef>
                <a:spcPts val="0"/>
              </a:spcBef>
              <a:spcAft>
                <a:spcPts val="0"/>
              </a:spcAft>
              <a:buNone/>
            </a:pPr>
            <a:r>
              <a:rPr lang="en"/>
              <a:t>'learning_rate': 0.0001, 'epochs' : 4. TThe results for this will be discussed in the next slides and Now I’ll hand it over ti Vishwas to talk about ELMO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0e31ef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0e31ef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c0e31ef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c0e31ef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c0e31ef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c0e31ef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5a6385f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5a6385f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Electronic health records are used to store patient treatment and diagnosis data, and have often been viewed of great importance in bringing about advances in the field of healthcare technology. Automatic extraction of concepts from these electronic health records proves to be a very essential step in changing the unstructured data within a health record or a clinical note into a form that has actionable and </a:t>
            </a:r>
            <a:r>
              <a:rPr lang="en"/>
              <a:t>structured</a:t>
            </a:r>
            <a:r>
              <a:rPr lang="en"/>
              <a:t> information.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c0e31ef5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c0e31ef5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c0e31ef5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c0e31ef5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6bcf45b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6bcf45b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the code and got this output. For each word a label is assigned indicating the context. Since ELMo is a bidirectional language model, we can figure out problems, tests and </a:t>
            </a:r>
            <a:r>
              <a:rPr lang="en"/>
              <a:t>treatments with a good F1-score.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c0e31ef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c0e31ef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6bcf45b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6bcf45b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5a6385f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5a6385f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c0e31ef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c0e31ef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6bcf45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6bcf45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6bcf45b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6bcf45b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5a6385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5a6385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c0e31ef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c0e31ef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6bcf45b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6bcf45b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c0e31ef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c0e31ef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medium.com/mysuperai/what-is-named-entity-recognition-ner-and-how-can-i-use-it-2b68cf6f545d" TargetMode="External"/><Relationship Id="rId4" Type="http://schemas.openxmlformats.org/officeDocument/2006/relationships/hyperlink" Target="https://www.analyticsvidhya.com/blog/2019/03/learn-to-use-elmo-to-extract-features-from-tex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cbi.nlm.nih.gov/pubmed/?term=Wu%20Y%5BAuthor%5D&amp;cauthor=true&amp;cauthor_uid=26958273" TargetMode="External"/><Relationship Id="rId4" Type="http://schemas.openxmlformats.org/officeDocument/2006/relationships/hyperlink" Target="https://www.ncbi.nlm.nih.gov/pubmed/?term=Xu%20J%5BAuthor%5D&amp;cauthor=true&amp;cauthor_uid=26958273" TargetMode="External"/><Relationship Id="rId5" Type="http://schemas.openxmlformats.org/officeDocument/2006/relationships/hyperlink" Target="https://www.ncbi.nlm.nih.gov/pubmed/?term=Jiang%20M%5BAuthor%5D&amp;cauthor=true&amp;cauthor_uid=26958273" TargetMode="External"/><Relationship Id="rId6" Type="http://schemas.openxmlformats.org/officeDocument/2006/relationships/hyperlink" Target="https://www.ncbi.nlm.nih.gov/pubmed/?term=Zhang%20Y%5BAuthor%5D&amp;cauthor=true&amp;cauthor_uid=26958273" TargetMode="External"/><Relationship Id="rId7" Type="http://schemas.openxmlformats.org/officeDocument/2006/relationships/hyperlink" Target="https://www.ncbi.nlm.nih.gov/pubmed/?term=Xu%20H%5BAuthor%5D&amp;cauthor=true&amp;cauthor_uid=2695827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93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800"/>
              <a:t>Comparative</a:t>
            </a:r>
            <a:r>
              <a:rPr lang="en" sz="3800"/>
              <a:t> study on </a:t>
            </a:r>
            <a:r>
              <a:rPr lang="en" sz="3800"/>
              <a:t>Clinical Concept Extraction</a:t>
            </a:r>
            <a:endParaRPr/>
          </a:p>
        </p:txBody>
      </p:sp>
      <p:sp>
        <p:nvSpPr>
          <p:cNvPr id="73" name="Google Shape;73;p13"/>
          <p:cNvSpPr txBox="1"/>
          <p:nvPr>
            <p:ph idx="1" type="subTitle"/>
          </p:nvPr>
        </p:nvSpPr>
        <p:spPr>
          <a:xfrm>
            <a:off x="2371717" y="3067675"/>
            <a:ext cx="6331500" cy="1662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400"/>
              <a:t>Team members:</a:t>
            </a:r>
            <a:endParaRPr sz="2400"/>
          </a:p>
          <a:p>
            <a:pPr indent="0" lvl="0" marL="0" rtl="0" algn="l">
              <a:spcBef>
                <a:spcPts val="0"/>
              </a:spcBef>
              <a:spcAft>
                <a:spcPts val="0"/>
              </a:spcAft>
              <a:buNone/>
            </a:pPr>
            <a:r>
              <a:rPr lang="en" sz="2400"/>
              <a:t>Meghna Kashyap (181IT127)</a:t>
            </a:r>
            <a:endParaRPr sz="2400"/>
          </a:p>
          <a:p>
            <a:pPr indent="0" lvl="0" marL="0" rtl="0" algn="l">
              <a:spcBef>
                <a:spcPts val="0"/>
              </a:spcBef>
              <a:spcAft>
                <a:spcPts val="0"/>
              </a:spcAft>
              <a:buNone/>
            </a:pPr>
            <a:r>
              <a:rPr lang="en" sz="2400"/>
              <a:t>Udbhav Bisarya (181IT150)</a:t>
            </a:r>
            <a:endParaRPr sz="2400"/>
          </a:p>
          <a:p>
            <a:pPr indent="0" lvl="0" marL="0" rtl="0" algn="l">
              <a:spcBef>
                <a:spcPts val="0"/>
              </a:spcBef>
              <a:spcAft>
                <a:spcPts val="0"/>
              </a:spcAft>
              <a:buNone/>
            </a:pPr>
            <a:r>
              <a:rPr lang="en" sz="2400"/>
              <a:t>Vishwas Parekh (181IT252)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a:t>
            </a:r>
            <a:endParaRPr/>
          </a:p>
        </p:txBody>
      </p:sp>
      <p:sp>
        <p:nvSpPr>
          <p:cNvPr id="125" name="Google Shape;125;p22"/>
          <p:cNvSpPr txBox="1"/>
          <p:nvPr>
            <p:ph idx="1" type="subTitle"/>
          </p:nvPr>
        </p:nvSpPr>
        <p:spPr>
          <a:xfrm>
            <a:off x="2390275" y="1553625"/>
            <a:ext cx="6331500" cy="26781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extraction of clinical concepts from health records has been successful in the past few years with a lot of models based on NLP, but due to the </a:t>
            </a:r>
            <a:r>
              <a:rPr lang="en"/>
              <a:t>heterogeneous</a:t>
            </a:r>
            <a:r>
              <a:rPr lang="en"/>
              <a:t> nature of Health Record data meant that no one model has been </a:t>
            </a:r>
            <a:r>
              <a:rPr lang="en"/>
              <a:t>successful</a:t>
            </a:r>
            <a:r>
              <a:rPr lang="en"/>
              <a:t> globally.</a:t>
            </a:r>
            <a:endParaRPr/>
          </a:p>
          <a:p>
            <a:pPr indent="-342900" lvl="0" marL="457200" rtl="0" algn="l">
              <a:spcBef>
                <a:spcPts val="0"/>
              </a:spcBef>
              <a:spcAft>
                <a:spcPts val="0"/>
              </a:spcAft>
              <a:buSzPts val="1800"/>
              <a:buChar char="●"/>
            </a:pPr>
            <a:r>
              <a:rPr lang="en"/>
              <a:t>The aim of this project is the </a:t>
            </a:r>
            <a:r>
              <a:rPr lang="en"/>
              <a:t>automation</a:t>
            </a:r>
            <a:r>
              <a:rPr lang="en"/>
              <a:t> of extraction of clinical concepts from health records using different models, and then comparing these with already existing </a:t>
            </a:r>
            <a:r>
              <a:rPr lang="en"/>
              <a:t>approaches</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Objectives</a:t>
            </a:r>
            <a:endParaRPr/>
          </a:p>
        </p:txBody>
      </p:sp>
      <p:sp>
        <p:nvSpPr>
          <p:cNvPr id="131" name="Google Shape;131;p23"/>
          <p:cNvSpPr txBox="1"/>
          <p:nvPr>
            <p:ph idx="1" type="subTitle"/>
          </p:nvPr>
        </p:nvSpPr>
        <p:spPr>
          <a:xfrm>
            <a:off x="2390275" y="15536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Creating a model that utilizes ELMO embeddings with a Bi-LSTM to solve the task of clinical concept extraction. </a:t>
            </a:r>
            <a:endParaRPr/>
          </a:p>
          <a:p>
            <a:pPr indent="-342900" lvl="0" marL="457200" rtl="0" algn="l">
              <a:spcBef>
                <a:spcPts val="0"/>
              </a:spcBef>
              <a:spcAft>
                <a:spcPts val="0"/>
              </a:spcAft>
              <a:buSzPts val="1800"/>
              <a:buChar char="●"/>
            </a:pPr>
            <a:r>
              <a:rPr lang="en"/>
              <a:t>Creating a model that uses word embeddings with BERT to solve the task of clinical concept extraction.</a:t>
            </a:r>
            <a:endParaRPr/>
          </a:p>
          <a:p>
            <a:pPr indent="-342900" lvl="0" marL="457200" rtl="0" algn="l">
              <a:spcBef>
                <a:spcPts val="0"/>
              </a:spcBef>
              <a:spcAft>
                <a:spcPts val="0"/>
              </a:spcAft>
              <a:buSzPts val="1800"/>
              <a:buChar char="●"/>
            </a:pPr>
            <a:r>
              <a:rPr lang="en"/>
              <a:t>Comparative</a:t>
            </a:r>
            <a:r>
              <a:rPr lang="en"/>
              <a:t> study of base paper and new models created.</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Dataset</a:t>
            </a:r>
            <a:endParaRPr/>
          </a:p>
        </p:txBody>
      </p:sp>
      <p:sp>
        <p:nvSpPr>
          <p:cNvPr id="137" name="Google Shape;137;p24"/>
          <p:cNvSpPr txBox="1"/>
          <p:nvPr>
            <p:ph idx="1" type="subTitle"/>
          </p:nvPr>
        </p:nvSpPr>
        <p:spPr>
          <a:xfrm>
            <a:off x="2371725" y="1617400"/>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We use the same dataset as the </a:t>
            </a:r>
            <a:r>
              <a:rPr lang="en"/>
              <a:t>reference</a:t>
            </a:r>
            <a:r>
              <a:rPr lang="en"/>
              <a:t> paper, which is the data provided by the 2010 i2b2/VA challenge for training the clinical concept extraction system, as we plan to compare the results we obtain with the results obtained by them.</a:t>
            </a:r>
            <a:endParaRPr/>
          </a:p>
          <a:p>
            <a:pPr indent="-342900" lvl="0" marL="457200" rtl="0" algn="l">
              <a:spcBef>
                <a:spcPts val="0"/>
              </a:spcBef>
              <a:spcAft>
                <a:spcPts val="0"/>
              </a:spcAft>
              <a:buSzPts val="1800"/>
              <a:buChar char="●"/>
            </a:pPr>
            <a:r>
              <a:rPr lang="en"/>
              <a:t>There are three clinical concepts annotated in this corpus: problems, tests, and treatments.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2371725" y="630225"/>
            <a:ext cx="63315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200"/>
              <a:t>Proposed Modifications</a:t>
            </a:r>
            <a:endParaRPr sz="4200"/>
          </a:p>
        </p:txBody>
      </p:sp>
      <p:sp>
        <p:nvSpPr>
          <p:cNvPr id="143" name="Google Shape;143;p25"/>
          <p:cNvSpPr txBox="1"/>
          <p:nvPr>
            <p:ph idx="1" type="subTitle"/>
          </p:nvPr>
        </p:nvSpPr>
        <p:spPr>
          <a:xfrm>
            <a:off x="2390275" y="15536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Using different models to compare the performance of the models for clinical concept extraction.</a:t>
            </a:r>
            <a:endParaRPr/>
          </a:p>
          <a:p>
            <a:pPr indent="-342900" lvl="1" marL="914400" rtl="0" algn="l">
              <a:spcBef>
                <a:spcPts val="0"/>
              </a:spcBef>
              <a:spcAft>
                <a:spcPts val="0"/>
              </a:spcAft>
              <a:buSzPts val="1800"/>
              <a:buChar char="○"/>
            </a:pPr>
            <a:r>
              <a:rPr lang="en"/>
              <a:t>Use a bidirectional LSTM model that utilizes ELMO embeddings</a:t>
            </a:r>
            <a:endParaRPr/>
          </a:p>
          <a:p>
            <a:pPr indent="-342900" lvl="1" marL="914400" rtl="0" algn="l">
              <a:spcBef>
                <a:spcPts val="0"/>
              </a:spcBef>
              <a:spcAft>
                <a:spcPts val="0"/>
              </a:spcAft>
              <a:buSzPts val="1800"/>
              <a:buChar char="○"/>
            </a:pPr>
            <a:r>
              <a:rPr lang="en"/>
              <a:t>U</a:t>
            </a:r>
            <a:r>
              <a:rPr lang="en"/>
              <a:t>tilize a BERT model</a:t>
            </a:r>
            <a:endParaRPr/>
          </a:p>
          <a:p>
            <a:pPr indent="-342900" lvl="0" marL="457200" rtl="0" algn="l">
              <a:spcBef>
                <a:spcPts val="0"/>
              </a:spcBef>
              <a:spcAft>
                <a:spcPts val="0"/>
              </a:spcAft>
              <a:buSzPts val="1800"/>
              <a:buChar char="●"/>
            </a:pPr>
            <a:r>
              <a:rPr lang="en"/>
              <a:t>Compare the results obtained based on standard metrics like F1 score, Precision, Recall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Methodology</a:t>
            </a:r>
            <a:endParaRPr/>
          </a:p>
        </p:txBody>
      </p:sp>
      <p:sp>
        <p:nvSpPr>
          <p:cNvPr id="149" name="Google Shape;149;p26"/>
          <p:cNvSpPr txBox="1"/>
          <p:nvPr>
            <p:ph idx="1" type="subTitle"/>
          </p:nvPr>
        </p:nvSpPr>
        <p:spPr>
          <a:xfrm>
            <a:off x="2371725" y="1634000"/>
            <a:ext cx="6331500" cy="26781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We processed the Dataset to fix typos within files to ease the use of tokens and concepts.</a:t>
            </a:r>
            <a:endParaRPr/>
          </a:p>
          <a:p>
            <a:pPr indent="-342900" lvl="0" marL="457200" rtl="0" algn="l">
              <a:spcBef>
                <a:spcPts val="0"/>
              </a:spcBef>
              <a:spcAft>
                <a:spcPts val="0"/>
              </a:spcAft>
              <a:buSzPts val="1800"/>
              <a:buChar char="●"/>
            </a:pPr>
            <a:r>
              <a:rPr lang="en"/>
              <a:t>Fine-tuned an existing BERT model for the i2b2 2010 dataset, and divided the annotations into 6 tags ('problem', 'treatment', 'test', 'B-problem', 'B-treatment', 'B-test') with an outside tag corresponding to ('').</a:t>
            </a:r>
            <a:endParaRPr/>
          </a:p>
          <a:p>
            <a:pPr indent="-342900" lvl="0" marL="457200" rtl="0" algn="l">
              <a:spcBef>
                <a:spcPts val="0"/>
              </a:spcBef>
              <a:spcAft>
                <a:spcPts val="0"/>
              </a:spcAft>
              <a:buSzPts val="1800"/>
              <a:buChar char="●"/>
            </a:pPr>
            <a:r>
              <a:rPr lang="en"/>
              <a:t>Used ELMO model to give out embeddings for the sentences, and then trained a Bi-LSTM model to be able to predict the tag associated with the embeddings.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2371725" y="630225"/>
            <a:ext cx="63315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BERT based approach to solving NER</a:t>
            </a:r>
            <a:endParaRPr sz="4000"/>
          </a:p>
        </p:txBody>
      </p:sp>
      <p:sp>
        <p:nvSpPr>
          <p:cNvPr id="155" name="Google Shape;155;p27"/>
          <p:cNvSpPr txBox="1"/>
          <p:nvPr>
            <p:ph idx="1" type="subTitle"/>
          </p:nvPr>
        </p:nvSpPr>
        <p:spPr>
          <a:xfrm>
            <a:off x="2390275" y="2046225"/>
            <a:ext cx="6331500" cy="18471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BERT makes use of transformers and takes the preprocessed dataset to fine-tune the existing state-of-the-art clinical BERT for NER</a:t>
            </a:r>
            <a:endParaRPr/>
          </a:p>
          <a:p>
            <a:pPr indent="-342900" lvl="0" marL="457200" rtl="0" algn="l">
              <a:spcBef>
                <a:spcPts val="0"/>
              </a:spcBef>
              <a:spcAft>
                <a:spcPts val="0"/>
              </a:spcAft>
              <a:buSzPts val="1800"/>
              <a:buChar char="●"/>
            </a:pPr>
            <a:r>
              <a:rPr lang="en"/>
              <a:t>BERT uses transformers which have an attention mechanism that distinguishes them from other Seq2Seq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2371725" y="630225"/>
            <a:ext cx="63315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BERT based approach to solving NER</a:t>
            </a:r>
            <a:endParaRPr sz="4000"/>
          </a:p>
        </p:txBody>
      </p:sp>
      <p:sp>
        <p:nvSpPr>
          <p:cNvPr id="161" name="Google Shape;161;p28"/>
          <p:cNvSpPr txBox="1"/>
          <p:nvPr>
            <p:ph idx="1" type="subTitle"/>
          </p:nvPr>
        </p:nvSpPr>
        <p:spPr>
          <a:xfrm>
            <a:off x="2390275" y="20462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Since most sentences have a length less than 256 words, that is considered the maximum and any input exceeding this will be truncated. </a:t>
            </a:r>
            <a:endParaRPr/>
          </a:p>
          <a:p>
            <a:pPr indent="-342900" lvl="0" marL="457200" rtl="0" algn="l">
              <a:spcBef>
                <a:spcPts val="0"/>
              </a:spcBef>
              <a:spcAft>
                <a:spcPts val="0"/>
              </a:spcAft>
              <a:buSzPts val="1800"/>
              <a:buChar char="●"/>
            </a:pPr>
            <a:r>
              <a:rPr lang="en"/>
              <a:t>Training is done of the beth+partners dataset to obtain the fine-tuned model</a:t>
            </a:r>
            <a:endParaRPr/>
          </a:p>
          <a:p>
            <a:pPr indent="-342900" lvl="0" marL="457200" rtl="0" algn="l">
              <a:spcBef>
                <a:spcPts val="0"/>
              </a:spcBef>
              <a:spcAft>
                <a:spcPts val="0"/>
              </a:spcAft>
              <a:buSzPts val="1800"/>
              <a:buChar char="●"/>
            </a:pPr>
            <a:r>
              <a:rPr lang="en"/>
              <a:t>This fine-tuned model is used to evaluate performance on the test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2371725" y="630225"/>
            <a:ext cx="6331500" cy="1354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800"/>
              <a:t>ELMO and Bi-LSTM based approach to solving NER</a:t>
            </a:r>
            <a:endParaRPr sz="3800"/>
          </a:p>
        </p:txBody>
      </p:sp>
      <p:sp>
        <p:nvSpPr>
          <p:cNvPr id="167" name="Google Shape;167;p29"/>
          <p:cNvSpPr txBox="1"/>
          <p:nvPr>
            <p:ph idx="1" type="subTitle"/>
          </p:nvPr>
        </p:nvSpPr>
        <p:spPr>
          <a:xfrm>
            <a:off x="2371725" y="2045000"/>
            <a:ext cx="6331500" cy="24012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We used </a:t>
            </a:r>
            <a:r>
              <a:rPr lang="en"/>
              <a:t>ELMO embeddings to give out vectors in the form of a matrix of the size (a,b,c).</a:t>
            </a:r>
            <a:endParaRPr/>
          </a:p>
          <a:p>
            <a:pPr indent="-342900" lvl="0" marL="457200" rtl="0" algn="l">
              <a:spcBef>
                <a:spcPts val="0"/>
              </a:spcBef>
              <a:spcAft>
                <a:spcPts val="0"/>
              </a:spcAft>
              <a:buSzPts val="1800"/>
              <a:buChar char="●"/>
            </a:pPr>
            <a:r>
              <a:rPr lang="en"/>
              <a:t>The term ‘a’ is the total </a:t>
            </a:r>
            <a:r>
              <a:rPr lang="en"/>
              <a:t>number</a:t>
            </a:r>
            <a:r>
              <a:rPr lang="en"/>
              <a:t> of sentences passed as input, ‘b’ is the length of the longest sentence and ‘c’ is 1024, which is the size of the embedding vector.</a:t>
            </a:r>
            <a:endParaRPr/>
          </a:p>
          <a:p>
            <a:pPr indent="-342900" lvl="0" marL="457200" rtl="0" algn="l">
              <a:spcBef>
                <a:spcPts val="0"/>
              </a:spcBef>
              <a:spcAft>
                <a:spcPts val="0"/>
              </a:spcAft>
              <a:buSzPts val="1800"/>
              <a:buChar char="●"/>
            </a:pPr>
            <a:r>
              <a:rPr lang="en"/>
              <a:t>We add a ‘</a:t>
            </a:r>
            <a:r>
              <a:rPr lang="en"/>
              <a:t>padd-word’</a:t>
            </a:r>
            <a:r>
              <a:rPr lang="en"/>
              <a:t> to each sentence so </a:t>
            </a:r>
            <a:r>
              <a:rPr lang="en"/>
              <a:t>all</a:t>
            </a:r>
            <a:r>
              <a:rPr lang="en"/>
              <a:t> sentences have the same length and the embedding size is uniform, so we can use this for our Bi-LSTM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Continuation</a:t>
            </a:r>
            <a:endParaRPr/>
          </a:p>
        </p:txBody>
      </p:sp>
      <p:sp>
        <p:nvSpPr>
          <p:cNvPr id="173" name="Google Shape;173;p30"/>
          <p:cNvSpPr txBox="1"/>
          <p:nvPr>
            <p:ph idx="1" type="subTitle"/>
          </p:nvPr>
        </p:nvSpPr>
        <p:spPr>
          <a:xfrm>
            <a:off x="2371725" y="1684225"/>
            <a:ext cx="6331500" cy="26781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After getting the embeddings for a sentence and its corresponding labels or concepts, we pass this  to our Bi-LSTM model.</a:t>
            </a:r>
            <a:endParaRPr/>
          </a:p>
          <a:p>
            <a:pPr indent="-342900" lvl="0" marL="457200" rtl="0" algn="l">
              <a:spcBef>
                <a:spcPts val="0"/>
              </a:spcBef>
              <a:spcAft>
                <a:spcPts val="0"/>
              </a:spcAft>
              <a:buSzPts val="1800"/>
              <a:buChar char="●"/>
            </a:pPr>
            <a:r>
              <a:rPr lang="en"/>
              <a:t>The output contains a vector that is used to predict the label corresponding to each word within that sentence, there are seven possible label categories ('problem', 'treatment', 'test', 'B-problem', 'B-treatment', 'B-test', ''), and each word in the corpus is mapped to one of the label categories, based on its context.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2371725" y="3087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Results</a:t>
            </a:r>
            <a:endParaRPr/>
          </a:p>
        </p:txBody>
      </p:sp>
      <p:graphicFrame>
        <p:nvGraphicFramePr>
          <p:cNvPr id="179" name="Google Shape;179;p31"/>
          <p:cNvGraphicFramePr/>
          <p:nvPr/>
        </p:nvGraphicFramePr>
        <p:xfrm>
          <a:off x="952500" y="1248675"/>
          <a:ext cx="3000000" cy="3000000"/>
        </p:xfrm>
        <a:graphic>
          <a:graphicData uri="http://schemas.openxmlformats.org/drawingml/2006/table">
            <a:tbl>
              <a:tblPr>
                <a:noFill/>
                <a:tableStyleId>{4FAD09E8-4F50-4399-8A57-FEE26B2FE832}</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F1-score</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Precision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Recall</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problem</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0.8992</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0.8914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0.9071</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treatment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0.8602</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0.8614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0.8590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test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0.8737</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0.8764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0.8710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B-problem</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0.9132</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0.9146</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0.9119</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B-treatment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0.8969</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0.9000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0.8937</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B-test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0.8971</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0.8845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0.9101</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AVG_MICRO</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NaN</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NaN</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79" name="Google Shape;79;p14"/>
          <p:cNvSpPr txBox="1"/>
          <p:nvPr>
            <p:ph idx="1" type="subTitle"/>
          </p:nvPr>
        </p:nvSpPr>
        <p:spPr>
          <a:xfrm>
            <a:off x="2390275" y="1607350"/>
            <a:ext cx="6331500" cy="29553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Electronic health records (EHRs) have been widely viewed to have great potential to improve clinical research and bring about advances in healthcare technology.</a:t>
            </a:r>
            <a:endParaRPr/>
          </a:p>
          <a:p>
            <a:pPr indent="-342900" lvl="0" marL="457200" rtl="0" algn="l">
              <a:spcBef>
                <a:spcPts val="0"/>
              </a:spcBef>
              <a:spcAft>
                <a:spcPts val="0"/>
              </a:spcAft>
              <a:buSzPts val="1800"/>
              <a:buChar char="●"/>
            </a:pPr>
            <a:r>
              <a:rPr lang="en"/>
              <a:t>A significant portion of clinical extraction is found as free text, and we need to achieve the goal of “meaningful information”, transforming the EHR data into actionable knowledge.</a:t>
            </a:r>
            <a:endParaRPr/>
          </a:p>
          <a:p>
            <a:pPr indent="-342900" lvl="0" marL="457200" rtl="0" algn="l">
              <a:spcBef>
                <a:spcPts val="0"/>
              </a:spcBef>
              <a:spcAft>
                <a:spcPts val="0"/>
              </a:spcAft>
              <a:buSzPts val="1800"/>
              <a:buChar char="●"/>
            </a:pPr>
            <a:r>
              <a:rPr lang="en"/>
              <a:t>The solution to this is to replace these manual methods with autonomous computational extraction.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2767175" y="352775"/>
            <a:ext cx="85914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ELMO and LSTM Results</a:t>
            </a:r>
            <a:endParaRPr sz="3500"/>
          </a:p>
        </p:txBody>
      </p:sp>
      <p:graphicFrame>
        <p:nvGraphicFramePr>
          <p:cNvPr id="185" name="Google Shape;185;p32"/>
          <p:cNvGraphicFramePr/>
          <p:nvPr/>
        </p:nvGraphicFramePr>
        <p:xfrm>
          <a:off x="759200" y="1103375"/>
          <a:ext cx="3000000" cy="3000000"/>
        </p:xfrm>
        <a:graphic>
          <a:graphicData uri="http://schemas.openxmlformats.org/drawingml/2006/table">
            <a:tbl>
              <a:tblPr>
                <a:noFill/>
                <a:tableStyleId>{4FAD09E8-4F50-4399-8A57-FEE26B2FE832}</a:tableStyleId>
              </a:tblPr>
              <a:tblGrid>
                <a:gridCol w="1906400"/>
                <a:gridCol w="1906400"/>
                <a:gridCol w="1906400"/>
                <a:gridCol w="1906400"/>
              </a:tblGrid>
              <a:tr h="365725">
                <a:tc>
                  <a:txBody>
                    <a:bodyPr/>
                    <a:lstStyle/>
                    <a:p>
                      <a:pPr indent="0" lvl="0" marL="0" rtl="0" algn="l">
                        <a:spcBef>
                          <a:spcPts val="0"/>
                        </a:spcBef>
                        <a:spcAft>
                          <a:spcPts val="0"/>
                        </a:spcAft>
                        <a:buNone/>
                      </a:pPr>
                      <a:r>
                        <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rPr>
                        <a:t>Precision</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rPr>
                        <a:t>Recall</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rPr>
                        <a:t>F1-score</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test</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0.78</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0.76</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B-problem</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0.75</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0.81</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treatment</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0.59</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0.76</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0.67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problem</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0.72</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0.70</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0.71</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B-test</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0.89</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0.73</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0.80</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B-treatment</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0.79</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0.81</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0.80</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micro avg</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0.79</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0.75</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macro avg</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200">
                          <a:solidFill>
                            <a:schemeClr val="lt1"/>
                          </a:solidFill>
                        </a:rPr>
                        <a:t>0.75</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0.76</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25">
                <a:tc>
                  <a:txBody>
                    <a:bodyPr/>
                    <a:lstStyle/>
                    <a:p>
                      <a:pPr indent="0" lvl="0" marL="0" rtl="0" algn="l">
                        <a:spcBef>
                          <a:spcPts val="0"/>
                        </a:spcBef>
                        <a:spcAft>
                          <a:spcPts val="0"/>
                        </a:spcAft>
                        <a:buNone/>
                      </a:pPr>
                      <a:r>
                        <a:rPr b="1" lang="en" sz="1200">
                          <a:solidFill>
                            <a:schemeClr val="lt1"/>
                          </a:solidFill>
                        </a:rPr>
                        <a:t>weighted avg</a:t>
                      </a:r>
                      <a:endParaRPr b="1"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0.80</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200">
                          <a:solidFill>
                            <a:schemeClr val="lt1"/>
                          </a:solidFill>
                        </a:rPr>
                        <a:t>0.75</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rPr>
                        <a:t>0.77</a:t>
                      </a:r>
                      <a:endParaRPr sz="12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1257925" y="630225"/>
            <a:ext cx="74454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Models</a:t>
            </a:r>
            <a:endParaRPr/>
          </a:p>
        </p:txBody>
      </p:sp>
      <p:graphicFrame>
        <p:nvGraphicFramePr>
          <p:cNvPr id="191" name="Google Shape;191;p33"/>
          <p:cNvGraphicFramePr/>
          <p:nvPr/>
        </p:nvGraphicFramePr>
        <p:xfrm>
          <a:off x="1257925" y="1641125"/>
          <a:ext cx="3000000" cy="3000000"/>
        </p:xfrm>
        <a:graphic>
          <a:graphicData uri="http://schemas.openxmlformats.org/drawingml/2006/table">
            <a:tbl>
              <a:tblPr>
                <a:noFill/>
                <a:tableStyleId>{4FAD09E8-4F50-4399-8A57-FEE26B2FE832}</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solidFill>
                            <a:schemeClr val="lt1"/>
                          </a:solidFill>
                        </a:rPr>
                        <a:t>Method</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Precision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Recall</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F1-score</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ELMo(Gener</a:t>
                      </a:r>
                      <a:r>
                        <a:rPr b="1" lang="en">
                          <a:solidFill>
                            <a:schemeClr val="lt1"/>
                          </a:solidFill>
                        </a:rPr>
                        <a:t>al) +BiLSTM-CRF</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0.8326</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0.8184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0.8254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Clr>
                          <a:schemeClr val="dk2"/>
                        </a:buClr>
                        <a:buSzPts val="1100"/>
                        <a:buFont typeface="Arial"/>
                        <a:buNone/>
                      </a:pPr>
                      <a:r>
                        <a:rPr b="1" lang="en">
                          <a:solidFill>
                            <a:schemeClr val="lt1"/>
                          </a:solidFill>
                        </a:rPr>
                        <a:t>ELMo(Clinical) +BiLSTM-CRF</a:t>
                      </a:r>
                      <a:endParaRPr b="1">
                        <a:solidFill>
                          <a:schemeClr val="lt1"/>
                        </a:solidFill>
                      </a:endParaRPr>
                    </a:p>
                    <a:p>
                      <a:pPr indent="0" lvl="0" marL="0" rtl="0" algn="l">
                        <a:spcBef>
                          <a:spcPts val="0"/>
                        </a:spcBef>
                        <a:spcAft>
                          <a:spcPts val="0"/>
                        </a:spcAft>
                        <a:buNone/>
                      </a:pPr>
                      <a:r>
                        <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0.8934</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0.8787</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0.8860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ELMo(General) + BiLSTM</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0.79</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0.77</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BERT</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0.8900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ctrTitle"/>
          </p:nvPr>
        </p:nvSpPr>
        <p:spPr>
          <a:xfrm>
            <a:off x="2451200" y="431675"/>
            <a:ext cx="6318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 and Analysis</a:t>
            </a:r>
            <a:endParaRPr/>
          </a:p>
        </p:txBody>
      </p:sp>
      <p:sp>
        <p:nvSpPr>
          <p:cNvPr id="197" name="Google Shape;197;p34"/>
          <p:cNvSpPr txBox="1"/>
          <p:nvPr>
            <p:ph idx="1" type="subTitle"/>
          </p:nvPr>
        </p:nvSpPr>
        <p:spPr>
          <a:xfrm>
            <a:off x="2475500" y="1566050"/>
            <a:ext cx="6270300" cy="24012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ELMo along with Bi-LSTM model has an f1-score of 0.77 and the BERT model has an f-score of 0.8900. </a:t>
            </a:r>
            <a:endParaRPr/>
          </a:p>
          <a:p>
            <a:pPr indent="-342900" lvl="0" marL="457200" rtl="0" algn="l">
              <a:spcBef>
                <a:spcPts val="0"/>
              </a:spcBef>
              <a:spcAft>
                <a:spcPts val="0"/>
              </a:spcAft>
              <a:buSzPts val="1800"/>
              <a:buChar char="●"/>
            </a:pPr>
            <a:r>
              <a:rPr lang="en"/>
              <a:t>Comparing with the methods used in “</a:t>
            </a:r>
            <a:r>
              <a:rPr lang="en"/>
              <a:t>Clinical concept extraction with contextual word embedding</a:t>
            </a:r>
            <a:r>
              <a:rPr lang="en"/>
              <a:t>”, the ELMO(General) and simple Bi-LSTM performs poorly when compared with the BiLSTM-CRF based models proposed by them, while the BERT model used by us outperforms the models proposed by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203" name="Google Shape;203;p35"/>
          <p:cNvSpPr txBox="1"/>
          <p:nvPr>
            <p:ph idx="1" type="subTitle"/>
          </p:nvPr>
        </p:nvSpPr>
        <p:spPr>
          <a:xfrm>
            <a:off x="2371725" y="1553625"/>
            <a:ext cx="6331500" cy="26955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In natural language processing, contextual word embedding approaches have been optimistic. In this paper we have used ELMo along with Bi-LSTM and BERT models which is trained on 2010 i2b2/VA dataset.</a:t>
            </a:r>
            <a:endParaRPr/>
          </a:p>
          <a:p>
            <a:pPr indent="-342900" lvl="0" marL="457200" rtl="0" algn="l">
              <a:spcBef>
                <a:spcPts val="0"/>
              </a:spcBef>
              <a:spcAft>
                <a:spcPts val="0"/>
              </a:spcAft>
              <a:buSzPts val="1800"/>
              <a:buChar char="●"/>
            </a:pPr>
            <a:r>
              <a:rPr lang="en"/>
              <a:t>The BERT model is seen to perform better and is more optimal to use in clinical concept extraction. </a:t>
            </a:r>
            <a:endParaRPr/>
          </a:p>
          <a:p>
            <a:pPr indent="-342900" lvl="0" marL="457200" rtl="0" algn="l">
              <a:spcBef>
                <a:spcPts val="0"/>
              </a:spcBef>
              <a:spcAft>
                <a:spcPts val="0"/>
              </a:spcAft>
              <a:buSzPts val="1800"/>
              <a:buChar char="●"/>
            </a:pPr>
            <a:r>
              <a:rPr lang="en"/>
              <a:t>This paper provides extensive comparison between models and shows the effectiveness of NER tasks to provide meaningful results for clinical diagnosis.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65500" y="242075"/>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Base Paper</a:t>
            </a:r>
            <a:endParaRPr/>
          </a:p>
        </p:txBody>
      </p:sp>
      <p:sp>
        <p:nvSpPr>
          <p:cNvPr id="209" name="Google Shape;209;p36"/>
          <p:cNvSpPr txBox="1"/>
          <p:nvPr>
            <p:ph idx="1" type="subTitle"/>
          </p:nvPr>
        </p:nvSpPr>
        <p:spPr>
          <a:xfrm>
            <a:off x="265500" y="1560274"/>
            <a:ext cx="4045200" cy="180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Clinical concept extraction with contextual word embedding</a:t>
            </a:r>
            <a:endParaRPr/>
          </a:p>
          <a:p>
            <a:pPr indent="0" lvl="0" marL="457200" rtl="0" algn="l">
              <a:spcBef>
                <a:spcPts val="0"/>
              </a:spcBef>
              <a:spcAft>
                <a:spcPts val="0"/>
              </a:spcAft>
              <a:buClr>
                <a:schemeClr val="dk2"/>
              </a:buClr>
              <a:buSzPts val="1100"/>
              <a:buFont typeface="Arial"/>
              <a:buNone/>
            </a:pPr>
            <a:r>
              <a:rPr lang="en"/>
              <a:t>-</a:t>
            </a:r>
            <a:r>
              <a:rPr lang="en"/>
              <a:t>Zhu, Henghui, Ioannis Ch Paschalidis, and Amir Tahmasebi. </a:t>
            </a:r>
            <a:endParaRPr/>
          </a:p>
        </p:txBody>
      </p:sp>
      <p:sp>
        <p:nvSpPr>
          <p:cNvPr id="210" name="Google Shape;210;p36"/>
          <p:cNvSpPr txBox="1"/>
          <p:nvPr>
            <p:ph idx="2" type="body"/>
          </p:nvPr>
        </p:nvSpPr>
        <p:spPr>
          <a:xfrm>
            <a:off x="4939500" y="528425"/>
            <a:ext cx="3837000" cy="3864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500"/>
              <a:t>OTHER REFERENCES</a:t>
            </a:r>
            <a:endParaRPr sz="900"/>
          </a:p>
          <a:p>
            <a:pPr indent="-285750" lvl="0" marL="457200" rtl="0" algn="l">
              <a:spcBef>
                <a:spcPts val="1600"/>
              </a:spcBef>
              <a:spcAft>
                <a:spcPts val="0"/>
              </a:spcAft>
              <a:buSzPts val="900"/>
              <a:buChar char="●"/>
            </a:pPr>
            <a:r>
              <a:rPr lang="en" sz="1500"/>
              <a:t>Bidirectional LSTM-CRF for clinical concept extraction.</a:t>
            </a:r>
            <a:endParaRPr sz="1500"/>
          </a:p>
          <a:p>
            <a:pPr indent="-285750" lvl="1" marL="914400" rtl="0" algn="l">
              <a:spcBef>
                <a:spcPts val="0"/>
              </a:spcBef>
              <a:spcAft>
                <a:spcPts val="0"/>
              </a:spcAft>
              <a:buSzPts val="900"/>
              <a:buChar char="○"/>
            </a:pPr>
            <a:r>
              <a:rPr lang="en" sz="1500"/>
              <a:t>Chalapathy, Raghavendra, Ehsan Zare Borzeshi, and Massimo Piccardi. </a:t>
            </a:r>
            <a:endParaRPr sz="1500"/>
          </a:p>
          <a:p>
            <a:pPr indent="-285750" lvl="0" marL="457200" rtl="0" algn="l">
              <a:lnSpc>
                <a:spcPct val="100000"/>
              </a:lnSpc>
              <a:spcBef>
                <a:spcPts val="0"/>
              </a:spcBef>
              <a:spcAft>
                <a:spcPts val="0"/>
              </a:spcAft>
              <a:buSzPts val="900"/>
              <a:buChar char="●"/>
            </a:pPr>
            <a:r>
              <a:rPr lang="en" sz="1500"/>
              <a:t>Publicly available clinical BERT embeddings.</a:t>
            </a:r>
            <a:endParaRPr sz="1500"/>
          </a:p>
          <a:p>
            <a:pPr indent="-285750" lvl="1" marL="914400" rtl="0" algn="l">
              <a:lnSpc>
                <a:spcPct val="100000"/>
              </a:lnSpc>
              <a:spcBef>
                <a:spcPts val="0"/>
              </a:spcBef>
              <a:spcAft>
                <a:spcPts val="0"/>
              </a:spcAft>
              <a:buSzPts val="900"/>
              <a:buChar char="○"/>
            </a:pPr>
            <a:r>
              <a:rPr lang="en" sz="1500"/>
              <a:t>Alsentzer, Emily, John R. Murphy, Willie Boag, Wei-Hung Weng, Di Jin, Tristan Naumann, and Matthew McDermott.</a:t>
            </a:r>
            <a:endParaRPr sz="1500"/>
          </a:p>
          <a:p>
            <a:pPr indent="-285750" lvl="0" marL="457200" rtl="0" algn="l">
              <a:spcBef>
                <a:spcPts val="0"/>
              </a:spcBef>
              <a:spcAft>
                <a:spcPts val="0"/>
              </a:spcAft>
              <a:buSzPts val="900"/>
              <a:buChar char="●"/>
            </a:pPr>
            <a:r>
              <a:rPr lang="en" sz="1500" u="sng">
                <a:solidFill>
                  <a:schemeClr val="hlink"/>
                </a:solidFill>
                <a:hlinkClick r:id="rId3"/>
              </a:rPr>
              <a:t>Named Entity Recognition</a:t>
            </a:r>
            <a:endParaRPr sz="1500"/>
          </a:p>
          <a:p>
            <a:pPr indent="-285750" lvl="0" marL="457200" rtl="0" algn="l">
              <a:spcBef>
                <a:spcPts val="0"/>
              </a:spcBef>
              <a:spcAft>
                <a:spcPts val="0"/>
              </a:spcAft>
              <a:buSzPts val="900"/>
              <a:buChar char="●"/>
            </a:pPr>
            <a:r>
              <a:rPr lang="en" sz="1500" u="sng">
                <a:solidFill>
                  <a:schemeClr val="hlink"/>
                </a:solidFill>
                <a:hlinkClick r:id="rId4"/>
              </a:rPr>
              <a:t>ELMo</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 type="subTitle"/>
          </p:nvPr>
        </p:nvSpPr>
        <p:spPr>
          <a:xfrm>
            <a:off x="2380225" y="955500"/>
            <a:ext cx="6331500" cy="32325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extraction of concepts from health records has been successful in the past few years with a lot of models based on NLP, but due to the heterogeneous nature of Health Record data meant that no one model has been successful globally.</a:t>
            </a:r>
            <a:endParaRPr/>
          </a:p>
          <a:p>
            <a:pPr indent="-342900" lvl="0" marL="457200" rtl="0" algn="l">
              <a:spcBef>
                <a:spcPts val="0"/>
              </a:spcBef>
              <a:spcAft>
                <a:spcPts val="0"/>
              </a:spcAft>
              <a:buSzPts val="1800"/>
              <a:buChar char="●"/>
            </a:pPr>
            <a:r>
              <a:rPr lang="en"/>
              <a:t>The particular class of NLP problems for extracting clinical concepts is Named Entity Recognition(NER). </a:t>
            </a:r>
            <a:endParaRPr/>
          </a:p>
          <a:p>
            <a:pPr indent="-342900" lvl="0" marL="457200" rtl="0" algn="l">
              <a:spcBef>
                <a:spcPts val="0"/>
              </a:spcBef>
              <a:spcAft>
                <a:spcPts val="0"/>
              </a:spcAft>
              <a:buSzPts val="1800"/>
              <a:buChar char="●"/>
            </a:pPr>
            <a:r>
              <a:rPr lang="en"/>
              <a:t>NER is used to classify named entities present in text into </a:t>
            </a:r>
            <a:r>
              <a:rPr lang="en"/>
              <a:t>predefined</a:t>
            </a:r>
            <a:r>
              <a:rPr lang="en"/>
              <a:t> categories. It helps by adding semantic knowledge to our content and helps to understand the subject of any given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ctrTitle"/>
          </p:nvPr>
        </p:nvSpPr>
        <p:spPr>
          <a:xfrm>
            <a:off x="2371725" y="630225"/>
            <a:ext cx="63315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Issues and Challenges</a:t>
            </a:r>
            <a:endParaRPr sz="4500"/>
          </a:p>
        </p:txBody>
      </p:sp>
      <p:sp>
        <p:nvSpPr>
          <p:cNvPr id="90" name="Google Shape;90;p16"/>
          <p:cNvSpPr txBox="1"/>
          <p:nvPr>
            <p:ph idx="1" type="subTitle"/>
          </p:nvPr>
        </p:nvSpPr>
        <p:spPr>
          <a:xfrm>
            <a:off x="2371725" y="1557025"/>
            <a:ext cx="6331500" cy="24012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Extracting</a:t>
            </a:r>
            <a:r>
              <a:rPr lang="en"/>
              <a:t> information from Electronic Health Records into meaningful data</a:t>
            </a:r>
            <a:endParaRPr/>
          </a:p>
          <a:p>
            <a:pPr indent="-342900" lvl="0" marL="457200" rtl="0" algn="l">
              <a:spcBef>
                <a:spcPts val="0"/>
              </a:spcBef>
              <a:spcAft>
                <a:spcPts val="0"/>
              </a:spcAft>
              <a:buSzPts val="1800"/>
              <a:buChar char="●"/>
            </a:pPr>
            <a:r>
              <a:rPr lang="en"/>
              <a:t>Only portions of datasets are available due to medical data being sensitive information, which hinders research.</a:t>
            </a:r>
            <a:endParaRPr/>
          </a:p>
          <a:p>
            <a:pPr indent="-342900" lvl="0" marL="457200" rtl="0" algn="l">
              <a:spcBef>
                <a:spcPts val="0"/>
              </a:spcBef>
              <a:spcAft>
                <a:spcPts val="0"/>
              </a:spcAft>
              <a:buSzPts val="1800"/>
              <a:buChar char="●"/>
            </a:pPr>
            <a:r>
              <a:rPr lang="en"/>
              <a:t>Traditional ML approaches do not work well, as identifying and labeling named entities needs understanding of the context of a sentence and sequence of the word labels in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ctrTitle"/>
          </p:nvPr>
        </p:nvSpPr>
        <p:spPr>
          <a:xfrm>
            <a:off x="2371725" y="630225"/>
            <a:ext cx="6331500" cy="8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6" name="Google Shape;96;p17"/>
          <p:cNvSpPr txBox="1"/>
          <p:nvPr>
            <p:ph idx="1" type="subTitle"/>
          </p:nvPr>
        </p:nvSpPr>
        <p:spPr>
          <a:xfrm>
            <a:off x="2390275" y="15068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Understanding of </a:t>
            </a:r>
            <a:r>
              <a:rPr lang="en"/>
              <a:t>extraction of clinical concepts from health records is the main goal of this project. </a:t>
            </a:r>
            <a:endParaRPr/>
          </a:p>
          <a:p>
            <a:pPr indent="-342900" lvl="0" marL="457200" rtl="0" algn="l">
              <a:spcBef>
                <a:spcPts val="0"/>
              </a:spcBef>
              <a:spcAft>
                <a:spcPts val="0"/>
              </a:spcAft>
              <a:buSzPts val="1800"/>
              <a:buChar char="●"/>
            </a:pPr>
            <a:r>
              <a:rPr lang="en"/>
              <a:t>This is an essential step for turning the unstructured data in any clinical note given by a doctor/hospital into structured information which can benefit a patient more.</a:t>
            </a:r>
            <a:endParaRPr/>
          </a:p>
          <a:p>
            <a:pPr indent="-342900" lvl="0" marL="457200" rtl="0" algn="l">
              <a:spcBef>
                <a:spcPts val="0"/>
              </a:spcBef>
              <a:spcAft>
                <a:spcPts val="0"/>
              </a:spcAft>
              <a:buSzPts val="1800"/>
              <a:buChar char="●"/>
            </a:pPr>
            <a:r>
              <a:rPr lang="en"/>
              <a:t>In order to gain more knowledge in this field, we took it up as our course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390200" y="4755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102" name="Google Shape;102;p18"/>
          <p:cNvGraphicFramePr/>
          <p:nvPr/>
        </p:nvGraphicFramePr>
        <p:xfrm>
          <a:off x="952500" y="1161110"/>
          <a:ext cx="3000000" cy="3000000"/>
        </p:xfrm>
        <a:graphic>
          <a:graphicData uri="http://schemas.openxmlformats.org/drawingml/2006/table">
            <a:tbl>
              <a:tblPr>
                <a:noFill/>
                <a:tableStyleId>{4FAD09E8-4F50-4399-8A57-FEE26B2FE832}</a:tableStyleId>
              </a:tblPr>
              <a:tblGrid>
                <a:gridCol w="1488275"/>
                <a:gridCol w="1659075"/>
                <a:gridCol w="1829850"/>
                <a:gridCol w="2261800"/>
              </a:tblGrid>
              <a:tr h="427900">
                <a:tc>
                  <a:txBody>
                    <a:bodyPr/>
                    <a:lstStyle/>
                    <a:p>
                      <a:pPr indent="0" lvl="0" marL="0" rtl="0" algn="l">
                        <a:spcBef>
                          <a:spcPts val="0"/>
                        </a:spcBef>
                        <a:spcAft>
                          <a:spcPts val="0"/>
                        </a:spcAft>
                        <a:buNone/>
                      </a:pPr>
                      <a:r>
                        <a:rPr b="1" lang="en"/>
                        <a:t>Paper</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Authors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Advantage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Limitations</a:t>
                      </a:r>
                      <a:endParaRPr b="1"/>
                    </a:p>
                  </a:txBody>
                  <a:tcPr marT="91425" marB="91425" marR="91425" marL="91425">
                    <a:lnB cap="flat" cmpd="sng" w="9525">
                      <a:solidFill>
                        <a:srgbClr val="9E9E9E"/>
                      </a:solidFill>
                      <a:prstDash val="solid"/>
                      <a:round/>
                      <a:headEnd len="sm" w="sm" type="none"/>
                      <a:tailEnd len="sm" w="sm" type="none"/>
                    </a:lnB>
                  </a:tcPr>
                </a:tc>
              </a:tr>
              <a:tr h="1282925">
                <a:tc>
                  <a:txBody>
                    <a:bodyPr/>
                    <a:lstStyle/>
                    <a:p>
                      <a:pPr indent="0" lvl="0" marL="0" rtl="0" algn="l">
                        <a:spcBef>
                          <a:spcPts val="0"/>
                        </a:spcBef>
                        <a:spcAft>
                          <a:spcPts val="0"/>
                        </a:spcAft>
                        <a:buNone/>
                      </a:pPr>
                      <a:r>
                        <a:rPr lang="en" sz="1200"/>
                        <a:t>Clinical Concept Extraction with Contextual Word Embedding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Henghui Zhu, </a:t>
                      </a:r>
                      <a:endParaRPr sz="1200"/>
                    </a:p>
                    <a:p>
                      <a:pPr indent="0" lvl="0" marL="0" rtl="0" algn="l">
                        <a:spcBef>
                          <a:spcPts val="0"/>
                        </a:spcBef>
                        <a:spcAft>
                          <a:spcPts val="0"/>
                        </a:spcAft>
                        <a:buNone/>
                      </a:pPr>
                      <a:r>
                        <a:rPr lang="en" sz="1200"/>
                        <a:t>Ioannis Ch. Paschalidis, Amir Tahmasebi</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They have used ELMo as the word embedding model, and have specifically trained it for the clinical domain.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They didn’t explore other models that could have performed better for NER. </a:t>
                      </a:r>
                      <a:endParaRPr sz="1200"/>
                    </a:p>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2925">
                <a:tc>
                  <a:txBody>
                    <a:bodyPr/>
                    <a:lstStyle/>
                    <a:p>
                      <a:pPr indent="0" lvl="0" marL="0" rtl="0" algn="l">
                        <a:lnSpc>
                          <a:spcPct val="91283"/>
                        </a:lnSpc>
                        <a:spcBef>
                          <a:spcPts val="600"/>
                        </a:spcBef>
                        <a:spcAft>
                          <a:spcPts val="0"/>
                        </a:spcAft>
                        <a:buClr>
                          <a:schemeClr val="dk2"/>
                        </a:buClr>
                        <a:buSzPts val="1100"/>
                        <a:buFont typeface="Arial"/>
                        <a:buNone/>
                      </a:pPr>
                      <a:r>
                        <a:rPr lang="en" sz="1200"/>
                        <a:t>Bidirectional LSTM-CRF for Clinical Concept Extraction</a:t>
                      </a:r>
                      <a:endParaRPr b="1" sz="2300">
                        <a:solidFill>
                          <a:schemeClr val="dk2"/>
                        </a:solidFill>
                        <a:highlight>
                          <a:srgbClr val="FFFFFF"/>
                        </a:highlight>
                      </a:endParaRPr>
                    </a:p>
                    <a:p>
                      <a:pPr indent="0" lvl="0" marL="0" rtl="0" algn="l">
                        <a:spcBef>
                          <a:spcPts val="90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uFill>
                            <a:noFill/>
                          </a:uFill>
                          <a:hlinkClick r:id="rId3"/>
                        </a:rPr>
                        <a:t>Yonghui Wu</a:t>
                      </a:r>
                      <a:r>
                        <a:rPr lang="en" sz="1200"/>
                        <a:t>, Ph.D, </a:t>
                      </a:r>
                      <a:r>
                        <a:rPr lang="en" sz="1200">
                          <a:uFill>
                            <a:noFill/>
                          </a:uFill>
                          <a:hlinkClick r:id="rId4"/>
                        </a:rPr>
                        <a:t>Jun Xu</a:t>
                      </a:r>
                      <a:r>
                        <a:rPr lang="en" sz="1200"/>
                        <a:t>, Ph.D, </a:t>
                      </a:r>
                      <a:r>
                        <a:rPr lang="en" sz="1200">
                          <a:uFill>
                            <a:noFill/>
                          </a:uFill>
                          <a:hlinkClick r:id="rId5"/>
                        </a:rPr>
                        <a:t>Min Jiang</a:t>
                      </a:r>
                      <a:r>
                        <a:rPr lang="en" sz="1200"/>
                        <a:t>, M.S, </a:t>
                      </a:r>
                      <a:r>
                        <a:rPr lang="en" sz="1200">
                          <a:uFill>
                            <a:noFill/>
                          </a:uFill>
                          <a:hlinkClick r:id="rId6"/>
                        </a:rPr>
                        <a:t>Yaoyun Zhang</a:t>
                      </a:r>
                      <a:r>
                        <a:rPr lang="en" sz="1200"/>
                        <a:t>, Ph.D and </a:t>
                      </a:r>
                      <a:r>
                        <a:rPr lang="en" sz="1200">
                          <a:uFill>
                            <a:noFill/>
                          </a:uFill>
                          <a:hlinkClick r:id="rId7"/>
                        </a:rPr>
                        <a:t>Hua Xu</a:t>
                      </a:r>
                      <a:r>
                        <a:rPr lang="en" sz="1200"/>
                        <a:t>, Ph.D</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This paper uses BiLSTM for NER, thus giving us a solid base for the project.</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 use of different embedding techniques leads to poor results</a:t>
                      </a:r>
                      <a:endParaRPr sz="1200"/>
                    </a:p>
                    <a:p>
                      <a:pPr indent="0" lvl="0" marL="0" rtl="0" algn="l">
                        <a:spcBef>
                          <a:spcPts val="0"/>
                        </a:spcBef>
                        <a:spcAft>
                          <a:spcPts val="0"/>
                        </a:spcAft>
                        <a:buNone/>
                      </a:pPr>
                      <a:r>
                        <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19"/>
          <p:cNvGraphicFramePr/>
          <p:nvPr/>
        </p:nvGraphicFramePr>
        <p:xfrm>
          <a:off x="1002750" y="1428775"/>
          <a:ext cx="3000000" cy="3000000"/>
        </p:xfrm>
        <a:graphic>
          <a:graphicData uri="http://schemas.openxmlformats.org/drawingml/2006/table">
            <a:tbl>
              <a:tblPr>
                <a:noFill/>
                <a:tableStyleId>{4FAD09E8-4F50-4399-8A57-FEE26B2FE832}</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Paper</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Authors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Advantage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Limitations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Publicly available clinical BERT embeddings.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Alsentzer, Emily, John R. Murphy, Willie Boag, Wei-Hung Weng, Di Jin, Tristan Naumann, and Matthew McDermott.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It explores the </a:t>
                      </a:r>
                      <a:r>
                        <a:rPr lang="en"/>
                        <a:t>rather underutilized BERT word embedding to demonstrate its superiority over general word embeddings.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They used the MIMIC dataset that has notes from only one healthcare institution. </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2531575" y="630225"/>
            <a:ext cx="6171600" cy="1569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500"/>
              <a:t>Outcome of literature review</a:t>
            </a:r>
            <a:endParaRPr sz="4500"/>
          </a:p>
        </p:txBody>
      </p:sp>
      <p:sp>
        <p:nvSpPr>
          <p:cNvPr id="113" name="Google Shape;113;p20"/>
          <p:cNvSpPr txBox="1"/>
          <p:nvPr>
            <p:ph idx="1" type="subTitle"/>
          </p:nvPr>
        </p:nvSpPr>
        <p:spPr>
          <a:xfrm>
            <a:off x="2549125" y="2152175"/>
            <a:ext cx="6136500" cy="22071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task of clinical concept extraction is extremely </a:t>
            </a:r>
            <a:r>
              <a:rPr lang="en"/>
              <a:t>important</a:t>
            </a:r>
            <a:r>
              <a:rPr lang="en"/>
              <a:t> as successful extraction of concepts from clinical notes can provide a great scope for advancements in healthcare technology.</a:t>
            </a:r>
            <a:endParaRPr/>
          </a:p>
          <a:p>
            <a:pPr indent="-342900" lvl="0" marL="457200" rtl="0" algn="l">
              <a:lnSpc>
                <a:spcPct val="115000"/>
              </a:lnSpc>
              <a:spcBef>
                <a:spcPts val="0"/>
              </a:spcBef>
              <a:spcAft>
                <a:spcPts val="0"/>
              </a:spcAft>
              <a:buSzPts val="1800"/>
              <a:buChar char="●"/>
            </a:pPr>
            <a:r>
              <a:rPr lang="en"/>
              <a:t>Understood implementation of </a:t>
            </a:r>
            <a:r>
              <a:rPr lang="en"/>
              <a:t>Natural Language Processing (NLP) and</a:t>
            </a:r>
            <a:r>
              <a:rPr lang="en"/>
              <a:t> more specifically, Named Entity Recognition (NER) associated with </a:t>
            </a:r>
            <a:r>
              <a:rPr lang="en"/>
              <a:t>Machine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4500"/>
              <a:t>Outcome of literature review</a:t>
            </a:r>
            <a:endParaRPr/>
          </a:p>
        </p:txBody>
      </p:sp>
      <p:sp>
        <p:nvSpPr>
          <p:cNvPr id="119" name="Google Shape;119;p21"/>
          <p:cNvSpPr txBox="1"/>
          <p:nvPr>
            <p:ph idx="1" type="subTitle"/>
          </p:nvPr>
        </p:nvSpPr>
        <p:spPr>
          <a:xfrm>
            <a:off x="2371717" y="2434750"/>
            <a:ext cx="6331500" cy="2055000"/>
          </a:xfrm>
          <a:prstGeom prst="rect">
            <a:avLst/>
          </a:prstGeom>
        </p:spPr>
        <p:txBody>
          <a:bodyPr anchorCtr="0" anchor="b" bIns="91425" lIns="91425" spcFirstLastPara="1" rIns="91425" wrap="square" tIns="91425">
            <a:spAutoFit/>
          </a:bodyPr>
          <a:lstStyle/>
          <a:p>
            <a:pPr indent="-342900" lvl="0" marL="457200" rtl="0" algn="l">
              <a:lnSpc>
                <a:spcPct val="115000"/>
              </a:lnSpc>
              <a:spcBef>
                <a:spcPts val="3200"/>
              </a:spcBef>
              <a:spcAft>
                <a:spcPts val="0"/>
              </a:spcAft>
              <a:buSzPts val="1800"/>
              <a:buChar char="●"/>
            </a:pPr>
            <a:r>
              <a:rPr lang="en"/>
              <a:t>ELMO embeddings with a Bi-LSTM or any other NER model can be used as a base for the task of clinical concept extraction.</a:t>
            </a:r>
            <a:endParaRPr/>
          </a:p>
          <a:p>
            <a:pPr indent="-342900" lvl="0" marL="457200" rtl="0" algn="l">
              <a:lnSpc>
                <a:spcPct val="115000"/>
              </a:lnSpc>
              <a:spcBef>
                <a:spcPts val="0"/>
              </a:spcBef>
              <a:spcAft>
                <a:spcPts val="0"/>
              </a:spcAft>
              <a:buSzPts val="1800"/>
              <a:buChar char="●"/>
            </a:pPr>
            <a:r>
              <a:rPr lang="en"/>
              <a:t>BERT models are often underutilized in this area, and when used correctly can offer great performance, performing better than traditional NER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