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3874B7-BE7C-4DF1-97D1-254ACBB76F3B}">
  <a:tblStyle styleId="{E53874B7-BE7C-4DF1-97D1-254ACBB76F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5a6385f2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5a6385f2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Due to the restrictions introduced by Institutional Review Board (IRB), only a portion of data from the original dataset is available. The released dataset consists of clinical summaries from three different medical sites: </a:t>
            </a:r>
            <a:r>
              <a:rPr lang="en"/>
              <a:t>P</a:t>
            </a:r>
            <a:r>
              <a:rPr lang="en"/>
              <a:t>artners Healthcare, Beth Israel Deaconess Medical Center, and the University of Pittsburgh Medical Center. There are three clinical concepts annotated in this corpus: problems, tests, and treatments. There are 170 summaries for training and 256 for test.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5a6385f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5a6385f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ELMo model that has been used by the paper is </a:t>
            </a:r>
            <a:r>
              <a:rPr lang="en"/>
              <a:t>considered</a:t>
            </a:r>
            <a:r>
              <a:rPr lang="en"/>
              <a:t> a huge </a:t>
            </a:r>
            <a:r>
              <a:rPr lang="en"/>
              <a:t>improvement</a:t>
            </a:r>
            <a:r>
              <a:rPr lang="en"/>
              <a:t> on the general ELMo model, we decided to change the prediction model and are going to try using these state-of-the-art models namely BiLSTM-CNN and BiLSTM-CNN-CRF. We think that since these models have not been used with the specific ELMo model, we can </a:t>
            </a:r>
            <a:r>
              <a:rPr lang="en"/>
              <a:t>achieve better results and a good F!-score and compare with the base paper.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5a6385f2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5a6385f2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currently, we have got the base paper repo to work and since it was using tensorflow1, many modifications had to be made and we also had to adjust the repository so that it works for our use case. Our next steps will be to implement our proposed modifications and </a:t>
            </a:r>
            <a:r>
              <a:rPr lang="en"/>
              <a:t>compare</a:t>
            </a:r>
            <a:r>
              <a:rPr lang="en"/>
              <a:t> the precision,recall and F1-score with that achieved in the base paper.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6bcf45b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6bcf45b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the code and got this output. For each word a label is assigned indicating the context. Since ELMo is a bidirectional language model, we can figure out problems, tests and </a:t>
            </a:r>
            <a:r>
              <a:rPr lang="en"/>
              <a:t>treatments with a good F1-score.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6bcf45b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6bcf45b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5a6385f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5a6385f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5a6385f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5a6385f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6bcf45b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6bcf45b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6bcf45b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6bcf45b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5a6385f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5a6385f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6bcf45bf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6bcf45bf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5a6385f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5a6385f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5a6385f2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5a6385f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5a6385f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5a6385f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medium.com/mysuperai/what-is-named-entity-recognition-ner-and-how-can-i-use-it-2b68cf6f545d" TargetMode="External"/><Relationship Id="rId4" Type="http://schemas.openxmlformats.org/officeDocument/2006/relationships/hyperlink" Target="https://www.analyticsvidhya.com/blog/2019/03/learn-to-use-elmo-to-extract-features-from-tex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ncbi.nlm.nih.gov/pubmed/?term=Wu%20Y%5BAuthor%5D&amp;cauthor=true&amp;cauthor_uid=26958273" TargetMode="External"/><Relationship Id="rId4" Type="http://schemas.openxmlformats.org/officeDocument/2006/relationships/hyperlink" Target="https://www.ncbi.nlm.nih.gov/pubmed/?term=Xu%20J%5BAuthor%5D&amp;cauthor=true&amp;cauthor_uid=26958273" TargetMode="External"/><Relationship Id="rId5" Type="http://schemas.openxmlformats.org/officeDocument/2006/relationships/hyperlink" Target="https://www.ncbi.nlm.nih.gov/pubmed/?term=Jiang%20M%5BAuthor%5D&amp;cauthor=true&amp;cauthor_uid=26958273" TargetMode="External"/><Relationship Id="rId6" Type="http://schemas.openxmlformats.org/officeDocument/2006/relationships/hyperlink" Target="https://www.ncbi.nlm.nih.gov/pubmed/?term=Zhang%20Y%5BAuthor%5D&amp;cauthor=true&amp;cauthor_uid=26958273" TargetMode="External"/><Relationship Id="rId7" Type="http://schemas.openxmlformats.org/officeDocument/2006/relationships/hyperlink" Target="https://www.ncbi.nlm.nih.gov/pubmed/?term=Xu%20H%5BAuthor%5D&amp;cauthor=true&amp;cauthor_uid=2695827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93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800"/>
              <a:t>Comparative</a:t>
            </a:r>
            <a:r>
              <a:rPr lang="en" sz="3800"/>
              <a:t> study on </a:t>
            </a:r>
            <a:r>
              <a:rPr lang="en" sz="3800"/>
              <a:t>Clinical Concept Extraction</a:t>
            </a:r>
            <a:endParaRPr/>
          </a:p>
        </p:txBody>
      </p:sp>
      <p:sp>
        <p:nvSpPr>
          <p:cNvPr id="73" name="Google Shape;73;p13"/>
          <p:cNvSpPr txBox="1"/>
          <p:nvPr>
            <p:ph idx="1" type="subTitle"/>
          </p:nvPr>
        </p:nvSpPr>
        <p:spPr>
          <a:xfrm>
            <a:off x="2371717" y="3067675"/>
            <a:ext cx="6331500" cy="16623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2400"/>
              <a:t>Team members:</a:t>
            </a:r>
            <a:endParaRPr sz="2400"/>
          </a:p>
          <a:p>
            <a:pPr indent="0" lvl="0" marL="0" rtl="0" algn="l">
              <a:spcBef>
                <a:spcPts val="0"/>
              </a:spcBef>
              <a:spcAft>
                <a:spcPts val="0"/>
              </a:spcAft>
              <a:buNone/>
            </a:pPr>
            <a:r>
              <a:rPr lang="en" sz="2400"/>
              <a:t>Meghna Kashyap (181IT127)</a:t>
            </a:r>
            <a:endParaRPr sz="2400"/>
          </a:p>
          <a:p>
            <a:pPr indent="0" lvl="0" marL="0" rtl="0" algn="l">
              <a:spcBef>
                <a:spcPts val="0"/>
              </a:spcBef>
              <a:spcAft>
                <a:spcPts val="0"/>
              </a:spcAft>
              <a:buNone/>
            </a:pPr>
            <a:r>
              <a:rPr lang="en" sz="2400"/>
              <a:t>Udbhav Bisarya (181IT150)</a:t>
            </a:r>
            <a:endParaRPr sz="2400"/>
          </a:p>
          <a:p>
            <a:pPr indent="0" lvl="0" marL="0" rtl="0" algn="l">
              <a:spcBef>
                <a:spcPts val="0"/>
              </a:spcBef>
              <a:spcAft>
                <a:spcPts val="0"/>
              </a:spcAft>
              <a:buNone/>
            </a:pPr>
            <a:r>
              <a:rPr lang="en" sz="2400"/>
              <a:t>Vishwas Parekh (181IT252)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Dataset</a:t>
            </a:r>
            <a:endParaRPr/>
          </a:p>
        </p:txBody>
      </p:sp>
      <p:sp>
        <p:nvSpPr>
          <p:cNvPr id="127" name="Google Shape;127;p22"/>
          <p:cNvSpPr txBox="1"/>
          <p:nvPr>
            <p:ph idx="1" type="subTitle"/>
          </p:nvPr>
        </p:nvSpPr>
        <p:spPr>
          <a:xfrm>
            <a:off x="2390275" y="1436575"/>
            <a:ext cx="6331500" cy="15699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We use the same dataset as the </a:t>
            </a:r>
            <a:r>
              <a:rPr lang="en"/>
              <a:t>reference</a:t>
            </a:r>
            <a:r>
              <a:rPr lang="en"/>
              <a:t> paper, which is the data provided by the 2010 i2b2/VA challenge for training the clinical concept extraction system.</a:t>
            </a:r>
            <a:endParaRPr/>
          </a:p>
          <a:p>
            <a:pPr indent="-342900" lvl="0" marL="457200" rtl="0" algn="l">
              <a:spcBef>
                <a:spcPts val="0"/>
              </a:spcBef>
              <a:spcAft>
                <a:spcPts val="0"/>
              </a:spcAft>
              <a:buSzPts val="1800"/>
              <a:buChar char="●"/>
            </a:pPr>
            <a:r>
              <a:rPr lang="en"/>
              <a:t>There are three clinical concepts annotated in this corpus: problems, tests, and treatments. </a:t>
            </a:r>
            <a:endParaRPr/>
          </a:p>
        </p:txBody>
      </p:sp>
      <p:graphicFrame>
        <p:nvGraphicFramePr>
          <p:cNvPr id="128" name="Google Shape;128;p22"/>
          <p:cNvGraphicFramePr/>
          <p:nvPr/>
        </p:nvGraphicFramePr>
        <p:xfrm>
          <a:off x="2390288" y="3209830"/>
          <a:ext cx="3000000" cy="3000000"/>
        </p:xfrm>
        <a:graphic>
          <a:graphicData uri="http://schemas.openxmlformats.org/drawingml/2006/table">
            <a:tbl>
              <a:tblPr>
                <a:noFill/>
                <a:tableStyleId>{E53874B7-BE7C-4DF1-97D1-254ACBB76F3B}</a:tableStyleId>
              </a:tblPr>
              <a:tblGrid>
                <a:gridCol w="901850"/>
                <a:gridCol w="901850"/>
                <a:gridCol w="901850"/>
                <a:gridCol w="901850"/>
                <a:gridCol w="901850"/>
                <a:gridCol w="901850"/>
                <a:gridCol w="901850"/>
              </a:tblGrid>
              <a:tr h="412425">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corpus</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reports</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sentences</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tokens</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problem</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treatment</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test</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2425">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training</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170</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 16,414 </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latin typeface="Lato"/>
                          <a:ea typeface="Lato"/>
                          <a:cs typeface="Lato"/>
                          <a:sym typeface="Lato"/>
                        </a:rPr>
                        <a:t>149,541 </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latin typeface="Lato"/>
                          <a:ea typeface="Lato"/>
                          <a:cs typeface="Lato"/>
                          <a:sym typeface="Lato"/>
                        </a:rPr>
                        <a:t>7,073 </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latin typeface="Lato"/>
                          <a:ea typeface="Lato"/>
                          <a:cs typeface="Lato"/>
                          <a:sym typeface="Lato"/>
                        </a:rPr>
                        <a:t>4,844 </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latin typeface="Lato"/>
                          <a:ea typeface="Lato"/>
                          <a:cs typeface="Lato"/>
                          <a:sym typeface="Lato"/>
                        </a:rPr>
                        <a:t>4,606</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2425">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test</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256</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 27,763 </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latin typeface="Lato"/>
                          <a:ea typeface="Lato"/>
                          <a:cs typeface="Lato"/>
                          <a:sym typeface="Lato"/>
                        </a:rPr>
                        <a:t>267,249</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latin typeface="Lato"/>
                          <a:ea typeface="Lato"/>
                          <a:cs typeface="Lato"/>
                          <a:sym typeface="Lato"/>
                        </a:rPr>
                        <a:t>12,592 </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latin typeface="Lato"/>
                          <a:ea typeface="Lato"/>
                          <a:cs typeface="Lato"/>
                          <a:sym typeface="Lato"/>
                        </a:rPr>
                        <a:t>9,344 </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lt1"/>
                          </a:solidFill>
                          <a:latin typeface="Lato"/>
                          <a:ea typeface="Lato"/>
                          <a:cs typeface="Lato"/>
                          <a:sym typeface="Lato"/>
                        </a:rPr>
                        <a:t>9,225</a:t>
                      </a:r>
                      <a:endParaRPr sz="11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ctrTitle"/>
          </p:nvPr>
        </p:nvSpPr>
        <p:spPr>
          <a:xfrm>
            <a:off x="2371725" y="630225"/>
            <a:ext cx="6331500" cy="83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200"/>
              <a:t>Proposed Modifications</a:t>
            </a:r>
            <a:endParaRPr sz="4200"/>
          </a:p>
        </p:txBody>
      </p:sp>
      <p:sp>
        <p:nvSpPr>
          <p:cNvPr id="134" name="Google Shape;134;p23"/>
          <p:cNvSpPr txBox="1"/>
          <p:nvPr>
            <p:ph idx="1" type="subTitle"/>
          </p:nvPr>
        </p:nvSpPr>
        <p:spPr>
          <a:xfrm>
            <a:off x="2390275" y="1553625"/>
            <a:ext cx="6331500" cy="15699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Use different ML models for Named Entity Recognition to compare the performance of the models for clinical concept extraction.</a:t>
            </a:r>
            <a:endParaRPr/>
          </a:p>
          <a:p>
            <a:pPr indent="-342900" lvl="1" marL="914400" rtl="0" algn="l">
              <a:spcBef>
                <a:spcPts val="0"/>
              </a:spcBef>
              <a:spcAft>
                <a:spcPts val="0"/>
              </a:spcAft>
              <a:buSzPts val="1800"/>
              <a:buChar char="○"/>
            </a:pPr>
            <a:r>
              <a:rPr lang="en"/>
              <a:t>Use a bidirectional LSTM-CNN model</a:t>
            </a:r>
            <a:endParaRPr/>
          </a:p>
          <a:p>
            <a:pPr indent="-342900" lvl="1" marL="914400" rtl="0" algn="l">
              <a:spcBef>
                <a:spcPts val="0"/>
              </a:spcBef>
              <a:spcAft>
                <a:spcPts val="0"/>
              </a:spcAft>
              <a:buSzPts val="1800"/>
              <a:buChar char="○"/>
            </a:pPr>
            <a:r>
              <a:rPr lang="en"/>
              <a:t> </a:t>
            </a:r>
            <a:r>
              <a:rPr lang="en"/>
              <a:t>Use a bidirectional LSTM-CNN-CRF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Work Done</a:t>
            </a:r>
            <a:endParaRPr/>
          </a:p>
        </p:txBody>
      </p:sp>
      <p:sp>
        <p:nvSpPr>
          <p:cNvPr id="140" name="Google Shape;140;p24"/>
          <p:cNvSpPr txBox="1"/>
          <p:nvPr>
            <p:ph idx="1" type="subTitle"/>
          </p:nvPr>
        </p:nvSpPr>
        <p:spPr>
          <a:xfrm>
            <a:off x="2390275" y="1553625"/>
            <a:ext cx="6331500" cy="12930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Trained a word embedding model on a </a:t>
            </a:r>
            <a:r>
              <a:rPr lang="en"/>
              <a:t>mixture</a:t>
            </a:r>
            <a:r>
              <a:rPr lang="en"/>
              <a:t> of clinical reports.</a:t>
            </a:r>
            <a:endParaRPr/>
          </a:p>
          <a:p>
            <a:pPr indent="-342900" lvl="0" marL="457200" rtl="0" algn="l">
              <a:spcBef>
                <a:spcPts val="0"/>
              </a:spcBef>
              <a:spcAft>
                <a:spcPts val="0"/>
              </a:spcAft>
              <a:buSzPts val="1800"/>
              <a:buChar char="●"/>
            </a:pPr>
            <a:r>
              <a:rPr lang="en"/>
              <a:t>Used a bidirectional LSTM-CRF model for clinical concept extraction </a:t>
            </a:r>
            <a:r>
              <a:rPr lang="en"/>
              <a:t>using</a:t>
            </a:r>
            <a:r>
              <a:rPr lang="en"/>
              <a:t> the word embedding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ctrTitle"/>
          </p:nvPr>
        </p:nvSpPr>
        <p:spPr>
          <a:xfrm>
            <a:off x="1849325" y="43167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 and Analysis</a:t>
            </a:r>
            <a:endParaRPr/>
          </a:p>
        </p:txBody>
      </p:sp>
      <p:sp>
        <p:nvSpPr>
          <p:cNvPr id="146" name="Google Shape;146;p25"/>
          <p:cNvSpPr txBox="1"/>
          <p:nvPr>
            <p:ph idx="1" type="subTitle"/>
          </p:nvPr>
        </p:nvSpPr>
        <p:spPr>
          <a:xfrm>
            <a:off x="4359925" y="1553625"/>
            <a:ext cx="4361700" cy="12930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The B- indicates “before” as a prefix and I- indicates “is” prefix</a:t>
            </a:r>
            <a:endParaRPr/>
          </a:p>
          <a:p>
            <a:pPr indent="-342900" lvl="0" marL="457200" rtl="0" algn="l">
              <a:spcBef>
                <a:spcPts val="0"/>
              </a:spcBef>
              <a:spcAft>
                <a:spcPts val="0"/>
              </a:spcAft>
              <a:buSzPts val="1800"/>
              <a:buChar char="●"/>
            </a:pPr>
            <a:r>
              <a:rPr lang="en"/>
              <a:t>The types of clinical annotations used are - problem, test and treatment.</a:t>
            </a:r>
            <a:endParaRPr/>
          </a:p>
        </p:txBody>
      </p:sp>
      <p:pic>
        <p:nvPicPr>
          <p:cNvPr id="147" name="Google Shape;147;p25"/>
          <p:cNvPicPr preferRelativeResize="0"/>
          <p:nvPr/>
        </p:nvPicPr>
        <p:blipFill>
          <a:blip r:embed="rId3">
            <a:alphaModFix/>
          </a:blip>
          <a:stretch>
            <a:fillRect/>
          </a:stretch>
        </p:blipFill>
        <p:spPr>
          <a:xfrm>
            <a:off x="660025" y="1355075"/>
            <a:ext cx="3198900" cy="311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65500" y="242075"/>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Base Paper</a:t>
            </a:r>
            <a:endParaRPr/>
          </a:p>
        </p:txBody>
      </p:sp>
      <p:sp>
        <p:nvSpPr>
          <p:cNvPr id="153" name="Google Shape;153;p26"/>
          <p:cNvSpPr txBox="1"/>
          <p:nvPr>
            <p:ph idx="1" type="subTitle"/>
          </p:nvPr>
        </p:nvSpPr>
        <p:spPr>
          <a:xfrm>
            <a:off x="265500" y="1560274"/>
            <a:ext cx="4045200" cy="180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Clinical concept extraction with contextual word embedding</a:t>
            </a:r>
            <a:endParaRPr/>
          </a:p>
          <a:p>
            <a:pPr indent="0" lvl="0" marL="457200" rtl="0" algn="l">
              <a:spcBef>
                <a:spcPts val="0"/>
              </a:spcBef>
              <a:spcAft>
                <a:spcPts val="0"/>
              </a:spcAft>
              <a:buClr>
                <a:schemeClr val="dk2"/>
              </a:buClr>
              <a:buSzPts val="1100"/>
              <a:buFont typeface="Arial"/>
              <a:buNone/>
            </a:pPr>
            <a:r>
              <a:rPr lang="en"/>
              <a:t>-</a:t>
            </a:r>
            <a:r>
              <a:rPr lang="en"/>
              <a:t>Zhu, Henghui, Ioannis Ch Paschalidis, and Amir Tahmasebi. </a:t>
            </a:r>
            <a:endParaRPr/>
          </a:p>
        </p:txBody>
      </p:sp>
      <p:sp>
        <p:nvSpPr>
          <p:cNvPr id="154" name="Google Shape;154;p26"/>
          <p:cNvSpPr txBox="1"/>
          <p:nvPr>
            <p:ph idx="2" type="body"/>
          </p:nvPr>
        </p:nvSpPr>
        <p:spPr>
          <a:xfrm>
            <a:off x="4939500" y="724200"/>
            <a:ext cx="3837000" cy="2897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OTHER REFERENCES</a:t>
            </a:r>
            <a:endParaRPr sz="1200"/>
          </a:p>
          <a:p>
            <a:pPr indent="-304800" lvl="0" marL="457200" rtl="0" algn="l">
              <a:spcBef>
                <a:spcPts val="1600"/>
              </a:spcBef>
              <a:spcAft>
                <a:spcPts val="0"/>
              </a:spcAft>
              <a:buSzPts val="1200"/>
              <a:buChar char="●"/>
            </a:pPr>
            <a:r>
              <a:rPr lang="en"/>
              <a:t>Bidirectional LSTM-CRF for clinical concept extraction.</a:t>
            </a:r>
            <a:endParaRPr/>
          </a:p>
          <a:p>
            <a:pPr indent="-304800" lvl="1" marL="914400" rtl="0" algn="l">
              <a:spcBef>
                <a:spcPts val="0"/>
              </a:spcBef>
              <a:spcAft>
                <a:spcPts val="0"/>
              </a:spcAft>
              <a:buSzPts val="1200"/>
              <a:buChar char="○"/>
            </a:pPr>
            <a:r>
              <a:rPr lang="en" sz="1800"/>
              <a:t>Chalapathy, Raghavendra, Ehsan Zare Borzeshi, and Massimo Piccardi. </a:t>
            </a:r>
            <a:endParaRPr/>
          </a:p>
          <a:p>
            <a:pPr indent="-304800" lvl="0" marL="457200" rtl="0" algn="l">
              <a:spcBef>
                <a:spcPts val="0"/>
              </a:spcBef>
              <a:spcAft>
                <a:spcPts val="0"/>
              </a:spcAft>
              <a:buSzPts val="1200"/>
              <a:buChar char="●"/>
            </a:pPr>
            <a:r>
              <a:rPr lang="en" u="sng">
                <a:solidFill>
                  <a:schemeClr val="hlink"/>
                </a:solidFill>
                <a:hlinkClick r:id="rId3"/>
              </a:rPr>
              <a:t>Named Entity Recognition</a:t>
            </a:r>
            <a:endParaRPr sz="1800"/>
          </a:p>
          <a:p>
            <a:pPr indent="-304800" lvl="0" marL="457200" rtl="0" algn="l">
              <a:spcBef>
                <a:spcPts val="0"/>
              </a:spcBef>
              <a:spcAft>
                <a:spcPts val="0"/>
              </a:spcAft>
              <a:buSzPts val="1200"/>
              <a:buChar char="●"/>
            </a:pPr>
            <a:r>
              <a:rPr lang="en" u="sng">
                <a:solidFill>
                  <a:schemeClr val="hlink"/>
                </a:solidFill>
                <a:hlinkClick r:id="rId4"/>
              </a:rPr>
              <a:t>ELMo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Introduction</a:t>
            </a:r>
            <a:endParaRPr/>
          </a:p>
        </p:txBody>
      </p:sp>
      <p:sp>
        <p:nvSpPr>
          <p:cNvPr id="79" name="Google Shape;79;p14"/>
          <p:cNvSpPr txBox="1"/>
          <p:nvPr>
            <p:ph idx="1" type="subTitle"/>
          </p:nvPr>
        </p:nvSpPr>
        <p:spPr>
          <a:xfrm>
            <a:off x="2390275" y="1607350"/>
            <a:ext cx="6331500" cy="29553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Electronic health records (EHRs) have been widely viewed to have great potential to improve clinical research and bring about advances in healthcare technology.</a:t>
            </a:r>
            <a:endParaRPr/>
          </a:p>
          <a:p>
            <a:pPr indent="-342900" lvl="0" marL="457200" rtl="0" algn="l">
              <a:spcBef>
                <a:spcPts val="0"/>
              </a:spcBef>
              <a:spcAft>
                <a:spcPts val="0"/>
              </a:spcAft>
              <a:buSzPts val="1800"/>
              <a:buChar char="●"/>
            </a:pPr>
            <a:r>
              <a:rPr lang="en"/>
              <a:t>A significant portion of clinical extraction is found as free text, and we need to achieve the goal of “meaningful information”, transforming the EHR data into actionable knowledge.</a:t>
            </a:r>
            <a:endParaRPr/>
          </a:p>
          <a:p>
            <a:pPr indent="-342900" lvl="0" marL="457200" rtl="0" algn="l">
              <a:spcBef>
                <a:spcPts val="0"/>
              </a:spcBef>
              <a:spcAft>
                <a:spcPts val="0"/>
              </a:spcAft>
              <a:buSzPts val="1800"/>
              <a:buChar char="●"/>
            </a:pPr>
            <a:r>
              <a:rPr lang="en"/>
              <a:t>The solution to this is to replace these manual methods with autonomous computational extraction.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ctrTitle"/>
          </p:nvPr>
        </p:nvSpPr>
        <p:spPr>
          <a:xfrm>
            <a:off x="2371725" y="630225"/>
            <a:ext cx="63315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Issues and Challenges</a:t>
            </a:r>
            <a:endParaRPr sz="4500"/>
          </a:p>
        </p:txBody>
      </p:sp>
      <p:sp>
        <p:nvSpPr>
          <p:cNvPr id="85" name="Google Shape;85;p15"/>
          <p:cNvSpPr txBox="1"/>
          <p:nvPr>
            <p:ph idx="1" type="subTitle"/>
          </p:nvPr>
        </p:nvSpPr>
        <p:spPr>
          <a:xfrm>
            <a:off x="2371725" y="1557025"/>
            <a:ext cx="6331500" cy="24012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Extracting</a:t>
            </a:r>
            <a:r>
              <a:rPr lang="en"/>
              <a:t> information from Electronic Health Records into meaningful data</a:t>
            </a:r>
            <a:endParaRPr/>
          </a:p>
          <a:p>
            <a:pPr indent="-342900" lvl="0" marL="457200" rtl="0" algn="l">
              <a:spcBef>
                <a:spcPts val="0"/>
              </a:spcBef>
              <a:spcAft>
                <a:spcPts val="0"/>
              </a:spcAft>
              <a:buSzPts val="1800"/>
              <a:buChar char="●"/>
            </a:pPr>
            <a:r>
              <a:rPr lang="en"/>
              <a:t>Only portions of datasets are available due to medical data being sensitive information, which hinders research.</a:t>
            </a:r>
            <a:endParaRPr/>
          </a:p>
          <a:p>
            <a:pPr indent="-342900" lvl="0" marL="457200" rtl="0" algn="l">
              <a:spcBef>
                <a:spcPts val="0"/>
              </a:spcBef>
              <a:spcAft>
                <a:spcPts val="0"/>
              </a:spcAft>
              <a:buSzPts val="1800"/>
              <a:buChar char="●"/>
            </a:pPr>
            <a:r>
              <a:rPr lang="en"/>
              <a:t>Traditional ML approaches do not work well, as identifying and labeling named entities needs understanding of the context of a sentence and sequence of the word labels in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ctrTitle"/>
          </p:nvPr>
        </p:nvSpPr>
        <p:spPr>
          <a:xfrm>
            <a:off x="2371725" y="630225"/>
            <a:ext cx="6331500" cy="8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1" name="Google Shape;91;p16"/>
          <p:cNvSpPr txBox="1"/>
          <p:nvPr>
            <p:ph idx="1" type="subTitle"/>
          </p:nvPr>
        </p:nvSpPr>
        <p:spPr>
          <a:xfrm>
            <a:off x="2390275" y="1506825"/>
            <a:ext cx="6331500" cy="21240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Understanding of </a:t>
            </a:r>
            <a:r>
              <a:rPr lang="en"/>
              <a:t>extraction of clinical concepts from health records is the main goal of this project. </a:t>
            </a:r>
            <a:endParaRPr/>
          </a:p>
          <a:p>
            <a:pPr indent="-342900" lvl="0" marL="457200" rtl="0" algn="l">
              <a:spcBef>
                <a:spcPts val="0"/>
              </a:spcBef>
              <a:spcAft>
                <a:spcPts val="0"/>
              </a:spcAft>
              <a:buSzPts val="1800"/>
              <a:buChar char="●"/>
            </a:pPr>
            <a:r>
              <a:rPr lang="en"/>
              <a:t>This is an essential step for turning the unstructured data in any clinical note given by a doctor/hospital into structured information which can benefit a patient more.</a:t>
            </a:r>
            <a:endParaRPr/>
          </a:p>
          <a:p>
            <a:pPr indent="-342900" lvl="0" marL="457200" rtl="0" algn="l">
              <a:spcBef>
                <a:spcPts val="0"/>
              </a:spcBef>
              <a:spcAft>
                <a:spcPts val="0"/>
              </a:spcAft>
              <a:buSzPts val="1800"/>
              <a:buChar char="●"/>
            </a:pPr>
            <a:r>
              <a:rPr lang="en"/>
              <a:t>In order to gain more knowledge in this field, we took it up as our course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390200" y="4755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graphicFrame>
        <p:nvGraphicFramePr>
          <p:cNvPr id="97" name="Google Shape;97;p17"/>
          <p:cNvGraphicFramePr/>
          <p:nvPr/>
        </p:nvGraphicFramePr>
        <p:xfrm>
          <a:off x="952500" y="1161110"/>
          <a:ext cx="3000000" cy="3000000"/>
        </p:xfrm>
        <a:graphic>
          <a:graphicData uri="http://schemas.openxmlformats.org/drawingml/2006/table">
            <a:tbl>
              <a:tblPr>
                <a:noFill/>
                <a:tableStyleId>{E53874B7-BE7C-4DF1-97D1-254ACBB76F3B}</a:tableStyleId>
              </a:tblPr>
              <a:tblGrid>
                <a:gridCol w="1488275"/>
                <a:gridCol w="1659075"/>
                <a:gridCol w="1829850"/>
                <a:gridCol w="2261800"/>
              </a:tblGrid>
              <a:tr h="427900">
                <a:tc>
                  <a:txBody>
                    <a:bodyPr/>
                    <a:lstStyle/>
                    <a:p>
                      <a:pPr indent="0" lvl="0" marL="0" rtl="0" algn="l">
                        <a:spcBef>
                          <a:spcPts val="0"/>
                        </a:spcBef>
                        <a:spcAft>
                          <a:spcPts val="0"/>
                        </a:spcAft>
                        <a:buNone/>
                      </a:pPr>
                      <a:r>
                        <a:rPr lang="en"/>
                        <a:t>Paper</a:t>
                      </a:r>
                      <a:endParaRPr/>
                    </a:p>
                  </a:txBody>
                  <a:tcPr marT="91425" marB="91425" marR="91425" marL="91425"/>
                </a:tc>
                <a:tc>
                  <a:txBody>
                    <a:bodyPr/>
                    <a:lstStyle/>
                    <a:p>
                      <a:pPr indent="0" lvl="0" marL="0" rtl="0" algn="l">
                        <a:spcBef>
                          <a:spcPts val="0"/>
                        </a:spcBef>
                        <a:spcAft>
                          <a:spcPts val="0"/>
                        </a:spcAft>
                        <a:buNone/>
                      </a:pPr>
                      <a:r>
                        <a:rPr lang="en"/>
                        <a:t>Authors</a:t>
                      </a:r>
                      <a:endParaRPr/>
                    </a:p>
                  </a:txBody>
                  <a:tcPr marT="91425" marB="91425" marR="91425" marL="91425"/>
                </a:tc>
                <a:tc>
                  <a:txBody>
                    <a:bodyPr/>
                    <a:lstStyle/>
                    <a:p>
                      <a:pPr indent="0" lvl="0" marL="0" rtl="0" algn="l">
                        <a:spcBef>
                          <a:spcPts val="0"/>
                        </a:spcBef>
                        <a:spcAft>
                          <a:spcPts val="0"/>
                        </a:spcAft>
                        <a:buNone/>
                      </a:pPr>
                      <a:r>
                        <a:rPr lang="en"/>
                        <a:t>Advantage</a:t>
                      </a:r>
                      <a:endParaRPr/>
                    </a:p>
                  </a:txBody>
                  <a:tcPr marT="91425" marB="91425" marR="91425" marL="91425"/>
                </a:tc>
                <a:tc>
                  <a:txBody>
                    <a:bodyPr/>
                    <a:lstStyle/>
                    <a:p>
                      <a:pPr indent="0" lvl="0" marL="0" rtl="0" algn="l">
                        <a:spcBef>
                          <a:spcPts val="0"/>
                        </a:spcBef>
                        <a:spcAft>
                          <a:spcPts val="0"/>
                        </a:spcAft>
                        <a:buNone/>
                      </a:pPr>
                      <a:r>
                        <a:rPr lang="en"/>
                        <a:t>Limitations</a:t>
                      </a:r>
                      <a:endParaRPr/>
                    </a:p>
                  </a:txBody>
                  <a:tcPr marT="91425" marB="91425" marR="91425" marL="91425"/>
                </a:tc>
              </a:tr>
              <a:tr h="1282925">
                <a:tc>
                  <a:txBody>
                    <a:bodyPr/>
                    <a:lstStyle/>
                    <a:p>
                      <a:pPr indent="0" lvl="0" marL="0" rtl="0" algn="l">
                        <a:lnSpc>
                          <a:spcPct val="91283"/>
                        </a:lnSpc>
                        <a:spcBef>
                          <a:spcPts val="600"/>
                        </a:spcBef>
                        <a:spcAft>
                          <a:spcPts val="0"/>
                        </a:spcAft>
                        <a:buClr>
                          <a:schemeClr val="dk2"/>
                        </a:buClr>
                        <a:buSzPts val="1100"/>
                        <a:buFont typeface="Arial"/>
                        <a:buNone/>
                      </a:pPr>
                      <a:r>
                        <a:rPr lang="en" sz="1200"/>
                        <a:t>Bidirectional LSTM-CRF for Clinical Concept Extraction</a:t>
                      </a:r>
                      <a:endParaRPr b="1" sz="2300">
                        <a:solidFill>
                          <a:schemeClr val="dk2"/>
                        </a:solidFill>
                        <a:highlight>
                          <a:srgbClr val="FFFFFF"/>
                        </a:highlight>
                      </a:endParaRPr>
                    </a:p>
                    <a:p>
                      <a:pPr indent="0" lvl="0" marL="0" rtl="0" algn="l">
                        <a:spcBef>
                          <a:spcPts val="90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uFill>
                            <a:noFill/>
                          </a:uFill>
                          <a:hlinkClick r:id="rId3"/>
                        </a:rPr>
                        <a:t>Yonghui Wu</a:t>
                      </a:r>
                      <a:r>
                        <a:rPr lang="en" sz="1200"/>
                        <a:t>, Ph.D, </a:t>
                      </a:r>
                      <a:r>
                        <a:rPr lang="en" sz="1200">
                          <a:uFill>
                            <a:noFill/>
                          </a:uFill>
                          <a:hlinkClick r:id="rId4"/>
                        </a:rPr>
                        <a:t>Jun Xu</a:t>
                      </a:r>
                      <a:r>
                        <a:rPr lang="en" sz="1200"/>
                        <a:t>, Ph.D, </a:t>
                      </a:r>
                      <a:r>
                        <a:rPr lang="en" sz="1200">
                          <a:uFill>
                            <a:noFill/>
                          </a:uFill>
                          <a:hlinkClick r:id="rId5"/>
                        </a:rPr>
                        <a:t>Min Jiang</a:t>
                      </a:r>
                      <a:r>
                        <a:rPr lang="en" sz="1200"/>
                        <a:t>, M.S, </a:t>
                      </a:r>
                      <a:r>
                        <a:rPr lang="en" sz="1200">
                          <a:uFill>
                            <a:noFill/>
                          </a:uFill>
                          <a:hlinkClick r:id="rId6"/>
                        </a:rPr>
                        <a:t>Yaoyun Zhang</a:t>
                      </a:r>
                      <a:r>
                        <a:rPr lang="en" sz="1200"/>
                        <a:t>, Ph.D and </a:t>
                      </a:r>
                      <a:r>
                        <a:rPr lang="en" sz="1200">
                          <a:uFill>
                            <a:noFill/>
                          </a:uFill>
                          <a:hlinkClick r:id="rId7"/>
                        </a:rPr>
                        <a:t>Hua Xu</a:t>
                      </a:r>
                      <a:r>
                        <a:rPr lang="en" sz="1200"/>
                        <a:t>, Ph.D</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This paper uses BiLSTM for NER, thus giving us a solid base for the project.</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The use of different embedding techniques leads to poor results</a:t>
                      </a:r>
                      <a:endParaRPr sz="1200"/>
                    </a:p>
                    <a:p>
                      <a:pPr indent="0" lvl="0" marL="0" rtl="0" algn="l">
                        <a:spcBef>
                          <a:spcPts val="0"/>
                        </a:spcBef>
                        <a:spcAft>
                          <a:spcPts val="0"/>
                        </a:spcAft>
                        <a:buNone/>
                      </a:pPr>
                      <a:r>
                        <a:t/>
                      </a:r>
                      <a:endParaRPr sz="1200"/>
                    </a:p>
                  </a:txBody>
                  <a:tcPr marT="91425" marB="91425" marR="91425" marL="91425">
                    <a:lnB cap="flat" cmpd="sng" w="9525">
                      <a:solidFill>
                        <a:srgbClr val="9E9E9E"/>
                      </a:solidFill>
                      <a:prstDash val="solid"/>
                      <a:round/>
                      <a:headEnd len="sm" w="sm" type="none"/>
                      <a:tailEnd len="sm" w="sm" type="none"/>
                    </a:lnB>
                  </a:tcPr>
                </a:tc>
              </a:tr>
              <a:tr h="1114925">
                <a:tc>
                  <a:txBody>
                    <a:bodyPr/>
                    <a:lstStyle/>
                    <a:p>
                      <a:pPr indent="0" lvl="0" marL="0" rtl="0" algn="l">
                        <a:spcBef>
                          <a:spcPts val="0"/>
                        </a:spcBef>
                        <a:spcAft>
                          <a:spcPts val="0"/>
                        </a:spcAft>
                        <a:buNone/>
                      </a:pPr>
                      <a:r>
                        <a:rPr lang="en" sz="1200"/>
                        <a:t>Clinical Concept Extraction with Contextual Word </a:t>
                      </a:r>
                      <a:r>
                        <a:rPr lang="en" sz="1200"/>
                        <a:t>Embedding</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Henghui Zhu, </a:t>
                      </a:r>
                      <a:endParaRPr sz="1200"/>
                    </a:p>
                    <a:p>
                      <a:pPr indent="0" lvl="0" marL="0" rtl="0" algn="l">
                        <a:spcBef>
                          <a:spcPts val="0"/>
                        </a:spcBef>
                        <a:spcAft>
                          <a:spcPts val="0"/>
                        </a:spcAft>
                        <a:buNone/>
                      </a:pPr>
                      <a:r>
                        <a:rPr lang="en" sz="1200"/>
                        <a:t>Ioannis Ch. Paschalidis, Amir Tahmasebi</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They have used the ELMo as the word embedding model, and have specifically trained it for the clinical domain.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As the dataset contains sensitive information, only a part of it is made available.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They didn’t explore other models that could have performed better for NER. </a:t>
                      </a:r>
                      <a:endParaRPr sz="1200"/>
                    </a:p>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ctrTitle"/>
          </p:nvPr>
        </p:nvSpPr>
        <p:spPr>
          <a:xfrm>
            <a:off x="512350" y="630225"/>
            <a:ext cx="8190900" cy="79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Outcome of literature review</a:t>
            </a:r>
            <a:endParaRPr sz="4500"/>
          </a:p>
        </p:txBody>
      </p:sp>
      <p:sp>
        <p:nvSpPr>
          <p:cNvPr id="103" name="Google Shape;103;p18"/>
          <p:cNvSpPr txBox="1"/>
          <p:nvPr>
            <p:ph idx="1" type="subTitle"/>
          </p:nvPr>
        </p:nvSpPr>
        <p:spPr>
          <a:xfrm>
            <a:off x="582650" y="1519250"/>
            <a:ext cx="8120400" cy="22488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On understanding various papers, we gained ideas on different embedding </a:t>
            </a:r>
            <a:r>
              <a:rPr lang="en"/>
              <a:t>techniques</a:t>
            </a:r>
            <a:r>
              <a:rPr lang="en"/>
              <a:t>. </a:t>
            </a:r>
            <a:endParaRPr/>
          </a:p>
          <a:p>
            <a:pPr indent="-342900" lvl="0" marL="457200" rtl="0" algn="l">
              <a:spcBef>
                <a:spcPts val="0"/>
              </a:spcBef>
              <a:spcAft>
                <a:spcPts val="0"/>
              </a:spcAft>
              <a:buSzPts val="1800"/>
              <a:buChar char="●"/>
            </a:pPr>
            <a:r>
              <a:rPr lang="en"/>
              <a:t>We gained understanding of the state of the art ELMo model.</a:t>
            </a:r>
            <a:endParaRPr/>
          </a:p>
          <a:p>
            <a:pPr indent="-342900" lvl="0" marL="457200" rtl="0" algn="l">
              <a:lnSpc>
                <a:spcPct val="115000"/>
              </a:lnSpc>
              <a:spcBef>
                <a:spcPts val="0"/>
              </a:spcBef>
              <a:spcAft>
                <a:spcPts val="0"/>
              </a:spcAft>
              <a:buSzPts val="1800"/>
              <a:buChar char="●"/>
            </a:pPr>
            <a:r>
              <a:rPr lang="en"/>
              <a:t>Understood implementation of </a:t>
            </a:r>
            <a:r>
              <a:rPr lang="en"/>
              <a:t>Natural Language Processing (NLP) and</a:t>
            </a:r>
            <a:r>
              <a:rPr lang="en"/>
              <a:t> more specifically, Named Entity Recognition (NER) associated with </a:t>
            </a:r>
            <a:r>
              <a:rPr lang="en"/>
              <a:t>Machine Learning.</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Problem Statement</a:t>
            </a:r>
            <a:endParaRPr/>
          </a:p>
        </p:txBody>
      </p:sp>
      <p:sp>
        <p:nvSpPr>
          <p:cNvPr id="109" name="Google Shape;109;p19"/>
          <p:cNvSpPr txBox="1"/>
          <p:nvPr>
            <p:ph idx="1" type="subTitle"/>
          </p:nvPr>
        </p:nvSpPr>
        <p:spPr>
          <a:xfrm>
            <a:off x="2390275" y="1553625"/>
            <a:ext cx="6331500" cy="24012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The extraction of clinical concepts from health records has been successful in the past few years with a lot of models based on NLP, but due to the </a:t>
            </a:r>
            <a:r>
              <a:rPr lang="en"/>
              <a:t>heterogeneous</a:t>
            </a:r>
            <a:r>
              <a:rPr lang="en"/>
              <a:t> nature of Health Record data meant that no one model has been </a:t>
            </a:r>
            <a:r>
              <a:rPr lang="en"/>
              <a:t>successful</a:t>
            </a:r>
            <a:r>
              <a:rPr lang="en"/>
              <a:t> globally.</a:t>
            </a:r>
            <a:endParaRPr/>
          </a:p>
          <a:p>
            <a:pPr indent="-342900" lvl="0" marL="457200" rtl="0" algn="l">
              <a:spcBef>
                <a:spcPts val="0"/>
              </a:spcBef>
              <a:spcAft>
                <a:spcPts val="0"/>
              </a:spcAft>
              <a:buSzPts val="1800"/>
              <a:buChar char="●"/>
            </a:pPr>
            <a:r>
              <a:rPr lang="en"/>
              <a:t>The aim of this project is the </a:t>
            </a:r>
            <a:r>
              <a:rPr lang="en"/>
              <a:t>automation</a:t>
            </a:r>
            <a:r>
              <a:rPr lang="en"/>
              <a:t> of extraction of clinical concepts from health records using word embeddings.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Research Objectives</a:t>
            </a:r>
            <a:endParaRPr/>
          </a:p>
        </p:txBody>
      </p:sp>
      <p:sp>
        <p:nvSpPr>
          <p:cNvPr id="115" name="Google Shape;115;p20"/>
          <p:cNvSpPr txBox="1"/>
          <p:nvPr>
            <p:ph idx="1" type="subTitle"/>
          </p:nvPr>
        </p:nvSpPr>
        <p:spPr>
          <a:xfrm>
            <a:off x="2390275" y="1553625"/>
            <a:ext cx="6331500" cy="21240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Modification of existing repository and understanding of the working of the ELMo model.</a:t>
            </a:r>
            <a:endParaRPr/>
          </a:p>
          <a:p>
            <a:pPr indent="-342900" lvl="0" marL="457200" rtl="0" algn="l">
              <a:spcBef>
                <a:spcPts val="0"/>
              </a:spcBef>
              <a:spcAft>
                <a:spcPts val="0"/>
              </a:spcAft>
              <a:buSzPts val="1800"/>
              <a:buChar char="●"/>
            </a:pPr>
            <a:r>
              <a:rPr lang="en"/>
              <a:t>Creation of new models for Named Entity Recognition(NER).</a:t>
            </a:r>
            <a:endParaRPr/>
          </a:p>
          <a:p>
            <a:pPr indent="-342900" lvl="0" marL="457200" rtl="0" algn="l">
              <a:spcBef>
                <a:spcPts val="0"/>
              </a:spcBef>
              <a:spcAft>
                <a:spcPts val="0"/>
              </a:spcAft>
              <a:buSzPts val="1800"/>
              <a:buChar char="●"/>
            </a:pPr>
            <a:r>
              <a:rPr lang="en"/>
              <a:t>Comparative</a:t>
            </a:r>
            <a:r>
              <a:rPr lang="en"/>
              <a:t> study of base paper and new models created.</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ctrTitle"/>
          </p:nvPr>
        </p:nvSpPr>
        <p:spPr>
          <a:xfrm>
            <a:off x="2371725" y="630225"/>
            <a:ext cx="6331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Methodology</a:t>
            </a:r>
            <a:endParaRPr/>
          </a:p>
        </p:txBody>
      </p:sp>
      <p:sp>
        <p:nvSpPr>
          <p:cNvPr id="121" name="Google Shape;121;p21"/>
          <p:cNvSpPr txBox="1"/>
          <p:nvPr>
            <p:ph idx="1" type="subTitle"/>
          </p:nvPr>
        </p:nvSpPr>
        <p:spPr>
          <a:xfrm>
            <a:off x="2390275" y="1553625"/>
            <a:ext cx="6331500" cy="2955300"/>
          </a:xfrm>
          <a:prstGeom prst="rect">
            <a:avLst/>
          </a:prstGeom>
        </p:spPr>
        <p:txBody>
          <a:bodyPr anchorCtr="0" anchor="b" bIns="91425" lIns="91425" spcFirstLastPara="1" rIns="91425" wrap="square" tIns="91425">
            <a:spAutoFit/>
          </a:bodyPr>
          <a:lstStyle/>
          <a:p>
            <a:pPr indent="-342900" lvl="0" marL="457200" rtl="0" algn="l">
              <a:spcBef>
                <a:spcPts val="0"/>
              </a:spcBef>
              <a:spcAft>
                <a:spcPts val="0"/>
              </a:spcAft>
              <a:buSzPts val="1800"/>
              <a:buChar char="●"/>
            </a:pPr>
            <a:r>
              <a:rPr lang="en"/>
              <a:t>The existing repository has been setup and modified depending on our requirements.</a:t>
            </a:r>
            <a:endParaRPr/>
          </a:p>
          <a:p>
            <a:pPr indent="-342900" lvl="0" marL="457200" rtl="0" algn="l">
              <a:spcBef>
                <a:spcPts val="0"/>
              </a:spcBef>
              <a:spcAft>
                <a:spcPts val="0"/>
              </a:spcAft>
              <a:buSzPts val="1800"/>
              <a:buChar char="●"/>
            </a:pPr>
            <a:r>
              <a:rPr lang="en"/>
              <a:t>Using the pretrained ELMo model provided in the base paper, the embeddings will be used as inputs to the new BiLSTM-CNN model.</a:t>
            </a:r>
            <a:endParaRPr/>
          </a:p>
          <a:p>
            <a:pPr indent="-342900" lvl="0" marL="457200" rtl="0" algn="l">
              <a:spcBef>
                <a:spcPts val="0"/>
              </a:spcBef>
              <a:spcAft>
                <a:spcPts val="0"/>
              </a:spcAft>
              <a:buSzPts val="1800"/>
              <a:buChar char="●"/>
            </a:pPr>
            <a:r>
              <a:rPr lang="en"/>
              <a:t>Using the pretrained ELMo model provided in the base paper, the embeddings will be used as inputs to the new BiLSTM-CNN-CRF model.</a:t>
            </a:r>
            <a:endParaRPr/>
          </a:p>
          <a:p>
            <a:pPr indent="-342900" lvl="0" marL="457200" rtl="0" algn="l">
              <a:spcBef>
                <a:spcPts val="0"/>
              </a:spcBef>
              <a:spcAft>
                <a:spcPts val="0"/>
              </a:spcAft>
              <a:buSzPts val="1800"/>
              <a:buChar char="●"/>
            </a:pPr>
            <a:r>
              <a:rPr lang="en"/>
              <a:t>Comparing the results of the new models with the model proposed in the base paper.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