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9" r:id="rId12"/>
    <p:sldId id="268" r:id="rId13"/>
    <p:sldId id="270" r:id="rId14"/>
    <p:sldId id="267" r:id="rId15"/>
    <p:sldId id="271" r:id="rId16"/>
    <p:sldId id="272" r:id="rId17"/>
    <p:sldId id="273" r:id="rId18"/>
    <p:sldId id="26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9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1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5/9/23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16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B5E7A-D37C-39A2-4376-9F465A9C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147" r="-1" b="656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688080-30E7-5E79-EF93-B56A2E901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New Delhi Temperature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45505-F076-6F8D-7CF8-42FA27755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 Series Term Project</a:t>
            </a:r>
          </a:p>
          <a:p>
            <a:r>
              <a:rPr lang="en-US">
                <a:solidFill>
                  <a:srgbClr val="FFFFFF"/>
                </a:solidFill>
              </a:rPr>
              <a:t>Udbhav Kush</a:t>
            </a:r>
          </a:p>
        </p:txBody>
      </p:sp>
    </p:spTree>
    <p:extLst>
      <p:ext uri="{BB962C8B-B14F-4D97-AF65-F5344CB8AC3E}">
        <p14:creationId xmlns:p14="http://schemas.microsoft.com/office/powerpoint/2010/main" val="18806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A739-3321-F068-351B-AB51C1CC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2526-AC13-36E1-EFE0-1F1DEC5F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2" y="1362974"/>
            <a:ext cx="4535218" cy="4813989"/>
          </a:xfrm>
        </p:spPr>
        <p:txBody>
          <a:bodyPr/>
          <a:lstStyle/>
          <a:p>
            <a:r>
              <a:rPr lang="en-US" dirty="0"/>
              <a:t>Initial condition number was very high.</a:t>
            </a:r>
          </a:p>
          <a:p>
            <a:r>
              <a:rPr lang="en-US" dirty="0"/>
              <a:t>After back propagating and removing unnecessary column, condition number dropped significantly.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85BA-1D3E-041A-4282-772D8998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300142"/>
            <a:ext cx="6043184" cy="412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56904-EC3B-B0C9-8888-ACB698806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5422919"/>
            <a:ext cx="6043184" cy="1148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D99F7-1198-1DEB-37CB-D87FA5D4D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424" y="2646343"/>
            <a:ext cx="5181600" cy="3440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6EC322-99AD-35D1-81FC-1A9E80AD4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779" y="6151868"/>
            <a:ext cx="1950889" cy="34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5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1A5F-058E-E150-6DF1-CA0D73E5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77160-DB6C-FF68-F645-21393304D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895" y="1690688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5E9FE-A40A-AF42-96CA-D412C6AD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07" y="1690688"/>
            <a:ext cx="3459360" cy="309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2CF30F-9204-02B1-C99D-E0DEFE8AF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646" y="3325813"/>
            <a:ext cx="3939881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6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71DB-97FD-BB6C-0D51-216E424D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12BC-61D8-0F47-AEB9-8CC1F60E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Seasonal Differencing of 365.</a:t>
            </a:r>
          </a:p>
          <a:p>
            <a:endParaRPr lang="en-US" dirty="0"/>
          </a:p>
          <a:p>
            <a:r>
              <a:rPr lang="en-US" dirty="0"/>
              <a:t>Probable orders: (1, 0), (1, 4), (7,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1B35C-26AB-ABC5-8826-77630E8D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825625"/>
            <a:ext cx="62865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D6EE3-463A-42BC-CCC2-1199DCDFB324}"/>
              </a:ext>
            </a:extLst>
          </p:cNvPr>
          <p:cNvSpPr/>
          <p:nvPr/>
        </p:nvSpPr>
        <p:spPr>
          <a:xfrm>
            <a:off x="5143500" y="2181225"/>
            <a:ext cx="495300" cy="38385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F6108-5374-39EA-AF9A-0CE974A50BC6}"/>
              </a:ext>
            </a:extLst>
          </p:cNvPr>
          <p:cNvSpPr/>
          <p:nvPr/>
        </p:nvSpPr>
        <p:spPr>
          <a:xfrm>
            <a:off x="5638800" y="2181225"/>
            <a:ext cx="4100423" cy="380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F047A-F832-1AF6-6C8B-5B6C56E89BD4}"/>
              </a:ext>
            </a:extLst>
          </p:cNvPr>
          <p:cNvSpPr/>
          <p:nvPr/>
        </p:nvSpPr>
        <p:spPr>
          <a:xfrm>
            <a:off x="5638800" y="2181225"/>
            <a:ext cx="4195313" cy="380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10769-5E34-F194-2280-0484DE313F14}"/>
              </a:ext>
            </a:extLst>
          </p:cNvPr>
          <p:cNvSpPr/>
          <p:nvPr/>
        </p:nvSpPr>
        <p:spPr>
          <a:xfrm>
            <a:off x="5638800" y="3683479"/>
            <a:ext cx="4195313" cy="448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3FF0E8-16E7-4049-3C91-FA81B366AF6C}"/>
              </a:ext>
            </a:extLst>
          </p:cNvPr>
          <p:cNvSpPr/>
          <p:nvPr/>
        </p:nvSpPr>
        <p:spPr>
          <a:xfrm>
            <a:off x="8212347" y="2181225"/>
            <a:ext cx="495300" cy="2019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E7A3-B13D-7658-6090-640C5F93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 Analysis Using ARIMA Package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4938A73-2F82-B43A-8287-E8A5590B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49" y="1690688"/>
            <a:ext cx="3914564" cy="293592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76C44C-541B-D3C4-7822-279E11A9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91" y="4814888"/>
            <a:ext cx="2758679" cy="929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80FE6-A921-39E6-51C5-00331257A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800" y="1690688"/>
            <a:ext cx="3914564" cy="29359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4DCC9D-A018-4243-DBED-F6C6337A3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759" y="4891095"/>
            <a:ext cx="25986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5565-6595-3CE4-F330-5DF31744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7DB2D-18E3-794A-BF79-00861EE0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20" y="1367631"/>
            <a:ext cx="5128155" cy="38461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CE660-DCD4-DDAB-D21B-57DCCFD9E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96" y="5391150"/>
            <a:ext cx="2942201" cy="969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84974-429E-84B1-1724-F7FF3621A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04701"/>
            <a:ext cx="5715265" cy="42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3C5E-6B65-8EE5-BE05-32EC8FD4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Using LM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BE1FF-3805-F815-D0E3-DF530009E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42" y="1462088"/>
            <a:ext cx="6541857" cy="3386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D5E02-B422-FF58-1BFD-C6A212BC6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87" y="5301231"/>
            <a:ext cx="7313426" cy="11916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7A4524-3BC3-670E-4E75-5C35ECD27153}"/>
              </a:ext>
            </a:extLst>
          </p:cNvPr>
          <p:cNvSpPr/>
          <p:nvPr/>
        </p:nvSpPr>
        <p:spPr>
          <a:xfrm>
            <a:off x="2439287" y="5301231"/>
            <a:ext cx="7313426" cy="1191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8BFE-0CE5-11D0-2EBE-62CC9EA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Test Set: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08D30-1EC2-7243-4F90-081D306F9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5672833"/>
            <a:ext cx="5418290" cy="5105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3945F-E49B-F97C-9C26-48FC05FD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5" y="1388268"/>
            <a:ext cx="5441950" cy="4081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99025-6443-2397-A78C-0001470F1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06" y="1378038"/>
            <a:ext cx="4419983" cy="655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7E989-2484-EF15-4D6B-0127AAF34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881" y="2133578"/>
            <a:ext cx="4511431" cy="495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08DA2D-603B-8DA8-9664-B2B2B89EB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261" y="2703204"/>
            <a:ext cx="4473328" cy="579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C22708-FB7D-0D26-084D-EA85A04DD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365" y="3373173"/>
            <a:ext cx="4435224" cy="548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4ED230-9D41-443A-3F6F-521839187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2606" y="4012660"/>
            <a:ext cx="4084674" cy="6477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F8EA5B-582F-BD98-D14A-252F1EC39C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2606" y="4760066"/>
            <a:ext cx="4473328" cy="6096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F11F88-CBC5-639A-459E-3D496CACAC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7365" y="5462597"/>
            <a:ext cx="4130398" cy="586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205BEE-62F7-CAF8-C5B1-7D9424A719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2606" y="6138757"/>
            <a:ext cx="4900085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8E4C-FECB-FFB8-51AE-0294F69E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A0392-498B-F003-4662-F4436061D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45" y="1587500"/>
            <a:ext cx="5801784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78BC31-EA12-4F7F-CFEB-36CDDEC95CDD}"/>
              </a:ext>
            </a:extLst>
          </p:cNvPr>
          <p:cNvSpPr txBox="1"/>
          <p:nvPr/>
        </p:nvSpPr>
        <p:spPr>
          <a:xfrm>
            <a:off x="6648450" y="3016251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layer: activation = ‘</a:t>
            </a:r>
            <a:r>
              <a:rPr lang="en-US" dirty="0" err="1"/>
              <a:t>relu</a:t>
            </a:r>
            <a:r>
              <a:rPr lang="en-US" dirty="0"/>
              <a:t>’ and 64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layer:  50 neurons.</a:t>
            </a:r>
          </a:p>
        </p:txBody>
      </p:sp>
    </p:spTree>
    <p:extLst>
      <p:ext uri="{BB962C8B-B14F-4D97-AF65-F5344CB8AC3E}">
        <p14:creationId xmlns:p14="http://schemas.microsoft.com/office/powerpoint/2010/main" val="183397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E3ED-30C1-5B6E-565A-C116E8A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A104C-3BF5-DE68-D7F6-7021F5537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201" y="3848881"/>
            <a:ext cx="1409822" cy="30482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ABCF7D-86E9-70F8-03F2-993DE639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410084"/>
            <a:ext cx="9296400" cy="464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A6963-75B1-625C-60D7-5CE6A2D6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07" y="6168762"/>
            <a:ext cx="2595586" cy="5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6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9D34-30DE-C304-2BF5-7AF06E5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Verdict: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71B55-4EBB-3066-8AB1-70D69D524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56" y="1690688"/>
            <a:ext cx="7810498" cy="48815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3D1E6-9B20-A989-20C7-B42E109E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285" y="1947863"/>
            <a:ext cx="3364866" cy="350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FEAC9-CA5B-50A8-DBEB-92BD3FECD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285" y="2425438"/>
            <a:ext cx="3364866" cy="350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A7ADB-60AE-E73A-9DD9-A610FDE2C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285" y="2935167"/>
            <a:ext cx="3364866" cy="305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F35CD-58B5-44F5-FF89-C603D8A25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285" y="3400287"/>
            <a:ext cx="3364866" cy="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4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D238-272F-D89F-F793-A67FA0C4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1013-7DC8-6181-91A2-2A470C87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 am going to predict the average daily temperature of New Delhi (capital of India).</a:t>
            </a:r>
          </a:p>
          <a:p>
            <a:endParaRPr lang="en-US" dirty="0"/>
          </a:p>
          <a:p>
            <a:r>
              <a:rPr lang="en-US" dirty="0"/>
              <a:t>Original dataset is sampled hourly.</a:t>
            </a:r>
          </a:p>
          <a:p>
            <a:endParaRPr lang="en-US" dirty="0"/>
          </a:p>
          <a:p>
            <a:r>
              <a:rPr lang="en-US" dirty="0"/>
              <a:t>There were some missing values, so resampled on a daily basis.</a:t>
            </a:r>
          </a:p>
          <a:p>
            <a:endParaRPr lang="en-US" dirty="0"/>
          </a:p>
          <a:p>
            <a:r>
              <a:rPr lang="en-US" dirty="0"/>
              <a:t>Columns in the dataset: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23603-31A1-F501-614B-94D7544D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731" y="2705407"/>
            <a:ext cx="1486029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2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95E9784-D851-FE53-E5D3-A9BFC2503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824" r="-1" b="1315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605-878E-EFE1-90DC-6F547CE5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65846"/>
            <a:ext cx="488745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38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906A-B8C4-3DF9-8788-0784CC3D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the Data: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43D3E-D8B2-F7A3-8320-C7D22246B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2347913"/>
            <a:ext cx="4670955" cy="350321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A5E6E2F-CC36-7C33-DD49-DEFEBE118095}"/>
              </a:ext>
            </a:extLst>
          </p:cNvPr>
          <p:cNvSpPr/>
          <p:nvPr/>
        </p:nvSpPr>
        <p:spPr>
          <a:xfrm>
            <a:off x="5657850" y="3762375"/>
            <a:ext cx="139065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25AB0-3A45-641C-E528-DB7B947F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56" y="2347913"/>
            <a:ext cx="4670955" cy="35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9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C8E6-29FB-D7CA-940D-5533C7E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82231-B6CC-C6B0-906C-07B679D17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6" y="1428750"/>
            <a:ext cx="8110220" cy="528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6985B-DA5A-8B1F-B03A-F24D0E77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21" y="1027906"/>
            <a:ext cx="6035563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3C32-EE02-030A-C558-4C8BB3D3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B92F6-CECA-D884-54D2-256ACB50D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11" y="1906587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9FD72-F18F-1E07-E824-F457187D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80" y="1541043"/>
            <a:ext cx="5517145" cy="2116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5814E2-9630-4B2A-FC61-450E520FD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80" y="3729861"/>
            <a:ext cx="5517144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8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8ED0-438C-1ED5-8218-E884BB23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50293-2EDE-F560-31C8-E6A5BE2AB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804988"/>
            <a:ext cx="5535084" cy="4151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573C2-A698-2B29-139D-26349180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4988"/>
            <a:ext cx="5535084" cy="41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483-140D-8086-E57A-A191A6A0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7FCF5-4322-6E3D-E411-0ABB97453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" y="1776413"/>
            <a:ext cx="394970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47B75-1FE9-FDBF-0706-6C0D61F6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1776413"/>
            <a:ext cx="6854825" cy="3157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83D64-2BE0-1C86-C349-3BA7D165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525" y="5358746"/>
            <a:ext cx="6854825" cy="5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8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BE87-F96F-2D2F-0691-D82659D9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Base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67976-8007-C4C0-3B2B-064D4C2AB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49" y="1690688"/>
            <a:ext cx="870267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EAD1F-D2E1-71A1-82AE-11A94E219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735" y="2775744"/>
            <a:ext cx="282726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7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3F34-A931-3D52-8F75-ABD6A986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Winter-Holt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36EF4-1EEC-3BBF-FCE0-A10459514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844675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429D3-351F-133B-3793-B6DC8202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628" y="3791732"/>
            <a:ext cx="4198735" cy="4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078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402441"/>
      </a:dk2>
      <a:lt2>
        <a:srgbClr val="E2E8E7"/>
      </a:lt2>
      <a:accent1>
        <a:srgbClr val="D51738"/>
      </a:accent1>
      <a:accent2>
        <a:srgbClr val="E72999"/>
      </a:accent2>
      <a:accent3>
        <a:srgbClr val="E75829"/>
      </a:accent3>
      <a:accent4>
        <a:srgbClr val="14BA6A"/>
      </a:accent4>
      <a:accent5>
        <a:srgbClr val="20B7AD"/>
      </a:accent5>
      <a:accent6>
        <a:srgbClr val="1792D5"/>
      </a:accent6>
      <a:hlink>
        <a:srgbClr val="309282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171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AvenirNext LT Pro Medium</vt:lpstr>
      <vt:lpstr>Calibri</vt:lpstr>
      <vt:lpstr>Gill Sans Nova</vt:lpstr>
      <vt:lpstr>ConfettiVTI</vt:lpstr>
      <vt:lpstr>New Delhi Temperature Forecast</vt:lpstr>
      <vt:lpstr>Introduction: </vt:lpstr>
      <vt:lpstr>Cleaning of the Data:</vt:lpstr>
      <vt:lpstr>Continued..</vt:lpstr>
      <vt:lpstr>STATIONARITY CHECK</vt:lpstr>
      <vt:lpstr>ACF AND PACF</vt:lpstr>
      <vt:lpstr>STL ANALYSIS</vt:lpstr>
      <vt:lpstr>Analysis on Base Models</vt:lpstr>
      <vt:lpstr>Winter-Holt Method</vt:lpstr>
      <vt:lpstr>OLS Method</vt:lpstr>
      <vt:lpstr>Continued..</vt:lpstr>
      <vt:lpstr>ARIMA Model</vt:lpstr>
      <vt:lpstr>Residual Analysis Using ARIMA Package</vt:lpstr>
      <vt:lpstr>Continued..</vt:lpstr>
      <vt:lpstr>Parameter Estimation Using LM</vt:lpstr>
      <vt:lpstr>Prediction on Test Set:</vt:lpstr>
      <vt:lpstr>LSTM Model</vt:lpstr>
      <vt:lpstr>Performance:</vt:lpstr>
      <vt:lpstr>Verdict: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Delhi Temperature Forecast</dc:title>
  <dc:creator>Kush, Udbhav</dc:creator>
  <cp:lastModifiedBy>Kush, Udbhav</cp:lastModifiedBy>
  <cp:revision>9</cp:revision>
  <dcterms:created xsi:type="dcterms:W3CDTF">2023-05-09T21:18:18Z</dcterms:created>
  <dcterms:modified xsi:type="dcterms:W3CDTF">2023-05-10T02:32:20Z</dcterms:modified>
</cp:coreProperties>
</file>