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56" r:id="rId9"/>
    <p:sldId id="257" r:id="rId10"/>
    <p:sldId id="258" r:id="rId11"/>
    <p:sldId id="259" r:id="rId12"/>
    <p:sldId id="260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2412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966" y="-96"/>
      </p:cViewPr>
      <p:guideLst>
        <p:guide orient="horz" pos="2160"/>
        <p:guide pos="38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8091" y="2130426"/>
            <a:ext cx="1040503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6182" y="3886200"/>
            <a:ext cx="856884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4DF9-757A-4EDF-953D-91410B725CC0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F094-643F-4A9B-8D57-E6FCC33D7F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4DF9-757A-4EDF-953D-91410B725CC0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F094-643F-4A9B-8D57-E6FCC33D7F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82054" y="274639"/>
            <a:ext cx="368511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331" y="274639"/>
            <a:ext cx="1085770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4DF9-757A-4EDF-953D-91410B725CC0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F094-643F-4A9B-8D57-E6FCC33D7F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4DF9-757A-4EDF-953D-91410B725CC0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F094-643F-4A9B-8D57-E6FCC33D7F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72" y="4406901"/>
            <a:ext cx="1040503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6972" y="2906713"/>
            <a:ext cx="1040503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4DF9-757A-4EDF-953D-91410B725CC0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F094-643F-4A9B-8D57-E6FCC33D7F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0331" y="1600201"/>
            <a:ext cx="727034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4698" y="1600201"/>
            <a:ext cx="727247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4DF9-757A-4EDF-953D-91410B725CC0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F094-643F-4A9B-8D57-E6FCC33D7F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61" y="274638"/>
            <a:ext cx="1101709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60" y="1535113"/>
            <a:ext cx="54086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060" y="2174875"/>
            <a:ext cx="54086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367" y="1535113"/>
            <a:ext cx="541078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367" y="2174875"/>
            <a:ext cx="541078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4DF9-757A-4EDF-953D-91410B725CC0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F094-643F-4A9B-8D57-E6FCC33D7F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4DF9-757A-4EDF-953D-91410B725CC0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F094-643F-4A9B-8D57-E6FCC33D7F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4DF9-757A-4EDF-953D-91410B725CC0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F094-643F-4A9B-8D57-E6FCC33D7F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61" y="273050"/>
            <a:ext cx="402727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974" y="273051"/>
            <a:ext cx="684317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061" y="1435101"/>
            <a:ext cx="402727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4DF9-757A-4EDF-953D-91410B725CC0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F094-643F-4A9B-8D57-E6FCC33D7F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9363" y="4800600"/>
            <a:ext cx="734472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9363" y="612775"/>
            <a:ext cx="734472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9363" y="5367338"/>
            <a:ext cx="734472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4DF9-757A-4EDF-953D-91410B725CC0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F094-643F-4A9B-8D57-E6FCC33D7F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061" y="274638"/>
            <a:ext cx="110170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61" y="1600201"/>
            <a:ext cx="110170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2061" y="6356351"/>
            <a:ext cx="28562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74DF9-757A-4EDF-953D-91410B725CC0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82415" y="6356351"/>
            <a:ext cx="387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72869" y="6356351"/>
            <a:ext cx="28562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AF094-643F-4A9B-8D57-E6FCC33D7F0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towardsdatascience.com/introduction-to-linear-regression-and-polynomial-regression-f8adc96f31cb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2412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92134"/>
            <a:ext cx="12241213" cy="6765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VM-Kernel-Trick-Mathematically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04801"/>
            <a:ext cx="6725016" cy="632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6936687" y="348735"/>
            <a:ext cx="479447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(</a:t>
            </a:r>
            <a:r>
              <a:rPr lang="en-US" sz="2400" u="sng" dirty="0" smtClean="0"/>
              <a:t>HIGH SCHOOL CONCEPT</a:t>
            </a:r>
            <a:r>
              <a:rPr lang="en-US" sz="2400" dirty="0" smtClean="0"/>
              <a:t>)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Distance </a:t>
            </a:r>
            <a:r>
              <a:rPr lang="en-US" sz="2400" dirty="0"/>
              <a:t>of a point〖(x〗_0,y_0) to a line: </a:t>
            </a:r>
            <a:r>
              <a:rPr lang="en-US" sz="2400" dirty="0" err="1"/>
              <a:t>Ax+By+c</a:t>
            </a:r>
            <a:r>
              <a:rPr lang="en-US" sz="2400" dirty="0"/>
              <a:t> = 0 is: |Ax_0 + By_0 +c|/</a:t>
            </a:r>
            <a:r>
              <a:rPr lang="en-US" sz="2400" dirty="0" err="1" smtClean="0"/>
              <a:t>sqrt</a:t>
            </a:r>
            <a:r>
              <a:rPr lang="en-US" sz="2400" dirty="0" smtClean="0"/>
              <a:t>(A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+</a:t>
            </a:r>
            <a:r>
              <a:rPr lang="en-US" sz="2400" dirty="0"/>
              <a:t>B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), </a:t>
            </a:r>
            <a:endParaRPr lang="en-US" sz="2400" dirty="0"/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n-US" sz="2400" dirty="0"/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n-US" sz="2400" dirty="0"/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n-US" sz="2400" dirty="0"/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n-US" sz="2400" dirty="0"/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The distance between H0 and H1 is then: |</a:t>
            </a:r>
            <a:r>
              <a:rPr lang="en-US" sz="2400" dirty="0" err="1"/>
              <a:t>w•x+b</a:t>
            </a:r>
            <a:r>
              <a:rPr lang="en-US" sz="2400" dirty="0"/>
              <a:t>|/||w||=1/||w||, so The total distance between H1 and H2 is thus: 2/||w||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338A-315C-44DD-B137-697F8A39419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2061" y="274638"/>
            <a:ext cx="5610556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SVM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 to Logistic Regression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By:Vandana</a:t>
            </a:r>
            <a:r>
              <a:rPr lang="en-US" dirty="0" smtClean="0"/>
              <a:t> Kate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miro.medium.com/max/800/1*PQ8tdohapfm-YHlrRIRuOA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241213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Logistic regression is a classification algorithm used to assign observations to a discrete set of classes. </a:t>
            </a:r>
            <a:endParaRPr lang="en-US" dirty="0" smtClean="0"/>
          </a:p>
          <a:p>
            <a:pPr algn="just"/>
            <a:r>
              <a:rPr lang="en-US" dirty="0" smtClean="0"/>
              <a:t>Some </a:t>
            </a:r>
            <a:r>
              <a:rPr lang="en-US" dirty="0"/>
              <a:t>of the examples of classification problems </a:t>
            </a:r>
            <a:r>
              <a:rPr lang="en-US" dirty="0" smtClean="0"/>
              <a:t>are-</a:t>
            </a:r>
          </a:p>
          <a:p>
            <a:pPr lvl="1" algn="just">
              <a:buNone/>
            </a:pPr>
            <a:r>
              <a:rPr lang="en-US" dirty="0" smtClean="0"/>
              <a:t> </a:t>
            </a:r>
            <a:r>
              <a:rPr lang="en-US" dirty="0"/>
              <a:t>Email spam or not spam</a:t>
            </a:r>
            <a:r>
              <a:rPr lang="en-US" dirty="0" smtClean="0"/>
              <a:t>,</a:t>
            </a:r>
          </a:p>
          <a:p>
            <a:pPr lvl="1" algn="just">
              <a:buNone/>
            </a:pPr>
            <a:r>
              <a:rPr lang="en-US" dirty="0" smtClean="0"/>
              <a:t> </a:t>
            </a:r>
            <a:r>
              <a:rPr lang="en-US" dirty="0"/>
              <a:t>Online transactions Fraud or not Fraud, </a:t>
            </a:r>
            <a:endParaRPr lang="en-US" dirty="0" smtClean="0"/>
          </a:p>
          <a:p>
            <a:pPr lvl="1" algn="just">
              <a:buNone/>
            </a:pPr>
            <a:r>
              <a:rPr lang="en-US" dirty="0" smtClean="0"/>
              <a:t>Tumor </a:t>
            </a:r>
            <a:r>
              <a:rPr lang="en-US" dirty="0"/>
              <a:t>Malignant or Benign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It is a predictive analysis algorithm and based on the concept of probability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Logistic regression transforms its output using the logistic sigmoid function to return a probability value.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are the types of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Binary (</a:t>
            </a:r>
            <a:r>
              <a:rPr lang="en-US" dirty="0" err="1"/>
              <a:t>eg</a:t>
            </a:r>
            <a:r>
              <a:rPr lang="en-US" dirty="0"/>
              <a:t>. Tumor Malignant or Benign)</a:t>
            </a:r>
          </a:p>
          <a:p>
            <a:r>
              <a:rPr lang="en-US" dirty="0"/>
              <a:t>Multi-linear functions </a:t>
            </a:r>
            <a:r>
              <a:rPr lang="en-US" dirty="0" smtClean="0"/>
              <a:t>Class </a:t>
            </a: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 Cats, dogs or Sheep's)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ttps://miro.medium.com/max/2320/1*dm6ZaX5fuSmuVvM4Ds-vcg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12241213" cy="66437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restrict value between 0 and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 uses activation function called as the ‘</a:t>
            </a:r>
            <a:r>
              <a:rPr lang="en-US" b="1" dirty="0" smtClean="0"/>
              <a:t>Sigmoid function</a:t>
            </a:r>
            <a:r>
              <a:rPr lang="en-US" dirty="0" smtClean="0"/>
              <a:t>’ or also known as the ‘logistic function’ instead of a linear function.</a:t>
            </a:r>
          </a:p>
          <a:p>
            <a:r>
              <a:rPr lang="en-US" dirty="0" smtClean="0"/>
              <a:t>The hypothesis of logistic regression tends it to limit the cost function between 0 and 1. </a:t>
            </a:r>
            <a:endParaRPr lang="en-US" dirty="0"/>
          </a:p>
        </p:txBody>
      </p:sp>
      <p:sp>
        <p:nvSpPr>
          <p:cNvPr id="18434" name="AutoShape 2" descr="Questionable"/>
          <p:cNvSpPr>
            <a:spLocks noChangeAspect="1" noChangeArrowheads="1"/>
          </p:cNvSpPr>
          <p:nvPr/>
        </p:nvSpPr>
        <p:spPr bwMode="auto">
          <a:xfrm>
            <a:off x="208271" y="-144463"/>
            <a:ext cx="40804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37" name="Picture 5" descr="https://miro.medium.com/max/223/1*GnceHPIeThNShGSmYzE4e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9012" y="5357826"/>
            <a:ext cx="2843532" cy="4572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30120" y="6000768"/>
            <a:ext cx="4583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  <a:cs typeface="Arial" pitchFamily="34" charset="0"/>
              </a:rPr>
              <a:t>Logistic regression hypothesis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expectation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Sigmoid Function?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 </a:t>
            </a:r>
            <a:r>
              <a:rPr lang="en-US" dirty="0"/>
              <a:t>order to map predicted values to probabilities, we use the Sigmoid function. The function maps any real value into another value between 0 and 1.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machine learning, we use sigmoid to map predictions to probabilities.</a:t>
            </a:r>
          </a:p>
          <a:p>
            <a:endParaRPr lang="en-US" dirty="0"/>
          </a:p>
        </p:txBody>
      </p:sp>
      <p:pic>
        <p:nvPicPr>
          <p:cNvPr id="19458" name="Picture 2" descr="https://miro.medium.com/max/640/1*OUOB_YF41M-O4GgZH_F2r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80404" y="1785926"/>
            <a:ext cx="8160809" cy="4572000"/>
          </a:xfrm>
          <a:prstGeom prst="rect">
            <a:avLst/>
          </a:prstGeom>
          <a:noFill/>
        </p:spPr>
      </p:pic>
      <p:pic>
        <p:nvPicPr>
          <p:cNvPr id="19460" name="Picture 4" descr="https://miro.medium.com/max/271/1*Gp5E23P5d2PY5D5kOo8eP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2499" y="4786322"/>
            <a:ext cx="3455592" cy="11525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241213" cy="6704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260" y="0"/>
            <a:ext cx="5651421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Simple Linear Regression is not Suitable in this case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Cost Function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We </a:t>
            </a:r>
            <a:r>
              <a:rPr lang="en-US" dirty="0"/>
              <a:t>learnt about the cost function </a:t>
            </a:r>
            <a:r>
              <a:rPr lang="en-US" i="1" dirty="0"/>
              <a:t>J</a:t>
            </a:r>
            <a:r>
              <a:rPr lang="en-US" dirty="0"/>
              <a:t>(</a:t>
            </a:r>
            <a:r>
              <a:rPr lang="en-US" i="1" dirty="0"/>
              <a:t>θ</a:t>
            </a:r>
            <a:r>
              <a:rPr lang="en-US" dirty="0"/>
              <a:t>) in the </a:t>
            </a:r>
            <a:r>
              <a:rPr lang="en-US" i="1" u="sng" dirty="0">
                <a:hlinkClick r:id="rId2"/>
              </a:rPr>
              <a:t>Linear regression</a:t>
            </a:r>
            <a:r>
              <a:rPr lang="en-US" dirty="0"/>
              <a:t>, the cost function represents optimization objective i.e. we create a cost function and minimize it so that we can develop an accurate model with minimum error.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3554" name="Picture 2" descr="https://miro.medium.com/max/274/1*N6THdTd451D4C2RAhhqRCQ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29728" y="4500570"/>
            <a:ext cx="5642474" cy="93821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729728" y="5643578"/>
            <a:ext cx="3734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Cost function of Linear 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we use MSE as Cost Function in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If we try to use the cost function of the linear regression in ‘Logistic Regression’ then it would be of no use as it would end up being a </a:t>
            </a:r>
            <a:r>
              <a:rPr lang="en-US" b="1" dirty="0"/>
              <a:t>non-convex</a:t>
            </a:r>
            <a:r>
              <a:rPr lang="en-US" dirty="0"/>
              <a:t> function with many local minimums, in which it would be very </a:t>
            </a:r>
            <a:r>
              <a:rPr lang="en-US" b="1" dirty="0"/>
              <a:t>difficult</a:t>
            </a:r>
            <a:r>
              <a:rPr lang="en-US" dirty="0"/>
              <a:t> to </a:t>
            </a:r>
            <a:r>
              <a:rPr lang="en-US" b="1" dirty="0"/>
              <a:t>minimize the cost value</a:t>
            </a:r>
            <a:r>
              <a:rPr lang="en-US" dirty="0"/>
              <a:t> and find the global minimum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4578" name="Picture 2" descr="https://miro.medium.com/max/1048/1*dPXwswig8RTCAjstnUZNG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5038" y="1428736"/>
            <a:ext cx="10902407" cy="48291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s://miro.medium.com/max/567/1*gAsyT-YdsQZUMF81NTZQd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357166"/>
            <a:ext cx="5259890" cy="4267200"/>
          </a:xfrm>
          <a:prstGeom prst="rect">
            <a:avLst/>
          </a:prstGeom>
          <a:noFill/>
        </p:spPr>
      </p:pic>
      <p:pic>
        <p:nvPicPr>
          <p:cNvPr id="26628" name="Picture 4" descr="https://miro.medium.com/max/556/1*2QLAi8r4BWFZ4AC6aQLzb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51161" y="714356"/>
            <a:ext cx="5829676" cy="3929090"/>
          </a:xfrm>
          <a:prstGeom prst="rect">
            <a:avLst/>
          </a:prstGeom>
          <a:noFill/>
        </p:spPr>
      </p:pic>
      <p:pic>
        <p:nvPicPr>
          <p:cNvPr id="12290" name="Picture 2" descr="How to choose cross-entropy loss function in Keras? - Knowledge Transf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63020" y="5083461"/>
            <a:ext cx="7700952" cy="15253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ENTROPY ERROR</a:t>
            </a:r>
            <a:endParaRPr lang="en-US" dirty="0"/>
          </a:p>
        </p:txBody>
      </p:sp>
      <p:pic>
        <p:nvPicPr>
          <p:cNvPr id="37890" name="Picture 2" descr="How to choose cross-entropy loss function in Keras? - Knowledge Transf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690" y="1428736"/>
            <a:ext cx="11704638" cy="2286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1462"/>
            <a:ext cx="1228962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2888" y="214290"/>
            <a:ext cx="4579851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Polynomial Regression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062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80" y="1071546"/>
            <a:ext cx="11017092" cy="1143000"/>
          </a:xfrm>
        </p:spPr>
        <p:txBody>
          <a:bodyPr/>
          <a:lstStyle/>
          <a:p>
            <a:r>
              <a:rPr lang="en-US" dirty="0" smtClean="0"/>
              <a:t>Polynomial Regression of degree 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8850" y="714375"/>
            <a:ext cx="10321925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6625" y="714375"/>
            <a:ext cx="10366375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3813"/>
            <a:ext cx="12241212" cy="681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Vandana</a:t>
            </a:r>
            <a:r>
              <a:rPr lang="en-US" dirty="0" smtClean="0"/>
              <a:t> Kate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2412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363</Words>
  <Application>Microsoft Office PowerPoint</Application>
  <PresentationFormat>Custom</PresentationFormat>
  <Paragraphs>42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Simple Linear Regression is not Suitable in this case</vt:lpstr>
      <vt:lpstr>Polynomial Regression</vt:lpstr>
      <vt:lpstr>Polynomial Regression of degree n</vt:lpstr>
      <vt:lpstr>Slide 5</vt:lpstr>
      <vt:lpstr>Slide 6</vt:lpstr>
      <vt:lpstr>Slide 7</vt:lpstr>
      <vt:lpstr>Support Vector Machine</vt:lpstr>
      <vt:lpstr>Slide 9</vt:lpstr>
      <vt:lpstr>Slide 10</vt:lpstr>
      <vt:lpstr>Slide 11</vt:lpstr>
      <vt:lpstr>SVM</vt:lpstr>
      <vt:lpstr>Introduction to Logistic Regression </vt:lpstr>
      <vt:lpstr>Slide 14</vt:lpstr>
      <vt:lpstr>Logistic regression</vt:lpstr>
      <vt:lpstr>What are the types of logistic regression</vt:lpstr>
      <vt:lpstr>Slide 17</vt:lpstr>
      <vt:lpstr>How to restrict value between 0 and 1</vt:lpstr>
      <vt:lpstr>What is the Sigmoid Function? </vt:lpstr>
      <vt:lpstr>Cost Function </vt:lpstr>
      <vt:lpstr>What if we use MSE as Cost Function in Logistic Regression</vt:lpstr>
      <vt:lpstr>Slide 22</vt:lpstr>
      <vt:lpstr>CROSS ENTROPY ERROR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3</cp:revision>
  <dcterms:created xsi:type="dcterms:W3CDTF">2022-06-21T13:44:55Z</dcterms:created>
  <dcterms:modified xsi:type="dcterms:W3CDTF">2022-06-22T01:04:58Z</dcterms:modified>
</cp:coreProperties>
</file>