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58" r:id="rId4"/>
    <p:sldId id="259" r:id="rId5"/>
    <p:sldId id="261" r:id="rId6"/>
    <p:sldId id="260" r:id="rId7"/>
    <p:sldId id="266" r:id="rId8"/>
    <p:sldId id="263" r:id="rId9"/>
    <p:sldId id="262" r:id="rId10"/>
    <p:sldId id="271" r:id="rId11"/>
    <p:sldId id="264" r:id="rId12"/>
    <p:sldId id="267" r:id="rId13"/>
    <p:sldId id="269" r:id="rId14"/>
    <p:sldId id="268" r:id="rId15"/>
    <p:sldId id="27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F5EE9-8988-4960-B54B-D89E21353E17}" type="datetimeFigureOut">
              <a:rPr lang="en-IN" smtClean="0"/>
              <a:t>29-09-2020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902C3-82FD-4634-8384-CE5728FB5BA5}" type="slidenum">
              <a:rPr lang="en-IN" smtClean="0"/>
              <a:t>‹#›</a:t>
            </a:fld>
            <a:endParaRPr lang="en-IN"/>
          </a:p>
        </p:txBody>
      </p:sp>
    </p:spTree>
    <p:extLst>
      <p:ext uri="{BB962C8B-B14F-4D97-AF65-F5344CB8AC3E}">
        <p14:creationId xmlns:p14="http://schemas.microsoft.com/office/powerpoint/2010/main" val="75844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15EB-E59E-4BFC-A8B2-0436319349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AAF4BB-0941-4BC6-AE4A-BE6154E98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225902-7B71-4A50-B735-AF2AB49DD24A}"/>
              </a:ext>
            </a:extLst>
          </p:cNvPr>
          <p:cNvSpPr>
            <a:spLocks noGrp="1"/>
          </p:cNvSpPr>
          <p:nvPr>
            <p:ph type="dt" sz="half" idx="10"/>
          </p:nvPr>
        </p:nvSpPr>
        <p:spPr/>
        <p:txBody>
          <a:bodyPr/>
          <a:lstStyle/>
          <a:p>
            <a:fld id="{79DCF1C9-3373-4F10-9ED3-EF2ED39942F0}" type="datetime1">
              <a:rPr lang="en-IN" smtClean="0"/>
              <a:t>29-09-2020</a:t>
            </a:fld>
            <a:endParaRPr lang="en-IN" dirty="0"/>
          </a:p>
        </p:txBody>
      </p:sp>
      <p:sp>
        <p:nvSpPr>
          <p:cNvPr id="5" name="Footer Placeholder 4">
            <a:extLst>
              <a:ext uri="{FF2B5EF4-FFF2-40B4-BE49-F238E27FC236}">
                <a16:creationId xmlns:a16="http://schemas.microsoft.com/office/drawing/2014/main" id="{01621CAD-E85F-4FEF-915E-667419D445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07D4C6-793F-4F3C-8EFA-3D198352E13D}"/>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405875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E7C8-DE1E-45E0-AB46-617FDD83AA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33F08B-66E4-42F9-A092-4046C7BD08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7F859-F698-41A3-9AAD-FE4C016DDF78}"/>
              </a:ext>
            </a:extLst>
          </p:cNvPr>
          <p:cNvSpPr>
            <a:spLocks noGrp="1"/>
          </p:cNvSpPr>
          <p:nvPr>
            <p:ph type="dt" sz="half" idx="10"/>
          </p:nvPr>
        </p:nvSpPr>
        <p:spPr/>
        <p:txBody>
          <a:bodyPr/>
          <a:lstStyle/>
          <a:p>
            <a:fld id="{7CC47974-4822-453A-8DEF-9DB2B26308FD}" type="datetime1">
              <a:rPr lang="en-IN" smtClean="0"/>
              <a:t>29-09-2020</a:t>
            </a:fld>
            <a:endParaRPr lang="en-IN" dirty="0"/>
          </a:p>
        </p:txBody>
      </p:sp>
      <p:sp>
        <p:nvSpPr>
          <p:cNvPr id="5" name="Footer Placeholder 4">
            <a:extLst>
              <a:ext uri="{FF2B5EF4-FFF2-40B4-BE49-F238E27FC236}">
                <a16:creationId xmlns:a16="http://schemas.microsoft.com/office/drawing/2014/main" id="{5BDB89AF-9FF2-4EA1-A5EB-38EE23E9D88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15C7711-CE47-4CD8-B387-5A8ECDF7FD2E}"/>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353686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3C6EB-C04D-4B2A-861F-13FA32E8EC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FC6850-7B41-4088-9D50-5C463F0ACA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D401BE-D240-4F72-85E4-82A2D902061C}"/>
              </a:ext>
            </a:extLst>
          </p:cNvPr>
          <p:cNvSpPr>
            <a:spLocks noGrp="1"/>
          </p:cNvSpPr>
          <p:nvPr>
            <p:ph type="dt" sz="half" idx="10"/>
          </p:nvPr>
        </p:nvSpPr>
        <p:spPr/>
        <p:txBody>
          <a:bodyPr/>
          <a:lstStyle/>
          <a:p>
            <a:fld id="{B48EF99B-B6C7-4E1B-8D6A-5705EEDAF164}" type="datetime1">
              <a:rPr lang="en-IN" smtClean="0"/>
              <a:t>29-09-2020</a:t>
            </a:fld>
            <a:endParaRPr lang="en-IN" dirty="0"/>
          </a:p>
        </p:txBody>
      </p:sp>
      <p:sp>
        <p:nvSpPr>
          <p:cNvPr id="5" name="Footer Placeholder 4">
            <a:extLst>
              <a:ext uri="{FF2B5EF4-FFF2-40B4-BE49-F238E27FC236}">
                <a16:creationId xmlns:a16="http://schemas.microsoft.com/office/drawing/2014/main" id="{708554D9-9DB7-4EDA-B09C-D2DC178F7BD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3736359-CE22-451F-8851-90C9119DFE83}"/>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81915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6582-DAD1-43F8-A7BB-630F67EEBD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4CD94D-C759-4DA3-9BCE-A5FF804F97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4D817-9FEB-4C36-BD22-D10DA2DCDCE5}"/>
              </a:ext>
            </a:extLst>
          </p:cNvPr>
          <p:cNvSpPr>
            <a:spLocks noGrp="1"/>
          </p:cNvSpPr>
          <p:nvPr>
            <p:ph type="dt" sz="half" idx="10"/>
          </p:nvPr>
        </p:nvSpPr>
        <p:spPr/>
        <p:txBody>
          <a:bodyPr/>
          <a:lstStyle/>
          <a:p>
            <a:fld id="{9EADF4B3-A860-476B-ABA1-464B2F50BA0D}" type="datetime1">
              <a:rPr lang="en-IN" smtClean="0"/>
              <a:t>29-09-2020</a:t>
            </a:fld>
            <a:endParaRPr lang="en-IN" dirty="0"/>
          </a:p>
        </p:txBody>
      </p:sp>
      <p:sp>
        <p:nvSpPr>
          <p:cNvPr id="5" name="Footer Placeholder 4">
            <a:extLst>
              <a:ext uri="{FF2B5EF4-FFF2-40B4-BE49-F238E27FC236}">
                <a16:creationId xmlns:a16="http://schemas.microsoft.com/office/drawing/2014/main" id="{D6DF5047-AB05-4EC5-AEDF-83820437CD1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980AA5-943A-477F-A0CC-17448D9CFAF8}"/>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229404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0836-28E6-475D-B179-3500312916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9ED163-3B8B-473D-A4DE-CD8C89A68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EC103A-0F3C-4B01-A653-E566551E6FDA}"/>
              </a:ext>
            </a:extLst>
          </p:cNvPr>
          <p:cNvSpPr>
            <a:spLocks noGrp="1"/>
          </p:cNvSpPr>
          <p:nvPr>
            <p:ph type="dt" sz="half" idx="10"/>
          </p:nvPr>
        </p:nvSpPr>
        <p:spPr/>
        <p:txBody>
          <a:bodyPr/>
          <a:lstStyle/>
          <a:p>
            <a:fld id="{317F6683-E74A-4F84-98AB-69A41F5B246D}" type="datetime1">
              <a:rPr lang="en-IN" smtClean="0"/>
              <a:t>29-09-2020</a:t>
            </a:fld>
            <a:endParaRPr lang="en-IN" dirty="0"/>
          </a:p>
        </p:txBody>
      </p:sp>
      <p:sp>
        <p:nvSpPr>
          <p:cNvPr id="5" name="Footer Placeholder 4">
            <a:extLst>
              <a:ext uri="{FF2B5EF4-FFF2-40B4-BE49-F238E27FC236}">
                <a16:creationId xmlns:a16="http://schemas.microsoft.com/office/drawing/2014/main" id="{557C19BF-48D2-4B9E-AF77-2D57909AA64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30C7EAA-04FA-4758-B9FF-A9A089D41165}"/>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25629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AE5F-2F11-4841-A239-9A2E984D5F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EA5E76-70FD-4EB6-A603-75C625EBA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7B197D-A0F8-4DE2-94D7-F1916C8151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B33220-8742-4394-A313-E9C4FA27C64F}"/>
              </a:ext>
            </a:extLst>
          </p:cNvPr>
          <p:cNvSpPr>
            <a:spLocks noGrp="1"/>
          </p:cNvSpPr>
          <p:nvPr>
            <p:ph type="dt" sz="half" idx="10"/>
          </p:nvPr>
        </p:nvSpPr>
        <p:spPr/>
        <p:txBody>
          <a:bodyPr/>
          <a:lstStyle/>
          <a:p>
            <a:fld id="{9A20BF17-329F-47C2-B3D7-EA51096C671F}" type="datetime1">
              <a:rPr lang="en-IN" smtClean="0"/>
              <a:t>29-09-2020</a:t>
            </a:fld>
            <a:endParaRPr lang="en-IN" dirty="0"/>
          </a:p>
        </p:txBody>
      </p:sp>
      <p:sp>
        <p:nvSpPr>
          <p:cNvPr id="6" name="Footer Placeholder 5">
            <a:extLst>
              <a:ext uri="{FF2B5EF4-FFF2-40B4-BE49-F238E27FC236}">
                <a16:creationId xmlns:a16="http://schemas.microsoft.com/office/drawing/2014/main" id="{81E53BDE-76B4-412D-9649-49FB63BB266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1295DFD-F0C1-476E-B2D8-92372652FCF7}"/>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33847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AB24-5276-445E-8F47-D6E28094E8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F98243-9372-4B4F-8C54-E008430A5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E40400-73DB-4B95-9A5B-7E1E166E08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FBD78-5049-4F2D-9DE1-E0F4B8228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96AF94-294C-49A5-A28C-B4C1952D1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2E2E65-9719-4994-AC09-6C5B856C0047}"/>
              </a:ext>
            </a:extLst>
          </p:cNvPr>
          <p:cNvSpPr>
            <a:spLocks noGrp="1"/>
          </p:cNvSpPr>
          <p:nvPr>
            <p:ph type="dt" sz="half" idx="10"/>
          </p:nvPr>
        </p:nvSpPr>
        <p:spPr/>
        <p:txBody>
          <a:bodyPr/>
          <a:lstStyle/>
          <a:p>
            <a:fld id="{1E3C6DAB-3E2F-4DBB-99FE-F7366BBD11D1}" type="datetime1">
              <a:rPr lang="en-IN" smtClean="0"/>
              <a:t>29-09-2020</a:t>
            </a:fld>
            <a:endParaRPr lang="en-IN" dirty="0"/>
          </a:p>
        </p:txBody>
      </p:sp>
      <p:sp>
        <p:nvSpPr>
          <p:cNvPr id="8" name="Footer Placeholder 7">
            <a:extLst>
              <a:ext uri="{FF2B5EF4-FFF2-40B4-BE49-F238E27FC236}">
                <a16:creationId xmlns:a16="http://schemas.microsoft.com/office/drawing/2014/main" id="{07ABE8D9-EF43-47B8-B504-9F86C2824D7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4A6B024-F7CE-41D9-9730-3057D381A99E}"/>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236477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2F2D-B062-4953-B59E-D4C80242FD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B68C86-E88D-4985-AAA3-E047E0B2755F}"/>
              </a:ext>
            </a:extLst>
          </p:cNvPr>
          <p:cNvSpPr>
            <a:spLocks noGrp="1"/>
          </p:cNvSpPr>
          <p:nvPr>
            <p:ph type="dt" sz="half" idx="10"/>
          </p:nvPr>
        </p:nvSpPr>
        <p:spPr/>
        <p:txBody>
          <a:bodyPr/>
          <a:lstStyle/>
          <a:p>
            <a:fld id="{8CE0DEEB-A4FB-4127-85E8-F00B368ECBB4}" type="datetime1">
              <a:rPr lang="en-IN" smtClean="0"/>
              <a:t>29-09-2020</a:t>
            </a:fld>
            <a:endParaRPr lang="en-IN" dirty="0"/>
          </a:p>
        </p:txBody>
      </p:sp>
      <p:sp>
        <p:nvSpPr>
          <p:cNvPr id="4" name="Footer Placeholder 3">
            <a:extLst>
              <a:ext uri="{FF2B5EF4-FFF2-40B4-BE49-F238E27FC236}">
                <a16:creationId xmlns:a16="http://schemas.microsoft.com/office/drawing/2014/main" id="{DF8BF5DA-EE00-4D6A-BD94-F76BA4DDB77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75FA7EB-0B83-4D4A-96AE-91891BE18CA8}"/>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376476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9F88D-9801-4374-A05D-2AB3CA56B3DF}"/>
              </a:ext>
            </a:extLst>
          </p:cNvPr>
          <p:cNvSpPr>
            <a:spLocks noGrp="1"/>
          </p:cNvSpPr>
          <p:nvPr>
            <p:ph type="dt" sz="half" idx="10"/>
          </p:nvPr>
        </p:nvSpPr>
        <p:spPr/>
        <p:txBody>
          <a:bodyPr/>
          <a:lstStyle/>
          <a:p>
            <a:fld id="{D4F01234-A13E-4A61-8421-8080E012B7FD}" type="datetime1">
              <a:rPr lang="en-IN" smtClean="0"/>
              <a:t>29-09-2020</a:t>
            </a:fld>
            <a:endParaRPr lang="en-IN" dirty="0"/>
          </a:p>
        </p:txBody>
      </p:sp>
      <p:sp>
        <p:nvSpPr>
          <p:cNvPr id="3" name="Footer Placeholder 2">
            <a:extLst>
              <a:ext uri="{FF2B5EF4-FFF2-40B4-BE49-F238E27FC236}">
                <a16:creationId xmlns:a16="http://schemas.microsoft.com/office/drawing/2014/main" id="{63D126BC-FC92-4FA8-A6D5-269DF850A09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9B9622C-46F2-419B-ADD4-656DD4A6BB7F}"/>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419324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3055-3119-4835-990A-BECB76DFA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6873D7-D45C-4EA6-AE23-E2066AABF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297D03-67B7-4C44-B9F5-B7AEDFF7E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D59C0-FD3B-450E-BB48-8A52BD8557CE}"/>
              </a:ext>
            </a:extLst>
          </p:cNvPr>
          <p:cNvSpPr>
            <a:spLocks noGrp="1"/>
          </p:cNvSpPr>
          <p:nvPr>
            <p:ph type="dt" sz="half" idx="10"/>
          </p:nvPr>
        </p:nvSpPr>
        <p:spPr/>
        <p:txBody>
          <a:bodyPr/>
          <a:lstStyle/>
          <a:p>
            <a:fld id="{81409C65-3F6B-4A5C-8100-FE30BC3E7EBB}" type="datetime1">
              <a:rPr lang="en-IN" smtClean="0"/>
              <a:t>29-09-2020</a:t>
            </a:fld>
            <a:endParaRPr lang="en-IN" dirty="0"/>
          </a:p>
        </p:txBody>
      </p:sp>
      <p:sp>
        <p:nvSpPr>
          <p:cNvPr id="6" name="Footer Placeholder 5">
            <a:extLst>
              <a:ext uri="{FF2B5EF4-FFF2-40B4-BE49-F238E27FC236}">
                <a16:creationId xmlns:a16="http://schemas.microsoft.com/office/drawing/2014/main" id="{642E6FA9-4107-4F51-A635-9AA3D548585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65DF67B-EE5C-4629-AFB5-308F5B6D60F6}"/>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29262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E015-8AE9-4A57-967D-E3E1C406C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7E65AA-7D7C-481D-94F9-AC579F156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CAF5EBD-AE52-4EEE-88D4-56F64F1C5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EFAF2-8383-40F4-9E64-4AEFCDEE9F84}"/>
              </a:ext>
            </a:extLst>
          </p:cNvPr>
          <p:cNvSpPr>
            <a:spLocks noGrp="1"/>
          </p:cNvSpPr>
          <p:nvPr>
            <p:ph type="dt" sz="half" idx="10"/>
          </p:nvPr>
        </p:nvSpPr>
        <p:spPr/>
        <p:txBody>
          <a:bodyPr/>
          <a:lstStyle/>
          <a:p>
            <a:fld id="{9E921A07-DA12-4DC9-B61E-FBC8CB73EF26}" type="datetime1">
              <a:rPr lang="en-IN" smtClean="0"/>
              <a:t>29-09-2020</a:t>
            </a:fld>
            <a:endParaRPr lang="en-IN" dirty="0"/>
          </a:p>
        </p:txBody>
      </p:sp>
      <p:sp>
        <p:nvSpPr>
          <p:cNvPr id="6" name="Footer Placeholder 5">
            <a:extLst>
              <a:ext uri="{FF2B5EF4-FFF2-40B4-BE49-F238E27FC236}">
                <a16:creationId xmlns:a16="http://schemas.microsoft.com/office/drawing/2014/main" id="{AA55E41F-79F3-42B5-805F-3BA848F469F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71B69EB-1C96-4AEB-A1E2-C99D751AC45E}"/>
              </a:ext>
            </a:extLst>
          </p:cNvPr>
          <p:cNvSpPr>
            <a:spLocks noGrp="1"/>
          </p:cNvSpPr>
          <p:nvPr>
            <p:ph type="sldNum" sz="quarter" idx="12"/>
          </p:nvPr>
        </p:nvSpPr>
        <p:spPr/>
        <p:txBody>
          <a:bodyPr/>
          <a:lstStyle/>
          <a:p>
            <a:fld id="{CEF6659D-9AB0-44BF-98B9-E1E656B66AA8}" type="slidenum">
              <a:rPr lang="en-IN" smtClean="0"/>
              <a:t>‹#›</a:t>
            </a:fld>
            <a:endParaRPr lang="en-IN" dirty="0"/>
          </a:p>
        </p:txBody>
      </p:sp>
    </p:spTree>
    <p:extLst>
      <p:ext uri="{BB962C8B-B14F-4D97-AF65-F5344CB8AC3E}">
        <p14:creationId xmlns:p14="http://schemas.microsoft.com/office/powerpoint/2010/main" val="193976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24EBA-A5BB-411A-AB07-88D46C8A0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A98E87-4A5C-49F2-A91A-4459E9CEE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2D8B5-0645-41CD-8216-E5933A7D2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FB511-8214-4670-A0ED-747F659A04AC}" type="datetime1">
              <a:rPr lang="en-IN" smtClean="0"/>
              <a:t>29-09-2020</a:t>
            </a:fld>
            <a:endParaRPr lang="en-IN" dirty="0"/>
          </a:p>
        </p:txBody>
      </p:sp>
      <p:sp>
        <p:nvSpPr>
          <p:cNvPr id="5" name="Footer Placeholder 4">
            <a:extLst>
              <a:ext uri="{FF2B5EF4-FFF2-40B4-BE49-F238E27FC236}">
                <a16:creationId xmlns:a16="http://schemas.microsoft.com/office/drawing/2014/main" id="{D84C5233-E478-4653-8A5E-5E2EF0F3F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698D42B-B7BD-4E92-B8C5-91AA1B3D8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6659D-9AB0-44BF-98B9-E1E656B66AA8}" type="slidenum">
              <a:rPr lang="en-IN" smtClean="0"/>
              <a:t>‹#›</a:t>
            </a:fld>
            <a:endParaRPr lang="en-IN" dirty="0"/>
          </a:p>
        </p:txBody>
      </p:sp>
    </p:spTree>
    <p:extLst>
      <p:ext uri="{BB962C8B-B14F-4D97-AF65-F5344CB8AC3E}">
        <p14:creationId xmlns:p14="http://schemas.microsoft.com/office/powerpoint/2010/main" val="2581058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B83A-DF55-4F69-8FA4-2FD0EB4283A4}"/>
              </a:ext>
            </a:extLst>
          </p:cNvPr>
          <p:cNvSpPr>
            <a:spLocks noGrp="1"/>
          </p:cNvSpPr>
          <p:nvPr>
            <p:ph type="ctrTitle"/>
          </p:nvPr>
        </p:nvSpPr>
        <p:spPr>
          <a:xfrm>
            <a:off x="0" y="-167881"/>
            <a:ext cx="12192000" cy="2387600"/>
          </a:xfrm>
        </p:spPr>
        <p:txBody>
          <a:bodyPr>
            <a:noAutofit/>
          </a:bodyPr>
          <a:lstStyle/>
          <a:p>
            <a:pPr>
              <a:lnSpc>
                <a:spcPct val="100000"/>
              </a:lnSpc>
            </a:pPr>
            <a:r>
              <a:rPr lang="en-US" sz="5800" dirty="0">
                <a:latin typeface="Bahnschrift" panose="020B0502040204020203" pitchFamily="34" charset="0"/>
                <a:cs typeface="Arial" panose="020B0604020202020204" pitchFamily="34" charset="0"/>
              </a:rPr>
              <a:t>BUILDING A CUSTOMIZED WEB CRAWLER </a:t>
            </a:r>
            <a:endParaRPr lang="en-IN" sz="5800" dirty="0">
              <a:latin typeface="Bahnschrift" panose="020B0502040204020203" pitchFamily="34" charset="0"/>
              <a:cs typeface="Arial" panose="020B0604020202020204" pitchFamily="34" charset="0"/>
            </a:endParaRPr>
          </a:p>
        </p:txBody>
      </p:sp>
      <p:sp>
        <p:nvSpPr>
          <p:cNvPr id="3" name="Subtitle 2">
            <a:extLst>
              <a:ext uri="{FF2B5EF4-FFF2-40B4-BE49-F238E27FC236}">
                <a16:creationId xmlns:a16="http://schemas.microsoft.com/office/drawing/2014/main" id="{D71F2AC0-2B8C-46E5-BDC2-3F5D812EB537}"/>
              </a:ext>
            </a:extLst>
          </p:cNvPr>
          <p:cNvSpPr>
            <a:spLocks noGrp="1"/>
          </p:cNvSpPr>
          <p:nvPr>
            <p:ph type="subTitle" idx="1"/>
          </p:nvPr>
        </p:nvSpPr>
        <p:spPr>
          <a:xfrm>
            <a:off x="4681489" y="2809782"/>
            <a:ext cx="7119892" cy="4048218"/>
          </a:xfrm>
        </p:spPr>
        <p:txBody>
          <a:bodyPr>
            <a:normAutofit/>
          </a:bodyPr>
          <a:lstStyle/>
          <a:p>
            <a:pPr algn="l">
              <a:lnSpc>
                <a:spcPct val="150000"/>
              </a:lnSpc>
            </a:pPr>
            <a:r>
              <a:rPr lang="en-US" dirty="0">
                <a:latin typeface="Arial" panose="020B0604020202020204" pitchFamily="34" charset="0"/>
                <a:cs typeface="Arial" panose="020B0604020202020204" pitchFamily="34" charset="0"/>
              </a:rPr>
              <a:t>			</a:t>
            </a:r>
            <a:r>
              <a:rPr lang="en-US" sz="2200" dirty="0">
                <a:latin typeface="Bahnschrift" panose="020B0502040204020203" pitchFamily="34" charset="0"/>
                <a:cs typeface="Arial" panose="020B0604020202020204" pitchFamily="34" charset="0"/>
              </a:rPr>
              <a:t>By  Batch D8:</a:t>
            </a:r>
          </a:p>
          <a:p>
            <a:pPr algn="l">
              <a:lnSpc>
                <a:spcPct val="110000"/>
              </a:lnSpc>
            </a:pPr>
            <a:r>
              <a:rPr lang="en-US" sz="2200" dirty="0">
                <a:latin typeface="Bahnschrift" panose="020B0502040204020203" pitchFamily="34" charset="0"/>
                <a:cs typeface="Arial" panose="020B0604020202020204" pitchFamily="34" charset="0"/>
              </a:rPr>
              <a:t>			Uddharsh Vasili (17N31A05N4)</a:t>
            </a:r>
          </a:p>
          <a:p>
            <a:pPr algn="l">
              <a:lnSpc>
                <a:spcPct val="110000"/>
              </a:lnSpc>
            </a:pPr>
            <a:r>
              <a:rPr lang="en-US" sz="2200" dirty="0">
                <a:latin typeface="Bahnschrift" panose="020B0502040204020203" pitchFamily="34" charset="0"/>
                <a:cs typeface="Arial" panose="020B0604020202020204" pitchFamily="34" charset="0"/>
              </a:rPr>
              <a:t>			Mukul Mokkapati (16N31A05B3)</a:t>
            </a:r>
          </a:p>
          <a:p>
            <a:pPr algn="l">
              <a:lnSpc>
                <a:spcPct val="110000"/>
              </a:lnSpc>
            </a:pPr>
            <a:r>
              <a:rPr lang="en-US" sz="2200" dirty="0">
                <a:latin typeface="Bahnschrift" panose="020B0502040204020203" pitchFamily="34" charset="0"/>
                <a:cs typeface="Arial" panose="020B0604020202020204" pitchFamily="34" charset="0"/>
              </a:rPr>
              <a:t>			S. Shiva Teja Reddy (17N31A05L6)</a:t>
            </a:r>
          </a:p>
          <a:p>
            <a:pPr algn="l"/>
            <a:endParaRPr lang="en-US" sz="2200" dirty="0">
              <a:latin typeface="Bahnschrift" panose="020B0502040204020203" pitchFamily="34" charset="0"/>
              <a:cs typeface="Arial" panose="020B0604020202020204" pitchFamily="34" charset="0"/>
            </a:endParaRPr>
          </a:p>
          <a:p>
            <a:pPr algn="l"/>
            <a:r>
              <a:rPr lang="en-US" sz="2200" dirty="0">
                <a:latin typeface="Bahnschrift" panose="020B0502040204020203" pitchFamily="34" charset="0"/>
                <a:cs typeface="Arial" panose="020B0604020202020204" pitchFamily="34" charset="0"/>
              </a:rPr>
              <a:t>			Guided By:   </a:t>
            </a:r>
          </a:p>
          <a:p>
            <a:pPr algn="l"/>
            <a:r>
              <a:rPr lang="en-US" sz="2200" dirty="0">
                <a:latin typeface="Bahnschrift" panose="020B0502040204020203" pitchFamily="34" charset="0"/>
                <a:cs typeface="Arial" panose="020B0604020202020204" pitchFamily="34" charset="0"/>
              </a:rPr>
              <a:t>			Mr. Nusrath Khan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3BCF80E-014F-4108-AD97-5BB201A4E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06" y="2547891"/>
            <a:ext cx="4456590" cy="4168444"/>
          </a:xfrm>
          <a:prstGeom prst="rect">
            <a:avLst/>
          </a:prstGeom>
        </p:spPr>
      </p:pic>
    </p:spTree>
    <p:extLst>
      <p:ext uri="{BB962C8B-B14F-4D97-AF65-F5344CB8AC3E}">
        <p14:creationId xmlns:p14="http://schemas.microsoft.com/office/powerpoint/2010/main" val="353715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D876-9F93-40C8-9036-F92B4E845499}"/>
              </a:ext>
            </a:extLst>
          </p:cNvPr>
          <p:cNvSpPr>
            <a:spLocks noGrp="1"/>
          </p:cNvSpPr>
          <p:nvPr>
            <p:ph type="title"/>
          </p:nvPr>
        </p:nvSpPr>
        <p:spPr>
          <a:xfrm>
            <a:off x="509725" y="0"/>
            <a:ext cx="10515600" cy="1008694"/>
          </a:xfrm>
        </p:spPr>
        <p:txBody>
          <a:bodyPr/>
          <a:lstStyle/>
          <a:p>
            <a:r>
              <a:rPr lang="en-IN" dirty="0">
                <a:latin typeface="Bahnschrift" panose="020B0502040204020203" pitchFamily="34" charset="0"/>
              </a:rPr>
              <a:t>UML DIAGRAMS </a:t>
            </a:r>
            <a:r>
              <a:rPr lang="en-IN" sz="1800" dirty="0">
                <a:latin typeface="Bahnschrift" panose="020B0502040204020203" pitchFamily="34" charset="0"/>
              </a:rPr>
              <a:t>(continued….)</a:t>
            </a:r>
            <a:endParaRPr lang="en-IN" dirty="0"/>
          </a:p>
        </p:txBody>
      </p:sp>
      <p:sp>
        <p:nvSpPr>
          <p:cNvPr id="4" name="Slide Number Placeholder 3">
            <a:extLst>
              <a:ext uri="{FF2B5EF4-FFF2-40B4-BE49-F238E27FC236}">
                <a16:creationId xmlns:a16="http://schemas.microsoft.com/office/drawing/2014/main" id="{67673CCE-7D93-4AF0-A3E6-4E6B43726AB8}"/>
              </a:ext>
            </a:extLst>
          </p:cNvPr>
          <p:cNvSpPr>
            <a:spLocks noGrp="1"/>
          </p:cNvSpPr>
          <p:nvPr>
            <p:ph type="sldNum" sz="quarter" idx="12"/>
          </p:nvPr>
        </p:nvSpPr>
        <p:spPr/>
        <p:txBody>
          <a:bodyPr/>
          <a:lstStyle/>
          <a:p>
            <a:fld id="{CEF6659D-9AB0-44BF-98B9-E1E656B66AA8}" type="slidenum">
              <a:rPr lang="en-IN" smtClean="0"/>
              <a:t>10</a:t>
            </a:fld>
            <a:endParaRPr lang="en-IN" dirty="0"/>
          </a:p>
        </p:txBody>
      </p:sp>
      <p:pic>
        <p:nvPicPr>
          <p:cNvPr id="6" name="Picture 5">
            <a:extLst>
              <a:ext uri="{FF2B5EF4-FFF2-40B4-BE49-F238E27FC236}">
                <a16:creationId xmlns:a16="http://schemas.microsoft.com/office/drawing/2014/main" id="{4666F297-8460-4C7B-9B14-6060AB805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699" y="1008694"/>
            <a:ext cx="5326602" cy="4829453"/>
          </a:xfrm>
          <a:prstGeom prst="rect">
            <a:avLst/>
          </a:prstGeom>
        </p:spPr>
      </p:pic>
      <p:sp>
        <p:nvSpPr>
          <p:cNvPr id="7" name="TextBox 6">
            <a:extLst>
              <a:ext uri="{FF2B5EF4-FFF2-40B4-BE49-F238E27FC236}">
                <a16:creationId xmlns:a16="http://schemas.microsoft.com/office/drawing/2014/main" id="{0A3321F2-0817-4E6E-AD55-2BCC31191A09}"/>
              </a:ext>
            </a:extLst>
          </p:cNvPr>
          <p:cNvSpPr txBox="1"/>
          <p:nvPr/>
        </p:nvSpPr>
        <p:spPr>
          <a:xfrm>
            <a:off x="4865703" y="5987018"/>
            <a:ext cx="2460594" cy="369332"/>
          </a:xfrm>
          <a:prstGeom prst="rect">
            <a:avLst/>
          </a:prstGeom>
          <a:noFill/>
        </p:spPr>
        <p:txBody>
          <a:bodyPr wrap="square" rtlCol="0">
            <a:spAutoFit/>
          </a:bodyPr>
          <a:lstStyle/>
          <a:p>
            <a:r>
              <a:rPr lang="en-US" dirty="0"/>
              <a:t>STATE CHART DIAGRAM</a:t>
            </a:r>
            <a:endParaRPr lang="en-IN" dirty="0"/>
          </a:p>
        </p:txBody>
      </p:sp>
    </p:spTree>
    <p:extLst>
      <p:ext uri="{BB962C8B-B14F-4D97-AF65-F5344CB8AC3E}">
        <p14:creationId xmlns:p14="http://schemas.microsoft.com/office/powerpoint/2010/main" val="36394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549" y="69034"/>
            <a:ext cx="6355080" cy="1325563"/>
          </a:xfrm>
        </p:spPr>
        <p:txBody>
          <a:bodyPr/>
          <a:lstStyle/>
          <a:p>
            <a:pPr algn="ctr"/>
            <a:r>
              <a:rPr lang="en-IN" dirty="0">
                <a:latin typeface="Bahnschrift" panose="020B0502040204020203" pitchFamily="34" charset="0"/>
              </a:rPr>
              <a:t>IMPLEMENTATION</a:t>
            </a:r>
          </a:p>
        </p:txBody>
      </p:sp>
      <p:sp>
        <p:nvSpPr>
          <p:cNvPr id="3" name="Content Placeholder 2"/>
          <p:cNvSpPr>
            <a:spLocks noGrp="1"/>
          </p:cNvSpPr>
          <p:nvPr>
            <p:ph idx="1"/>
          </p:nvPr>
        </p:nvSpPr>
        <p:spPr>
          <a:xfrm>
            <a:off x="380419" y="1394597"/>
            <a:ext cx="11255828" cy="3226389"/>
          </a:xfrm>
        </p:spPr>
        <p:txBody>
          <a:bodyPr>
            <a:normAutofit/>
          </a:bodyPr>
          <a:lstStyle/>
          <a:p>
            <a:pPr marL="0" indent="0">
              <a:buNone/>
            </a:pPr>
            <a:r>
              <a:rPr lang="en-IN" sz="1900" dirty="0"/>
              <a:t>The following programming software / languages were used to implement the project: </a:t>
            </a:r>
          </a:p>
          <a:p>
            <a:pPr marL="514350" indent="-514350">
              <a:buFont typeface="+mj-lt"/>
              <a:buAutoNum type="arabicPeriod"/>
            </a:pPr>
            <a:r>
              <a:rPr lang="en-IN" sz="1900" u="sng" dirty="0"/>
              <a:t>Python</a:t>
            </a:r>
            <a:r>
              <a:rPr lang="en-IN" sz="1900" dirty="0"/>
              <a:t>: Python contributes as the main driver code. It implements the crawler using it’s web scrapping tool – BeautifulSoup to extract information.</a:t>
            </a:r>
          </a:p>
          <a:p>
            <a:pPr marL="514350" indent="-514350">
              <a:buFont typeface="+mj-lt"/>
              <a:buAutoNum type="arabicPeriod"/>
            </a:pPr>
            <a:r>
              <a:rPr lang="en-IN" sz="1900" u="sng" dirty="0"/>
              <a:t>JSON</a:t>
            </a:r>
            <a:r>
              <a:rPr lang="en-IN" sz="1900" dirty="0"/>
              <a:t>: JSON format is similar to Strings which allows easy storage of data fetched by the crawler and its additional integration with JavaScript makes it efficient to process the data.</a:t>
            </a:r>
          </a:p>
          <a:p>
            <a:pPr marL="514350" indent="-514350">
              <a:buFont typeface="+mj-lt"/>
              <a:buAutoNum type="arabicPeriod"/>
            </a:pPr>
            <a:r>
              <a:rPr lang="en-IN" sz="1900" u="sng" dirty="0"/>
              <a:t>DataTables</a:t>
            </a:r>
            <a:r>
              <a:rPr lang="en-IN" sz="1900" dirty="0"/>
              <a:t>: The Datatable CDN allows processing of the data stored in JSON files by using in built jQuery libraries and converts the data into an HTML table.</a:t>
            </a:r>
          </a:p>
          <a:p>
            <a:pPr marL="514350" indent="-514350">
              <a:buFont typeface="+mj-lt"/>
              <a:buAutoNum type="arabicPeriod"/>
            </a:pPr>
            <a:r>
              <a:rPr lang="en-IN" sz="1900" u="sng" dirty="0"/>
              <a:t>HTML, CSS and JS</a:t>
            </a:r>
            <a:r>
              <a:rPr lang="en-IN" sz="1900" dirty="0"/>
              <a:t>: The webpages which acts the user interface are implemented using HTML, CSS and JS. Bootstrap was used to modify the look and feel of the webpage.</a:t>
            </a:r>
            <a:endParaRPr lang="en-IN" sz="1900" u="sng" dirty="0"/>
          </a:p>
        </p:txBody>
      </p:sp>
      <p:sp>
        <p:nvSpPr>
          <p:cNvPr id="4" name="Slide Number Placeholder 3"/>
          <p:cNvSpPr>
            <a:spLocks noGrp="1"/>
          </p:cNvSpPr>
          <p:nvPr>
            <p:ph type="sldNum" sz="quarter" idx="12"/>
          </p:nvPr>
        </p:nvSpPr>
        <p:spPr/>
        <p:txBody>
          <a:bodyPr/>
          <a:lstStyle/>
          <a:p>
            <a:fld id="{CEF6659D-9AB0-44BF-98B9-E1E656B66AA8}" type="slidenum">
              <a:rPr lang="en-IN" smtClean="0"/>
              <a:t>11</a:t>
            </a:fld>
            <a:endParaRPr lang="en-IN" dirty="0"/>
          </a:p>
        </p:txBody>
      </p:sp>
      <p:pic>
        <p:nvPicPr>
          <p:cNvPr id="8" name="Picture 7">
            <a:extLst>
              <a:ext uri="{FF2B5EF4-FFF2-40B4-BE49-F238E27FC236}">
                <a16:creationId xmlns:a16="http://schemas.microsoft.com/office/drawing/2014/main" id="{68FBD9CF-E452-45E9-9D0F-2948C5C05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812" y="4996295"/>
            <a:ext cx="1422821" cy="1146731"/>
          </a:xfrm>
          <a:prstGeom prst="rect">
            <a:avLst/>
          </a:prstGeom>
        </p:spPr>
      </p:pic>
      <p:pic>
        <p:nvPicPr>
          <p:cNvPr id="10" name="Picture 9">
            <a:extLst>
              <a:ext uri="{FF2B5EF4-FFF2-40B4-BE49-F238E27FC236}">
                <a16:creationId xmlns:a16="http://schemas.microsoft.com/office/drawing/2014/main" id="{CAB873D7-E3B7-4A48-8685-0163340E1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91" y="4996295"/>
            <a:ext cx="1422819" cy="1158151"/>
          </a:xfrm>
          <a:prstGeom prst="rect">
            <a:avLst/>
          </a:prstGeom>
        </p:spPr>
      </p:pic>
      <p:pic>
        <p:nvPicPr>
          <p:cNvPr id="12" name="Picture 11">
            <a:extLst>
              <a:ext uri="{FF2B5EF4-FFF2-40B4-BE49-F238E27FC236}">
                <a16:creationId xmlns:a16="http://schemas.microsoft.com/office/drawing/2014/main" id="{534E6DD1-22CC-43C9-828E-7384173A3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852" y="5007715"/>
            <a:ext cx="1422821" cy="1146731"/>
          </a:xfrm>
          <a:prstGeom prst="rect">
            <a:avLst/>
          </a:prstGeom>
        </p:spPr>
      </p:pic>
      <p:pic>
        <p:nvPicPr>
          <p:cNvPr id="1034" name="Picture 10" descr="JavaScript PNG, Transparent JS Logo Free Download - Free Transparent PNG  Logos">
            <a:extLst>
              <a:ext uri="{FF2B5EF4-FFF2-40B4-BE49-F238E27FC236}">
                <a16:creationId xmlns:a16="http://schemas.microsoft.com/office/drawing/2014/main" id="{8BCE8B35-C463-4533-BEF6-DD84F5868A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6375" y="5007715"/>
            <a:ext cx="1422821" cy="114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60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903" y="268059"/>
            <a:ext cx="11203619" cy="915316"/>
          </a:xfrm>
        </p:spPr>
        <p:txBody>
          <a:bodyPr/>
          <a:lstStyle/>
          <a:p>
            <a:pPr algn="ctr"/>
            <a:r>
              <a:rPr lang="en-IN" dirty="0">
                <a:latin typeface="Bahnschrift" panose="020B0502040204020203" pitchFamily="34" charset="0"/>
              </a:rPr>
              <a:t>SCREENSHOTS</a:t>
            </a:r>
          </a:p>
        </p:txBody>
      </p:sp>
      <p:sp>
        <p:nvSpPr>
          <p:cNvPr id="4" name="Slide Number Placeholder 3"/>
          <p:cNvSpPr>
            <a:spLocks noGrp="1"/>
          </p:cNvSpPr>
          <p:nvPr>
            <p:ph type="sldNum" sz="quarter" idx="12"/>
          </p:nvPr>
        </p:nvSpPr>
        <p:spPr/>
        <p:txBody>
          <a:bodyPr/>
          <a:lstStyle/>
          <a:p>
            <a:fld id="{CEF6659D-9AB0-44BF-98B9-E1E656B66AA8}" type="slidenum">
              <a:rPr lang="en-IN" smtClean="0"/>
              <a:t>12</a:t>
            </a:fld>
            <a:endParaRPr lang="en-IN" dirty="0"/>
          </a:p>
        </p:txBody>
      </p:sp>
      <p:pic>
        <p:nvPicPr>
          <p:cNvPr id="7" name="Content Placeholder 6" descr="D:\Project related\Screenshots\Screenshot (37).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14904" y="1313895"/>
            <a:ext cx="11203619" cy="4782421"/>
          </a:xfrm>
          <a:prstGeom prst="rect">
            <a:avLst/>
          </a:prstGeom>
          <a:noFill/>
          <a:ln>
            <a:noFill/>
          </a:ln>
        </p:spPr>
      </p:pic>
      <p:sp>
        <p:nvSpPr>
          <p:cNvPr id="9" name="TextBox 8"/>
          <p:cNvSpPr txBox="1"/>
          <p:nvPr/>
        </p:nvSpPr>
        <p:spPr>
          <a:xfrm>
            <a:off x="261256" y="6096317"/>
            <a:ext cx="5355772" cy="442595"/>
          </a:xfrm>
          <a:prstGeom prst="rect">
            <a:avLst/>
          </a:prstGeom>
          <a:noFill/>
        </p:spPr>
        <p:txBody>
          <a:bodyPr wrap="square" rtlCol="0">
            <a:spAutoFit/>
          </a:bodyPr>
          <a:lstStyle/>
          <a:p>
            <a:endParaRPr lang="en-IN" dirty="0"/>
          </a:p>
        </p:txBody>
      </p:sp>
      <p:sp>
        <p:nvSpPr>
          <p:cNvPr id="10" name="TextBox 9"/>
          <p:cNvSpPr txBox="1"/>
          <p:nvPr/>
        </p:nvSpPr>
        <p:spPr>
          <a:xfrm>
            <a:off x="5102164" y="6169728"/>
            <a:ext cx="2029098" cy="373243"/>
          </a:xfrm>
          <a:prstGeom prst="rect">
            <a:avLst/>
          </a:prstGeom>
          <a:noFill/>
        </p:spPr>
        <p:txBody>
          <a:bodyPr wrap="square" rtlCol="0">
            <a:spAutoFit/>
          </a:bodyPr>
          <a:lstStyle/>
          <a:p>
            <a:pPr algn="ctr"/>
            <a:r>
              <a:rPr lang="en-IN" dirty="0"/>
              <a:t>Homepage</a:t>
            </a:r>
          </a:p>
        </p:txBody>
      </p:sp>
    </p:spTree>
    <p:extLst>
      <p:ext uri="{BB962C8B-B14F-4D97-AF65-F5344CB8AC3E}">
        <p14:creationId xmlns:p14="http://schemas.microsoft.com/office/powerpoint/2010/main" val="283721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C93E-5BAF-4B08-926F-67DDAE17DCFB}"/>
              </a:ext>
            </a:extLst>
          </p:cNvPr>
          <p:cNvSpPr>
            <a:spLocks noGrp="1"/>
          </p:cNvSpPr>
          <p:nvPr>
            <p:ph type="title"/>
          </p:nvPr>
        </p:nvSpPr>
        <p:spPr>
          <a:xfrm>
            <a:off x="630315" y="212653"/>
            <a:ext cx="10963922" cy="902353"/>
          </a:xfrm>
        </p:spPr>
        <p:txBody>
          <a:bodyPr/>
          <a:lstStyle/>
          <a:p>
            <a:r>
              <a:rPr lang="en-IN" dirty="0">
                <a:latin typeface="Bahnschrift" panose="020B0502040204020203" pitchFamily="34" charset="0"/>
              </a:rPr>
              <a:t>SCREENSHOTS </a:t>
            </a:r>
            <a:r>
              <a:rPr lang="en-IN" sz="1800" dirty="0">
                <a:latin typeface="Bahnschrift" panose="020B0502040204020203" pitchFamily="34" charset="0"/>
              </a:rPr>
              <a:t>(continued…)</a:t>
            </a:r>
            <a:r>
              <a:rPr lang="en-IN" dirty="0">
                <a:latin typeface="Bahnschrift" panose="020B0502040204020203" pitchFamily="34" charset="0"/>
              </a:rPr>
              <a:t> </a:t>
            </a:r>
            <a:endParaRPr lang="en-IN" dirty="0"/>
          </a:p>
        </p:txBody>
      </p:sp>
      <p:sp>
        <p:nvSpPr>
          <p:cNvPr id="4" name="Slide Number Placeholder 3">
            <a:extLst>
              <a:ext uri="{FF2B5EF4-FFF2-40B4-BE49-F238E27FC236}">
                <a16:creationId xmlns:a16="http://schemas.microsoft.com/office/drawing/2014/main" id="{8334769E-883B-4224-9291-9CAA65D93E37}"/>
              </a:ext>
            </a:extLst>
          </p:cNvPr>
          <p:cNvSpPr>
            <a:spLocks noGrp="1"/>
          </p:cNvSpPr>
          <p:nvPr>
            <p:ph type="sldNum" sz="quarter" idx="12"/>
          </p:nvPr>
        </p:nvSpPr>
        <p:spPr/>
        <p:txBody>
          <a:bodyPr/>
          <a:lstStyle/>
          <a:p>
            <a:fld id="{CEF6659D-9AB0-44BF-98B9-E1E656B66AA8}" type="slidenum">
              <a:rPr lang="en-IN" smtClean="0"/>
              <a:t>13</a:t>
            </a:fld>
            <a:endParaRPr lang="en-IN" dirty="0"/>
          </a:p>
        </p:txBody>
      </p:sp>
      <p:pic>
        <p:nvPicPr>
          <p:cNvPr id="6" name="Picture 5" descr="D:\Project related\Screenshots\Screenshot (46).png">
            <a:extLst>
              <a:ext uri="{FF2B5EF4-FFF2-40B4-BE49-F238E27FC236}">
                <a16:creationId xmlns:a16="http://schemas.microsoft.com/office/drawing/2014/main" id="{29AFDBC4-4A12-4C4B-8513-EB462BFA0F9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315" y="1216241"/>
            <a:ext cx="10963922" cy="4740675"/>
          </a:xfrm>
          <a:prstGeom prst="rect">
            <a:avLst/>
          </a:prstGeom>
          <a:noFill/>
          <a:ln>
            <a:noFill/>
          </a:ln>
        </p:spPr>
      </p:pic>
      <p:sp>
        <p:nvSpPr>
          <p:cNvPr id="8" name="TextBox 7">
            <a:extLst>
              <a:ext uri="{FF2B5EF4-FFF2-40B4-BE49-F238E27FC236}">
                <a16:creationId xmlns:a16="http://schemas.microsoft.com/office/drawing/2014/main" id="{20AF31A0-9D62-41E4-9979-B623169360E0}"/>
              </a:ext>
            </a:extLst>
          </p:cNvPr>
          <p:cNvSpPr txBox="1"/>
          <p:nvPr/>
        </p:nvSpPr>
        <p:spPr>
          <a:xfrm>
            <a:off x="5219647" y="6058151"/>
            <a:ext cx="1785257" cy="373243"/>
          </a:xfrm>
          <a:prstGeom prst="rect">
            <a:avLst/>
          </a:prstGeom>
          <a:noFill/>
        </p:spPr>
        <p:txBody>
          <a:bodyPr wrap="square" rtlCol="0">
            <a:spAutoFit/>
          </a:bodyPr>
          <a:lstStyle/>
          <a:p>
            <a:pPr algn="ctr"/>
            <a:r>
              <a:rPr lang="en-IN" dirty="0"/>
              <a:t>Main User Page</a:t>
            </a:r>
          </a:p>
        </p:txBody>
      </p:sp>
    </p:spTree>
    <p:extLst>
      <p:ext uri="{BB962C8B-B14F-4D97-AF65-F5344CB8AC3E}">
        <p14:creationId xmlns:p14="http://schemas.microsoft.com/office/powerpoint/2010/main" val="296097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61" y="277025"/>
            <a:ext cx="11267386" cy="884407"/>
          </a:xfrm>
        </p:spPr>
        <p:txBody>
          <a:bodyPr/>
          <a:lstStyle/>
          <a:p>
            <a:r>
              <a:rPr lang="en-IN" dirty="0">
                <a:latin typeface="Bahnschrift" panose="020B0502040204020203" pitchFamily="34" charset="0"/>
              </a:rPr>
              <a:t>SCREENSHOTS </a:t>
            </a:r>
            <a:r>
              <a:rPr lang="en-IN" sz="1800" dirty="0">
                <a:latin typeface="Bahnschrift" panose="020B0502040204020203" pitchFamily="34" charset="0"/>
              </a:rPr>
              <a:t>(continued..)</a:t>
            </a:r>
            <a:endParaRPr lang="en-IN" dirty="0">
              <a:latin typeface="Bahnschrift" panose="020B0502040204020203" pitchFamily="34" charset="0"/>
            </a:endParaRPr>
          </a:p>
        </p:txBody>
      </p:sp>
      <p:sp>
        <p:nvSpPr>
          <p:cNvPr id="4" name="Slide Number Placeholder 3"/>
          <p:cNvSpPr>
            <a:spLocks noGrp="1"/>
          </p:cNvSpPr>
          <p:nvPr>
            <p:ph type="sldNum" sz="quarter" idx="12"/>
          </p:nvPr>
        </p:nvSpPr>
        <p:spPr/>
        <p:txBody>
          <a:bodyPr/>
          <a:lstStyle/>
          <a:p>
            <a:fld id="{CEF6659D-9AB0-44BF-98B9-E1E656B66AA8}" type="slidenum">
              <a:rPr lang="en-IN" smtClean="0"/>
              <a:t>14</a:t>
            </a:fld>
            <a:endParaRPr lang="en-IN" dirty="0"/>
          </a:p>
        </p:txBody>
      </p:sp>
      <p:pic>
        <p:nvPicPr>
          <p:cNvPr id="8" name="Picture 7"/>
          <p:cNvPicPr>
            <a:picLocks noChangeAspect="1"/>
          </p:cNvPicPr>
          <p:nvPr/>
        </p:nvPicPr>
        <p:blipFill>
          <a:blip r:embed="rId2"/>
          <a:stretch>
            <a:fillRect/>
          </a:stretch>
        </p:blipFill>
        <p:spPr>
          <a:xfrm>
            <a:off x="442261" y="1349407"/>
            <a:ext cx="11267386" cy="4818968"/>
          </a:xfrm>
          <a:prstGeom prst="rect">
            <a:avLst/>
          </a:prstGeom>
        </p:spPr>
      </p:pic>
      <p:sp>
        <p:nvSpPr>
          <p:cNvPr id="9" name="TextBox 8"/>
          <p:cNvSpPr txBox="1"/>
          <p:nvPr/>
        </p:nvSpPr>
        <p:spPr>
          <a:xfrm>
            <a:off x="4669520" y="6272244"/>
            <a:ext cx="2812868" cy="369332"/>
          </a:xfrm>
          <a:prstGeom prst="rect">
            <a:avLst/>
          </a:prstGeom>
          <a:noFill/>
        </p:spPr>
        <p:txBody>
          <a:bodyPr wrap="square" rtlCol="0">
            <a:spAutoFit/>
          </a:bodyPr>
          <a:lstStyle/>
          <a:p>
            <a:pPr algn="ctr"/>
            <a:r>
              <a:rPr lang="en-IN" dirty="0"/>
              <a:t>Document Retriever</a:t>
            </a:r>
          </a:p>
        </p:txBody>
      </p:sp>
    </p:spTree>
    <p:extLst>
      <p:ext uri="{BB962C8B-B14F-4D97-AF65-F5344CB8AC3E}">
        <p14:creationId xmlns:p14="http://schemas.microsoft.com/office/powerpoint/2010/main" val="757420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BD27-7BA0-48A8-8B56-3C0E4620FB54}"/>
              </a:ext>
            </a:extLst>
          </p:cNvPr>
          <p:cNvSpPr>
            <a:spLocks noGrp="1"/>
          </p:cNvSpPr>
          <p:nvPr>
            <p:ph type="title"/>
          </p:nvPr>
        </p:nvSpPr>
        <p:spPr>
          <a:xfrm>
            <a:off x="725009" y="256753"/>
            <a:ext cx="10741979" cy="833360"/>
          </a:xfrm>
        </p:spPr>
        <p:txBody>
          <a:bodyPr/>
          <a:lstStyle/>
          <a:p>
            <a:r>
              <a:rPr lang="en-IN" dirty="0">
                <a:latin typeface="Bahnschrift" panose="020B0502040204020203" pitchFamily="34" charset="0"/>
              </a:rPr>
              <a:t>SCREENSHOTS </a:t>
            </a:r>
            <a:r>
              <a:rPr lang="en-IN" sz="1800" dirty="0">
                <a:latin typeface="Bahnschrift" panose="020B0502040204020203" pitchFamily="34" charset="0"/>
              </a:rPr>
              <a:t>(continued..)</a:t>
            </a:r>
            <a:endParaRPr lang="en-IN" sz="1800" dirty="0"/>
          </a:p>
        </p:txBody>
      </p:sp>
      <p:sp>
        <p:nvSpPr>
          <p:cNvPr id="4" name="Slide Number Placeholder 3">
            <a:extLst>
              <a:ext uri="{FF2B5EF4-FFF2-40B4-BE49-F238E27FC236}">
                <a16:creationId xmlns:a16="http://schemas.microsoft.com/office/drawing/2014/main" id="{54805139-22D4-4637-B5A7-FACD18C5A3C8}"/>
              </a:ext>
            </a:extLst>
          </p:cNvPr>
          <p:cNvSpPr>
            <a:spLocks noGrp="1"/>
          </p:cNvSpPr>
          <p:nvPr>
            <p:ph type="sldNum" sz="quarter" idx="12"/>
          </p:nvPr>
        </p:nvSpPr>
        <p:spPr/>
        <p:txBody>
          <a:bodyPr/>
          <a:lstStyle/>
          <a:p>
            <a:fld id="{CEF6659D-9AB0-44BF-98B9-E1E656B66AA8}" type="slidenum">
              <a:rPr lang="en-IN" smtClean="0"/>
              <a:t>15</a:t>
            </a:fld>
            <a:endParaRPr lang="en-IN" dirty="0"/>
          </a:p>
        </p:txBody>
      </p:sp>
      <p:pic>
        <p:nvPicPr>
          <p:cNvPr id="6" name="Picture 5" descr="D:\Project related\Screenshots\Screenshot (53).png">
            <a:extLst>
              <a:ext uri="{FF2B5EF4-FFF2-40B4-BE49-F238E27FC236}">
                <a16:creationId xmlns:a16="http://schemas.microsoft.com/office/drawing/2014/main" id="{02080736-8C3D-4C42-8492-AAEDAB910A0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009" y="1277221"/>
            <a:ext cx="10741979" cy="4704912"/>
          </a:xfrm>
          <a:prstGeom prst="rect">
            <a:avLst/>
          </a:prstGeom>
          <a:noFill/>
          <a:ln>
            <a:noFill/>
          </a:ln>
        </p:spPr>
      </p:pic>
      <p:sp>
        <p:nvSpPr>
          <p:cNvPr id="8" name="TextBox 7">
            <a:extLst>
              <a:ext uri="{FF2B5EF4-FFF2-40B4-BE49-F238E27FC236}">
                <a16:creationId xmlns:a16="http://schemas.microsoft.com/office/drawing/2014/main" id="{D330694E-9457-4ACB-846C-BEDFAC0695CF}"/>
              </a:ext>
            </a:extLst>
          </p:cNvPr>
          <p:cNvSpPr txBox="1"/>
          <p:nvPr/>
        </p:nvSpPr>
        <p:spPr>
          <a:xfrm>
            <a:off x="3388691" y="6183596"/>
            <a:ext cx="5414613" cy="369332"/>
          </a:xfrm>
          <a:prstGeom prst="rect">
            <a:avLst/>
          </a:prstGeom>
          <a:noFill/>
        </p:spPr>
        <p:txBody>
          <a:bodyPr wrap="square" rtlCol="0">
            <a:spAutoFit/>
          </a:bodyPr>
          <a:lstStyle/>
          <a:p>
            <a:pPr algn="ctr"/>
            <a:r>
              <a:rPr lang="en-IN" dirty="0"/>
              <a:t>Webpage Retriever</a:t>
            </a:r>
          </a:p>
        </p:txBody>
      </p:sp>
    </p:spTree>
    <p:extLst>
      <p:ext uri="{BB962C8B-B14F-4D97-AF65-F5344CB8AC3E}">
        <p14:creationId xmlns:p14="http://schemas.microsoft.com/office/powerpoint/2010/main" val="3451028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48F9-A1F3-4C38-A9DD-BA62EDF6382E}"/>
              </a:ext>
            </a:extLst>
          </p:cNvPr>
          <p:cNvSpPr>
            <a:spLocks noGrp="1"/>
          </p:cNvSpPr>
          <p:nvPr>
            <p:ph type="ctrTitle"/>
          </p:nvPr>
        </p:nvSpPr>
        <p:spPr>
          <a:xfrm>
            <a:off x="796401" y="239681"/>
            <a:ext cx="10557399" cy="1006475"/>
          </a:xfrm>
        </p:spPr>
        <p:txBody>
          <a:bodyPr>
            <a:normAutofit/>
          </a:bodyPr>
          <a:lstStyle/>
          <a:p>
            <a:pPr algn="ctr"/>
            <a:r>
              <a:rPr lang="en-US" dirty="0">
                <a:latin typeface="Bahnschrift" panose="020B0502040204020203" pitchFamily="34" charset="0"/>
              </a:rPr>
              <a:t>CONCLUSION</a:t>
            </a:r>
            <a:endParaRPr lang="en-IN" dirty="0">
              <a:latin typeface="Bahnschrift" panose="020B0502040204020203" pitchFamily="34" charset="0"/>
            </a:endParaRPr>
          </a:p>
        </p:txBody>
      </p:sp>
      <p:sp>
        <p:nvSpPr>
          <p:cNvPr id="5" name="Subtitle 4">
            <a:extLst>
              <a:ext uri="{FF2B5EF4-FFF2-40B4-BE49-F238E27FC236}">
                <a16:creationId xmlns:a16="http://schemas.microsoft.com/office/drawing/2014/main" id="{14FC9B9D-3F87-4E55-B5B0-78C4BFEDF4FE}"/>
              </a:ext>
            </a:extLst>
          </p:cNvPr>
          <p:cNvSpPr>
            <a:spLocks noGrp="1"/>
          </p:cNvSpPr>
          <p:nvPr>
            <p:ph type="subTitle" idx="1"/>
          </p:nvPr>
        </p:nvSpPr>
        <p:spPr>
          <a:xfrm>
            <a:off x="796401" y="1561884"/>
            <a:ext cx="10599198" cy="4971433"/>
          </a:xfrm>
        </p:spPr>
        <p:txBody>
          <a:bodyPr>
            <a:normAutofit lnSpcReduction="10000"/>
          </a:bodyPr>
          <a:lstStyle/>
          <a:p>
            <a:pPr algn="l"/>
            <a:r>
              <a:rPr lang="en-US" sz="1900" dirty="0"/>
              <a:t>	Efficient crawling system enables quick and precise retrieval of search results in comparison to the traditional system, which allows the user to save time, effort put into the process.  </a:t>
            </a:r>
          </a:p>
          <a:p>
            <a:pPr algn="l"/>
            <a:r>
              <a:rPr lang="en-US" sz="1900" dirty="0"/>
              <a:t>	The data from the webpage is retrieved using the crawler module (driver code), file processing system (JSON files) and displayed with the help of a user interface (webpage).</a:t>
            </a:r>
          </a:p>
          <a:p>
            <a:pPr algn="l"/>
            <a:endParaRPr lang="en-US" sz="1900" dirty="0"/>
          </a:p>
          <a:p>
            <a:pPr algn="l"/>
            <a:r>
              <a:rPr lang="en-US" sz="2200" b="1" u="sng" dirty="0"/>
              <a:t>Future enhancements</a:t>
            </a:r>
            <a:r>
              <a:rPr lang="en-US" sz="1900" dirty="0"/>
              <a:t>:</a:t>
            </a:r>
          </a:p>
          <a:p>
            <a:pPr algn="l"/>
            <a:r>
              <a:rPr lang="en-US" sz="1900" dirty="0"/>
              <a:t>	While, the project focuses on precise and accurate retrieval of information, the information fetched is dependent on the performance of the server machine, network download and upload speeds and response time of the destination server, therefore the results fetched may vary with time, device and network used. This can be improved by increasing the accuracy of the retrieval process by maintaining a higher performance device and better network to ensure accurate retrieval of the data items.  </a:t>
            </a:r>
          </a:p>
          <a:p>
            <a:pPr algn="l"/>
            <a:r>
              <a:rPr lang="en-US" sz="1900" dirty="0"/>
              <a:t>	The project’s scope of functionality is limited to the college’s website, which can be further generalized, for any user to access the required information.</a:t>
            </a:r>
          </a:p>
          <a:p>
            <a:pPr algn="l"/>
            <a:r>
              <a:rPr lang="en-US" sz="1900" dirty="0"/>
              <a:t>	A dedicated server may be utilized to store all the information fetched, rather than a file system, for a much more integrated, efficient processing of data.</a:t>
            </a:r>
          </a:p>
          <a:p>
            <a:pPr algn="l"/>
            <a:r>
              <a:rPr lang="en-US" sz="1900" dirty="0"/>
              <a:t>	</a:t>
            </a:r>
            <a:endParaRPr lang="en-IN" sz="1900" dirty="0"/>
          </a:p>
        </p:txBody>
      </p:sp>
      <p:sp>
        <p:nvSpPr>
          <p:cNvPr id="4" name="Slide Number Placeholder 3">
            <a:extLst>
              <a:ext uri="{FF2B5EF4-FFF2-40B4-BE49-F238E27FC236}">
                <a16:creationId xmlns:a16="http://schemas.microsoft.com/office/drawing/2014/main" id="{E89E9FEE-E842-4D66-86FA-C8870BBAB29D}"/>
              </a:ext>
            </a:extLst>
          </p:cNvPr>
          <p:cNvSpPr>
            <a:spLocks noGrp="1"/>
          </p:cNvSpPr>
          <p:nvPr>
            <p:ph type="sldNum" sz="quarter" idx="12"/>
          </p:nvPr>
        </p:nvSpPr>
        <p:spPr/>
        <p:txBody>
          <a:bodyPr/>
          <a:lstStyle/>
          <a:p>
            <a:fld id="{CEF6659D-9AB0-44BF-98B9-E1E656B66AA8}" type="slidenum">
              <a:rPr lang="en-IN" smtClean="0"/>
              <a:t>16</a:t>
            </a:fld>
            <a:endParaRPr lang="en-IN" dirty="0"/>
          </a:p>
        </p:txBody>
      </p:sp>
    </p:spTree>
    <p:extLst>
      <p:ext uri="{BB962C8B-B14F-4D97-AF65-F5344CB8AC3E}">
        <p14:creationId xmlns:p14="http://schemas.microsoft.com/office/powerpoint/2010/main" val="274605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CCCA-49FB-41E0-A6AA-A3AE1D16A633}"/>
              </a:ext>
            </a:extLst>
          </p:cNvPr>
          <p:cNvSpPr>
            <a:spLocks noGrp="1"/>
          </p:cNvSpPr>
          <p:nvPr>
            <p:ph type="title"/>
          </p:nvPr>
        </p:nvSpPr>
        <p:spPr>
          <a:xfrm>
            <a:off x="323294" y="136526"/>
            <a:ext cx="11199921" cy="866652"/>
          </a:xfrm>
        </p:spPr>
        <p:txBody>
          <a:bodyPr/>
          <a:lstStyle/>
          <a:p>
            <a:r>
              <a:rPr lang="en-US" dirty="0">
                <a:latin typeface="Bahnschrift" panose="020B0502040204020203" pitchFamily="34" charset="0"/>
              </a:rPr>
              <a:t>BIBLIOGRAPHY</a:t>
            </a:r>
            <a:endParaRPr lang="en-IN" dirty="0"/>
          </a:p>
        </p:txBody>
      </p:sp>
      <p:sp>
        <p:nvSpPr>
          <p:cNvPr id="3" name="Content Placeholder 2">
            <a:extLst>
              <a:ext uri="{FF2B5EF4-FFF2-40B4-BE49-F238E27FC236}">
                <a16:creationId xmlns:a16="http://schemas.microsoft.com/office/drawing/2014/main" id="{88FF59ED-B475-4147-BFC3-857C2F29A00B}"/>
              </a:ext>
            </a:extLst>
          </p:cNvPr>
          <p:cNvSpPr>
            <a:spLocks noGrp="1"/>
          </p:cNvSpPr>
          <p:nvPr>
            <p:ph idx="1"/>
          </p:nvPr>
        </p:nvSpPr>
        <p:spPr>
          <a:xfrm>
            <a:off x="323294" y="1094235"/>
            <a:ext cx="11341964" cy="5171058"/>
          </a:xfrm>
        </p:spPr>
        <p:txBody>
          <a:bodyPr>
            <a:noAutofit/>
          </a:bodyPr>
          <a:lstStyle/>
          <a:p>
            <a:r>
              <a:rPr lang="en-US" sz="1800" dirty="0"/>
              <a:t>Books used for reference are:</a:t>
            </a:r>
          </a:p>
          <a:p>
            <a:pPr marL="342900" indent="-342900">
              <a:buFont typeface="+mj-lt"/>
              <a:buAutoNum type="arabicPeriod"/>
            </a:pPr>
            <a:r>
              <a:rPr lang="en-US" sz="1800" dirty="0"/>
              <a:t>Programming and Problem Solving with Python | Second Edition (McGraw Hill Publications)</a:t>
            </a:r>
          </a:p>
          <a:p>
            <a:pPr marL="342900" indent="-342900">
              <a:buFont typeface="+mj-lt"/>
              <a:buAutoNum type="arabicPeriod"/>
            </a:pPr>
            <a:r>
              <a:rPr lang="en-US" sz="1800" b="0" i="0" dirty="0">
                <a:effectLst/>
              </a:rPr>
              <a:t>Practical Web Scraping for Data Science: Best Practices and Examples with Python (Book by Bart </a:t>
            </a:r>
            <a:r>
              <a:rPr lang="en-US" sz="1800" b="0" i="0" dirty="0" err="1">
                <a:effectLst/>
              </a:rPr>
              <a:t>Baesens</a:t>
            </a:r>
            <a:r>
              <a:rPr lang="en-US" sz="1800" b="0" i="0" dirty="0">
                <a:effectLst/>
              </a:rPr>
              <a:t> and </a:t>
            </a:r>
            <a:r>
              <a:rPr lang="en-US" sz="1800" b="0" i="0" dirty="0" err="1">
                <a:effectLst/>
              </a:rPr>
              <a:t>Seppe</a:t>
            </a:r>
            <a:r>
              <a:rPr lang="en-US" sz="1800" b="0" i="0" dirty="0">
                <a:effectLst/>
              </a:rPr>
              <a:t> </a:t>
            </a:r>
            <a:r>
              <a:rPr lang="en-US" sz="1800" b="0" i="0" dirty="0" err="1">
                <a:effectLst/>
              </a:rPr>
              <a:t>vanden</a:t>
            </a:r>
            <a:r>
              <a:rPr lang="en-US" sz="1800" b="0" i="0" dirty="0">
                <a:effectLst/>
              </a:rPr>
              <a:t> </a:t>
            </a:r>
            <a:r>
              <a:rPr lang="en-US" sz="1800" b="0" i="0" dirty="0" err="1">
                <a:effectLst/>
              </a:rPr>
              <a:t>Broucke</a:t>
            </a:r>
            <a:r>
              <a:rPr lang="en-US" sz="1800" b="0" i="0" dirty="0">
                <a:effectLst/>
              </a:rPr>
              <a:t>, </a:t>
            </a:r>
            <a:r>
              <a:rPr lang="en-US" sz="1800" b="0" i="0" dirty="0" err="1">
                <a:effectLst/>
              </a:rPr>
              <a:t>Apress</a:t>
            </a:r>
            <a:r>
              <a:rPr lang="en-US" sz="1800" b="0" i="0" dirty="0">
                <a:effectLst/>
              </a:rPr>
              <a:t> Publishers)</a:t>
            </a:r>
            <a:endParaRPr lang="en-US" sz="1800" dirty="0"/>
          </a:p>
          <a:p>
            <a:r>
              <a:rPr lang="en-US" sz="1800" dirty="0"/>
              <a:t>Webpages used for reference:</a:t>
            </a:r>
          </a:p>
          <a:p>
            <a:pPr marL="342900" indent="-342900">
              <a:buFont typeface="+mj-lt"/>
              <a:buAutoNum type="arabicPeriod"/>
            </a:pPr>
            <a:r>
              <a:rPr lang="en-US" sz="1800" dirty="0"/>
              <a:t>https://docs.python.org/3/tutorial/index.html</a:t>
            </a:r>
          </a:p>
          <a:p>
            <a:pPr marL="342900" indent="-342900">
              <a:buFont typeface="+mj-lt"/>
              <a:buAutoNum type="arabicPeriod"/>
            </a:pPr>
            <a:r>
              <a:rPr lang="en-US" sz="1800" dirty="0"/>
              <a:t>https://docs.python.org/3/library/index.html</a:t>
            </a:r>
          </a:p>
          <a:p>
            <a:pPr marL="342900" indent="-342900">
              <a:buFont typeface="+mj-lt"/>
              <a:buAutoNum type="arabicPeriod"/>
            </a:pPr>
            <a:r>
              <a:rPr lang="en-US" sz="1800" dirty="0"/>
              <a:t>https://docs.python.org/3/installing/index.html</a:t>
            </a:r>
          </a:p>
          <a:p>
            <a:pPr marL="342900" indent="-342900">
              <a:buFont typeface="+mj-lt"/>
              <a:buAutoNum type="arabicPeriod"/>
            </a:pPr>
            <a:r>
              <a:rPr lang="en-US" sz="1800" dirty="0"/>
              <a:t>https://pypi.org/project/beautifulsoup4/</a:t>
            </a:r>
          </a:p>
          <a:p>
            <a:pPr marL="342900" indent="-342900">
              <a:buFont typeface="+mj-lt"/>
              <a:buAutoNum type="arabicPeriod"/>
            </a:pPr>
            <a:r>
              <a:rPr lang="en-US" sz="1800" dirty="0"/>
              <a:t>https://www.json.org/json-en.html</a:t>
            </a:r>
          </a:p>
          <a:p>
            <a:pPr marL="342900" indent="-342900">
              <a:buFont typeface="+mj-lt"/>
              <a:buAutoNum type="arabicPeriod"/>
            </a:pPr>
            <a:r>
              <a:rPr lang="en-US" sz="1800" dirty="0"/>
              <a:t>https://www.w3schools.com/html/default.asp</a:t>
            </a:r>
          </a:p>
          <a:p>
            <a:pPr marL="342900" indent="-342900">
              <a:buFont typeface="+mj-lt"/>
              <a:buAutoNum type="arabicPeriod"/>
            </a:pPr>
            <a:r>
              <a:rPr lang="en-US" sz="1800" dirty="0"/>
              <a:t>https://datatables.net/manual/</a:t>
            </a:r>
          </a:p>
          <a:p>
            <a:pPr marL="342900" indent="-342900">
              <a:buFont typeface="+mj-lt"/>
              <a:buAutoNum type="arabicPeriod"/>
            </a:pPr>
            <a:r>
              <a:rPr lang="en-US" sz="1800" dirty="0"/>
              <a:t>https://www.w3schools.com/bootstrap4/default.asp</a:t>
            </a:r>
          </a:p>
          <a:p>
            <a:pPr marL="342900" indent="-342900">
              <a:buFont typeface="+mj-lt"/>
              <a:buAutoNum type="arabicPeriod"/>
            </a:pPr>
            <a:r>
              <a:rPr lang="en-US" sz="1800" dirty="0"/>
              <a:t>https://www.w3schools.com/python/python_json.asp</a:t>
            </a:r>
          </a:p>
          <a:p>
            <a:pPr marL="0" indent="0">
              <a:buNone/>
            </a:pPr>
            <a:endParaRPr lang="en-US" sz="1800" dirty="0"/>
          </a:p>
          <a:p>
            <a:endParaRPr lang="en-IN" sz="1800" dirty="0"/>
          </a:p>
        </p:txBody>
      </p:sp>
      <p:sp>
        <p:nvSpPr>
          <p:cNvPr id="4" name="Slide Number Placeholder 3">
            <a:extLst>
              <a:ext uri="{FF2B5EF4-FFF2-40B4-BE49-F238E27FC236}">
                <a16:creationId xmlns:a16="http://schemas.microsoft.com/office/drawing/2014/main" id="{B75ED1FC-26CB-45C7-93D2-06927A6EB722}"/>
              </a:ext>
            </a:extLst>
          </p:cNvPr>
          <p:cNvSpPr>
            <a:spLocks noGrp="1"/>
          </p:cNvSpPr>
          <p:nvPr>
            <p:ph type="sldNum" sz="quarter" idx="12"/>
          </p:nvPr>
        </p:nvSpPr>
        <p:spPr/>
        <p:txBody>
          <a:bodyPr/>
          <a:lstStyle/>
          <a:p>
            <a:fld id="{CEF6659D-9AB0-44BF-98B9-E1E656B66AA8}" type="slidenum">
              <a:rPr lang="en-IN" smtClean="0"/>
              <a:t>17</a:t>
            </a:fld>
            <a:endParaRPr lang="en-IN" dirty="0"/>
          </a:p>
        </p:txBody>
      </p:sp>
    </p:spTree>
    <p:extLst>
      <p:ext uri="{BB962C8B-B14F-4D97-AF65-F5344CB8AC3E}">
        <p14:creationId xmlns:p14="http://schemas.microsoft.com/office/powerpoint/2010/main" val="226884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440091-6ED7-4A74-A711-BFC0E26029E3}"/>
              </a:ext>
            </a:extLst>
          </p:cNvPr>
          <p:cNvSpPr>
            <a:spLocks noGrp="1"/>
          </p:cNvSpPr>
          <p:nvPr>
            <p:ph type="sldNum" sz="quarter" idx="12"/>
          </p:nvPr>
        </p:nvSpPr>
        <p:spPr/>
        <p:txBody>
          <a:bodyPr/>
          <a:lstStyle/>
          <a:p>
            <a:fld id="{CEF6659D-9AB0-44BF-98B9-E1E656B66AA8}" type="slidenum">
              <a:rPr lang="en-IN" smtClean="0"/>
              <a:t>18</a:t>
            </a:fld>
            <a:endParaRPr lang="en-IN" dirty="0"/>
          </a:p>
        </p:txBody>
      </p:sp>
      <p:pic>
        <p:nvPicPr>
          <p:cNvPr id="9" name="Picture 12" descr="Thank You for a Memorable 2018 at the Littleover Lodge - Littleover Lodge">
            <a:extLst>
              <a:ext uri="{FF2B5EF4-FFF2-40B4-BE49-F238E27FC236}">
                <a16:creationId xmlns:a16="http://schemas.microsoft.com/office/drawing/2014/main" id="{213455F8-D3EE-444C-B08D-4BF1E0155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374" y="241916"/>
            <a:ext cx="9561251" cy="637416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06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6233-1F25-4C3B-8CCC-E594C10D39A1}"/>
              </a:ext>
            </a:extLst>
          </p:cNvPr>
          <p:cNvSpPr>
            <a:spLocks noGrp="1"/>
          </p:cNvSpPr>
          <p:nvPr>
            <p:ph type="title"/>
          </p:nvPr>
        </p:nvSpPr>
        <p:spPr>
          <a:xfrm>
            <a:off x="941320" y="99543"/>
            <a:ext cx="10412480" cy="1325563"/>
          </a:xfrm>
        </p:spPr>
        <p:txBody>
          <a:bodyPr/>
          <a:lstStyle/>
          <a:p>
            <a:pPr algn="ctr"/>
            <a:r>
              <a:rPr lang="en-US" dirty="0">
                <a:latin typeface="Bahnschrift" panose="020B0502040204020203" pitchFamily="34" charset="0"/>
                <a:cs typeface="Arial" panose="020B0604020202020204" pitchFamily="34" charset="0"/>
              </a:rPr>
              <a:t>ABSTRACT</a:t>
            </a:r>
            <a:endParaRPr lang="en-IN" dirty="0">
              <a:latin typeface="Bahnschrift"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84A18C-BECF-43EF-853C-6CD9E4108DD4}"/>
              </a:ext>
            </a:extLst>
          </p:cNvPr>
          <p:cNvSpPr>
            <a:spLocks noGrp="1"/>
          </p:cNvSpPr>
          <p:nvPr>
            <p:ph idx="1"/>
          </p:nvPr>
        </p:nvSpPr>
        <p:spPr>
          <a:xfrm>
            <a:off x="941320" y="1425106"/>
            <a:ext cx="10167457" cy="4729459"/>
          </a:xfrm>
        </p:spPr>
        <p:txBody>
          <a:bodyPr>
            <a:noAutofit/>
          </a:bodyPr>
          <a:lstStyle/>
          <a:p>
            <a:pPr marL="0" indent="0">
              <a:buNone/>
            </a:pPr>
            <a:r>
              <a:rPr lang="en-IN" sz="1900" dirty="0"/>
              <a:t>	A web crawler is a computer program or an automated script that automatically searches documents on the Web in a methodical manner. Crawlers are primarily programmed for recursive actions so that browsing is automated. </a:t>
            </a:r>
          </a:p>
          <a:p>
            <a:pPr marL="0" indent="0">
              <a:buNone/>
            </a:pPr>
            <a:r>
              <a:rPr lang="en-IN" sz="1900" dirty="0"/>
              <a:t>	Few of the existing crawlers are Google’s Googlebot, Microsoft’s Bing bot, etc. These crawlers serve a major purpose in indexing a vast amount of data available throughout the internet and enabling search engine optimization. </a:t>
            </a:r>
          </a:p>
          <a:p>
            <a:pPr marL="0" indent="0">
              <a:buNone/>
            </a:pPr>
            <a:r>
              <a:rPr lang="en-IN" sz="1900" dirty="0"/>
              <a:t>	This project runs on a user driven web crawler where user input will direct what the crawler should navigate upon. In this project, a driver code implemented in python using the beautiful soup module, will extract all the data available in the specified webpage, after which the obtained data has to be collected and stored in a proper format and finally display the required information to the user in an efficient manner. </a:t>
            </a:r>
          </a:p>
          <a:p>
            <a:pPr marL="0" indent="0">
              <a:buNone/>
            </a:pPr>
            <a:r>
              <a:rPr lang="en-IN" sz="1900" dirty="0"/>
              <a:t>	The aim of the project is to deliver all the relevant data with respect to the search string, from an entire college’s website, where the user need not traverse through the entire website to retrieve a certain piece of information, instead the user can directly enter the keyword with which the crawler will fetch the required information, in a swift and efficient manner. </a:t>
            </a:r>
          </a:p>
          <a:p>
            <a:pPr marL="0" indent="0">
              <a:buNone/>
            </a:pPr>
            <a:endParaRPr lang="en-IN" sz="1800" dirty="0">
              <a:ea typeface="Microsoft Sans Serif" panose="020B0604020202020204" pitchFamily="34" charset="0"/>
              <a:cs typeface="Microsoft Sans Serif" panose="020B0604020202020204" pitchFamily="34" charset="0"/>
            </a:endParaRPr>
          </a:p>
        </p:txBody>
      </p:sp>
      <p:sp>
        <p:nvSpPr>
          <p:cNvPr id="4" name="Slide Number Placeholder 3">
            <a:extLst>
              <a:ext uri="{FF2B5EF4-FFF2-40B4-BE49-F238E27FC236}">
                <a16:creationId xmlns:a16="http://schemas.microsoft.com/office/drawing/2014/main" id="{04EF0EE1-2DBE-44ED-9156-5E37C7728A7B}"/>
              </a:ext>
            </a:extLst>
          </p:cNvPr>
          <p:cNvSpPr>
            <a:spLocks noGrp="1"/>
          </p:cNvSpPr>
          <p:nvPr>
            <p:ph type="sldNum" sz="quarter" idx="12"/>
          </p:nvPr>
        </p:nvSpPr>
        <p:spPr/>
        <p:txBody>
          <a:bodyPr/>
          <a:lstStyle/>
          <a:p>
            <a:fld id="{CEF6659D-9AB0-44BF-98B9-E1E656B66AA8}" type="slidenum">
              <a:rPr lang="en-IN" smtClean="0"/>
              <a:t>2</a:t>
            </a:fld>
            <a:endParaRPr lang="en-IN" dirty="0"/>
          </a:p>
        </p:txBody>
      </p:sp>
    </p:spTree>
    <p:extLst>
      <p:ext uri="{BB962C8B-B14F-4D97-AF65-F5344CB8AC3E}">
        <p14:creationId xmlns:p14="http://schemas.microsoft.com/office/powerpoint/2010/main" val="43391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0052-C989-4123-8B4E-66E7FF7E2329}"/>
              </a:ext>
            </a:extLst>
          </p:cNvPr>
          <p:cNvSpPr>
            <a:spLocks noGrp="1"/>
          </p:cNvSpPr>
          <p:nvPr>
            <p:ph type="title"/>
          </p:nvPr>
        </p:nvSpPr>
        <p:spPr>
          <a:xfrm>
            <a:off x="286110" y="0"/>
            <a:ext cx="11905890" cy="1149651"/>
          </a:xfrm>
        </p:spPr>
        <p:txBody>
          <a:bodyPr/>
          <a:lstStyle/>
          <a:p>
            <a:pPr algn="ctr"/>
            <a:r>
              <a:rPr lang="en-US" dirty="0">
                <a:latin typeface="Bahnschrift" panose="020B0502040204020203" pitchFamily="34" charset="0"/>
                <a:cs typeface="Arial" panose="020B0604020202020204" pitchFamily="34" charset="0"/>
              </a:rPr>
              <a:t>INTRODUCTION</a:t>
            </a:r>
            <a:endParaRPr lang="en-IN" dirty="0">
              <a:latin typeface="Bahnschrift"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011E91-BB50-4B68-8DA5-A84C4C9D8CCD}"/>
              </a:ext>
            </a:extLst>
          </p:cNvPr>
          <p:cNvSpPr>
            <a:spLocks noGrp="1"/>
          </p:cNvSpPr>
          <p:nvPr>
            <p:ph idx="1"/>
          </p:nvPr>
        </p:nvSpPr>
        <p:spPr>
          <a:xfrm>
            <a:off x="681929" y="1118870"/>
            <a:ext cx="10828140" cy="2937943"/>
          </a:xfrm>
        </p:spPr>
        <p:txBody>
          <a:bodyPr>
            <a:normAutofit/>
          </a:bodyPr>
          <a:lstStyle/>
          <a:p>
            <a:pPr algn="just"/>
            <a:r>
              <a:rPr lang="en-US" sz="1900" dirty="0">
                <a:ea typeface="Tahoma" panose="020B0604030504040204" pitchFamily="34" charset="0"/>
                <a:cs typeface="Tahoma" panose="020B0604030504040204" pitchFamily="34" charset="0"/>
              </a:rPr>
              <a:t>The internet contains enormous amount of data. The data needs to be properly indexed for easy, quick retrieval. </a:t>
            </a:r>
          </a:p>
          <a:p>
            <a:pPr algn="just"/>
            <a:r>
              <a:rPr lang="en-US" sz="1900" dirty="0">
                <a:ea typeface="Tahoma" panose="020B0604030504040204" pitchFamily="34" charset="0"/>
                <a:cs typeface="Tahoma" panose="020B0604030504040204" pitchFamily="34" charset="0"/>
              </a:rPr>
              <a:t>Since it is difficult for indexing such vast amount of data manually, we automate the indexing process using a crawler, which is an automated script that is operated by the search engine in order to crawl through the available data and return the information required.</a:t>
            </a:r>
          </a:p>
          <a:p>
            <a:pPr algn="just"/>
            <a:r>
              <a:rPr lang="en-US" sz="1900" dirty="0">
                <a:ea typeface="Tahoma" panose="020B0604030504040204" pitchFamily="34" charset="0"/>
                <a:cs typeface="Tahoma" panose="020B0604030504040204" pitchFamily="34" charset="0"/>
              </a:rPr>
              <a:t>This project involves the development of a focused web crawler, which takes a set of URLs and keywords as the input, then it executes these instructions automatically which allow it to navigate through the hyperlinks in the sitemap specified in a methodical manner, until the required information is retrieved. After which an index of results generated can be accessed through an output software. </a:t>
            </a:r>
            <a:endParaRPr lang="en-IN" sz="1900" dirty="0">
              <a:ea typeface="Tahoma" panose="020B0604030504040204" pitchFamily="34" charset="0"/>
              <a:cs typeface="Tahoma" panose="020B0604030504040204" pitchFamily="34" charset="0"/>
            </a:endParaRPr>
          </a:p>
          <a:p>
            <a:pPr marL="0" indent="0" algn="just">
              <a:buNone/>
            </a:pPr>
            <a:endParaRPr lang="en-IN" sz="2000" dirty="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B2481586-2CFF-46E4-B168-68FBBBFE080A}"/>
              </a:ext>
            </a:extLst>
          </p:cNvPr>
          <p:cNvSpPr>
            <a:spLocks noGrp="1"/>
          </p:cNvSpPr>
          <p:nvPr>
            <p:ph type="sldNum" sz="quarter" idx="12"/>
          </p:nvPr>
        </p:nvSpPr>
        <p:spPr/>
        <p:txBody>
          <a:bodyPr/>
          <a:lstStyle/>
          <a:p>
            <a:fld id="{CEF6659D-9AB0-44BF-98B9-E1E656B66AA8}" type="slidenum">
              <a:rPr lang="en-IN" smtClean="0"/>
              <a:t>3</a:t>
            </a:fld>
            <a:endParaRPr lang="en-IN" dirty="0"/>
          </a:p>
        </p:txBody>
      </p:sp>
      <p:pic>
        <p:nvPicPr>
          <p:cNvPr id="5" name="Picture 2" descr="code a small web crawler">
            <a:extLst>
              <a:ext uri="{FF2B5EF4-FFF2-40B4-BE49-F238E27FC236}">
                <a16:creationId xmlns:a16="http://schemas.microsoft.com/office/drawing/2014/main" id="{32E08BDF-0EDB-4A88-B91C-D880F80AF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394" y="4270159"/>
            <a:ext cx="5085322" cy="226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73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A545-12CC-4994-8385-425CE58B706C}"/>
              </a:ext>
            </a:extLst>
          </p:cNvPr>
          <p:cNvSpPr>
            <a:spLocks noGrp="1"/>
          </p:cNvSpPr>
          <p:nvPr>
            <p:ph type="title"/>
          </p:nvPr>
        </p:nvSpPr>
        <p:spPr>
          <a:xfrm>
            <a:off x="3483223" y="0"/>
            <a:ext cx="5399520" cy="1308399"/>
          </a:xfrm>
        </p:spPr>
        <p:txBody>
          <a:bodyPr/>
          <a:lstStyle/>
          <a:p>
            <a:pPr algn="ctr"/>
            <a:r>
              <a:rPr lang="en-US" dirty="0">
                <a:latin typeface="Bahnschrift" panose="020B0502040204020203" pitchFamily="34" charset="0"/>
                <a:cs typeface="Arial" panose="020B0604020202020204" pitchFamily="34" charset="0"/>
              </a:rPr>
              <a:t>EXISTING SYSTEM</a:t>
            </a:r>
            <a:endParaRPr lang="en-IN" dirty="0">
              <a:latin typeface="Bahnschrift" panose="020B050204020402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7A5D8F-1125-48C6-82CA-328151C42862}"/>
              </a:ext>
            </a:extLst>
          </p:cNvPr>
          <p:cNvSpPr>
            <a:spLocks noGrp="1"/>
          </p:cNvSpPr>
          <p:nvPr>
            <p:ph idx="1"/>
          </p:nvPr>
        </p:nvSpPr>
        <p:spPr>
          <a:xfrm>
            <a:off x="1015068" y="1397479"/>
            <a:ext cx="9999677" cy="3421799"/>
          </a:xfrm>
        </p:spPr>
        <p:txBody>
          <a:bodyPr>
            <a:normAutofit/>
          </a:bodyPr>
          <a:lstStyle/>
          <a:p>
            <a:pPr algn="just"/>
            <a:r>
              <a:rPr lang="en-US" sz="1900" dirty="0">
                <a:cs typeface="Arial" panose="020B0604020202020204" pitchFamily="34" charset="0"/>
              </a:rPr>
              <a:t>Since the last decade, the extraction of data from the internet has become very swift and efficient with the advent of web crawlers.</a:t>
            </a:r>
          </a:p>
          <a:p>
            <a:pPr algn="just"/>
            <a:r>
              <a:rPr lang="en-US" sz="1900" dirty="0">
                <a:cs typeface="Arial" panose="020B0604020202020204" pitchFamily="34" charset="0"/>
              </a:rPr>
              <a:t>There are many open source web crawlers available online. But it must be observed that these web crawlers are designed to serve generic retrieval purposes or to serve along specific processes to acquire the desired result.</a:t>
            </a:r>
          </a:p>
          <a:p>
            <a:pPr algn="just"/>
            <a:r>
              <a:rPr lang="en-US" sz="1900" dirty="0">
                <a:cs typeface="Arial" panose="020B0604020202020204" pitchFamily="34" charset="0"/>
              </a:rPr>
              <a:t>Few existing web crawlers in the market are Google’s Googlebot, Bing’s bingbot, Yahoo’s slurpbot, Duckduckgo’s duckduckbot, etc. </a:t>
            </a:r>
          </a:p>
        </p:txBody>
      </p:sp>
      <p:sp>
        <p:nvSpPr>
          <p:cNvPr id="4" name="Slide Number Placeholder 3">
            <a:extLst>
              <a:ext uri="{FF2B5EF4-FFF2-40B4-BE49-F238E27FC236}">
                <a16:creationId xmlns:a16="http://schemas.microsoft.com/office/drawing/2014/main" id="{26479C6D-A515-4C3D-A999-7F2B531A3D29}"/>
              </a:ext>
            </a:extLst>
          </p:cNvPr>
          <p:cNvSpPr>
            <a:spLocks noGrp="1"/>
          </p:cNvSpPr>
          <p:nvPr>
            <p:ph type="sldNum" sz="quarter" idx="12"/>
          </p:nvPr>
        </p:nvSpPr>
        <p:spPr/>
        <p:txBody>
          <a:bodyPr/>
          <a:lstStyle/>
          <a:p>
            <a:fld id="{CEF6659D-9AB0-44BF-98B9-E1E656B66AA8}" type="slidenum">
              <a:rPr lang="en-IN" smtClean="0"/>
              <a:t>4</a:t>
            </a:fld>
            <a:endParaRPr lang="en-IN" dirty="0"/>
          </a:p>
        </p:txBody>
      </p:sp>
      <p:pic>
        <p:nvPicPr>
          <p:cNvPr id="2050" name="Picture 2" descr="GoogleBot Runs Latest Chrome - This Is Big News | MiltonMarketing.com">
            <a:extLst>
              <a:ext uri="{FF2B5EF4-FFF2-40B4-BE49-F238E27FC236}">
                <a16:creationId xmlns:a16="http://schemas.microsoft.com/office/drawing/2014/main" id="{8DD3FE68-6263-44CF-AA5F-858396230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217" y="3959441"/>
            <a:ext cx="3918826" cy="21698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éfinition de Slurp - Définitions SEO">
            <a:extLst>
              <a:ext uri="{FF2B5EF4-FFF2-40B4-BE49-F238E27FC236}">
                <a16:creationId xmlns:a16="http://schemas.microsoft.com/office/drawing/2014/main" id="{27CD35A8-53A1-4F01-BB12-26B211A13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044" y="3959441"/>
            <a:ext cx="5600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7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D577-F99D-4EB8-8518-EC00677EE123}"/>
              </a:ext>
            </a:extLst>
          </p:cNvPr>
          <p:cNvSpPr>
            <a:spLocks noGrp="1"/>
          </p:cNvSpPr>
          <p:nvPr>
            <p:ph type="title"/>
          </p:nvPr>
        </p:nvSpPr>
        <p:spPr>
          <a:xfrm>
            <a:off x="3268291" y="97655"/>
            <a:ext cx="6276303" cy="1271239"/>
          </a:xfrm>
        </p:spPr>
        <p:txBody>
          <a:bodyPr/>
          <a:lstStyle/>
          <a:p>
            <a:pPr algn="ctr"/>
            <a:r>
              <a:rPr lang="en-US" dirty="0">
                <a:latin typeface="Bahnschrift" panose="020B0502040204020203" pitchFamily="34" charset="0"/>
                <a:cs typeface="Arial" panose="020B0604020202020204" pitchFamily="34" charset="0"/>
              </a:rPr>
              <a:t>PROPOSED SYSTEM</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9FB9830-D8D7-44F0-9CA7-BC41E7ADD488}"/>
              </a:ext>
            </a:extLst>
          </p:cNvPr>
          <p:cNvSpPr>
            <a:spLocks noGrp="1"/>
          </p:cNvSpPr>
          <p:nvPr>
            <p:ph idx="1"/>
          </p:nvPr>
        </p:nvSpPr>
        <p:spPr>
          <a:xfrm>
            <a:off x="897953" y="1368894"/>
            <a:ext cx="10455847" cy="2157761"/>
          </a:xfrm>
        </p:spPr>
        <p:txBody>
          <a:bodyPr>
            <a:noAutofit/>
          </a:bodyPr>
          <a:lstStyle/>
          <a:p>
            <a:pPr algn="just"/>
            <a:r>
              <a:rPr lang="en-US" sz="1900" dirty="0">
                <a:cs typeface="Arial" panose="020B0604020202020204" pitchFamily="34" charset="0"/>
              </a:rPr>
              <a:t>Though there are many open source web crawlers available online, many of them are designed to serve general purposes or perform specific tasks to retrieve the required information. </a:t>
            </a:r>
          </a:p>
          <a:p>
            <a:pPr algn="just"/>
            <a:r>
              <a:rPr lang="en-US" sz="1900" dirty="0">
                <a:cs typeface="Arial" panose="020B0604020202020204" pitchFamily="34" charset="0"/>
              </a:rPr>
              <a:t>This project is specifically tailored to extract required documents and information from our college website.</a:t>
            </a:r>
          </a:p>
          <a:p>
            <a:pPr algn="just"/>
            <a:r>
              <a:rPr lang="en-US" sz="1900" dirty="0">
                <a:cs typeface="Arial" panose="020B0604020202020204" pitchFamily="34" charset="0"/>
              </a:rPr>
              <a:t>This project involves the use of various algorithms and data structures, to retrieve the information required in an efficient manner.</a:t>
            </a:r>
            <a:endParaRPr lang="en-IN" sz="1900" dirty="0">
              <a:cs typeface="Arial" panose="020B0604020202020204" pitchFamily="34" charset="0"/>
            </a:endParaRPr>
          </a:p>
          <a:p>
            <a:pPr algn="just"/>
            <a:endParaRPr lang="en-IN" sz="2000" dirty="0">
              <a:cs typeface="Arial" panose="020B0604020202020204" pitchFamily="34" charset="0"/>
            </a:endParaRPr>
          </a:p>
        </p:txBody>
      </p:sp>
      <p:sp>
        <p:nvSpPr>
          <p:cNvPr id="4" name="Slide Number Placeholder 3">
            <a:extLst>
              <a:ext uri="{FF2B5EF4-FFF2-40B4-BE49-F238E27FC236}">
                <a16:creationId xmlns:a16="http://schemas.microsoft.com/office/drawing/2014/main" id="{6CDF311C-7F92-4DD8-B749-C046444E0173}"/>
              </a:ext>
            </a:extLst>
          </p:cNvPr>
          <p:cNvSpPr>
            <a:spLocks noGrp="1"/>
          </p:cNvSpPr>
          <p:nvPr>
            <p:ph type="sldNum" sz="quarter" idx="12"/>
          </p:nvPr>
        </p:nvSpPr>
        <p:spPr/>
        <p:txBody>
          <a:bodyPr/>
          <a:lstStyle/>
          <a:p>
            <a:fld id="{CEF6659D-9AB0-44BF-98B9-E1E656B66AA8}" type="slidenum">
              <a:rPr lang="en-IN" smtClean="0"/>
              <a:t>5</a:t>
            </a:fld>
            <a:endParaRPr lang="en-IN" dirty="0"/>
          </a:p>
        </p:txBody>
      </p:sp>
      <p:pic>
        <p:nvPicPr>
          <p:cNvPr id="7" name="Picture 6">
            <a:extLst>
              <a:ext uri="{FF2B5EF4-FFF2-40B4-BE49-F238E27FC236}">
                <a16:creationId xmlns:a16="http://schemas.microsoft.com/office/drawing/2014/main" id="{3B70D06B-410A-4471-9B0D-82362179A943}"/>
              </a:ext>
            </a:extLst>
          </p:cNvPr>
          <p:cNvPicPr>
            <a:picLocks noChangeAspect="1"/>
          </p:cNvPicPr>
          <p:nvPr/>
        </p:nvPicPr>
        <p:blipFill>
          <a:blip r:embed="rId2"/>
          <a:stretch>
            <a:fillRect/>
          </a:stretch>
        </p:blipFill>
        <p:spPr>
          <a:xfrm>
            <a:off x="897953" y="3987136"/>
            <a:ext cx="4740676" cy="2551776"/>
          </a:xfrm>
          <a:prstGeom prst="rect">
            <a:avLst/>
          </a:prstGeom>
        </p:spPr>
      </p:pic>
      <p:pic>
        <p:nvPicPr>
          <p:cNvPr id="3074" name="Picture 2" descr="Search Engine Crawlers: How They Work - Seobility Wiki">
            <a:extLst>
              <a:ext uri="{FF2B5EF4-FFF2-40B4-BE49-F238E27FC236}">
                <a16:creationId xmlns:a16="http://schemas.microsoft.com/office/drawing/2014/main" id="{0D7E6701-8685-4A6E-ACF6-A236264AD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183" y="3987136"/>
            <a:ext cx="5283864" cy="255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54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0CD8-EE73-410D-8B0D-379E46E333B9}"/>
              </a:ext>
            </a:extLst>
          </p:cNvPr>
          <p:cNvSpPr>
            <a:spLocks noGrp="1"/>
          </p:cNvSpPr>
          <p:nvPr>
            <p:ph type="title"/>
          </p:nvPr>
        </p:nvSpPr>
        <p:spPr>
          <a:xfrm>
            <a:off x="498995" y="0"/>
            <a:ext cx="10515600" cy="1325563"/>
          </a:xfrm>
        </p:spPr>
        <p:txBody>
          <a:bodyPr/>
          <a:lstStyle/>
          <a:p>
            <a:pPr algn="ctr"/>
            <a:r>
              <a:rPr lang="en-US" dirty="0">
                <a:latin typeface="Bahnschrift" panose="020B0502040204020203" pitchFamily="34" charset="0"/>
                <a:cs typeface="Arial" panose="020B0604020202020204" pitchFamily="34" charset="0"/>
              </a:rPr>
              <a:t>WORKING MODEL OF THE PROJECT</a:t>
            </a:r>
            <a:endParaRPr lang="en-IN" dirty="0">
              <a:latin typeface="Bahnschrift" panose="020B0502040204020203"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23" y="1100831"/>
            <a:ext cx="10515600" cy="5264458"/>
          </a:xfrm>
          <a:prstGeom prst="rect">
            <a:avLst/>
          </a:prstGeom>
          <a:ln>
            <a:noFill/>
          </a:ln>
          <a:effectLst>
            <a:softEdge rad="112500"/>
          </a:effectLst>
        </p:spPr>
      </p:pic>
    </p:spTree>
    <p:extLst>
      <p:ext uri="{BB962C8B-B14F-4D97-AF65-F5344CB8AC3E}">
        <p14:creationId xmlns:p14="http://schemas.microsoft.com/office/powerpoint/2010/main" val="137461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348" y="112576"/>
            <a:ext cx="10796451" cy="1325563"/>
          </a:xfrm>
        </p:spPr>
        <p:txBody>
          <a:bodyPr/>
          <a:lstStyle/>
          <a:p>
            <a:pPr algn="ctr"/>
            <a:r>
              <a:rPr lang="en-IN" dirty="0">
                <a:latin typeface="Bahnschrift" panose="020B0502040204020203" pitchFamily="34" charset="0"/>
              </a:rPr>
              <a:t>SYSTEM REQUIREMENTS</a:t>
            </a:r>
          </a:p>
        </p:txBody>
      </p:sp>
      <p:sp>
        <p:nvSpPr>
          <p:cNvPr id="3" name="Content Placeholder 2"/>
          <p:cNvSpPr>
            <a:spLocks noGrp="1"/>
          </p:cNvSpPr>
          <p:nvPr>
            <p:ph idx="1"/>
          </p:nvPr>
        </p:nvSpPr>
        <p:spPr>
          <a:xfrm>
            <a:off x="557349" y="1825624"/>
            <a:ext cx="10796451" cy="4530725"/>
          </a:xfrm>
        </p:spPr>
        <p:txBody>
          <a:bodyPr>
            <a:normAutofit/>
          </a:bodyPr>
          <a:lstStyle/>
          <a:p>
            <a:pPr marL="0" indent="0">
              <a:buNone/>
            </a:pPr>
            <a:r>
              <a:rPr lang="en-IN" sz="1900" b="1" dirty="0"/>
              <a:t>HARDWARE AND SOFTWARE REQUIREMENTS:</a:t>
            </a:r>
            <a:endParaRPr lang="en-IN" sz="1900" dirty="0"/>
          </a:p>
          <a:p>
            <a:r>
              <a:rPr lang="en-IN" sz="1900" b="1" i="1" dirty="0"/>
              <a:t>Recommended Software Requirements</a:t>
            </a:r>
            <a:endParaRPr lang="en-IN" sz="1900" dirty="0"/>
          </a:p>
          <a:p>
            <a:pPr marL="571500" indent="-571500">
              <a:buFont typeface="+mj-lt"/>
              <a:buAutoNum type="romanLcPeriod"/>
            </a:pPr>
            <a:r>
              <a:rPr lang="en-IN" sz="1900" dirty="0"/>
              <a:t>Python (Version 3).</a:t>
            </a:r>
          </a:p>
          <a:p>
            <a:pPr marL="571500" indent="-571500">
              <a:buFont typeface="+mj-lt"/>
              <a:buAutoNum type="romanLcPeriod"/>
            </a:pPr>
            <a:r>
              <a:rPr lang="en-IN" sz="1900" dirty="0"/>
              <a:t>Browser: preferably Chrome (v85.0.4183.102 (Official Build) (64-bit)) and Firefox (v80.0.1 (64-bit)). </a:t>
            </a:r>
          </a:p>
          <a:p>
            <a:pPr marL="571500" indent="-571500">
              <a:buFont typeface="+mj-lt"/>
              <a:buAutoNum type="romanLcPeriod"/>
            </a:pPr>
            <a:r>
              <a:rPr lang="en-IN" sz="1900" dirty="0"/>
              <a:t>Internet Connection: at least 30 mbps of upload and download speed. </a:t>
            </a:r>
          </a:p>
          <a:p>
            <a:pPr marL="571500" indent="-571500">
              <a:buFont typeface="+mj-lt"/>
              <a:buAutoNum type="romanLcPeriod"/>
            </a:pPr>
            <a:r>
              <a:rPr lang="en-IN" sz="1900" dirty="0"/>
              <a:t>Operating System: Windows 10.</a:t>
            </a:r>
          </a:p>
          <a:p>
            <a:r>
              <a:rPr lang="en-IN" sz="1900" b="1" dirty="0"/>
              <a:t> Minimum Hardware Requirements</a:t>
            </a:r>
            <a:endParaRPr lang="en-IN" sz="1900" dirty="0"/>
          </a:p>
          <a:p>
            <a:pPr marL="571500" lvl="0" indent="-571500">
              <a:buFont typeface="+mj-lt"/>
              <a:buAutoNum type="romanLcPeriod"/>
            </a:pPr>
            <a:r>
              <a:rPr lang="en-IN" sz="1900" dirty="0"/>
              <a:t>Ram: 1GB Ram and above.</a:t>
            </a:r>
          </a:p>
          <a:p>
            <a:pPr marL="571500" lvl="0" indent="-571500">
              <a:buFont typeface="+mj-lt"/>
              <a:buAutoNum type="romanLcPeriod"/>
            </a:pPr>
            <a:r>
              <a:rPr lang="en-IN" sz="1900" dirty="0"/>
              <a:t>Hard Disk Space: 50 GB and above (Windows 10 requires a min of 32 GB of hard disk space). </a:t>
            </a:r>
          </a:p>
          <a:p>
            <a:pPr marL="571500" lvl="0" indent="-571500">
              <a:buFont typeface="+mj-lt"/>
              <a:buAutoNum type="romanLcPeriod"/>
            </a:pPr>
            <a:r>
              <a:rPr lang="en-IN" sz="1900" dirty="0"/>
              <a:t>Processor: Dual core and above.</a:t>
            </a:r>
          </a:p>
          <a:p>
            <a:pPr marL="0" indent="0">
              <a:buNone/>
            </a:pPr>
            <a:r>
              <a:rPr lang="en-IN" sz="1900" b="1" dirty="0"/>
              <a:t>  </a:t>
            </a:r>
            <a:r>
              <a:rPr lang="en-IN" sz="1900" b="1" u="sng" dirty="0"/>
              <a:t>Note</a:t>
            </a:r>
            <a:r>
              <a:rPr lang="en-IN" sz="1900" dirty="0"/>
              <a:t>: Better hardware specs enable higher performance and quicker crawling and retrieval of results.</a:t>
            </a:r>
          </a:p>
        </p:txBody>
      </p:sp>
      <p:sp>
        <p:nvSpPr>
          <p:cNvPr id="4" name="Slide Number Placeholder 3"/>
          <p:cNvSpPr>
            <a:spLocks noGrp="1"/>
          </p:cNvSpPr>
          <p:nvPr>
            <p:ph type="sldNum" sz="quarter" idx="12"/>
          </p:nvPr>
        </p:nvSpPr>
        <p:spPr/>
        <p:txBody>
          <a:bodyPr/>
          <a:lstStyle/>
          <a:p>
            <a:fld id="{CEF6659D-9AB0-44BF-98B9-E1E656B66AA8}" type="slidenum">
              <a:rPr lang="en-IN" smtClean="0"/>
              <a:t>7</a:t>
            </a:fld>
            <a:endParaRPr lang="en-IN" dirty="0"/>
          </a:p>
        </p:txBody>
      </p:sp>
    </p:spTree>
    <p:extLst>
      <p:ext uri="{BB962C8B-B14F-4D97-AF65-F5344CB8AC3E}">
        <p14:creationId xmlns:p14="http://schemas.microsoft.com/office/powerpoint/2010/main" val="292690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50" y="112575"/>
            <a:ext cx="11052700" cy="1006011"/>
          </a:xfrm>
        </p:spPr>
        <p:txBody>
          <a:bodyPr/>
          <a:lstStyle/>
          <a:p>
            <a:pPr algn="ctr"/>
            <a:r>
              <a:rPr lang="en-IN" dirty="0">
                <a:latin typeface="Bahnschrift" panose="020B0502040204020203" pitchFamily="34" charset="0"/>
              </a:rPr>
              <a:t>UML DIAGRAMS</a:t>
            </a:r>
            <a:endParaRPr lang="en-IN" sz="2000" dirty="0">
              <a:latin typeface="Bahnschrift" panose="020B0502040204020203" pitchFamily="34" charset="0"/>
            </a:endParaRPr>
          </a:p>
        </p:txBody>
      </p:sp>
      <p:sp>
        <p:nvSpPr>
          <p:cNvPr id="4" name="Slide Number Placeholder 3"/>
          <p:cNvSpPr>
            <a:spLocks noGrp="1"/>
          </p:cNvSpPr>
          <p:nvPr>
            <p:ph type="sldNum" sz="quarter" idx="12"/>
          </p:nvPr>
        </p:nvSpPr>
        <p:spPr/>
        <p:txBody>
          <a:bodyPr/>
          <a:lstStyle/>
          <a:p>
            <a:fld id="{CEF6659D-9AB0-44BF-98B9-E1E656B66AA8}" type="slidenum">
              <a:rPr lang="en-IN" smtClean="0"/>
              <a:t>8</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78085"/>
            <a:ext cx="10515600" cy="5067607"/>
          </a:xfrm>
          <a:prstGeom prst="rect">
            <a:avLst/>
          </a:prstGeom>
          <a:ln>
            <a:noFill/>
          </a:ln>
          <a:effectLst>
            <a:softEdge rad="112500"/>
          </a:effectLst>
        </p:spPr>
      </p:pic>
      <p:sp>
        <p:nvSpPr>
          <p:cNvPr id="3" name="TextBox 2">
            <a:extLst>
              <a:ext uri="{FF2B5EF4-FFF2-40B4-BE49-F238E27FC236}">
                <a16:creationId xmlns:a16="http://schemas.microsoft.com/office/drawing/2014/main" id="{8346E92D-AB9E-4164-AC0A-2EFA19043F9A}"/>
              </a:ext>
            </a:extLst>
          </p:cNvPr>
          <p:cNvSpPr txBox="1"/>
          <p:nvPr/>
        </p:nvSpPr>
        <p:spPr>
          <a:xfrm>
            <a:off x="5049359" y="6169580"/>
            <a:ext cx="2093281" cy="369332"/>
          </a:xfrm>
          <a:prstGeom prst="rect">
            <a:avLst/>
          </a:prstGeom>
          <a:noFill/>
        </p:spPr>
        <p:txBody>
          <a:bodyPr wrap="square" rtlCol="0">
            <a:spAutoFit/>
          </a:bodyPr>
          <a:lstStyle/>
          <a:p>
            <a:r>
              <a:rPr lang="en-US" dirty="0"/>
              <a:t>USE CASE DIAGRAM</a:t>
            </a:r>
            <a:endParaRPr lang="en-IN" dirty="0"/>
          </a:p>
        </p:txBody>
      </p:sp>
    </p:spTree>
    <p:extLst>
      <p:ext uri="{BB962C8B-B14F-4D97-AF65-F5344CB8AC3E}">
        <p14:creationId xmlns:p14="http://schemas.microsoft.com/office/powerpoint/2010/main" val="119822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498" y="0"/>
            <a:ext cx="10515600" cy="845440"/>
          </a:xfrm>
        </p:spPr>
        <p:txBody>
          <a:bodyPr/>
          <a:lstStyle/>
          <a:p>
            <a:r>
              <a:rPr lang="en-IN" dirty="0">
                <a:latin typeface="Bahnschrift" panose="020B0502040204020203" pitchFamily="34" charset="0"/>
              </a:rPr>
              <a:t>UML DIAGRAMS </a:t>
            </a:r>
            <a:r>
              <a:rPr lang="en-IN" sz="1800" dirty="0">
                <a:latin typeface="Bahnschrift" panose="020B0502040204020203" pitchFamily="34" charset="0"/>
              </a:rPr>
              <a:t>(continued….)</a:t>
            </a:r>
          </a:p>
        </p:txBody>
      </p:sp>
      <p:sp>
        <p:nvSpPr>
          <p:cNvPr id="4" name="Slide Number Placeholder 3"/>
          <p:cNvSpPr>
            <a:spLocks noGrp="1"/>
          </p:cNvSpPr>
          <p:nvPr>
            <p:ph type="sldNum" sz="quarter" idx="12"/>
          </p:nvPr>
        </p:nvSpPr>
        <p:spPr/>
        <p:txBody>
          <a:bodyPr/>
          <a:lstStyle/>
          <a:p>
            <a:fld id="{CEF6659D-9AB0-44BF-98B9-E1E656B66AA8}" type="slidenum">
              <a:rPr lang="en-IN" smtClean="0"/>
              <a:t>9</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82978"/>
            <a:ext cx="10515600" cy="5292043"/>
          </a:xfrm>
          <a:prstGeom prst="rect">
            <a:avLst/>
          </a:prstGeom>
        </p:spPr>
      </p:pic>
      <p:sp>
        <p:nvSpPr>
          <p:cNvPr id="3" name="TextBox 2">
            <a:extLst>
              <a:ext uri="{FF2B5EF4-FFF2-40B4-BE49-F238E27FC236}">
                <a16:creationId xmlns:a16="http://schemas.microsoft.com/office/drawing/2014/main" id="{CAC49DD2-963E-4F71-AD12-FF7D5254D89F}"/>
              </a:ext>
            </a:extLst>
          </p:cNvPr>
          <p:cNvSpPr txBox="1"/>
          <p:nvPr/>
        </p:nvSpPr>
        <p:spPr>
          <a:xfrm>
            <a:off x="5084685" y="6169580"/>
            <a:ext cx="2022630" cy="369332"/>
          </a:xfrm>
          <a:prstGeom prst="rect">
            <a:avLst/>
          </a:prstGeom>
          <a:noFill/>
        </p:spPr>
        <p:txBody>
          <a:bodyPr wrap="square" rtlCol="0">
            <a:spAutoFit/>
          </a:bodyPr>
          <a:lstStyle/>
          <a:p>
            <a:r>
              <a:rPr lang="en-US" dirty="0"/>
              <a:t>ACTIVITY DIAGRAM</a:t>
            </a:r>
            <a:endParaRPr lang="en-IN" dirty="0"/>
          </a:p>
        </p:txBody>
      </p:sp>
    </p:spTree>
    <p:extLst>
      <p:ext uri="{BB962C8B-B14F-4D97-AF65-F5344CB8AC3E}">
        <p14:creationId xmlns:p14="http://schemas.microsoft.com/office/powerpoint/2010/main" val="2109683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1266</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Bahnschrift</vt:lpstr>
      <vt:lpstr>Calibri</vt:lpstr>
      <vt:lpstr>Calibri Light</vt:lpstr>
      <vt:lpstr>Office Theme</vt:lpstr>
      <vt:lpstr>BUILDING A CUSTOMIZED WEB CRAWLER </vt:lpstr>
      <vt:lpstr>ABSTRACT</vt:lpstr>
      <vt:lpstr>INTRODUCTION</vt:lpstr>
      <vt:lpstr>EXISTING SYSTEM</vt:lpstr>
      <vt:lpstr>PROPOSED SYSTEM</vt:lpstr>
      <vt:lpstr>WORKING MODEL OF THE PROJECT</vt:lpstr>
      <vt:lpstr>SYSTEM REQUIREMENTS</vt:lpstr>
      <vt:lpstr>UML DIAGRAMS</vt:lpstr>
      <vt:lpstr>UML DIAGRAMS (continued….)</vt:lpstr>
      <vt:lpstr>UML DIAGRAMS (continued….)</vt:lpstr>
      <vt:lpstr>IMPLEMENTATION</vt:lpstr>
      <vt:lpstr>SCREENSHOTS</vt:lpstr>
      <vt:lpstr>SCREENSHOTS (continued…) </vt:lpstr>
      <vt:lpstr>SCREENSHOTS (continued..)</vt:lpstr>
      <vt:lpstr>SCREENSHOTS (continued..)</vt:lpstr>
      <vt:lpstr>CONCLUSION</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customized search engine web crawler</dc:title>
  <dc:creator>Uddharsh Vasili</dc:creator>
  <cp:lastModifiedBy>Uddharsh Vasili</cp:lastModifiedBy>
  <cp:revision>92</cp:revision>
  <dcterms:created xsi:type="dcterms:W3CDTF">2020-06-09T15:27:52Z</dcterms:created>
  <dcterms:modified xsi:type="dcterms:W3CDTF">2020-09-29T15:36:36Z</dcterms:modified>
</cp:coreProperties>
</file>