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16" r:id="rId6"/>
    <p:sldId id="308" r:id="rId7"/>
    <p:sldId id="278" r:id="rId8"/>
    <p:sldId id="309" r:id="rId9"/>
    <p:sldId id="263" r:id="rId10"/>
    <p:sldId id="310" r:id="rId11"/>
    <p:sldId id="311" r:id="rId12"/>
    <p:sldId id="312" r:id="rId13"/>
    <p:sldId id="314" r:id="rId14"/>
    <p:sldId id="315"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p:scale>
          <a:sx n="62" d="100"/>
          <a:sy n="62" d="100"/>
        </p:scale>
        <p:origin x="82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1" dirty="0"/>
              <a:t>Car Price Prediction Model Using Machine Learning</a:t>
            </a:r>
            <a:br>
              <a:rPr lang="en-US" dirty="0"/>
            </a:br>
            <a:br>
              <a:rPr lang="en-US" dirty="0"/>
            </a:br>
            <a:r>
              <a:rPr lang="en-US" dirty="0"/>
              <a:t> </a:t>
            </a:r>
            <a:r>
              <a:rPr lang="en-US" sz="4000" dirty="0">
                <a:latin typeface="+mn-lt"/>
              </a:rPr>
              <a:t>This project involves building an interactive app to estimate car prices based on several features, using machine learning and </a:t>
            </a:r>
            <a:r>
              <a:rPr lang="en-US" sz="4000" dirty="0" err="1">
                <a:latin typeface="+mn-lt"/>
              </a:rPr>
              <a:t>Streamlit</a:t>
            </a:r>
            <a:r>
              <a:rPr lang="en-US" sz="4000" dirty="0">
                <a:latin typeface="+mn-lt"/>
              </a:rPr>
              <a:t> for the user interface.</a:t>
            </a:r>
            <a:br>
              <a:rPr lang="en-US" dirty="0">
                <a:latin typeface="+mn-lt"/>
              </a:rPr>
            </a:br>
            <a:endParaRPr lang="en-US" dirty="0">
              <a:latin typeface="+mn-l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22" name="TextBox 21">
            <a:extLst>
              <a:ext uri="{FF2B5EF4-FFF2-40B4-BE49-F238E27FC236}">
                <a16:creationId xmlns:a16="http://schemas.microsoft.com/office/drawing/2014/main" id="{B45E5FE9-554F-4E2C-4F2F-5CADE91BDD8A}"/>
              </a:ext>
            </a:extLst>
          </p:cNvPr>
          <p:cNvSpPr txBox="1"/>
          <p:nvPr/>
        </p:nvSpPr>
        <p:spPr>
          <a:xfrm>
            <a:off x="431514" y="113016"/>
            <a:ext cx="9390580" cy="6278642"/>
          </a:xfrm>
          <a:prstGeom prst="rect">
            <a:avLst/>
          </a:prstGeom>
          <a:noFill/>
        </p:spPr>
        <p:txBody>
          <a:bodyPr wrap="square" rtlCol="0">
            <a:spAutoFit/>
          </a:bodyPr>
          <a:lstStyle/>
          <a:p>
            <a:r>
              <a:rPr lang="en-US" sz="3200" b="1" dirty="0">
                <a:latin typeface="+mj-lt"/>
              </a:rPr>
              <a:t>Future Improvements</a:t>
            </a:r>
          </a:p>
          <a:p>
            <a:endParaRPr lang="en-US" sz="3200" b="1" dirty="0">
              <a:latin typeface="+mj-lt"/>
            </a:endParaRPr>
          </a:p>
          <a:p>
            <a:pPr>
              <a:buFont typeface="Arial" panose="020B0604020202020204" pitchFamily="34" charset="0"/>
              <a:buChar char="•"/>
            </a:pPr>
            <a:r>
              <a:rPr lang="en-US" sz="3200" b="1" dirty="0"/>
              <a:t>Enhancements Planned:</a:t>
            </a:r>
            <a:endParaRPr lang="en-US" sz="3200" dirty="0"/>
          </a:p>
          <a:p>
            <a:pPr marL="742950" lvl="1" indent="-285750">
              <a:buFont typeface="Arial" panose="020B0604020202020204" pitchFamily="34" charset="0"/>
              <a:buChar char="•"/>
            </a:pPr>
            <a:r>
              <a:rPr lang="en-US" sz="3200" b="1" dirty="0"/>
              <a:t>Real-Time Data Updates:</a:t>
            </a:r>
            <a:r>
              <a:rPr lang="en-US" sz="3200" dirty="0"/>
              <a:t> Integrate new car listings dynamically for more accurate predictions.</a:t>
            </a:r>
          </a:p>
          <a:p>
            <a:pPr marL="742950" lvl="1" indent="-285750">
              <a:buFont typeface="Arial" panose="020B0604020202020204" pitchFamily="34" charset="0"/>
              <a:buChar char="•"/>
            </a:pPr>
            <a:r>
              <a:rPr lang="en-US" sz="3200" b="1" dirty="0"/>
              <a:t>Cloud Deployment:</a:t>
            </a:r>
            <a:r>
              <a:rPr lang="en-US" sz="3200" dirty="0"/>
              <a:t> Host the app on platforms like </a:t>
            </a:r>
            <a:r>
              <a:rPr lang="en-US" sz="3200" b="1" dirty="0"/>
              <a:t>AWS</a:t>
            </a:r>
            <a:r>
              <a:rPr lang="en-US" sz="3200" dirty="0"/>
              <a:t>, </a:t>
            </a:r>
            <a:r>
              <a:rPr lang="en-US" sz="3200" b="1" dirty="0"/>
              <a:t>Heroku</a:t>
            </a:r>
            <a:r>
              <a:rPr lang="en-US" sz="3200" dirty="0"/>
              <a:t>, or </a:t>
            </a:r>
            <a:r>
              <a:rPr lang="en-US" sz="3200" b="1" dirty="0"/>
              <a:t>Azure</a:t>
            </a:r>
            <a:r>
              <a:rPr lang="en-US" sz="3200" dirty="0"/>
              <a:t> for public access.</a:t>
            </a:r>
          </a:p>
          <a:p>
            <a:pPr marL="742950" lvl="1" indent="-285750">
              <a:buFont typeface="Arial" panose="020B0604020202020204" pitchFamily="34" charset="0"/>
              <a:buChar char="•"/>
            </a:pPr>
            <a:r>
              <a:rPr lang="en-US" sz="3200" b="1" dirty="0"/>
              <a:t>Advanced Encoding:</a:t>
            </a:r>
            <a:r>
              <a:rPr lang="en-US" sz="3200" dirty="0"/>
              <a:t> Use techniques like </a:t>
            </a:r>
            <a:r>
              <a:rPr lang="en-US" sz="3200" b="1" dirty="0"/>
              <a:t>Label Encoding</a:t>
            </a:r>
            <a:r>
              <a:rPr lang="en-US" sz="3200" dirty="0"/>
              <a:t> and </a:t>
            </a:r>
            <a:r>
              <a:rPr lang="en-US" sz="3200" b="1" dirty="0"/>
              <a:t>One-Hot Encoding</a:t>
            </a:r>
            <a:r>
              <a:rPr lang="en-US" sz="3200" dirty="0"/>
              <a:t> to improve model performance.</a:t>
            </a:r>
          </a:p>
          <a:p>
            <a:pPr marL="742950" lvl="1" indent="-285750">
              <a:buFont typeface="Arial" panose="020B0604020202020204" pitchFamily="34" charset="0"/>
              <a:buChar char="•"/>
            </a:pPr>
            <a:r>
              <a:rPr lang="en-US" sz="3200" b="1" dirty="0"/>
              <a:t>New Features:</a:t>
            </a:r>
            <a:r>
              <a:rPr lang="en-US" sz="3200" dirty="0"/>
              <a:t> Add accident history, maintenance records, and market trends to enhance predictions.</a:t>
            </a:r>
          </a:p>
          <a:p>
            <a:endParaRPr lang="en-IN"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5" name="TextBox 4">
            <a:extLst>
              <a:ext uri="{FF2B5EF4-FFF2-40B4-BE49-F238E27FC236}">
                <a16:creationId xmlns:a16="http://schemas.microsoft.com/office/drawing/2014/main" id="{62EDF5DF-4E4E-AA97-4072-21CCC4A4C030}"/>
              </a:ext>
            </a:extLst>
          </p:cNvPr>
          <p:cNvSpPr txBox="1"/>
          <p:nvPr/>
        </p:nvSpPr>
        <p:spPr>
          <a:xfrm>
            <a:off x="339046" y="832207"/>
            <a:ext cx="11178283" cy="5539978"/>
          </a:xfrm>
          <a:prstGeom prst="rect">
            <a:avLst/>
          </a:prstGeom>
          <a:noFill/>
        </p:spPr>
        <p:txBody>
          <a:bodyPr wrap="square" rtlCol="0">
            <a:spAutoFit/>
          </a:bodyPr>
          <a:lstStyle/>
          <a:p>
            <a:r>
              <a:rPr lang="en-US" sz="2800" b="1" dirty="0">
                <a:latin typeface="+mj-lt"/>
              </a:rPr>
              <a:t>Conclusion</a:t>
            </a:r>
          </a:p>
          <a:p>
            <a:pPr>
              <a:buFont typeface="Arial" panose="020B0604020202020204" pitchFamily="34" charset="0"/>
              <a:buChar char="•"/>
            </a:pPr>
            <a:r>
              <a:rPr lang="en-US" sz="2800" b="1" dirty="0"/>
              <a:t>Summary:</a:t>
            </a:r>
            <a:endParaRPr lang="en-US" sz="2800" dirty="0"/>
          </a:p>
          <a:p>
            <a:pPr marL="742950" lvl="1" indent="-285750">
              <a:buFont typeface="Arial" panose="020B0604020202020204" pitchFamily="34" charset="0"/>
              <a:buChar char="•"/>
            </a:pPr>
            <a:r>
              <a:rPr lang="en-US" sz="2800" dirty="0"/>
              <a:t>This project demonstrates the potential of </a:t>
            </a:r>
            <a:r>
              <a:rPr lang="en-US" sz="2800" b="1" dirty="0"/>
              <a:t>machine learning</a:t>
            </a:r>
            <a:r>
              <a:rPr lang="en-US" sz="2800" dirty="0"/>
              <a:t> to solve practical problems like predicting car prices.</a:t>
            </a:r>
          </a:p>
          <a:p>
            <a:pPr marL="742950" lvl="1" indent="-285750">
              <a:buFont typeface="Arial" panose="020B0604020202020204" pitchFamily="34" charset="0"/>
              <a:buChar char="•"/>
            </a:pPr>
            <a:r>
              <a:rPr lang="en-US" sz="2800" dirty="0"/>
              <a:t>With an interactive interface using </a:t>
            </a:r>
            <a:r>
              <a:rPr lang="en-US" sz="2800" b="1" dirty="0" err="1"/>
              <a:t>Streamlit</a:t>
            </a:r>
            <a:r>
              <a:rPr lang="en-US" sz="2800" dirty="0"/>
              <a:t>, the app makes predictions easy and accessible for users.</a:t>
            </a:r>
          </a:p>
          <a:p>
            <a:pPr marL="742950" lvl="1" indent="-285750">
              <a:buFont typeface="Arial" panose="020B0604020202020204" pitchFamily="34" charset="0"/>
              <a:buChar char="•"/>
            </a:pPr>
            <a:endParaRPr lang="en-US" sz="2800" dirty="0"/>
          </a:p>
          <a:p>
            <a:pPr>
              <a:buFont typeface="Arial" panose="020B0604020202020204" pitchFamily="34" charset="0"/>
              <a:buChar char="•"/>
            </a:pPr>
            <a:r>
              <a:rPr lang="en-US" sz="2800" b="1" dirty="0"/>
              <a:t>Closing Remarks:</a:t>
            </a:r>
            <a:endParaRPr lang="en-US" sz="2800" dirty="0"/>
          </a:p>
          <a:p>
            <a:pPr marL="742950" lvl="1" indent="-285750">
              <a:buFont typeface="Arial" panose="020B0604020202020204" pitchFamily="34" charset="0"/>
              <a:buChar char="•"/>
            </a:pPr>
            <a:r>
              <a:rPr lang="en-US" sz="2800" dirty="0"/>
              <a:t>“With more data, better models, and cloud deployment, this project can become a valuable tool for car buyers and sellers.”</a:t>
            </a:r>
          </a:p>
          <a:p>
            <a:pPr marL="742950" lvl="1" indent="-285750">
              <a:buFont typeface="Arial" panose="020B0604020202020204" pitchFamily="34" charset="0"/>
              <a:buChar char="•"/>
            </a:pPr>
            <a:r>
              <a:rPr lang="en-US" sz="2800" dirty="0"/>
              <a:t>“Thank you for your attention. I’d be happy to answer any questions you may have.”</a:t>
            </a:r>
          </a:p>
          <a:p>
            <a:endParaRPr lang="en-IN" dirty="0"/>
          </a:p>
        </p:txBody>
      </p:sp>
    </p:spTree>
    <p:extLst>
      <p:ext uri="{BB962C8B-B14F-4D97-AF65-F5344CB8AC3E}">
        <p14:creationId xmlns:p14="http://schemas.microsoft.com/office/powerpoint/2010/main" val="306499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TEAM MEMBERS :</a:t>
            </a:r>
            <a:r>
              <a:rPr lang="en-US" sz="3200" dirty="0"/>
              <a:t> </a:t>
            </a:r>
            <a:endParaRPr lang="en-US" dirty="0"/>
          </a:p>
        </p:txBody>
      </p:sp>
      <p:graphicFrame>
        <p:nvGraphicFramePr>
          <p:cNvPr id="6" name="Table 4">
            <a:extLst>
              <a:ext uri="{FF2B5EF4-FFF2-40B4-BE49-F238E27FC236}">
                <a16:creationId xmlns:a16="http://schemas.microsoft.com/office/drawing/2014/main" id="{D3F53A55-1F2B-EB7F-3E43-C43170D77989}"/>
              </a:ext>
            </a:extLst>
          </p:cNvPr>
          <p:cNvGraphicFramePr>
            <a:graphicFrameLocks noGrp="1"/>
          </p:cNvGraphicFramePr>
          <p:nvPr>
            <p:ph sz="quarter" idx="13"/>
            <p:extLst>
              <p:ext uri="{D42A27DB-BD31-4B8C-83A1-F6EECF244321}">
                <p14:modId xmlns:p14="http://schemas.microsoft.com/office/powerpoint/2010/main" val="2699620920"/>
              </p:ext>
            </p:extLst>
          </p:nvPr>
        </p:nvGraphicFramePr>
        <p:xfrm>
          <a:off x="3215811" y="2038350"/>
          <a:ext cx="8061790" cy="4095320"/>
        </p:xfrm>
        <a:graphic>
          <a:graphicData uri="http://schemas.openxmlformats.org/drawingml/2006/table">
            <a:tbl>
              <a:tblPr firstRow="1" bandRow="1">
                <a:tableStyleId>{C4B1156A-380E-4F78-BDF5-A606A8083BF9}</a:tableStyleId>
              </a:tblPr>
              <a:tblGrid>
                <a:gridCol w="2067162">
                  <a:extLst>
                    <a:ext uri="{9D8B030D-6E8A-4147-A177-3AD203B41FA5}">
                      <a16:colId xmlns:a16="http://schemas.microsoft.com/office/drawing/2014/main" val="1689330750"/>
                    </a:ext>
                  </a:extLst>
                </a:gridCol>
                <a:gridCol w="2064859">
                  <a:extLst>
                    <a:ext uri="{9D8B030D-6E8A-4147-A177-3AD203B41FA5}">
                      <a16:colId xmlns:a16="http://schemas.microsoft.com/office/drawing/2014/main" val="2660631934"/>
                    </a:ext>
                  </a:extLst>
                </a:gridCol>
                <a:gridCol w="1545760">
                  <a:extLst>
                    <a:ext uri="{9D8B030D-6E8A-4147-A177-3AD203B41FA5}">
                      <a16:colId xmlns:a16="http://schemas.microsoft.com/office/drawing/2014/main" val="3909717689"/>
                    </a:ext>
                  </a:extLst>
                </a:gridCol>
                <a:gridCol w="2384009">
                  <a:extLst>
                    <a:ext uri="{9D8B030D-6E8A-4147-A177-3AD203B41FA5}">
                      <a16:colId xmlns:a16="http://schemas.microsoft.com/office/drawing/2014/main" val="1603189107"/>
                    </a:ext>
                  </a:extLst>
                </a:gridCol>
              </a:tblGrid>
              <a:tr h="819064">
                <a:tc>
                  <a:txBody>
                    <a:bodyPr/>
                    <a:lstStyle/>
                    <a:p>
                      <a:r>
                        <a:rPr lang="en-US" sz="2000" b="0" dirty="0"/>
                        <a:t>SR NO.</a:t>
                      </a:r>
                    </a:p>
                  </a:txBody>
                  <a:tcPr anchor="ctr"/>
                </a:tc>
                <a:tc>
                  <a:txBody>
                    <a:bodyPr/>
                    <a:lstStyle/>
                    <a:p>
                      <a:r>
                        <a:rPr lang="en-US" sz="2000" b="0" dirty="0"/>
                        <a:t>ROLL NO.</a:t>
                      </a:r>
                    </a:p>
                  </a:txBody>
                  <a:tcPr anchor="ctr"/>
                </a:tc>
                <a:tc>
                  <a:txBody>
                    <a:bodyPr/>
                    <a:lstStyle/>
                    <a:p>
                      <a:r>
                        <a:rPr lang="en-US" sz="2000" b="0" dirty="0"/>
                        <a:t>PRN NO.</a:t>
                      </a:r>
                    </a:p>
                  </a:txBody>
                  <a:tcPr anchor="ctr"/>
                </a:tc>
                <a:tc>
                  <a:txBody>
                    <a:bodyPr/>
                    <a:lstStyle/>
                    <a:p>
                      <a:r>
                        <a:rPr lang="en-US" sz="2000" b="0" dirty="0"/>
                        <a:t>NAME</a:t>
                      </a:r>
                    </a:p>
                  </a:txBody>
                  <a:tcPr anchor="ctr"/>
                </a:tc>
                <a:extLst>
                  <a:ext uri="{0D108BD9-81ED-4DB2-BD59-A6C34878D82A}">
                    <a16:rowId xmlns:a16="http://schemas.microsoft.com/office/drawing/2014/main" val="479928716"/>
                  </a:ext>
                </a:extLst>
              </a:tr>
              <a:tr h="819064">
                <a:tc>
                  <a:txBody>
                    <a:bodyPr/>
                    <a:lstStyle/>
                    <a:p>
                      <a:r>
                        <a:rPr lang="en-US" sz="2000" b="0" dirty="0"/>
                        <a:t>1</a:t>
                      </a:r>
                    </a:p>
                  </a:txBody>
                  <a:tcPr anchor="ctr"/>
                </a:tc>
                <a:tc>
                  <a:txBody>
                    <a:bodyPr/>
                    <a:lstStyle/>
                    <a:p>
                      <a:r>
                        <a:rPr lang="en-US" sz="2000" b="0" dirty="0"/>
                        <a:t>324068</a:t>
                      </a:r>
                    </a:p>
                  </a:txBody>
                  <a:tcPr anchor="ctr"/>
                </a:tc>
                <a:tc>
                  <a:txBody>
                    <a:bodyPr/>
                    <a:lstStyle/>
                    <a:p>
                      <a:r>
                        <a:rPr lang="en-US" sz="2000" b="0" dirty="0"/>
                        <a:t>22211338</a:t>
                      </a:r>
                    </a:p>
                  </a:txBody>
                  <a:tcPr anchor="ctr"/>
                </a:tc>
                <a:tc>
                  <a:txBody>
                    <a:bodyPr/>
                    <a:lstStyle/>
                    <a:p>
                      <a:r>
                        <a:rPr lang="en-US" sz="2000" b="0" dirty="0" err="1"/>
                        <a:t>Uddhav</a:t>
                      </a:r>
                      <a:r>
                        <a:rPr lang="en-US" sz="2000" b="0" dirty="0"/>
                        <a:t> Shinde</a:t>
                      </a:r>
                    </a:p>
                  </a:txBody>
                  <a:tcPr anchor="ctr"/>
                </a:tc>
                <a:extLst>
                  <a:ext uri="{0D108BD9-81ED-4DB2-BD59-A6C34878D82A}">
                    <a16:rowId xmlns:a16="http://schemas.microsoft.com/office/drawing/2014/main" val="1760208656"/>
                  </a:ext>
                </a:extLst>
              </a:tr>
              <a:tr h="819064">
                <a:tc>
                  <a:txBody>
                    <a:bodyPr/>
                    <a:lstStyle/>
                    <a:p>
                      <a:r>
                        <a:rPr lang="en-US" sz="2000" b="0" dirty="0"/>
                        <a:t>2</a:t>
                      </a:r>
                    </a:p>
                  </a:txBody>
                  <a:tcPr anchor="ctr"/>
                </a:tc>
                <a:tc>
                  <a:txBody>
                    <a:bodyPr/>
                    <a:lstStyle/>
                    <a:p>
                      <a:r>
                        <a:rPr lang="en-US" sz="2000" b="0" dirty="0"/>
                        <a:t>324065</a:t>
                      </a:r>
                    </a:p>
                  </a:txBody>
                  <a:tcPr anchor="ctr"/>
                </a:tc>
                <a:tc>
                  <a:txBody>
                    <a:bodyPr/>
                    <a:lstStyle/>
                    <a:p>
                      <a:r>
                        <a:rPr lang="en-US" sz="2000" b="0" dirty="0"/>
                        <a:t>22210814</a:t>
                      </a:r>
                    </a:p>
                  </a:txBody>
                  <a:tcPr anchor="ctr"/>
                </a:tc>
                <a:tc>
                  <a:txBody>
                    <a:bodyPr/>
                    <a:lstStyle/>
                    <a:p>
                      <a:r>
                        <a:rPr lang="en-US" sz="2000" b="0" dirty="0"/>
                        <a:t>Sairaj Shinde</a:t>
                      </a:r>
                    </a:p>
                  </a:txBody>
                  <a:tcPr anchor="ctr"/>
                </a:tc>
                <a:extLst>
                  <a:ext uri="{0D108BD9-81ED-4DB2-BD59-A6C34878D82A}">
                    <a16:rowId xmlns:a16="http://schemas.microsoft.com/office/drawing/2014/main" val="3634243071"/>
                  </a:ext>
                </a:extLst>
              </a:tr>
              <a:tr h="819064">
                <a:tc>
                  <a:txBody>
                    <a:bodyPr/>
                    <a:lstStyle/>
                    <a:p>
                      <a:r>
                        <a:rPr lang="en-US" sz="2000" b="0" dirty="0"/>
                        <a:t>3</a:t>
                      </a:r>
                    </a:p>
                  </a:txBody>
                  <a:tcPr anchor="ctr"/>
                </a:tc>
                <a:tc>
                  <a:txBody>
                    <a:bodyPr/>
                    <a:lstStyle/>
                    <a:p>
                      <a:r>
                        <a:rPr lang="en-US" sz="2000" b="0" dirty="0"/>
                        <a:t>324011</a:t>
                      </a:r>
                    </a:p>
                  </a:txBody>
                  <a:tcPr anchor="ctr"/>
                </a:tc>
                <a:tc>
                  <a:txBody>
                    <a:bodyPr/>
                    <a:lstStyle/>
                    <a:p>
                      <a:r>
                        <a:rPr lang="en-US" sz="2000" b="0" dirty="0"/>
                        <a:t>22210922</a:t>
                      </a:r>
                    </a:p>
                  </a:txBody>
                  <a:tcPr anchor="ctr"/>
                </a:tc>
                <a:tc>
                  <a:txBody>
                    <a:bodyPr/>
                    <a:lstStyle/>
                    <a:p>
                      <a:r>
                        <a:rPr lang="en-US" sz="2000" b="0" dirty="0" err="1"/>
                        <a:t>Garv</a:t>
                      </a:r>
                      <a:r>
                        <a:rPr lang="en-US" sz="2000" b="0" dirty="0"/>
                        <a:t> </a:t>
                      </a:r>
                      <a:r>
                        <a:rPr lang="en-US" sz="2000" b="0" dirty="0" err="1"/>
                        <a:t>Chopda</a:t>
                      </a:r>
                      <a:endParaRPr lang="en-US" sz="2000" b="0" dirty="0"/>
                    </a:p>
                  </a:txBody>
                  <a:tcPr anchor="ctr"/>
                </a:tc>
                <a:extLst>
                  <a:ext uri="{0D108BD9-81ED-4DB2-BD59-A6C34878D82A}">
                    <a16:rowId xmlns:a16="http://schemas.microsoft.com/office/drawing/2014/main" val="415808797"/>
                  </a:ext>
                </a:extLst>
              </a:tr>
              <a:tr h="819064">
                <a:tc>
                  <a:txBody>
                    <a:bodyPr/>
                    <a:lstStyle/>
                    <a:p>
                      <a:r>
                        <a:rPr lang="en-US" sz="2000" b="0" dirty="0"/>
                        <a:t>4</a:t>
                      </a:r>
                    </a:p>
                  </a:txBody>
                  <a:tcPr anchor="ctr"/>
                </a:tc>
                <a:tc>
                  <a:txBody>
                    <a:bodyPr/>
                    <a:lstStyle/>
                    <a:p>
                      <a:r>
                        <a:rPr lang="en-US" sz="2000" b="0" dirty="0"/>
                        <a:t>324061</a:t>
                      </a:r>
                    </a:p>
                  </a:txBody>
                  <a:tcPr anchor="ctr"/>
                </a:tc>
                <a:tc>
                  <a:txBody>
                    <a:bodyPr/>
                    <a:lstStyle/>
                    <a:p>
                      <a:r>
                        <a:rPr lang="en-US" sz="2000" b="0" dirty="0"/>
                        <a:t>22210617</a:t>
                      </a:r>
                    </a:p>
                  </a:txBody>
                  <a:tcPr anchor="ctr"/>
                </a:tc>
                <a:tc>
                  <a:txBody>
                    <a:bodyPr/>
                    <a:lstStyle/>
                    <a:p>
                      <a:r>
                        <a:rPr lang="en-US" sz="2000" b="0" dirty="0"/>
                        <a:t>Samarth </a:t>
                      </a:r>
                      <a:r>
                        <a:rPr lang="en-US" sz="2000" b="0" dirty="0" err="1"/>
                        <a:t>Rajmane</a:t>
                      </a:r>
                      <a:endParaRPr lang="en-US" sz="2000" b="0" dirty="0"/>
                    </a:p>
                  </a:txBody>
                  <a:tcPr anchor="ctr"/>
                </a:tc>
                <a:extLst>
                  <a:ext uri="{0D108BD9-81ED-4DB2-BD59-A6C34878D82A}">
                    <a16:rowId xmlns:a16="http://schemas.microsoft.com/office/drawing/2014/main" val="3150194648"/>
                  </a:ext>
                </a:extLst>
              </a:tr>
            </a:tbl>
          </a:graphicData>
        </a:graphic>
      </p:graphicFrame>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DCC3AE-1DC3-8F4B-E7E6-5DFDC7D785A0}"/>
              </a:ext>
            </a:extLst>
          </p:cNvPr>
          <p:cNvSpPr txBox="1"/>
          <p:nvPr/>
        </p:nvSpPr>
        <p:spPr>
          <a:xfrm>
            <a:off x="544530" y="270933"/>
            <a:ext cx="9914562" cy="6524863"/>
          </a:xfrm>
          <a:prstGeom prst="rect">
            <a:avLst/>
          </a:prstGeom>
          <a:noFill/>
        </p:spPr>
        <p:txBody>
          <a:bodyPr wrap="square" rtlCol="0">
            <a:spAutoFit/>
          </a:bodyPr>
          <a:lstStyle/>
          <a:p>
            <a:r>
              <a:rPr lang="en-US" sz="4000" b="1" i="1" dirty="0">
                <a:latin typeface="+mj-lt"/>
              </a:rPr>
              <a:t>Overview </a:t>
            </a:r>
          </a:p>
          <a:p>
            <a:endParaRPr lang="en-US" sz="4000" b="1" i="1" dirty="0">
              <a:latin typeface="+mj-lt"/>
            </a:endParaRPr>
          </a:p>
          <a:p>
            <a:pPr>
              <a:buFont typeface="Arial" panose="020B0604020202020204" pitchFamily="34" charset="0"/>
              <a:buChar char="•"/>
            </a:pPr>
            <a:r>
              <a:rPr lang="en-US" sz="3200" b="1" dirty="0"/>
              <a:t>Objective:</a:t>
            </a:r>
            <a:r>
              <a:rPr lang="en-US" sz="3200" dirty="0"/>
              <a:t> The goal is to predict the price of a car based on its specifications and historical data.</a:t>
            </a:r>
          </a:p>
          <a:p>
            <a:pPr>
              <a:buFont typeface="Arial" panose="020B0604020202020204" pitchFamily="34" charset="0"/>
              <a:buChar char="•"/>
            </a:pPr>
            <a:r>
              <a:rPr lang="en-US" sz="3200" b="1" dirty="0"/>
              <a:t>Why Important?</a:t>
            </a:r>
            <a:r>
              <a:rPr lang="en-US" sz="3200" dirty="0"/>
              <a:t> This model helps buyers and sellers make informed decisions when dealing with used cars by providing accurate price estimates.</a:t>
            </a:r>
          </a:p>
          <a:p>
            <a:pPr>
              <a:buFont typeface="Arial" panose="020B0604020202020204" pitchFamily="34" charset="0"/>
              <a:buChar char="•"/>
            </a:pPr>
            <a:r>
              <a:rPr lang="en-US" sz="3200" b="1" dirty="0"/>
              <a:t>Key Tools:</a:t>
            </a:r>
            <a:endParaRPr lang="en-US" sz="3200" dirty="0"/>
          </a:p>
          <a:p>
            <a:pPr marL="742950" lvl="1" indent="-285750">
              <a:buFont typeface="Arial" panose="020B0604020202020204" pitchFamily="34" charset="0"/>
              <a:buChar char="•"/>
            </a:pPr>
            <a:r>
              <a:rPr lang="en-US" sz="3200" b="1" dirty="0"/>
              <a:t>Python</a:t>
            </a:r>
            <a:r>
              <a:rPr lang="en-US" sz="3200" dirty="0"/>
              <a:t>: For data preprocessing and model building</a:t>
            </a:r>
          </a:p>
          <a:p>
            <a:pPr marL="742950" lvl="1" indent="-285750">
              <a:buFont typeface="Arial" panose="020B0604020202020204" pitchFamily="34" charset="0"/>
              <a:buChar char="•"/>
            </a:pPr>
            <a:r>
              <a:rPr lang="en-US" sz="3200" b="1" dirty="0" err="1"/>
              <a:t>Streamlit</a:t>
            </a:r>
            <a:r>
              <a:rPr lang="en-US" sz="3200" dirty="0"/>
              <a:t>: For building the web-based user interface</a:t>
            </a:r>
          </a:p>
          <a:p>
            <a:pPr marL="742950" lvl="1" indent="-285750">
              <a:buFont typeface="Arial" panose="020B0604020202020204" pitchFamily="34" charset="0"/>
              <a:buChar char="•"/>
            </a:pPr>
            <a:r>
              <a:rPr lang="en-US" sz="3200" b="1" dirty="0"/>
              <a:t>Pickle</a:t>
            </a:r>
            <a:r>
              <a:rPr lang="en-US" sz="3200" dirty="0"/>
              <a:t>: To load the trained machine learning model for predictions</a:t>
            </a:r>
          </a:p>
          <a:p>
            <a:endParaRPr lang="en-IN"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9FAC7E-8A3E-952A-A380-DA431E4360BD}"/>
              </a:ext>
            </a:extLst>
          </p:cNvPr>
          <p:cNvSpPr txBox="1"/>
          <p:nvPr/>
        </p:nvSpPr>
        <p:spPr>
          <a:xfrm>
            <a:off x="380143" y="164387"/>
            <a:ext cx="10859785" cy="6063198"/>
          </a:xfrm>
          <a:prstGeom prst="rect">
            <a:avLst/>
          </a:prstGeom>
          <a:noFill/>
        </p:spPr>
        <p:txBody>
          <a:bodyPr wrap="square" rtlCol="0">
            <a:spAutoFit/>
          </a:bodyPr>
          <a:lstStyle/>
          <a:p>
            <a:r>
              <a:rPr lang="en-US" sz="3600" b="1" dirty="0">
                <a:latin typeface="+mj-lt"/>
              </a:rPr>
              <a:t>Data Collection &amp; Preprocessing</a:t>
            </a:r>
          </a:p>
          <a:p>
            <a:endParaRPr lang="en-US" sz="3400" b="1" dirty="0"/>
          </a:p>
          <a:p>
            <a:pPr>
              <a:buFont typeface="Arial" panose="020B0604020202020204" pitchFamily="34" charset="0"/>
              <a:buChar char="•"/>
            </a:pPr>
            <a:r>
              <a:rPr lang="en-US" sz="3200" b="1" dirty="0"/>
              <a:t>Dataset:</a:t>
            </a:r>
            <a:r>
              <a:rPr lang="en-US" sz="3200" dirty="0"/>
              <a:t> Contains historical car data with columns like brand name, year, mileage, fuel type, and engine size.</a:t>
            </a:r>
          </a:p>
          <a:p>
            <a:pPr>
              <a:buFont typeface="Arial" panose="020B0604020202020204" pitchFamily="34" charset="0"/>
              <a:buChar char="•"/>
            </a:pPr>
            <a:r>
              <a:rPr lang="en-US" sz="3200" b="1" dirty="0"/>
              <a:t>Preprocessing Steps:</a:t>
            </a:r>
            <a:endParaRPr lang="en-US" sz="3200" dirty="0"/>
          </a:p>
          <a:p>
            <a:pPr marL="742950" lvl="1" indent="-285750">
              <a:buFont typeface="Arial" panose="020B0604020202020204" pitchFamily="34" charset="0"/>
              <a:buChar char="•"/>
            </a:pPr>
            <a:r>
              <a:rPr lang="en-US" sz="3200" b="1" dirty="0"/>
              <a:t>Feature Extraction:</a:t>
            </a:r>
            <a:r>
              <a:rPr lang="en-US" sz="3200" dirty="0"/>
              <a:t> Extract the car brand from the full car name (e.g., "Honda Civic" → "Honda").</a:t>
            </a:r>
          </a:p>
          <a:p>
            <a:pPr marL="742950" lvl="1" indent="-285750">
              <a:buFont typeface="Arial" panose="020B0604020202020204" pitchFamily="34" charset="0"/>
              <a:buChar char="•"/>
            </a:pPr>
            <a:r>
              <a:rPr lang="en-US" sz="3200" b="1" dirty="0"/>
              <a:t>Categorical Encoding:</a:t>
            </a:r>
            <a:r>
              <a:rPr lang="en-US" sz="3200" dirty="0"/>
              <a:t> Convert non-numeric features (like fuel type or transmission) to numbers.</a:t>
            </a:r>
          </a:p>
          <a:p>
            <a:pPr marL="742950" lvl="1" indent="-285750">
              <a:buFont typeface="Arial" panose="020B0604020202020204" pitchFamily="34" charset="0"/>
              <a:buChar char="•"/>
            </a:pPr>
            <a:r>
              <a:rPr lang="en-US" sz="3200" b="1" dirty="0"/>
              <a:t>Data Cleaning:</a:t>
            </a:r>
            <a:r>
              <a:rPr lang="en-US" sz="3200" dirty="0"/>
              <a:t> Handle missing values and remove outliers.</a:t>
            </a:r>
          </a:p>
          <a:p>
            <a:pPr marL="742950" lvl="1" indent="-285750">
              <a:buFont typeface="Arial" panose="020B0604020202020204" pitchFamily="34" charset="0"/>
              <a:buChar char="•"/>
            </a:pPr>
            <a:r>
              <a:rPr lang="en-US" sz="3200" b="1" dirty="0"/>
              <a:t>Feature Scaling:</a:t>
            </a:r>
            <a:r>
              <a:rPr lang="en-US" sz="3200" dirty="0"/>
              <a:t> Normalize features like mileage and engine size to prevent certain variables from dominating the model.</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F5256-DF12-483F-70AD-AD390121A123}"/>
              </a:ext>
            </a:extLst>
          </p:cNvPr>
          <p:cNvSpPr txBox="1"/>
          <p:nvPr/>
        </p:nvSpPr>
        <p:spPr>
          <a:xfrm>
            <a:off x="873304" y="456247"/>
            <a:ext cx="9390580" cy="6524863"/>
          </a:xfrm>
          <a:prstGeom prst="rect">
            <a:avLst/>
          </a:prstGeom>
          <a:noFill/>
        </p:spPr>
        <p:txBody>
          <a:bodyPr wrap="square" rtlCol="0">
            <a:spAutoFit/>
          </a:bodyPr>
          <a:lstStyle/>
          <a:p>
            <a:r>
              <a:rPr lang="en-US" sz="3600" b="1" dirty="0">
                <a:latin typeface="+mj-lt"/>
              </a:rPr>
              <a:t>User Inputs in the </a:t>
            </a:r>
            <a:r>
              <a:rPr lang="en-US" sz="3600" b="1" dirty="0" err="1">
                <a:latin typeface="+mj-lt"/>
              </a:rPr>
              <a:t>Streamlit</a:t>
            </a:r>
            <a:r>
              <a:rPr lang="en-US" sz="3600" b="1" dirty="0">
                <a:latin typeface="+mj-lt"/>
              </a:rPr>
              <a:t> App</a:t>
            </a:r>
          </a:p>
          <a:p>
            <a:endParaRPr lang="en-US" sz="2800" b="1" dirty="0">
              <a:latin typeface="+mj-lt"/>
            </a:endParaRPr>
          </a:p>
          <a:p>
            <a:pPr>
              <a:buFont typeface="Arial" panose="020B0604020202020204" pitchFamily="34" charset="0"/>
              <a:buChar char="•"/>
            </a:pPr>
            <a:r>
              <a:rPr lang="en-US" sz="2800" b="1" dirty="0"/>
              <a:t>Interactive Elements:</a:t>
            </a:r>
            <a:endParaRPr lang="en-US" sz="2800" dirty="0"/>
          </a:p>
          <a:p>
            <a:pPr marL="742950" lvl="1" indent="-285750">
              <a:buFont typeface="Arial" panose="020B0604020202020204" pitchFamily="34" charset="0"/>
              <a:buChar char="•"/>
            </a:pPr>
            <a:r>
              <a:rPr lang="en-US" sz="2800" b="1" dirty="0"/>
              <a:t>Dropdowns:</a:t>
            </a:r>
            <a:r>
              <a:rPr lang="en-US" sz="2800" dirty="0"/>
              <a:t> Select car brand, fuel type, and transmission.</a:t>
            </a:r>
          </a:p>
          <a:p>
            <a:pPr marL="742950" lvl="1" indent="-285750">
              <a:buFont typeface="Arial" panose="020B0604020202020204" pitchFamily="34" charset="0"/>
              <a:buChar char="•"/>
            </a:pPr>
            <a:r>
              <a:rPr lang="en-US" sz="2800" b="1" dirty="0"/>
              <a:t>Sliders:</a:t>
            </a:r>
            <a:r>
              <a:rPr lang="en-US" sz="2800" dirty="0"/>
              <a:t> Adjust values for year of manufacture, mileage, engine capacity, and number of seats.</a:t>
            </a:r>
          </a:p>
          <a:p>
            <a:pPr marL="742950" lvl="1" indent="-285750">
              <a:buFont typeface="Arial" panose="020B0604020202020204" pitchFamily="34" charset="0"/>
              <a:buChar char="•"/>
            </a:pPr>
            <a:r>
              <a:rPr lang="en-US" sz="2800" b="1" dirty="0"/>
              <a:t>Predict Button:</a:t>
            </a:r>
            <a:r>
              <a:rPr lang="en-US" sz="2800" dirty="0"/>
              <a:t> Clicking it sends the input data to the machine learning model, which then predicts the car price.</a:t>
            </a:r>
          </a:p>
          <a:p>
            <a:pPr>
              <a:buFont typeface="Arial" panose="020B0604020202020204" pitchFamily="34" charset="0"/>
              <a:buChar char="•"/>
            </a:pPr>
            <a:r>
              <a:rPr lang="en-US" sz="2800" b="1" dirty="0"/>
              <a:t>How it Works:</a:t>
            </a:r>
            <a:endParaRPr lang="en-US" sz="2800" dirty="0"/>
          </a:p>
          <a:p>
            <a:pPr marL="742950" lvl="1" indent="-285750">
              <a:buFont typeface="Arial" panose="020B0604020202020204" pitchFamily="34" charset="0"/>
              <a:buChar char="•"/>
            </a:pPr>
            <a:r>
              <a:rPr lang="en-US" sz="2800" dirty="0"/>
              <a:t>The user selects or inputs relevant car features.</a:t>
            </a:r>
          </a:p>
          <a:p>
            <a:pPr marL="742950" lvl="1" indent="-285750">
              <a:buFont typeface="Arial" panose="020B0604020202020204" pitchFamily="34" charset="0"/>
              <a:buChar char="•"/>
            </a:pPr>
            <a:r>
              <a:rPr lang="en-US" sz="2800" dirty="0"/>
              <a:t>The inputs are converted into a </a:t>
            </a:r>
            <a:r>
              <a:rPr lang="en-US" sz="2800" dirty="0" err="1"/>
              <a:t>DataFrame</a:t>
            </a:r>
            <a:r>
              <a:rPr lang="en-US" sz="2800" dirty="0"/>
              <a:t> that matches the structure expected by the model.</a:t>
            </a:r>
          </a:p>
          <a:p>
            <a:pPr marL="742950" lvl="1" indent="-285750">
              <a:buFont typeface="Arial" panose="020B0604020202020204" pitchFamily="34" charset="0"/>
              <a:buChar char="•"/>
            </a:pPr>
            <a:r>
              <a:rPr lang="en-US" sz="2800" dirty="0"/>
              <a:t>The app displays the estimated car price immediately after the user clicks the "Predict" button.</a:t>
            </a:r>
          </a:p>
          <a:p>
            <a:endParaRPr lang="en-IN"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1CCC7-03E5-A83B-6610-67125BE82714}"/>
              </a:ext>
            </a:extLst>
          </p:cNvPr>
          <p:cNvSpPr txBox="1"/>
          <p:nvPr/>
        </p:nvSpPr>
        <p:spPr>
          <a:xfrm>
            <a:off x="1715785" y="3379930"/>
            <a:ext cx="10376898" cy="369332"/>
          </a:xfrm>
          <a:prstGeom prst="rect">
            <a:avLst/>
          </a:prstGeom>
          <a:noFill/>
        </p:spPr>
        <p:txBody>
          <a:bodyPr wrap="square" rtlCol="0">
            <a:spAutoFit/>
          </a:bodyPr>
          <a:lstStyle/>
          <a:p>
            <a:endParaRPr lang="en-IN" dirty="0"/>
          </a:p>
        </p:txBody>
      </p:sp>
      <p:sp>
        <p:nvSpPr>
          <p:cNvPr id="6" name="Rectangle 4">
            <a:extLst>
              <a:ext uri="{FF2B5EF4-FFF2-40B4-BE49-F238E27FC236}">
                <a16:creationId xmlns:a16="http://schemas.microsoft.com/office/drawing/2014/main" id="{8DD82A2D-C42B-0243-D550-DF2E574AB87E}"/>
              </a:ext>
            </a:extLst>
          </p:cNvPr>
          <p:cNvSpPr>
            <a:spLocks noChangeArrowheads="1"/>
          </p:cNvSpPr>
          <p:nvPr/>
        </p:nvSpPr>
        <p:spPr bwMode="auto">
          <a:xfrm>
            <a:off x="376719" y="640718"/>
            <a:ext cx="1127417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mj-lt"/>
              </a:rPr>
              <a:t>Model Usage and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Loading the Model:</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trained model is saved as a </a:t>
            </a:r>
            <a:r>
              <a:rPr kumimoji="0" lang="en-US" altLang="en-US" sz="2800" b="1" i="0" u="none" strike="noStrike" cap="none" normalizeH="0" baseline="0" dirty="0">
                <a:ln>
                  <a:noFill/>
                </a:ln>
                <a:solidFill>
                  <a:schemeClr val="tx1"/>
                </a:solidFill>
                <a:effectLst/>
                <a:latin typeface="Arial" panose="020B0604020202020204" pitchFamily="34" charset="0"/>
              </a:rPr>
              <a:t>Pickle (.</a:t>
            </a:r>
            <a:r>
              <a:rPr kumimoji="0" lang="en-US" altLang="en-US" sz="2800" b="1" i="0" u="none" strike="noStrike" cap="none" normalizeH="0" baseline="0" dirty="0" err="1">
                <a:ln>
                  <a:noFill/>
                </a:ln>
                <a:solidFill>
                  <a:schemeClr val="tx1"/>
                </a:solidFill>
                <a:effectLst/>
                <a:latin typeface="Arial" panose="020B0604020202020204" pitchFamily="34" charset="0"/>
              </a:rPr>
              <a:t>pkl</a:t>
            </a:r>
            <a:r>
              <a:rPr kumimoji="0" lang="en-US" altLang="en-US" sz="2800" b="1"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panose="020B0604020202020204" pitchFamily="34" charset="0"/>
              </a:rPr>
              <a:t> file and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 loaded at runtime using </a:t>
            </a:r>
            <a:r>
              <a:rPr kumimoji="0" lang="en-US" altLang="en-US" sz="2800" b="0" i="0" u="none" strike="noStrike" cap="none" normalizeH="0" baseline="0" dirty="0" err="1">
                <a:ln>
                  <a:noFill/>
                </a:ln>
                <a:solidFill>
                  <a:schemeClr val="tx1"/>
                </a:solidFill>
                <a:effectLst/>
                <a:latin typeface="Arial Unicode MS"/>
              </a:rPr>
              <a:t>pk.load</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How Predictions are Made: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The model uses inputs such as car brand, mileage, engine size, and transmission type.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Arial" panose="020B0604020202020204" pitchFamily="34" charset="0"/>
              </a:rPr>
              <a:t>The model performs regression to predict the estimated price of the car.</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Arial" panose="020B0604020202020204" pitchFamily="34" charset="0"/>
              </a:rPr>
              <a:t>Results are displayed on the app's interface using </a:t>
            </a:r>
            <a:r>
              <a:rPr kumimoji="0" lang="en-US" altLang="en-US" sz="2800" b="1" i="0" u="none" strike="noStrike" cap="none" normalizeH="0" baseline="0" dirty="0">
                <a:ln>
                  <a:noFill/>
                </a:ln>
                <a:solidFill>
                  <a:schemeClr val="tx1"/>
                </a:solidFill>
                <a:effectLst/>
                <a:latin typeface="Arial" panose="020B0604020202020204" pitchFamily="34" charset="0"/>
              </a:rPr>
              <a:t>Markdown formatting</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7" name="TextBox 6">
            <a:extLst>
              <a:ext uri="{FF2B5EF4-FFF2-40B4-BE49-F238E27FC236}">
                <a16:creationId xmlns:a16="http://schemas.microsoft.com/office/drawing/2014/main" id="{52085284-1DD9-8B6A-87C6-07E6C872CDAC}"/>
              </a:ext>
            </a:extLst>
          </p:cNvPr>
          <p:cNvSpPr txBox="1"/>
          <p:nvPr/>
        </p:nvSpPr>
        <p:spPr>
          <a:xfrm>
            <a:off x="1196397" y="729465"/>
            <a:ext cx="9457904" cy="78364346"/>
          </a:xfrm>
          <a:prstGeom prst="rect">
            <a:avLst/>
          </a:prstGeom>
          <a:noFill/>
        </p:spPr>
        <p:txBody>
          <a:bodyPr wrap="square" rtlCol="0">
            <a:spAutoFit/>
          </a:bodyPr>
          <a:lstStyle/>
          <a:p>
            <a:endParaRPr lang="en-IN" dirty="0"/>
          </a:p>
        </p:txBody>
      </p:sp>
      <p:sp>
        <p:nvSpPr>
          <p:cNvPr id="8" name="Rectangle 1">
            <a:extLst>
              <a:ext uri="{FF2B5EF4-FFF2-40B4-BE49-F238E27FC236}">
                <a16:creationId xmlns:a16="http://schemas.microsoft.com/office/drawing/2014/main" id="{013DDC12-A72A-9EC9-49C6-32255ED7F0AF}"/>
              </a:ext>
            </a:extLst>
          </p:cNvPr>
          <p:cNvSpPr>
            <a:spLocks noChangeArrowheads="1"/>
          </p:cNvSpPr>
          <p:nvPr/>
        </p:nvSpPr>
        <p:spPr bwMode="auto">
          <a:xfrm>
            <a:off x="226031" y="0"/>
            <a:ext cx="11739937"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Deployment and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How to Run the Application: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the command:</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Unicode MS"/>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Ensure the necessary files (</a:t>
            </a:r>
            <a:r>
              <a:rPr kumimoji="0" lang="en-US" altLang="en-US" sz="2800" b="0" i="0" u="none" strike="noStrike" cap="none" normalizeH="0" baseline="0" dirty="0" err="1">
                <a:ln>
                  <a:noFill/>
                </a:ln>
                <a:solidFill>
                  <a:schemeClr val="tx1"/>
                </a:solidFill>
                <a:effectLst/>
                <a:highlight>
                  <a:srgbClr val="FFFF00"/>
                </a:highlight>
                <a:latin typeface="Arial Unicode MS"/>
              </a:rPr>
              <a:t>model.pkl</a:t>
            </a:r>
            <a:r>
              <a:rPr kumimoji="0" lang="en-US" altLang="en-US" sz="2800" b="0" i="0" u="none" strike="noStrike" cap="none" normalizeH="0" baseline="0" dirty="0">
                <a:ln>
                  <a:noFill/>
                </a:ln>
                <a:solidFill>
                  <a:schemeClr val="tx1"/>
                </a:solidFill>
                <a:effectLst/>
                <a:highlight>
                  <a:srgbClr val="FFFF00"/>
                </a:highlight>
              </a:rPr>
              <a:t> </a:t>
            </a:r>
            <a:r>
              <a:rPr kumimoji="0" lang="en-US" altLang="en-US" sz="2800" b="0" i="0" u="none" strike="noStrike" cap="none" normalizeH="0" baseline="0" dirty="0">
                <a:ln>
                  <a:noFill/>
                </a:ln>
                <a:solidFill>
                  <a:schemeClr val="tx1"/>
                </a:solidFill>
                <a:effectLst/>
              </a:rPr>
              <a:t>and </a:t>
            </a:r>
            <a:r>
              <a:rPr kumimoji="0" lang="en-US" altLang="en-US" sz="2800" b="0" i="0" u="none" strike="noStrike" cap="none" normalizeH="0" baseline="0" dirty="0">
                <a:ln>
                  <a:noFill/>
                </a:ln>
                <a:solidFill>
                  <a:schemeClr val="tx1"/>
                </a:solidFill>
                <a:effectLst/>
                <a:highlight>
                  <a:srgbClr val="FFFF00"/>
                </a:highlight>
                <a:latin typeface="Arial Unicode MS"/>
              </a:rPr>
              <a:t>Cardetails.csv</a:t>
            </a:r>
            <a:r>
              <a:rPr kumimoji="0" lang="en-US" altLang="en-US" sz="2800" b="0" i="0" u="none" strike="noStrike" cap="none" normalizeH="0" baseline="0" dirty="0">
                <a:ln>
                  <a:noFill/>
                </a:ln>
                <a:solidFill>
                  <a:schemeClr val="tx1"/>
                </a:solidFill>
                <a:effectLst/>
              </a:rPr>
              <a:t>) are present in the project directory.</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Accessing the App: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After running the command, </a:t>
            </a:r>
            <a:r>
              <a:rPr kumimoji="0" lang="en-US" altLang="en-US" sz="2800" b="0"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provides a </a:t>
            </a:r>
            <a:r>
              <a:rPr kumimoji="0" lang="en-US" altLang="en-US" sz="2800" b="1" i="0" u="none" strike="noStrike" cap="none" normalizeH="0" baseline="0" dirty="0">
                <a:ln>
                  <a:noFill/>
                </a:ln>
                <a:solidFill>
                  <a:schemeClr val="tx1"/>
                </a:solidFill>
                <a:effectLst/>
                <a:latin typeface="Arial" panose="020B0604020202020204" pitchFamily="34" charset="0"/>
              </a:rPr>
              <a:t>local URL</a:t>
            </a:r>
            <a:r>
              <a:rPr kumimoji="0" lang="en-US" altLang="en-US" sz="2800" b="0" i="0" u="none" strike="noStrike" cap="none" normalizeH="0" baseline="0" dirty="0">
                <a:ln>
                  <a:noFill/>
                </a:ln>
                <a:solidFill>
                  <a:schemeClr val="tx1"/>
                </a:solidFill>
                <a:effectLst/>
                <a:latin typeface="Arial" panose="020B0604020202020204" pitchFamily="34" charset="0"/>
              </a:rPr>
              <a:t> (like </a:t>
            </a:r>
            <a:r>
              <a:rPr kumimoji="0" lang="en-US" altLang="en-US" sz="2800" b="0" i="0" u="none" strike="noStrike" cap="none" normalizeH="0" baseline="0" dirty="0">
                <a:ln>
                  <a:noFill/>
                </a:ln>
                <a:solidFill>
                  <a:schemeClr val="tx1"/>
                </a:solidFill>
                <a:effectLst/>
                <a:highlight>
                  <a:srgbClr val="FFFF00"/>
                </a:highlight>
                <a:latin typeface="Arial Unicode MS"/>
              </a:rPr>
              <a:t>http://localhost:8501</a:t>
            </a:r>
            <a:r>
              <a:rPr kumimoji="0" lang="en-US" altLang="en-US" sz="2800" b="0" i="0" u="none" strike="noStrike" cap="none" normalizeH="0" baseline="0" dirty="0">
                <a:ln>
                  <a:noFill/>
                </a:ln>
                <a:solidFill>
                  <a:schemeClr val="tx1"/>
                </a:solidFill>
                <a:effectLst/>
              </a:rPr>
              <a:t>) where the app can be accessed through a web browser.</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1AA59202-15E6-5E7C-295B-D117443AF8DF}"/>
              </a:ext>
            </a:extLst>
          </p:cNvPr>
          <p:cNvPicPr>
            <a:picLocks noChangeAspect="1"/>
          </p:cNvPicPr>
          <p:nvPr/>
        </p:nvPicPr>
        <p:blipFill>
          <a:blip r:embed="rId3"/>
          <a:stretch>
            <a:fillRect/>
          </a:stretch>
        </p:blipFill>
        <p:spPr>
          <a:xfrm>
            <a:off x="1097839" y="2188396"/>
            <a:ext cx="5097478" cy="1497458"/>
          </a:xfrm>
          <a:prstGeom prst="rect">
            <a:avLst/>
          </a:prstGeom>
        </p:spPr>
      </p:pic>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5924" y="2553128"/>
            <a:ext cx="10360152" cy="3667874"/>
          </a:xfrm>
        </p:spPr>
        <p:txBody>
          <a:bodyPr/>
          <a:lstStyle/>
          <a:p>
            <a:r>
              <a:rPr lang="en-US" b="1" dirty="0"/>
              <a:t>Model Evaluation Metrics</a:t>
            </a:r>
            <a:br>
              <a:rPr lang="en-US" b="1" dirty="0"/>
            </a:br>
            <a:br>
              <a:rPr lang="en-US" b="1" dirty="0"/>
            </a:br>
            <a:r>
              <a:rPr lang="en-US" b="1" dirty="0" err="1"/>
              <a:t>Metrics</a:t>
            </a:r>
            <a:r>
              <a:rPr lang="en-US" b="1" dirty="0"/>
              <a:t> Used to Evaluate the Model:</a:t>
            </a:r>
            <a:br>
              <a:rPr lang="en-US" dirty="0"/>
            </a:br>
            <a:r>
              <a:rPr lang="en-US" b="1" dirty="0">
                <a:latin typeface="+mn-lt"/>
              </a:rPr>
              <a:t>Mean Squared Error (MSE):</a:t>
            </a:r>
            <a:r>
              <a:rPr lang="en-US" dirty="0">
                <a:latin typeface="+mn-lt"/>
              </a:rPr>
              <a:t> Measures the average squared error between actual and predicted values.</a:t>
            </a:r>
            <a:br>
              <a:rPr lang="en-US" dirty="0">
                <a:latin typeface="+mn-lt"/>
              </a:rPr>
            </a:br>
            <a:r>
              <a:rPr lang="en-US" b="1" dirty="0">
                <a:latin typeface="+mn-lt"/>
              </a:rPr>
              <a:t>Root Mean Squared Error (RMSE):</a:t>
            </a:r>
            <a:r>
              <a:rPr lang="en-US" dirty="0">
                <a:latin typeface="+mn-lt"/>
              </a:rPr>
              <a:t> Provides a more interpretable version of MSE by taking its square root.</a:t>
            </a:r>
            <a:br>
              <a:rPr lang="en-US" dirty="0">
                <a:latin typeface="+mn-lt"/>
              </a:rPr>
            </a:br>
            <a:r>
              <a:rPr lang="en-US" b="1" dirty="0">
                <a:latin typeface="+mn-lt"/>
              </a:rPr>
              <a:t>R-Squared (R²):</a:t>
            </a:r>
            <a:r>
              <a:rPr lang="en-US" dirty="0">
                <a:latin typeface="+mn-lt"/>
              </a:rPr>
              <a:t> Indicates how well the model explains the variance in the target variable.</a:t>
            </a:r>
            <a:br>
              <a:rPr lang="en-US" dirty="0">
                <a:latin typeface="+mn-lt"/>
              </a:rPr>
            </a:br>
            <a:r>
              <a:rPr lang="en-US" b="1" dirty="0">
                <a:latin typeface="+mn-lt"/>
              </a:rPr>
              <a:t>Training-Testing Split:</a:t>
            </a:r>
            <a:br>
              <a:rPr lang="en-US" dirty="0">
                <a:latin typeface="+mn-lt"/>
              </a:rPr>
            </a:br>
            <a:r>
              <a:rPr lang="en-US" dirty="0">
                <a:latin typeface="+mn-lt"/>
              </a:rPr>
              <a:t>The dataset was split into </a:t>
            </a:r>
            <a:r>
              <a:rPr lang="en-US" b="1" dirty="0">
                <a:latin typeface="+mn-lt"/>
              </a:rPr>
              <a:t>80% training data</a:t>
            </a:r>
            <a:r>
              <a:rPr lang="en-US" dirty="0">
                <a:latin typeface="+mn-lt"/>
              </a:rPr>
              <a:t> and </a:t>
            </a:r>
            <a:r>
              <a:rPr lang="en-US" b="1" dirty="0">
                <a:latin typeface="+mn-lt"/>
              </a:rPr>
              <a:t>20% testing data</a:t>
            </a:r>
            <a:r>
              <a:rPr lang="en-US" dirty="0">
                <a:latin typeface="+mn-lt"/>
              </a:rPr>
              <a:t> to avoid overfitting.</a:t>
            </a:r>
            <a:br>
              <a:rPr lang="en-US" dirty="0">
                <a:latin typeface="+mn-lt"/>
              </a:rPr>
            </a:br>
            <a:endParaRPr lang="en-US" dirty="0">
              <a:latin typeface="+mn-lt"/>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4E905AE-2124-CD5A-62A2-1E8FFA34F4C4}"/>
              </a:ext>
            </a:extLst>
          </p:cNvPr>
          <p:cNvSpPr>
            <a:spLocks noGrp="1"/>
          </p:cNvSpPr>
          <p:nvPr>
            <p:ph sz="quarter" idx="12"/>
          </p:nvPr>
        </p:nvSpPr>
        <p:spPr>
          <a:xfrm>
            <a:off x="801383" y="938587"/>
            <a:ext cx="10120045" cy="5513584"/>
          </a:xfrm>
        </p:spPr>
        <p:txBody>
          <a:bodyPr/>
          <a:lstStyle/>
          <a:p>
            <a:r>
              <a:rPr lang="en-US" sz="4000" b="1" dirty="0">
                <a:latin typeface="+mj-lt"/>
              </a:rPr>
              <a:t>Troubleshooting &amp; Error Handling</a:t>
            </a:r>
          </a:p>
          <a:p>
            <a:pPr>
              <a:buFont typeface="Arial" panose="020B0604020202020204" pitchFamily="34" charset="0"/>
              <a:buChar char="•"/>
            </a:pPr>
            <a:r>
              <a:rPr lang="en-US" sz="3200" b="1" dirty="0"/>
              <a:t>Common Errors and Solutions:</a:t>
            </a:r>
          </a:p>
          <a:p>
            <a:pPr marL="742950" lvl="1" indent="-285750">
              <a:buFont typeface="Arial" panose="020B0604020202020204" pitchFamily="34" charset="0"/>
              <a:buChar char="•"/>
            </a:pPr>
            <a:r>
              <a:rPr lang="en-US" sz="3200" b="1" dirty="0" err="1"/>
              <a:t>FileNotFoundError</a:t>
            </a:r>
            <a:r>
              <a:rPr lang="en-US" sz="3200" b="1" dirty="0"/>
              <a:t>:</a:t>
            </a:r>
            <a:r>
              <a:rPr lang="en-US" sz="3200" dirty="0"/>
              <a:t> Ensure that the </a:t>
            </a:r>
            <a:r>
              <a:rPr lang="en-US" sz="3200" b="1" dirty="0" err="1"/>
              <a:t>model.pkl</a:t>
            </a:r>
            <a:r>
              <a:rPr lang="en-US" sz="3200" dirty="0"/>
              <a:t> and </a:t>
            </a:r>
            <a:r>
              <a:rPr lang="en-US" sz="3200" b="1" dirty="0"/>
              <a:t>Cardetails.csv</a:t>
            </a:r>
            <a:r>
              <a:rPr lang="en-US" sz="3200" dirty="0"/>
              <a:t> files are correctly placed in the directory.</a:t>
            </a:r>
          </a:p>
          <a:p>
            <a:pPr marL="742950" lvl="1" indent="-285750">
              <a:buFont typeface="Arial" panose="020B0604020202020204" pitchFamily="34" charset="0"/>
              <a:buChar char="•"/>
            </a:pPr>
            <a:r>
              <a:rPr lang="en-US" sz="3200" b="1" dirty="0"/>
              <a:t>Pickle Incompatibility:</a:t>
            </a:r>
            <a:r>
              <a:rPr lang="en-US" sz="3200" dirty="0"/>
              <a:t> Ensure the model was saved and loaded with compatible versions of Python and Pickle.</a:t>
            </a:r>
          </a:p>
          <a:p>
            <a:pPr marL="742950" lvl="1" indent="-285750">
              <a:buFont typeface="Arial" panose="020B0604020202020204" pitchFamily="34" charset="0"/>
              <a:buChar char="•"/>
            </a:pPr>
            <a:r>
              <a:rPr lang="en-US" sz="3200" b="1" dirty="0"/>
              <a:t>Port Issues:</a:t>
            </a:r>
            <a:r>
              <a:rPr lang="en-US" sz="3200" dirty="0"/>
              <a:t> If the default port is in use, run </a:t>
            </a:r>
            <a:r>
              <a:rPr lang="en-US" sz="3200" dirty="0" err="1"/>
              <a:t>Streamlit</a:t>
            </a:r>
            <a:r>
              <a:rPr lang="en-US" sz="3200" dirty="0"/>
              <a:t> on another port</a:t>
            </a:r>
          </a:p>
          <a:p>
            <a:endParaRPr lang="en-IN" dirty="0"/>
          </a:p>
        </p:txBody>
      </p:sp>
      <p:pic>
        <p:nvPicPr>
          <p:cNvPr id="9" name="Picture 8">
            <a:extLst>
              <a:ext uri="{FF2B5EF4-FFF2-40B4-BE49-F238E27FC236}">
                <a16:creationId xmlns:a16="http://schemas.microsoft.com/office/drawing/2014/main" id="{A5162C06-AD11-62C0-2F90-18D8499D1F2F}"/>
              </a:ext>
            </a:extLst>
          </p:cNvPr>
          <p:cNvPicPr>
            <a:picLocks noChangeAspect="1"/>
          </p:cNvPicPr>
          <p:nvPr/>
        </p:nvPicPr>
        <p:blipFill>
          <a:blip r:embed="rId3"/>
          <a:stretch>
            <a:fillRect/>
          </a:stretch>
        </p:blipFill>
        <p:spPr>
          <a:xfrm>
            <a:off x="1644788" y="5320815"/>
            <a:ext cx="8351967" cy="1429306"/>
          </a:xfrm>
          <a:prstGeom prst="rect">
            <a:avLst/>
          </a:prstGeo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{5D26E051-DE8B-48F6-84BB-AD28C69F4C15}tf11964407_win32</Template>
  <TotalTime>52</TotalTime>
  <Words>824</Words>
  <Application>Microsoft Office PowerPoint</Application>
  <PresentationFormat>Widescreen</PresentationFormat>
  <Paragraphs>107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Courier New</vt:lpstr>
      <vt:lpstr>Gill Sans Nova Light</vt:lpstr>
      <vt:lpstr>Sagona Book</vt:lpstr>
      <vt:lpstr>Custom</vt:lpstr>
      <vt:lpstr>Car Price Prediction Model Using Machine Learning   This project involves building an interactive app to estimate car prices based on several features, using machine learning and Streamlit for the user interface. </vt:lpstr>
      <vt:lpstr>TEAM MEMBERS : </vt:lpstr>
      <vt:lpstr>PowerPoint Presentation</vt:lpstr>
      <vt:lpstr>PowerPoint Presentation</vt:lpstr>
      <vt:lpstr>PowerPoint Presentation</vt:lpstr>
      <vt:lpstr>PowerPoint Presentation</vt:lpstr>
      <vt:lpstr>PowerPoint Presentation</vt:lpstr>
      <vt:lpstr>Model Evaluation Metrics  Metrics Used to Evaluate the Model: Mean Squared Error (MSE): Measures the average squared error between actual and predicted values. Root Mean Squared Error (RMSE): Provides a more interpretable version of MSE by taking its square root. R-Squared (R²): Indicates how well the model explains the variance in the target variable. Training-Testing Split: The dataset was split into 80% training data and 20% testing data to avoid overfitting.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sairaj shinde</dc:creator>
  <cp:lastModifiedBy>sairaj shinde</cp:lastModifiedBy>
  <cp:revision>1</cp:revision>
  <dcterms:created xsi:type="dcterms:W3CDTF">2024-10-16T17:02:52Z</dcterms:created>
  <dcterms:modified xsi:type="dcterms:W3CDTF">2024-10-16T17:54:53Z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