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538"/>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82" d="100"/>
          <a:sy n="82" d="100"/>
        </p:scale>
        <p:origin x="300"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6D9B-ADCA-47D4-A7F6-BD5E8688FB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457A6-7CC1-4A71-B252-0C7B14439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A53F18-F7E3-4BE2-884A-08E8E317A324}"/>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5" name="Footer Placeholder 4">
            <a:extLst>
              <a:ext uri="{FF2B5EF4-FFF2-40B4-BE49-F238E27FC236}">
                <a16:creationId xmlns:a16="http://schemas.microsoft.com/office/drawing/2014/main" id="{17B3EFE2-6D94-4070-A00E-E2C150F3C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5DBBD-7DB7-4A25-B190-686FA8C00A3C}"/>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429016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64B3-4FA7-4445-B532-45ED07C023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A7AFE-6D65-444E-8D92-198EFE12E6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E2B5E-0245-4158-BDF3-6447E1954D9B}"/>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5" name="Footer Placeholder 4">
            <a:extLst>
              <a:ext uri="{FF2B5EF4-FFF2-40B4-BE49-F238E27FC236}">
                <a16:creationId xmlns:a16="http://schemas.microsoft.com/office/drawing/2014/main" id="{320774E0-30F9-452A-B553-D467356F0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E20BB-C414-4F22-9996-57A75CE7CDFC}"/>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143734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751D1-8A12-438B-8593-2B2A180734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3320B2-51E1-42C7-B49E-281AED330D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B8726-FC0A-49B7-A5F1-3EE2F670CC6F}"/>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5" name="Footer Placeholder 4">
            <a:extLst>
              <a:ext uri="{FF2B5EF4-FFF2-40B4-BE49-F238E27FC236}">
                <a16:creationId xmlns:a16="http://schemas.microsoft.com/office/drawing/2014/main" id="{07EE7E08-BC3B-4537-83A7-A7D0377F6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E4E20-04C5-4E53-8ADB-79E6185A3715}"/>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18325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2EC8-31D3-456A-80C5-349A2EEC2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5E036-6E6C-4B18-8D67-2B215F45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FF371-49F3-493F-B9E0-ADEAFFB74809}"/>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5" name="Footer Placeholder 4">
            <a:extLst>
              <a:ext uri="{FF2B5EF4-FFF2-40B4-BE49-F238E27FC236}">
                <a16:creationId xmlns:a16="http://schemas.microsoft.com/office/drawing/2014/main" id="{0ECF10D2-3A6A-49BF-BEA1-3F7A69B81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58FE4-F5C3-4D96-B4D3-F058C7ECD691}"/>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395417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9A7B-0A84-4716-BA34-24561AAA8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64C6E9-CD88-4FB0-AB8A-BEED3D117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E9955A-941D-4F09-BA9F-DD63771DCFAB}"/>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5" name="Footer Placeholder 4">
            <a:extLst>
              <a:ext uri="{FF2B5EF4-FFF2-40B4-BE49-F238E27FC236}">
                <a16:creationId xmlns:a16="http://schemas.microsoft.com/office/drawing/2014/main" id="{00EB5502-33BC-4B68-B1B8-28ABB9CD0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227FB-05F6-4038-84C2-8CE99A876201}"/>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4260495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EBD1-9F63-45A5-A4C7-4DD777F60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150F8-47D1-463F-9070-F813684E6C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3A4024-591B-4750-B908-723F4AF0B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667894-B28E-4D19-8826-CDFDBC5B8867}"/>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6" name="Footer Placeholder 5">
            <a:extLst>
              <a:ext uri="{FF2B5EF4-FFF2-40B4-BE49-F238E27FC236}">
                <a16:creationId xmlns:a16="http://schemas.microsoft.com/office/drawing/2014/main" id="{A7CC2EEF-53AA-446B-B08D-390E1FE38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86655-1D4E-4942-ADDF-01454136B165}"/>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146964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34D4-B28E-41E1-BC27-41A00C1808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AA8E5B-AE48-4AA1-8828-CC0FE2E21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90A68D-7583-4DD0-9F80-7D08BB171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E3F92-CFE8-4F9E-B8B5-C0D6F0C08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B71868-A8EA-4695-958B-A3DFA3F4C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9EFB41-6651-49B7-A198-FF379A91BBD5}"/>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8" name="Footer Placeholder 7">
            <a:extLst>
              <a:ext uri="{FF2B5EF4-FFF2-40B4-BE49-F238E27FC236}">
                <a16:creationId xmlns:a16="http://schemas.microsoft.com/office/drawing/2014/main" id="{DEEBD798-52BC-46A5-A1F3-0879C5162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33C9B0-8973-4B87-9944-F47C05B853E7}"/>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243615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1E18-FFDE-4824-8FB8-84D042FAD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3C4194-E918-48EC-97F1-3CD647537682}"/>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4" name="Footer Placeholder 3">
            <a:extLst>
              <a:ext uri="{FF2B5EF4-FFF2-40B4-BE49-F238E27FC236}">
                <a16:creationId xmlns:a16="http://schemas.microsoft.com/office/drawing/2014/main" id="{44B58A5E-284F-44D1-A169-CE3E20A37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549AD5-43C0-44A9-8277-6A8E9998A309}"/>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124470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19ED2-48AB-41A3-ACBC-A95A4A65D43F}"/>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3" name="Footer Placeholder 2">
            <a:extLst>
              <a:ext uri="{FF2B5EF4-FFF2-40B4-BE49-F238E27FC236}">
                <a16:creationId xmlns:a16="http://schemas.microsoft.com/office/drawing/2014/main" id="{833C3D4B-839E-4A7C-945B-4439B90EA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EFD3B8-08F5-44B2-8C04-DE191F086F97}"/>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165346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4192-89E5-4311-898B-4706580DC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BF7D-645C-41BA-9356-8EC00848F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211B4-79D8-4096-8355-B2AAA3D9F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3AF48-0CCC-41DD-BC58-A6BE003FC252}"/>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6" name="Footer Placeholder 5">
            <a:extLst>
              <a:ext uri="{FF2B5EF4-FFF2-40B4-BE49-F238E27FC236}">
                <a16:creationId xmlns:a16="http://schemas.microsoft.com/office/drawing/2014/main" id="{AAD1385B-5752-4575-977F-7E75CF576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C9D30-F833-4B52-9F57-21B431D34505}"/>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258000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463D-2D11-4EA6-8B73-8EA6584D8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0FF5EB-29F0-4822-96E3-BFC2C62C1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DB63C2-0054-4DBD-9E2B-D50B0FA14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0A903-E4E6-4FC3-809C-029D6B144B8B}"/>
              </a:ext>
            </a:extLst>
          </p:cNvPr>
          <p:cNvSpPr>
            <a:spLocks noGrp="1"/>
          </p:cNvSpPr>
          <p:nvPr>
            <p:ph type="dt" sz="half" idx="10"/>
          </p:nvPr>
        </p:nvSpPr>
        <p:spPr/>
        <p:txBody>
          <a:bodyPr/>
          <a:lstStyle/>
          <a:p>
            <a:fld id="{F8B60664-D009-4632-9683-760C863A4534}" type="datetimeFigureOut">
              <a:rPr lang="en-US" smtClean="0"/>
              <a:t>08-Nov-24</a:t>
            </a:fld>
            <a:endParaRPr lang="en-US"/>
          </a:p>
        </p:txBody>
      </p:sp>
      <p:sp>
        <p:nvSpPr>
          <p:cNvPr id="6" name="Footer Placeholder 5">
            <a:extLst>
              <a:ext uri="{FF2B5EF4-FFF2-40B4-BE49-F238E27FC236}">
                <a16:creationId xmlns:a16="http://schemas.microsoft.com/office/drawing/2014/main" id="{8CD24FB8-17AF-4A5A-9B7B-269EA5049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4D50A-F7DC-4BB5-9A26-675687D84870}"/>
              </a:ext>
            </a:extLst>
          </p:cNvPr>
          <p:cNvSpPr>
            <a:spLocks noGrp="1"/>
          </p:cNvSpPr>
          <p:nvPr>
            <p:ph type="sldNum" sz="quarter" idx="12"/>
          </p:nvPr>
        </p:nvSpPr>
        <p:spPr/>
        <p:txBody>
          <a:bodyPr/>
          <a:lstStyle/>
          <a:p>
            <a:fld id="{A09E7185-A73A-4DB9-A8C9-946C96D821BD}" type="slidenum">
              <a:rPr lang="en-US" smtClean="0"/>
              <a:t>‹#›</a:t>
            </a:fld>
            <a:endParaRPr lang="en-US"/>
          </a:p>
        </p:txBody>
      </p:sp>
    </p:spTree>
    <p:extLst>
      <p:ext uri="{BB962C8B-B14F-4D97-AF65-F5344CB8AC3E}">
        <p14:creationId xmlns:p14="http://schemas.microsoft.com/office/powerpoint/2010/main" val="250016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F07A-0376-4733-8B57-544B3DF36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225F39-DB08-4B26-9DEB-CD63E6C76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F6860-B24B-4645-9AD0-2B420CA15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60664-D009-4632-9683-760C863A4534}" type="datetimeFigureOut">
              <a:rPr lang="en-US" smtClean="0"/>
              <a:t>08-Nov-24</a:t>
            </a:fld>
            <a:endParaRPr lang="en-US"/>
          </a:p>
        </p:txBody>
      </p:sp>
      <p:sp>
        <p:nvSpPr>
          <p:cNvPr id="5" name="Footer Placeholder 4">
            <a:extLst>
              <a:ext uri="{FF2B5EF4-FFF2-40B4-BE49-F238E27FC236}">
                <a16:creationId xmlns:a16="http://schemas.microsoft.com/office/drawing/2014/main" id="{6B85A586-7D67-4083-B36E-B8132CBC2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03800B-5FE8-4B49-893B-C07BED964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E7185-A73A-4DB9-A8C9-946C96D821BD}" type="slidenum">
              <a:rPr lang="en-US" smtClean="0"/>
              <a:t>‹#›</a:t>
            </a:fld>
            <a:endParaRPr lang="en-US"/>
          </a:p>
        </p:txBody>
      </p:sp>
    </p:spTree>
    <p:extLst>
      <p:ext uri="{BB962C8B-B14F-4D97-AF65-F5344CB8AC3E}">
        <p14:creationId xmlns:p14="http://schemas.microsoft.com/office/powerpoint/2010/main" val="34371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16.png"/><Relationship Id="rId10" Type="http://schemas.microsoft.com/office/2007/relationships/hdphoto" Target="../media/hdphoto7.wdp"/><Relationship Id="rId4" Type="http://schemas.microsoft.com/office/2007/relationships/hdphoto" Target="../media/hdphoto4.wdp"/><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49C670-F3EB-4B35-9B2D-16579C112962}"/>
              </a:ext>
            </a:extLst>
          </p:cNvPr>
          <p:cNvSpPr/>
          <p:nvPr/>
        </p:nvSpPr>
        <p:spPr>
          <a:xfrm>
            <a:off x="0" y="4825218"/>
            <a:ext cx="12192000" cy="2032783"/>
          </a:xfrm>
          <a:prstGeom prst="rect">
            <a:avLst/>
          </a:prstGeom>
          <a:solidFill>
            <a:srgbClr val="3335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894F10-F734-4261-B00F-E4B1A2AA9303}"/>
              </a:ext>
            </a:extLst>
          </p:cNvPr>
          <p:cNvSpPr/>
          <p:nvPr/>
        </p:nvSpPr>
        <p:spPr>
          <a:xfrm>
            <a:off x="1245973" y="661087"/>
            <a:ext cx="9700054" cy="5535827"/>
          </a:xfrm>
          <a:prstGeom prst="rect">
            <a:avLst/>
          </a:prstGeom>
          <a:solidFill>
            <a:schemeClr val="bg1"/>
          </a:solidFill>
          <a:ln>
            <a:noFill/>
          </a:ln>
          <a:effectLst>
            <a:outerShdw blurRad="63500" dist="25400" sx="101000" sy="101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8CBE29F9-53E2-4F9A-979E-5928F6A47D2B}"/>
              </a:ext>
            </a:extLst>
          </p:cNvPr>
          <p:cNvPicPr>
            <a:picLocks noChangeAspect="1"/>
          </p:cNvPicPr>
          <p:nvPr/>
        </p:nvPicPr>
        <p:blipFill rotWithShape="1">
          <a:blip r:embed="rId2">
            <a:extLst>
              <a:ext uri="{28A0092B-C50C-407E-A947-70E740481C1C}">
                <a14:useLocalDpi xmlns:a14="http://schemas.microsoft.com/office/drawing/2010/main" val="0"/>
              </a:ext>
            </a:extLst>
          </a:blip>
          <a:srcRect l="11859" r="17749"/>
          <a:stretch/>
        </p:blipFill>
        <p:spPr>
          <a:xfrm>
            <a:off x="1245973" y="661085"/>
            <a:ext cx="3340095" cy="5535827"/>
          </a:xfrm>
          <a:prstGeom prst="rect">
            <a:avLst/>
          </a:prstGeom>
        </p:spPr>
      </p:pic>
      <p:grpSp>
        <p:nvGrpSpPr>
          <p:cNvPr id="14" name="Group 13">
            <a:extLst>
              <a:ext uri="{FF2B5EF4-FFF2-40B4-BE49-F238E27FC236}">
                <a16:creationId xmlns:a16="http://schemas.microsoft.com/office/drawing/2014/main" id="{0552948C-0D5E-497A-96F5-9BEA8E470B2E}"/>
              </a:ext>
            </a:extLst>
          </p:cNvPr>
          <p:cNvGrpSpPr/>
          <p:nvPr/>
        </p:nvGrpSpPr>
        <p:grpSpPr>
          <a:xfrm>
            <a:off x="1835771" y="1073898"/>
            <a:ext cx="2160497" cy="523220"/>
            <a:chOff x="5018718" y="1209822"/>
            <a:chExt cx="2160497" cy="523220"/>
          </a:xfrm>
        </p:grpSpPr>
        <p:sp>
          <p:nvSpPr>
            <p:cNvPr id="9" name="TextBox 8">
              <a:extLst>
                <a:ext uri="{FF2B5EF4-FFF2-40B4-BE49-F238E27FC236}">
                  <a16:creationId xmlns:a16="http://schemas.microsoft.com/office/drawing/2014/main" id="{CC7DE1A5-04DF-4566-8494-9C346674A6F9}"/>
                </a:ext>
              </a:extLst>
            </p:cNvPr>
            <p:cNvSpPr txBox="1"/>
            <p:nvPr/>
          </p:nvSpPr>
          <p:spPr>
            <a:xfrm>
              <a:off x="5294145" y="120982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11" name="Picture 10">
              <a:extLst>
                <a:ext uri="{FF2B5EF4-FFF2-40B4-BE49-F238E27FC236}">
                  <a16:creationId xmlns:a16="http://schemas.microsoft.com/office/drawing/2014/main" id="{E7558682-1374-4CC2-BA0C-977018624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32035">
              <a:off x="5018718" y="1277233"/>
              <a:ext cx="267867" cy="267867"/>
            </a:xfrm>
            <a:prstGeom prst="rect">
              <a:avLst/>
            </a:prstGeom>
          </p:spPr>
        </p:pic>
        <p:pic>
          <p:nvPicPr>
            <p:cNvPr id="12" name="Picture 11">
              <a:extLst>
                <a:ext uri="{FF2B5EF4-FFF2-40B4-BE49-F238E27FC236}">
                  <a16:creationId xmlns:a16="http://schemas.microsoft.com/office/drawing/2014/main" id="{1D15082A-75D2-4A03-A332-E1E76329B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2979">
              <a:off x="5257773" y="1308119"/>
              <a:ext cx="345900" cy="345900"/>
            </a:xfrm>
            <a:prstGeom prst="rect">
              <a:avLst/>
            </a:prstGeom>
          </p:spPr>
        </p:pic>
      </p:grpSp>
      <p:sp>
        <p:nvSpPr>
          <p:cNvPr id="2" name="TextBox 1">
            <a:extLst>
              <a:ext uri="{FF2B5EF4-FFF2-40B4-BE49-F238E27FC236}">
                <a16:creationId xmlns:a16="http://schemas.microsoft.com/office/drawing/2014/main" id="{F8F6D14C-5C4B-448D-BD29-0738D96DA681}"/>
              </a:ext>
            </a:extLst>
          </p:cNvPr>
          <p:cNvSpPr txBox="1"/>
          <p:nvPr/>
        </p:nvSpPr>
        <p:spPr>
          <a:xfrm>
            <a:off x="5053166" y="1921211"/>
            <a:ext cx="5325762" cy="830997"/>
          </a:xfrm>
          <a:prstGeom prst="rect">
            <a:avLst/>
          </a:prstGeom>
          <a:noFill/>
        </p:spPr>
        <p:txBody>
          <a:bodyPr wrap="square" rtlCol="0">
            <a:spAutoFit/>
          </a:bodyPr>
          <a:lstStyle/>
          <a:p>
            <a:r>
              <a:rPr lang="en-US" sz="2000" b="1" dirty="0">
                <a:latin typeface="Californian FB" panose="0207040306080B030204" pitchFamily="18" charset="0"/>
              </a:rPr>
              <a:t>TAILORED PET CARE</a:t>
            </a:r>
            <a:br>
              <a:rPr lang="en-US" sz="2800" b="1" spc="300" dirty="0">
                <a:latin typeface="Californian FB" panose="0207040306080B030204" pitchFamily="18" charset="0"/>
              </a:rPr>
            </a:br>
            <a:r>
              <a:rPr lang="en-US" sz="2800" b="1" spc="300" dirty="0">
                <a:latin typeface="Californian FB" panose="0207040306080B030204" pitchFamily="18" charset="0"/>
              </a:rPr>
              <a:t>DELIVERED YOUR WAY</a:t>
            </a:r>
          </a:p>
        </p:txBody>
      </p:sp>
      <p:sp>
        <p:nvSpPr>
          <p:cNvPr id="3" name="Rectangle 2">
            <a:extLst>
              <a:ext uri="{FF2B5EF4-FFF2-40B4-BE49-F238E27FC236}">
                <a16:creationId xmlns:a16="http://schemas.microsoft.com/office/drawing/2014/main" id="{2FB3DEC2-01B3-4C4C-AF5C-4872FFB8F94E}"/>
              </a:ext>
            </a:extLst>
          </p:cNvPr>
          <p:cNvSpPr/>
          <p:nvPr/>
        </p:nvSpPr>
        <p:spPr>
          <a:xfrm>
            <a:off x="4855455" y="1729585"/>
            <a:ext cx="1042834" cy="4571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322F36-A58F-4870-ADF9-17048B3AEE39}"/>
              </a:ext>
            </a:extLst>
          </p:cNvPr>
          <p:cNvSpPr txBox="1"/>
          <p:nvPr/>
        </p:nvSpPr>
        <p:spPr>
          <a:xfrm>
            <a:off x="5066095" y="2623034"/>
            <a:ext cx="4992304" cy="276999"/>
          </a:xfrm>
          <a:prstGeom prst="rect">
            <a:avLst/>
          </a:prstGeom>
          <a:noFill/>
        </p:spPr>
        <p:txBody>
          <a:bodyPr wrap="square" rtlCol="0">
            <a:spAutoFit/>
          </a:bodyPr>
          <a:lstStyle/>
          <a:p>
            <a:r>
              <a:rPr lang="en-US" sz="1200" dirty="0">
                <a:latin typeface="Californian FB" panose="0207040306080B030204" pitchFamily="18" charset="0"/>
              </a:rPr>
              <a:t>Highlights your delivery service with a friendly, approachable feel.</a:t>
            </a:r>
          </a:p>
        </p:txBody>
      </p:sp>
      <p:sp>
        <p:nvSpPr>
          <p:cNvPr id="7" name="Rectangle: Rounded Corners 6">
            <a:extLst>
              <a:ext uri="{FF2B5EF4-FFF2-40B4-BE49-F238E27FC236}">
                <a16:creationId xmlns:a16="http://schemas.microsoft.com/office/drawing/2014/main" id="{123C9A99-3EF9-499E-84C6-E57F7C2A54F3}"/>
              </a:ext>
            </a:extLst>
          </p:cNvPr>
          <p:cNvSpPr/>
          <p:nvPr/>
        </p:nvSpPr>
        <p:spPr>
          <a:xfrm>
            <a:off x="5066095" y="3588599"/>
            <a:ext cx="2366669" cy="1383957"/>
          </a:xfrm>
          <a:prstGeom prst="roundRect">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AF28860-4B40-4887-9D54-846A35808694}"/>
              </a:ext>
            </a:extLst>
          </p:cNvPr>
          <p:cNvSpPr/>
          <p:nvPr/>
        </p:nvSpPr>
        <p:spPr>
          <a:xfrm>
            <a:off x="8019010" y="3588598"/>
            <a:ext cx="2366669" cy="1383957"/>
          </a:xfrm>
          <a:prstGeom prst="roundRect">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3BA0D9E-D5BC-46DF-84F3-EE02FD298646}"/>
              </a:ext>
            </a:extLst>
          </p:cNvPr>
          <p:cNvSpPr txBox="1"/>
          <p:nvPr/>
        </p:nvSpPr>
        <p:spPr>
          <a:xfrm>
            <a:off x="5105310" y="3717647"/>
            <a:ext cx="2327454" cy="1107996"/>
          </a:xfrm>
          <a:prstGeom prst="rect">
            <a:avLst/>
          </a:prstGeom>
          <a:noFill/>
        </p:spPr>
        <p:txBody>
          <a:bodyPr wrap="square" rtlCol="0">
            <a:spAutoFit/>
          </a:bodyPr>
          <a:lstStyle/>
          <a:p>
            <a:r>
              <a:rPr lang="en-US" b="1" dirty="0">
                <a:latin typeface="Californian FB" panose="0207040306080B030204" pitchFamily="18" charset="0"/>
              </a:rPr>
              <a:t>Supervised by</a:t>
            </a:r>
            <a:br>
              <a:rPr lang="en-US" dirty="0">
                <a:latin typeface="Californian FB" panose="0207040306080B030204" pitchFamily="18" charset="0"/>
              </a:rPr>
            </a:br>
            <a:r>
              <a:rPr lang="en-US" sz="1200" dirty="0" err="1">
                <a:latin typeface="Californian FB" panose="0207040306080B030204" pitchFamily="18" charset="0"/>
              </a:rPr>
              <a:t>Safayet</a:t>
            </a:r>
            <a:r>
              <a:rPr lang="en-US" sz="1200" dirty="0">
                <a:latin typeface="Californian FB" panose="0207040306080B030204" pitchFamily="18" charset="0"/>
              </a:rPr>
              <a:t> Nur</a:t>
            </a:r>
            <a:br>
              <a:rPr lang="en-US" sz="1200" dirty="0">
                <a:latin typeface="Californian FB" panose="0207040306080B030204" pitchFamily="18" charset="0"/>
              </a:rPr>
            </a:br>
            <a:r>
              <a:rPr lang="en-US" sz="1200" dirty="0">
                <a:latin typeface="Californian FB" panose="0207040306080B030204" pitchFamily="18" charset="0"/>
              </a:rPr>
              <a:t>Lecturer</a:t>
            </a:r>
            <a:br>
              <a:rPr lang="en-US" sz="1200" dirty="0">
                <a:latin typeface="Californian FB" panose="0207040306080B030204" pitchFamily="18" charset="0"/>
              </a:rPr>
            </a:br>
            <a:r>
              <a:rPr lang="en-US" sz="1200" dirty="0">
                <a:latin typeface="Californian FB" panose="0207040306080B030204" pitchFamily="18" charset="0"/>
              </a:rPr>
              <a:t>Dept. of CSE</a:t>
            </a:r>
            <a:br>
              <a:rPr lang="en-US" sz="1200" dirty="0">
                <a:latin typeface="Californian FB" panose="0207040306080B030204" pitchFamily="18" charset="0"/>
              </a:rPr>
            </a:br>
            <a:r>
              <a:rPr lang="en-US" sz="1200" dirty="0">
                <a:latin typeface="Californian FB" panose="0207040306080B030204" pitchFamily="18" charset="0"/>
              </a:rPr>
              <a:t>Port City International University</a:t>
            </a:r>
          </a:p>
        </p:txBody>
      </p:sp>
      <p:sp>
        <p:nvSpPr>
          <p:cNvPr id="15" name="TextBox 14">
            <a:extLst>
              <a:ext uri="{FF2B5EF4-FFF2-40B4-BE49-F238E27FC236}">
                <a16:creationId xmlns:a16="http://schemas.microsoft.com/office/drawing/2014/main" id="{E7746639-9627-41A0-B8B0-7EC8E2A00195}"/>
              </a:ext>
            </a:extLst>
          </p:cNvPr>
          <p:cNvSpPr txBox="1"/>
          <p:nvPr/>
        </p:nvSpPr>
        <p:spPr>
          <a:xfrm>
            <a:off x="8077833" y="3717435"/>
            <a:ext cx="2327454" cy="1107996"/>
          </a:xfrm>
          <a:prstGeom prst="rect">
            <a:avLst/>
          </a:prstGeom>
          <a:noFill/>
        </p:spPr>
        <p:txBody>
          <a:bodyPr wrap="square" rtlCol="0">
            <a:spAutoFit/>
          </a:bodyPr>
          <a:lstStyle/>
          <a:p>
            <a:r>
              <a:rPr lang="en-US" b="1" dirty="0">
                <a:latin typeface="Californian FB" panose="0207040306080B030204" pitchFamily="18" charset="0"/>
              </a:rPr>
              <a:t>Presented by</a:t>
            </a:r>
            <a:br>
              <a:rPr lang="en-US" dirty="0">
                <a:latin typeface="Californian FB" panose="0207040306080B030204" pitchFamily="18" charset="0"/>
              </a:rPr>
            </a:br>
            <a:r>
              <a:rPr lang="en-US" sz="1200" dirty="0">
                <a:latin typeface="Californian FB" panose="0207040306080B030204" pitchFamily="18" charset="0"/>
              </a:rPr>
              <a:t>Uddipto Barua (CSE 02807575)</a:t>
            </a:r>
            <a:br>
              <a:rPr lang="en-US" sz="1200" dirty="0">
                <a:latin typeface="Californian FB" panose="0207040306080B030204" pitchFamily="18" charset="0"/>
              </a:rPr>
            </a:br>
            <a:r>
              <a:rPr lang="en-US" sz="1200" dirty="0" err="1">
                <a:latin typeface="Californian FB" panose="0207040306080B030204" pitchFamily="18" charset="0"/>
              </a:rPr>
              <a:t>Forhaduzzaman</a:t>
            </a:r>
            <a:r>
              <a:rPr lang="en-US" sz="1200" dirty="0">
                <a:latin typeface="Californian FB" panose="0207040306080B030204" pitchFamily="18" charset="0"/>
              </a:rPr>
              <a:t> </a:t>
            </a:r>
            <a:r>
              <a:rPr lang="en-US" sz="1200" dirty="0" err="1">
                <a:latin typeface="Californian FB" panose="0207040306080B030204" pitchFamily="18" charset="0"/>
              </a:rPr>
              <a:t>Remon</a:t>
            </a:r>
            <a:r>
              <a:rPr lang="en-US" sz="1200" dirty="0">
                <a:latin typeface="Californian FB" panose="0207040306080B030204" pitchFamily="18" charset="0"/>
              </a:rPr>
              <a:t> </a:t>
            </a:r>
            <a:br>
              <a:rPr lang="en-US" sz="1200" dirty="0">
                <a:latin typeface="Californian FB" panose="0207040306080B030204" pitchFamily="18" charset="0"/>
              </a:rPr>
            </a:br>
            <a:r>
              <a:rPr lang="en-US" sz="1200" dirty="0">
                <a:latin typeface="Californian FB" panose="0207040306080B030204" pitchFamily="18" charset="0"/>
              </a:rPr>
              <a:t>(CSE 02807594)</a:t>
            </a:r>
            <a:br>
              <a:rPr lang="en-US" sz="1200" dirty="0">
                <a:latin typeface="Californian FB" panose="0207040306080B030204" pitchFamily="18" charset="0"/>
              </a:rPr>
            </a:br>
            <a:r>
              <a:rPr lang="en-US" sz="1200" dirty="0" err="1">
                <a:latin typeface="Californian FB" panose="0207040306080B030204" pitchFamily="18" charset="0"/>
              </a:rPr>
              <a:t>Sacin</a:t>
            </a:r>
            <a:r>
              <a:rPr lang="en-US" sz="1200" dirty="0">
                <a:latin typeface="Californian FB" panose="0207040306080B030204" pitchFamily="18" charset="0"/>
              </a:rPr>
              <a:t> Arman (CSE 02807584)</a:t>
            </a:r>
          </a:p>
        </p:txBody>
      </p:sp>
      <p:sp>
        <p:nvSpPr>
          <p:cNvPr id="16" name="Rectangle 15">
            <a:extLst>
              <a:ext uri="{FF2B5EF4-FFF2-40B4-BE49-F238E27FC236}">
                <a16:creationId xmlns:a16="http://schemas.microsoft.com/office/drawing/2014/main" id="{E123C7F2-20C0-42E0-A720-6C955BC1FD77}"/>
              </a:ext>
            </a:extLst>
          </p:cNvPr>
          <p:cNvSpPr/>
          <p:nvPr/>
        </p:nvSpPr>
        <p:spPr>
          <a:xfrm>
            <a:off x="4586067" y="4825218"/>
            <a:ext cx="146571" cy="1371694"/>
          </a:xfrm>
          <a:prstGeom prst="rect">
            <a:avLst/>
          </a:prstGeom>
          <a:solidFill>
            <a:srgbClr val="3335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5E763EA-5DCF-4075-BAE9-DB66EED43A73}"/>
              </a:ext>
            </a:extLst>
          </p:cNvPr>
          <p:cNvSpPr/>
          <p:nvPr/>
        </p:nvSpPr>
        <p:spPr>
          <a:xfrm>
            <a:off x="5105310" y="5622324"/>
            <a:ext cx="45719" cy="45719"/>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62CF043-7D5D-4A90-BC9D-AE6DB541EA83}"/>
              </a:ext>
            </a:extLst>
          </p:cNvPr>
          <p:cNvSpPr/>
          <p:nvPr/>
        </p:nvSpPr>
        <p:spPr>
          <a:xfrm>
            <a:off x="5257710" y="5622083"/>
            <a:ext cx="45719" cy="45719"/>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07E229-A1DE-4C92-B189-3583C9D105AC}"/>
              </a:ext>
            </a:extLst>
          </p:cNvPr>
          <p:cNvSpPr/>
          <p:nvPr/>
        </p:nvSpPr>
        <p:spPr>
          <a:xfrm>
            <a:off x="5410110" y="5621842"/>
            <a:ext cx="45719" cy="45719"/>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D1AE82-4629-4FA8-96D0-10C157903019}"/>
              </a:ext>
            </a:extLst>
          </p:cNvPr>
          <p:cNvSpPr/>
          <p:nvPr/>
        </p:nvSpPr>
        <p:spPr>
          <a:xfrm>
            <a:off x="5562510" y="5621601"/>
            <a:ext cx="45719" cy="45719"/>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4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18B70F-238F-4DF3-B851-E5ADCE629C5C}"/>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8100392"/>
          </a:xfrm>
          <a:prstGeom prst="rect">
            <a:avLst/>
          </a:prstGeom>
        </p:spPr>
      </p:pic>
      <p:grpSp>
        <p:nvGrpSpPr>
          <p:cNvPr id="44" name="Group 43">
            <a:extLst>
              <a:ext uri="{FF2B5EF4-FFF2-40B4-BE49-F238E27FC236}">
                <a16:creationId xmlns:a16="http://schemas.microsoft.com/office/drawing/2014/main" id="{A94A4C19-1A71-4ED9-894C-D8289C3AFA1D}"/>
              </a:ext>
            </a:extLst>
          </p:cNvPr>
          <p:cNvGrpSpPr/>
          <p:nvPr/>
        </p:nvGrpSpPr>
        <p:grpSpPr>
          <a:xfrm>
            <a:off x="653143" y="676309"/>
            <a:ext cx="9960434" cy="5448726"/>
            <a:chOff x="653143" y="676309"/>
            <a:chExt cx="9960434" cy="5448726"/>
          </a:xfrm>
        </p:grpSpPr>
        <p:sp>
          <p:nvSpPr>
            <p:cNvPr id="4" name="TextBox 3">
              <a:extLst>
                <a:ext uri="{FF2B5EF4-FFF2-40B4-BE49-F238E27FC236}">
                  <a16:creationId xmlns:a16="http://schemas.microsoft.com/office/drawing/2014/main" id="{A1959991-6843-4264-9BE9-EE22766841FE}"/>
                </a:ext>
              </a:extLst>
            </p:cNvPr>
            <p:cNvSpPr txBox="1"/>
            <p:nvPr/>
          </p:nvSpPr>
          <p:spPr>
            <a:xfrm>
              <a:off x="653143" y="676309"/>
              <a:ext cx="2873829" cy="461665"/>
            </a:xfrm>
            <a:prstGeom prst="rect">
              <a:avLst/>
            </a:prstGeom>
            <a:noFill/>
          </p:spPr>
          <p:txBody>
            <a:bodyPr wrap="square" rtlCol="0">
              <a:spAutoFit/>
            </a:bodyPr>
            <a:lstStyle/>
            <a:p>
              <a:pPr algn="ctr"/>
              <a:r>
                <a:rPr lang="en-US" sz="2400" dirty="0">
                  <a:solidFill>
                    <a:schemeClr val="bg1"/>
                  </a:solidFill>
                  <a:latin typeface="Cavilant" panose="02000500000000000000" pitchFamily="2" charset="0"/>
                </a:rPr>
                <a:t>CONTENTS</a:t>
              </a:r>
            </a:p>
          </p:txBody>
        </p:sp>
        <p:grpSp>
          <p:nvGrpSpPr>
            <p:cNvPr id="43" name="Group 42">
              <a:extLst>
                <a:ext uri="{FF2B5EF4-FFF2-40B4-BE49-F238E27FC236}">
                  <a16:creationId xmlns:a16="http://schemas.microsoft.com/office/drawing/2014/main" id="{49BAFBAC-8958-445A-B55F-4EDB9023DC31}"/>
                </a:ext>
              </a:extLst>
            </p:cNvPr>
            <p:cNvGrpSpPr/>
            <p:nvPr/>
          </p:nvGrpSpPr>
          <p:grpSpPr>
            <a:xfrm>
              <a:off x="1161144" y="1422402"/>
              <a:ext cx="9452433" cy="4702633"/>
              <a:chOff x="1161144" y="1422402"/>
              <a:chExt cx="9452433" cy="4702633"/>
            </a:xfrm>
          </p:grpSpPr>
          <p:sp>
            <p:nvSpPr>
              <p:cNvPr id="10" name="Rectangle: Rounded Corners 9">
                <a:extLst>
                  <a:ext uri="{FF2B5EF4-FFF2-40B4-BE49-F238E27FC236}">
                    <a16:creationId xmlns:a16="http://schemas.microsoft.com/office/drawing/2014/main" id="{C0A2F4F5-3094-48C7-8CEC-38114787AA29}"/>
                  </a:ext>
                </a:extLst>
              </p:cNvPr>
              <p:cNvSpPr/>
              <p:nvPr/>
            </p:nvSpPr>
            <p:spPr>
              <a:xfrm>
                <a:off x="1161144" y="3149604"/>
                <a:ext cx="9289143" cy="1248229"/>
              </a:xfrm>
              <a:prstGeom prst="roundRect">
                <a:avLst>
                  <a:gd name="adj" fmla="val 50000"/>
                </a:avLst>
              </a:prstGeom>
              <a:gradFill>
                <a:gsLst>
                  <a:gs pos="0">
                    <a:schemeClr val="accent1">
                      <a:lumMod val="5000"/>
                      <a:lumOff val="95000"/>
                      <a:alpha val="43000"/>
                    </a:schemeClr>
                  </a:gs>
                  <a:gs pos="100000">
                    <a:schemeClr val="bg1">
                      <a:alpha val="48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ABE2118-43A6-43F3-9217-56F17325E08D}"/>
                  </a:ext>
                </a:extLst>
              </p:cNvPr>
              <p:cNvSpPr/>
              <p:nvPr/>
            </p:nvSpPr>
            <p:spPr>
              <a:xfrm>
                <a:off x="1161144" y="4876806"/>
                <a:ext cx="9289143" cy="1248229"/>
              </a:xfrm>
              <a:prstGeom prst="roundRect">
                <a:avLst>
                  <a:gd name="adj" fmla="val 50000"/>
                </a:avLst>
              </a:prstGeom>
              <a:gradFill>
                <a:gsLst>
                  <a:gs pos="0">
                    <a:schemeClr val="accent1">
                      <a:lumMod val="5000"/>
                      <a:lumOff val="95000"/>
                      <a:alpha val="43000"/>
                    </a:schemeClr>
                  </a:gs>
                  <a:gs pos="100000">
                    <a:schemeClr val="bg1">
                      <a:alpha val="48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0695A16-C825-4AEF-8F95-66EC19B3F66A}"/>
                  </a:ext>
                </a:extLst>
              </p:cNvPr>
              <p:cNvSpPr/>
              <p:nvPr/>
            </p:nvSpPr>
            <p:spPr>
              <a:xfrm>
                <a:off x="1462311" y="3458028"/>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8424970-99C5-449E-84AE-2DE1E86FC30C}"/>
                  </a:ext>
                </a:extLst>
              </p:cNvPr>
              <p:cNvSpPr/>
              <p:nvPr/>
            </p:nvSpPr>
            <p:spPr>
              <a:xfrm>
                <a:off x="4561108" y="3429000"/>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7F49523-76AB-4179-98F0-30F82C97B0DF}"/>
                  </a:ext>
                </a:extLst>
              </p:cNvPr>
              <p:cNvSpPr/>
              <p:nvPr/>
            </p:nvSpPr>
            <p:spPr>
              <a:xfrm>
                <a:off x="7402287" y="3452169"/>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6B20BBD-52E7-4551-AF93-7FDA49828A47}"/>
                  </a:ext>
                </a:extLst>
              </p:cNvPr>
              <p:cNvSpPr/>
              <p:nvPr/>
            </p:nvSpPr>
            <p:spPr>
              <a:xfrm>
                <a:off x="1429653" y="5187321"/>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CD81AEB-D6AE-4879-BAFA-F1E60124D68F}"/>
                  </a:ext>
                </a:extLst>
              </p:cNvPr>
              <p:cNvSpPr/>
              <p:nvPr/>
            </p:nvSpPr>
            <p:spPr>
              <a:xfrm>
                <a:off x="4557484" y="5187321"/>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F9C8B44-0A85-46DB-B465-3ADEF0E1B38E}"/>
                  </a:ext>
                </a:extLst>
              </p:cNvPr>
              <p:cNvSpPr txBox="1"/>
              <p:nvPr/>
            </p:nvSpPr>
            <p:spPr>
              <a:xfrm>
                <a:off x="2111824" y="3554036"/>
                <a:ext cx="2140862" cy="400110"/>
              </a:xfrm>
              <a:prstGeom prst="rect">
                <a:avLst/>
              </a:prstGeom>
              <a:noFill/>
            </p:spPr>
            <p:txBody>
              <a:bodyPr wrap="square" rtlCol="0">
                <a:spAutoFit/>
              </a:bodyPr>
              <a:lstStyle/>
              <a:p>
                <a:r>
                  <a:rPr lang="en-US" sz="2000" dirty="0">
                    <a:latin typeface="Cavilant" panose="02000500000000000000" pitchFamily="2" charset="0"/>
                  </a:rPr>
                  <a:t>Objective</a:t>
                </a:r>
              </a:p>
            </p:txBody>
          </p:sp>
          <p:sp>
            <p:nvSpPr>
              <p:cNvPr id="26" name="TextBox 25">
                <a:extLst>
                  <a:ext uri="{FF2B5EF4-FFF2-40B4-BE49-F238E27FC236}">
                    <a16:creationId xmlns:a16="http://schemas.microsoft.com/office/drawing/2014/main" id="{C5E3E727-904A-4964-BC74-9425218FF379}"/>
                  </a:ext>
                </a:extLst>
              </p:cNvPr>
              <p:cNvSpPr txBox="1"/>
              <p:nvPr/>
            </p:nvSpPr>
            <p:spPr>
              <a:xfrm>
                <a:off x="5236027" y="3552585"/>
                <a:ext cx="2140862" cy="400110"/>
              </a:xfrm>
              <a:prstGeom prst="rect">
                <a:avLst/>
              </a:prstGeom>
              <a:noFill/>
            </p:spPr>
            <p:txBody>
              <a:bodyPr wrap="square" rtlCol="0">
                <a:spAutoFit/>
              </a:bodyPr>
              <a:lstStyle/>
              <a:p>
                <a:r>
                  <a:rPr lang="en-US" sz="2000" dirty="0">
                    <a:latin typeface="Cavilant" panose="02000500000000000000" pitchFamily="2" charset="0"/>
                  </a:rPr>
                  <a:t>FEATURES</a:t>
                </a:r>
              </a:p>
            </p:txBody>
          </p:sp>
          <p:sp>
            <p:nvSpPr>
              <p:cNvPr id="27" name="TextBox 26">
                <a:extLst>
                  <a:ext uri="{FF2B5EF4-FFF2-40B4-BE49-F238E27FC236}">
                    <a16:creationId xmlns:a16="http://schemas.microsoft.com/office/drawing/2014/main" id="{BBE8BA03-002E-4F6B-A412-E1C5AECAD860}"/>
                  </a:ext>
                </a:extLst>
              </p:cNvPr>
              <p:cNvSpPr txBox="1"/>
              <p:nvPr/>
            </p:nvSpPr>
            <p:spPr>
              <a:xfrm>
                <a:off x="7997373" y="3552585"/>
                <a:ext cx="2616204" cy="400110"/>
              </a:xfrm>
              <a:prstGeom prst="rect">
                <a:avLst/>
              </a:prstGeom>
              <a:noFill/>
            </p:spPr>
            <p:txBody>
              <a:bodyPr wrap="square" rtlCol="0">
                <a:spAutoFit/>
              </a:bodyPr>
              <a:lstStyle/>
              <a:p>
                <a:r>
                  <a:rPr lang="en-US" sz="2000" dirty="0">
                    <a:latin typeface="Cavilant" panose="02000500000000000000" pitchFamily="2" charset="0"/>
                  </a:rPr>
                  <a:t>METHODOLOGY</a:t>
                </a:r>
              </a:p>
            </p:txBody>
          </p:sp>
          <p:sp>
            <p:nvSpPr>
              <p:cNvPr id="28" name="TextBox 27">
                <a:extLst>
                  <a:ext uri="{FF2B5EF4-FFF2-40B4-BE49-F238E27FC236}">
                    <a16:creationId xmlns:a16="http://schemas.microsoft.com/office/drawing/2014/main" id="{8167BC40-AC22-48FC-A682-D1EF8D547C87}"/>
                  </a:ext>
                </a:extLst>
              </p:cNvPr>
              <p:cNvSpPr txBox="1"/>
              <p:nvPr/>
            </p:nvSpPr>
            <p:spPr>
              <a:xfrm>
                <a:off x="2057400" y="5127400"/>
                <a:ext cx="2862942" cy="707886"/>
              </a:xfrm>
              <a:prstGeom prst="rect">
                <a:avLst/>
              </a:prstGeom>
              <a:noFill/>
            </p:spPr>
            <p:txBody>
              <a:bodyPr wrap="square" rtlCol="0">
                <a:spAutoFit/>
              </a:bodyPr>
              <a:lstStyle/>
              <a:p>
                <a:r>
                  <a:rPr lang="en-US" dirty="0">
                    <a:latin typeface="Cavilant" panose="02000500000000000000" pitchFamily="2" charset="0"/>
                  </a:rPr>
                  <a:t>Benefits of </a:t>
                </a:r>
              </a:p>
              <a:p>
                <a:r>
                  <a:rPr lang="en-US" sz="2200" dirty="0">
                    <a:latin typeface="Cavilant" panose="02000500000000000000" pitchFamily="2" charset="0"/>
                  </a:rPr>
                  <a:t>Our system</a:t>
                </a:r>
              </a:p>
            </p:txBody>
          </p:sp>
          <p:sp>
            <p:nvSpPr>
              <p:cNvPr id="29" name="TextBox 28">
                <a:extLst>
                  <a:ext uri="{FF2B5EF4-FFF2-40B4-BE49-F238E27FC236}">
                    <a16:creationId xmlns:a16="http://schemas.microsoft.com/office/drawing/2014/main" id="{3BA8D861-A1AA-4AE6-B049-BC74E85F257B}"/>
                  </a:ext>
                </a:extLst>
              </p:cNvPr>
              <p:cNvSpPr txBox="1"/>
              <p:nvPr/>
            </p:nvSpPr>
            <p:spPr>
              <a:xfrm>
                <a:off x="5185230" y="5301557"/>
                <a:ext cx="2394854" cy="400110"/>
              </a:xfrm>
              <a:prstGeom prst="rect">
                <a:avLst/>
              </a:prstGeom>
              <a:noFill/>
            </p:spPr>
            <p:txBody>
              <a:bodyPr wrap="square" rtlCol="0">
                <a:spAutoFit/>
              </a:bodyPr>
              <a:lstStyle/>
              <a:p>
                <a:r>
                  <a:rPr lang="en-US" sz="2000" dirty="0">
                    <a:latin typeface="Cavilant" panose="02000500000000000000" pitchFamily="2" charset="0"/>
                  </a:rPr>
                  <a:t>CONCLUSIONS</a:t>
                </a:r>
              </a:p>
            </p:txBody>
          </p:sp>
          <p:sp>
            <p:nvSpPr>
              <p:cNvPr id="30" name="Oval 29">
                <a:extLst>
                  <a:ext uri="{FF2B5EF4-FFF2-40B4-BE49-F238E27FC236}">
                    <a16:creationId xmlns:a16="http://schemas.microsoft.com/office/drawing/2014/main" id="{242E0077-E230-4D71-BEE7-4BA1BD737DFC}"/>
                  </a:ext>
                </a:extLst>
              </p:cNvPr>
              <p:cNvSpPr/>
              <p:nvPr/>
            </p:nvSpPr>
            <p:spPr>
              <a:xfrm>
                <a:off x="7402287" y="5186731"/>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3C06949-F749-4D44-BAD1-D1AAF505A842}"/>
                  </a:ext>
                </a:extLst>
              </p:cNvPr>
              <p:cNvSpPr txBox="1"/>
              <p:nvPr/>
            </p:nvSpPr>
            <p:spPr>
              <a:xfrm>
                <a:off x="8033660" y="5301557"/>
                <a:ext cx="2213430" cy="400110"/>
              </a:xfrm>
              <a:prstGeom prst="rect">
                <a:avLst/>
              </a:prstGeom>
              <a:noFill/>
            </p:spPr>
            <p:txBody>
              <a:bodyPr wrap="square" rtlCol="0">
                <a:spAutoFit/>
              </a:bodyPr>
              <a:lstStyle/>
              <a:p>
                <a:r>
                  <a:rPr lang="en-US" sz="2000" dirty="0">
                    <a:latin typeface="Cavilant" panose="02000500000000000000" pitchFamily="2" charset="0"/>
                  </a:rPr>
                  <a:t>REFERENCES</a:t>
                </a:r>
              </a:p>
            </p:txBody>
          </p:sp>
          <p:grpSp>
            <p:nvGrpSpPr>
              <p:cNvPr id="42" name="Group 41">
                <a:extLst>
                  <a:ext uri="{FF2B5EF4-FFF2-40B4-BE49-F238E27FC236}">
                    <a16:creationId xmlns:a16="http://schemas.microsoft.com/office/drawing/2014/main" id="{0734111A-27A9-4D2B-9974-7A3782722B9D}"/>
                  </a:ext>
                </a:extLst>
              </p:cNvPr>
              <p:cNvGrpSpPr/>
              <p:nvPr/>
            </p:nvGrpSpPr>
            <p:grpSpPr>
              <a:xfrm>
                <a:off x="1161144" y="1422402"/>
                <a:ext cx="9289143" cy="1248229"/>
                <a:chOff x="1161144" y="1422402"/>
                <a:chExt cx="9289143" cy="1248229"/>
              </a:xfrm>
            </p:grpSpPr>
            <p:sp>
              <p:nvSpPr>
                <p:cNvPr id="9" name="Rectangle: Rounded Corners 8">
                  <a:extLst>
                    <a:ext uri="{FF2B5EF4-FFF2-40B4-BE49-F238E27FC236}">
                      <a16:creationId xmlns:a16="http://schemas.microsoft.com/office/drawing/2014/main" id="{9289A2C0-72EC-47BF-989D-7554E862B50B}"/>
                    </a:ext>
                  </a:extLst>
                </p:cNvPr>
                <p:cNvSpPr/>
                <p:nvPr/>
              </p:nvSpPr>
              <p:spPr>
                <a:xfrm>
                  <a:off x="1161144" y="1422402"/>
                  <a:ext cx="9289143" cy="1248229"/>
                </a:xfrm>
                <a:prstGeom prst="roundRect">
                  <a:avLst>
                    <a:gd name="adj" fmla="val 50000"/>
                  </a:avLst>
                </a:prstGeom>
                <a:gradFill>
                  <a:gsLst>
                    <a:gs pos="0">
                      <a:schemeClr val="accent1">
                        <a:lumMod val="5000"/>
                        <a:lumOff val="95000"/>
                        <a:alpha val="43000"/>
                      </a:schemeClr>
                    </a:gs>
                    <a:gs pos="100000">
                      <a:schemeClr val="bg1">
                        <a:alpha val="48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1F59FD8-67F4-4AA9-A71F-D00DD542C10B}"/>
                    </a:ext>
                  </a:extLst>
                </p:cNvPr>
                <p:cNvSpPr/>
                <p:nvPr/>
              </p:nvSpPr>
              <p:spPr>
                <a:xfrm>
                  <a:off x="1494969" y="1728735"/>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76E031-F80F-401F-ABA8-35B4085347EA}"/>
                    </a:ext>
                  </a:extLst>
                </p:cNvPr>
                <p:cNvSpPr/>
                <p:nvPr/>
              </p:nvSpPr>
              <p:spPr>
                <a:xfrm>
                  <a:off x="4564736" y="1728735"/>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4CCF34-20BB-4092-83C7-4C4966DC2437}"/>
                    </a:ext>
                  </a:extLst>
                </p:cNvPr>
                <p:cNvSpPr/>
                <p:nvPr/>
              </p:nvSpPr>
              <p:spPr>
                <a:xfrm>
                  <a:off x="7434945" y="1737390"/>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4979D79-EEC1-4C99-91D6-BDDF6B101492}"/>
                    </a:ext>
                  </a:extLst>
                </p:cNvPr>
                <p:cNvSpPr txBox="1"/>
                <p:nvPr/>
              </p:nvSpPr>
              <p:spPr>
                <a:xfrm>
                  <a:off x="2090061" y="1834659"/>
                  <a:ext cx="2492827" cy="400110"/>
                </a:xfrm>
                <a:prstGeom prst="rect">
                  <a:avLst/>
                </a:prstGeom>
                <a:noFill/>
              </p:spPr>
              <p:txBody>
                <a:bodyPr wrap="square" rtlCol="0">
                  <a:spAutoFit/>
                </a:bodyPr>
                <a:lstStyle/>
                <a:p>
                  <a:r>
                    <a:rPr lang="en-US" sz="2000" dirty="0">
                      <a:latin typeface="Cavilant" panose="02000500000000000000" pitchFamily="2" charset="0"/>
                    </a:rPr>
                    <a:t>INTRODUCTION</a:t>
                  </a:r>
                </a:p>
              </p:txBody>
            </p:sp>
            <p:sp>
              <p:nvSpPr>
                <p:cNvPr id="23" name="TextBox 22">
                  <a:extLst>
                    <a:ext uri="{FF2B5EF4-FFF2-40B4-BE49-F238E27FC236}">
                      <a16:creationId xmlns:a16="http://schemas.microsoft.com/office/drawing/2014/main" id="{266692A6-0BBD-423A-9A05-472B3119F0A2}"/>
                    </a:ext>
                  </a:extLst>
                </p:cNvPr>
                <p:cNvSpPr txBox="1"/>
                <p:nvPr/>
              </p:nvSpPr>
              <p:spPr>
                <a:xfrm>
                  <a:off x="5217885" y="1837806"/>
                  <a:ext cx="2492827" cy="400110"/>
                </a:xfrm>
                <a:prstGeom prst="rect">
                  <a:avLst/>
                </a:prstGeom>
                <a:noFill/>
              </p:spPr>
              <p:txBody>
                <a:bodyPr wrap="square" rtlCol="0">
                  <a:spAutoFit/>
                </a:bodyPr>
                <a:lstStyle/>
                <a:p>
                  <a:r>
                    <a:rPr lang="en-US" sz="2000" dirty="0">
                      <a:latin typeface="Cavilant" panose="02000500000000000000" pitchFamily="2" charset="0"/>
                    </a:rPr>
                    <a:t>MOTIVATION</a:t>
                  </a:r>
                </a:p>
              </p:txBody>
            </p:sp>
            <p:sp>
              <p:nvSpPr>
                <p:cNvPr id="24" name="TextBox 23">
                  <a:extLst>
                    <a:ext uri="{FF2B5EF4-FFF2-40B4-BE49-F238E27FC236}">
                      <a16:creationId xmlns:a16="http://schemas.microsoft.com/office/drawing/2014/main" id="{207E9745-5388-4413-88D0-B0A547304CA6}"/>
                    </a:ext>
                  </a:extLst>
                </p:cNvPr>
                <p:cNvSpPr txBox="1"/>
                <p:nvPr/>
              </p:nvSpPr>
              <p:spPr>
                <a:xfrm>
                  <a:off x="7982858" y="1768727"/>
                  <a:ext cx="1988463" cy="584775"/>
                </a:xfrm>
                <a:prstGeom prst="rect">
                  <a:avLst/>
                </a:prstGeom>
                <a:noFill/>
              </p:spPr>
              <p:txBody>
                <a:bodyPr wrap="square" rtlCol="0">
                  <a:spAutoFit/>
                </a:bodyPr>
                <a:lstStyle/>
                <a:p>
                  <a:r>
                    <a:rPr lang="en-US" sz="2000" dirty="0">
                      <a:latin typeface="Cavilant" panose="02000500000000000000" pitchFamily="2" charset="0"/>
                    </a:rPr>
                    <a:t>limitation</a:t>
                  </a:r>
                </a:p>
                <a:p>
                  <a:r>
                    <a:rPr lang="en-US" sz="1200" dirty="0">
                      <a:latin typeface="Cavilant" panose="02000500000000000000" pitchFamily="2" charset="0"/>
                    </a:rPr>
                    <a:t>Of PRESENT SYSTEM</a:t>
                  </a:r>
                </a:p>
              </p:txBody>
            </p:sp>
            <p:pic>
              <p:nvPicPr>
                <p:cNvPr id="33" name="Picture 32">
                  <a:extLst>
                    <a:ext uri="{FF2B5EF4-FFF2-40B4-BE49-F238E27FC236}">
                      <a16:creationId xmlns:a16="http://schemas.microsoft.com/office/drawing/2014/main" id="{A2294A82-FCF8-4CB5-971A-4128435D3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5763" y="1834659"/>
                  <a:ext cx="408012" cy="400110"/>
                </a:xfrm>
                <a:prstGeom prst="rect">
                  <a:avLst/>
                </a:prstGeom>
              </p:spPr>
            </p:pic>
            <p:pic>
              <p:nvPicPr>
                <p:cNvPr id="34" name="Picture 33">
                  <a:extLst>
                    <a:ext uri="{FF2B5EF4-FFF2-40B4-BE49-F238E27FC236}">
                      <a16:creationId xmlns:a16="http://schemas.microsoft.com/office/drawing/2014/main" id="{1CC87888-3BF8-4EC8-8EDB-1E854006862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69481" y="1826004"/>
                  <a:ext cx="400110" cy="400110"/>
                </a:xfrm>
                <a:prstGeom prst="rect">
                  <a:avLst/>
                </a:prstGeom>
              </p:spPr>
            </p:pic>
            <p:pic>
              <p:nvPicPr>
                <p:cNvPr id="35" name="Picture 34">
                  <a:extLst>
                    <a:ext uri="{FF2B5EF4-FFF2-40B4-BE49-F238E27FC236}">
                      <a16:creationId xmlns:a16="http://schemas.microsoft.com/office/drawing/2014/main" id="{6EBEB37E-D65B-4AA0-9CE2-30ED211107B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535741" y="1821490"/>
                  <a:ext cx="408012" cy="368916"/>
                </a:xfrm>
                <a:prstGeom prst="rect">
                  <a:avLst/>
                </a:prstGeom>
              </p:spPr>
            </p:pic>
          </p:grpSp>
          <p:pic>
            <p:nvPicPr>
              <p:cNvPr id="36" name="Picture 35">
                <a:extLst>
                  <a:ext uri="{FF2B5EF4-FFF2-40B4-BE49-F238E27FC236}">
                    <a16:creationId xmlns:a16="http://schemas.microsoft.com/office/drawing/2014/main" id="{086F8ADC-D490-417D-90EC-7C977458C53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514298" y="3555560"/>
                <a:ext cx="400110" cy="400110"/>
              </a:xfrm>
              <a:prstGeom prst="rect">
                <a:avLst/>
              </a:prstGeom>
            </p:spPr>
          </p:pic>
          <p:pic>
            <p:nvPicPr>
              <p:cNvPr id="37" name="Picture 36">
                <a:extLst>
                  <a:ext uri="{FF2B5EF4-FFF2-40B4-BE49-F238E27FC236}">
                    <a16:creationId xmlns:a16="http://schemas.microsoft.com/office/drawing/2014/main" id="{2DC9455C-ECFD-40C3-BDA7-2F074340A7D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698509" y="3533787"/>
                <a:ext cx="400110" cy="400110"/>
              </a:xfrm>
              <a:prstGeom prst="rect">
                <a:avLst/>
              </a:prstGeom>
            </p:spPr>
          </p:pic>
          <p:pic>
            <p:nvPicPr>
              <p:cNvPr id="38" name="Picture 37">
                <a:extLst>
                  <a:ext uri="{FF2B5EF4-FFF2-40B4-BE49-F238E27FC236}">
                    <a16:creationId xmlns:a16="http://schemas.microsoft.com/office/drawing/2014/main" id="{6B545374-7634-4BB2-A3CA-C7CCE4FD43B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580353" y="3538071"/>
                <a:ext cx="400110" cy="400110"/>
              </a:xfrm>
              <a:prstGeom prst="rect">
                <a:avLst/>
              </a:prstGeom>
            </p:spPr>
          </p:pic>
          <p:pic>
            <p:nvPicPr>
              <p:cNvPr id="39" name="Picture 38">
                <a:extLst>
                  <a:ext uri="{FF2B5EF4-FFF2-40B4-BE49-F238E27FC236}">
                    <a16:creationId xmlns:a16="http://schemas.microsoft.com/office/drawing/2014/main" id="{A681EDA5-10D7-48FD-A24A-1849447D5C6B}"/>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7510347" y="5319442"/>
                <a:ext cx="408012" cy="364339"/>
              </a:xfrm>
              <a:prstGeom prst="rect">
                <a:avLst/>
              </a:prstGeom>
            </p:spPr>
          </p:pic>
          <p:pic>
            <p:nvPicPr>
              <p:cNvPr id="40" name="Picture 39">
                <a:extLst>
                  <a:ext uri="{FF2B5EF4-FFF2-40B4-BE49-F238E27FC236}">
                    <a16:creationId xmlns:a16="http://schemas.microsoft.com/office/drawing/2014/main" id="{C921AFC5-80DA-4346-93FD-EC88B72341C7}"/>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4654967" y="5279784"/>
                <a:ext cx="400110" cy="400110"/>
              </a:xfrm>
              <a:prstGeom prst="rect">
                <a:avLst/>
              </a:prstGeom>
            </p:spPr>
          </p:pic>
          <p:pic>
            <p:nvPicPr>
              <p:cNvPr id="41" name="Picture 40">
                <a:extLst>
                  <a:ext uri="{FF2B5EF4-FFF2-40B4-BE49-F238E27FC236}">
                    <a16:creationId xmlns:a16="http://schemas.microsoft.com/office/drawing/2014/main" id="{3402BBB8-73FF-4493-8B59-98BCEB34294C}"/>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525493" y="5269554"/>
                <a:ext cx="393717" cy="400110"/>
              </a:xfrm>
              <a:prstGeom prst="rect">
                <a:avLst/>
              </a:prstGeom>
            </p:spPr>
          </p:pic>
        </p:grpSp>
      </p:grpSp>
      <p:grpSp>
        <p:nvGrpSpPr>
          <p:cNvPr id="55" name="Group 54">
            <a:extLst>
              <a:ext uri="{FF2B5EF4-FFF2-40B4-BE49-F238E27FC236}">
                <a16:creationId xmlns:a16="http://schemas.microsoft.com/office/drawing/2014/main" id="{45171728-D76D-4F36-8A50-C324D9FC648E}"/>
              </a:ext>
            </a:extLst>
          </p:cNvPr>
          <p:cNvGrpSpPr/>
          <p:nvPr/>
        </p:nvGrpSpPr>
        <p:grpSpPr>
          <a:xfrm>
            <a:off x="9533328" y="651027"/>
            <a:ext cx="2160497" cy="523220"/>
            <a:chOff x="5018718" y="1209822"/>
            <a:chExt cx="2160497" cy="523220"/>
          </a:xfrm>
        </p:grpSpPr>
        <p:sp>
          <p:nvSpPr>
            <p:cNvPr id="56" name="TextBox 55">
              <a:extLst>
                <a:ext uri="{FF2B5EF4-FFF2-40B4-BE49-F238E27FC236}">
                  <a16:creationId xmlns:a16="http://schemas.microsoft.com/office/drawing/2014/main" id="{3174D111-1F78-443D-A8FB-30426B98C31D}"/>
                </a:ext>
              </a:extLst>
            </p:cNvPr>
            <p:cNvSpPr txBox="1"/>
            <p:nvPr/>
          </p:nvSpPr>
          <p:spPr>
            <a:xfrm>
              <a:off x="5294145" y="120982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57" name="Picture 56">
              <a:extLst>
                <a:ext uri="{FF2B5EF4-FFF2-40B4-BE49-F238E27FC236}">
                  <a16:creationId xmlns:a16="http://schemas.microsoft.com/office/drawing/2014/main" id="{C1DB6340-464F-45A0-BC52-0B1D66C91E0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32035">
              <a:off x="5018718" y="1277233"/>
              <a:ext cx="267867" cy="267867"/>
            </a:xfrm>
            <a:prstGeom prst="rect">
              <a:avLst/>
            </a:prstGeom>
          </p:spPr>
        </p:pic>
        <p:pic>
          <p:nvPicPr>
            <p:cNvPr id="58" name="Picture 57">
              <a:extLst>
                <a:ext uri="{FF2B5EF4-FFF2-40B4-BE49-F238E27FC236}">
                  <a16:creationId xmlns:a16="http://schemas.microsoft.com/office/drawing/2014/main" id="{4E02E42B-19F2-428A-9F63-394ABCD57F6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92979">
              <a:off x="5257773" y="1308119"/>
              <a:ext cx="345900" cy="345900"/>
            </a:xfrm>
            <a:prstGeom prst="rect">
              <a:avLst/>
            </a:prstGeom>
          </p:spPr>
        </p:pic>
      </p:grpSp>
      <p:grpSp>
        <p:nvGrpSpPr>
          <p:cNvPr id="59" name="Group 58">
            <a:extLst>
              <a:ext uri="{FF2B5EF4-FFF2-40B4-BE49-F238E27FC236}">
                <a16:creationId xmlns:a16="http://schemas.microsoft.com/office/drawing/2014/main" id="{F4BD1621-C0D9-4777-9A4B-11771D05AEE2}"/>
              </a:ext>
            </a:extLst>
          </p:cNvPr>
          <p:cNvGrpSpPr/>
          <p:nvPr/>
        </p:nvGrpSpPr>
        <p:grpSpPr>
          <a:xfrm>
            <a:off x="-15615252" y="-10236"/>
            <a:ext cx="8595360" cy="12481560"/>
            <a:chOff x="0" y="0"/>
            <a:chExt cx="8595360" cy="12481560"/>
          </a:xfrm>
        </p:grpSpPr>
        <p:sp>
          <p:nvSpPr>
            <p:cNvPr id="60" name="Rectangle 59">
              <a:extLst>
                <a:ext uri="{FF2B5EF4-FFF2-40B4-BE49-F238E27FC236}">
                  <a16:creationId xmlns:a16="http://schemas.microsoft.com/office/drawing/2014/main" id="{E469D26E-4424-47EC-B755-F8378623EA39}"/>
                </a:ext>
              </a:extLst>
            </p:cNvPr>
            <p:cNvSpPr/>
            <p:nvPr/>
          </p:nvSpPr>
          <p:spPr>
            <a:xfrm>
              <a:off x="0" y="0"/>
              <a:ext cx="8595360" cy="12481560"/>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1" name="TextBox 60">
              <a:extLst>
                <a:ext uri="{FF2B5EF4-FFF2-40B4-BE49-F238E27FC236}">
                  <a16:creationId xmlns:a16="http://schemas.microsoft.com/office/drawing/2014/main" id="{0391E980-7256-4ED7-BA3C-2D14D0A0C288}"/>
                </a:ext>
              </a:extLst>
            </p:cNvPr>
            <p:cNvSpPr txBox="1"/>
            <p:nvPr/>
          </p:nvSpPr>
          <p:spPr>
            <a:xfrm>
              <a:off x="889367" y="1035389"/>
              <a:ext cx="1301383" cy="1015663"/>
            </a:xfrm>
            <a:prstGeom prst="rect">
              <a:avLst/>
            </a:prstGeom>
            <a:noFill/>
          </p:spPr>
          <p:txBody>
            <a:bodyPr wrap="square" rtlCol="0">
              <a:spAutoFit/>
            </a:bodyPr>
            <a:lstStyle/>
            <a:p>
              <a:r>
                <a:rPr lang="en-US" sz="6000" b="1" dirty="0">
                  <a:latin typeface="Cavilant" panose="02000500000000000000" pitchFamily="2" charset="0"/>
                </a:rPr>
                <a:t>01</a:t>
              </a:r>
            </a:p>
          </p:txBody>
        </p:sp>
        <p:sp>
          <p:nvSpPr>
            <p:cNvPr id="62" name="TextBox 61">
              <a:extLst>
                <a:ext uri="{FF2B5EF4-FFF2-40B4-BE49-F238E27FC236}">
                  <a16:creationId xmlns:a16="http://schemas.microsoft.com/office/drawing/2014/main" id="{0B3F5F8C-3329-4E40-A0B3-A6A0E3617D73}"/>
                </a:ext>
              </a:extLst>
            </p:cNvPr>
            <p:cNvSpPr txBox="1"/>
            <p:nvPr/>
          </p:nvSpPr>
          <p:spPr>
            <a:xfrm>
              <a:off x="907587" y="1893615"/>
              <a:ext cx="7048197" cy="1015663"/>
            </a:xfrm>
            <a:prstGeom prst="rect">
              <a:avLst/>
            </a:prstGeom>
            <a:noFill/>
          </p:spPr>
          <p:txBody>
            <a:bodyPr wrap="square" rtlCol="0">
              <a:spAutoFit/>
            </a:bodyPr>
            <a:lstStyle/>
            <a:p>
              <a:r>
                <a:rPr lang="en-US" sz="6000" b="1" dirty="0">
                  <a:latin typeface="Cavilant" panose="02000500000000000000" pitchFamily="2" charset="0"/>
                </a:rPr>
                <a:t>INTRODUCTION</a:t>
              </a:r>
            </a:p>
          </p:txBody>
        </p:sp>
        <p:sp>
          <p:nvSpPr>
            <p:cNvPr id="63" name="Rectangle 62">
              <a:extLst>
                <a:ext uri="{FF2B5EF4-FFF2-40B4-BE49-F238E27FC236}">
                  <a16:creationId xmlns:a16="http://schemas.microsoft.com/office/drawing/2014/main" id="{C178C120-8182-4E9D-91E3-7DB452EF0E6C}"/>
                </a:ext>
              </a:extLst>
            </p:cNvPr>
            <p:cNvSpPr/>
            <p:nvPr/>
          </p:nvSpPr>
          <p:spPr>
            <a:xfrm rot="16200000">
              <a:off x="671333" y="866617"/>
              <a:ext cx="95282" cy="43282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B373569A-D7F9-463D-8BAC-3F598F0493EA}"/>
                </a:ext>
              </a:extLst>
            </p:cNvPr>
            <p:cNvSpPr txBox="1"/>
            <p:nvPr/>
          </p:nvSpPr>
          <p:spPr>
            <a:xfrm>
              <a:off x="975054" y="3188414"/>
              <a:ext cx="7314836" cy="1938992"/>
            </a:xfrm>
            <a:prstGeom prst="rect">
              <a:avLst/>
            </a:prstGeom>
            <a:noFill/>
          </p:spPr>
          <p:txBody>
            <a:bodyPr wrap="square" rtlCol="0">
              <a:spAutoFit/>
            </a:bodyPr>
            <a:lstStyle/>
            <a:p>
              <a:r>
                <a:rPr lang="en-US" sz="2000" dirty="0">
                  <a:latin typeface="Californian FB" panose="0207040306080B030204" pitchFamily="18" charset="0"/>
                </a:rPr>
                <a:t>The primary goal of this project is to create an accessible website where users can easily find pets available for adoption and purchase, order essential pet products, and access expert guidance on pet care. Our mission is to make pet ownership simple, meaningful, and informed—ensuring that pets find loving homes and owners feel fully supported every step of the way.</a:t>
              </a:r>
            </a:p>
          </p:txBody>
        </p:sp>
        <p:grpSp>
          <p:nvGrpSpPr>
            <p:cNvPr id="65" name="Group 64">
              <a:extLst>
                <a:ext uri="{FF2B5EF4-FFF2-40B4-BE49-F238E27FC236}">
                  <a16:creationId xmlns:a16="http://schemas.microsoft.com/office/drawing/2014/main" id="{407EFC00-C37C-425D-B064-9AB2E2973B4A}"/>
                </a:ext>
              </a:extLst>
            </p:cNvPr>
            <p:cNvGrpSpPr/>
            <p:nvPr/>
          </p:nvGrpSpPr>
          <p:grpSpPr>
            <a:xfrm>
              <a:off x="5884048" y="5439793"/>
              <a:ext cx="2160497" cy="523220"/>
              <a:chOff x="5018718" y="1209822"/>
              <a:chExt cx="2160497" cy="523220"/>
            </a:xfrm>
          </p:grpSpPr>
          <p:sp>
            <p:nvSpPr>
              <p:cNvPr id="66" name="TextBox 65">
                <a:extLst>
                  <a:ext uri="{FF2B5EF4-FFF2-40B4-BE49-F238E27FC236}">
                    <a16:creationId xmlns:a16="http://schemas.microsoft.com/office/drawing/2014/main" id="{F6D258FC-CDB4-46D7-A88C-05200654670C}"/>
                  </a:ext>
                </a:extLst>
              </p:cNvPr>
              <p:cNvSpPr txBox="1"/>
              <p:nvPr/>
            </p:nvSpPr>
            <p:spPr>
              <a:xfrm>
                <a:off x="5294145" y="120982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67" name="Picture 66">
                <a:extLst>
                  <a:ext uri="{FF2B5EF4-FFF2-40B4-BE49-F238E27FC236}">
                    <a16:creationId xmlns:a16="http://schemas.microsoft.com/office/drawing/2014/main" id="{264A7D80-94FD-4A52-B4A4-6D67B8A75B2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32035">
                <a:off x="5018718" y="1277233"/>
                <a:ext cx="267867" cy="267867"/>
              </a:xfrm>
              <a:prstGeom prst="rect">
                <a:avLst/>
              </a:prstGeom>
            </p:spPr>
          </p:pic>
          <p:pic>
            <p:nvPicPr>
              <p:cNvPr id="68" name="Picture 67">
                <a:extLst>
                  <a:ext uri="{FF2B5EF4-FFF2-40B4-BE49-F238E27FC236}">
                    <a16:creationId xmlns:a16="http://schemas.microsoft.com/office/drawing/2014/main" id="{4AFB0A91-8798-401C-9DAA-E0FC366D89A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92979">
                <a:off x="5257773" y="1308119"/>
                <a:ext cx="345900" cy="345900"/>
              </a:xfrm>
              <a:prstGeom prst="rect">
                <a:avLst/>
              </a:prstGeom>
            </p:spPr>
          </p:pic>
        </p:grpSp>
      </p:grpSp>
    </p:spTree>
    <p:extLst>
      <p:ext uri="{BB962C8B-B14F-4D97-AF65-F5344CB8AC3E}">
        <p14:creationId xmlns:p14="http://schemas.microsoft.com/office/powerpoint/2010/main" val="2437248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18B70F-238F-4DF3-B851-E5ADCE629C5C}"/>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0"/>
            <a:ext cx="20850561" cy="13853160"/>
          </a:xfrm>
          <a:prstGeom prst="rect">
            <a:avLst/>
          </a:prstGeom>
        </p:spPr>
      </p:pic>
      <p:grpSp>
        <p:nvGrpSpPr>
          <p:cNvPr id="44" name="Group 43">
            <a:extLst>
              <a:ext uri="{FF2B5EF4-FFF2-40B4-BE49-F238E27FC236}">
                <a16:creationId xmlns:a16="http://schemas.microsoft.com/office/drawing/2014/main" id="{A94A4C19-1A71-4ED9-894C-D8289C3AFA1D}"/>
              </a:ext>
            </a:extLst>
          </p:cNvPr>
          <p:cNvGrpSpPr/>
          <p:nvPr/>
        </p:nvGrpSpPr>
        <p:grpSpPr>
          <a:xfrm>
            <a:off x="653143" y="-6749734"/>
            <a:ext cx="9960434" cy="5448726"/>
            <a:chOff x="653143" y="676309"/>
            <a:chExt cx="9960434" cy="5448726"/>
          </a:xfrm>
        </p:grpSpPr>
        <p:sp>
          <p:nvSpPr>
            <p:cNvPr id="4" name="TextBox 3">
              <a:extLst>
                <a:ext uri="{FF2B5EF4-FFF2-40B4-BE49-F238E27FC236}">
                  <a16:creationId xmlns:a16="http://schemas.microsoft.com/office/drawing/2014/main" id="{A1959991-6843-4264-9BE9-EE22766841FE}"/>
                </a:ext>
              </a:extLst>
            </p:cNvPr>
            <p:cNvSpPr txBox="1"/>
            <p:nvPr/>
          </p:nvSpPr>
          <p:spPr>
            <a:xfrm>
              <a:off x="653143" y="676309"/>
              <a:ext cx="2873829" cy="461665"/>
            </a:xfrm>
            <a:prstGeom prst="rect">
              <a:avLst/>
            </a:prstGeom>
            <a:noFill/>
          </p:spPr>
          <p:txBody>
            <a:bodyPr wrap="square" rtlCol="0">
              <a:spAutoFit/>
            </a:bodyPr>
            <a:lstStyle/>
            <a:p>
              <a:pPr algn="ctr"/>
              <a:r>
                <a:rPr lang="en-US" sz="2400" dirty="0">
                  <a:solidFill>
                    <a:schemeClr val="bg1"/>
                  </a:solidFill>
                  <a:latin typeface="Cavilant" panose="02000500000000000000" pitchFamily="2" charset="0"/>
                </a:rPr>
                <a:t>CONTENTS</a:t>
              </a:r>
            </a:p>
          </p:txBody>
        </p:sp>
        <p:grpSp>
          <p:nvGrpSpPr>
            <p:cNvPr id="43" name="Group 42">
              <a:extLst>
                <a:ext uri="{FF2B5EF4-FFF2-40B4-BE49-F238E27FC236}">
                  <a16:creationId xmlns:a16="http://schemas.microsoft.com/office/drawing/2014/main" id="{49BAFBAC-8958-445A-B55F-4EDB9023DC31}"/>
                </a:ext>
              </a:extLst>
            </p:cNvPr>
            <p:cNvGrpSpPr/>
            <p:nvPr/>
          </p:nvGrpSpPr>
          <p:grpSpPr>
            <a:xfrm>
              <a:off x="1161144" y="1422402"/>
              <a:ext cx="9452433" cy="4702633"/>
              <a:chOff x="1161144" y="1422402"/>
              <a:chExt cx="9452433" cy="4702633"/>
            </a:xfrm>
          </p:grpSpPr>
          <p:sp>
            <p:nvSpPr>
              <p:cNvPr id="10" name="Rectangle: Rounded Corners 9">
                <a:extLst>
                  <a:ext uri="{FF2B5EF4-FFF2-40B4-BE49-F238E27FC236}">
                    <a16:creationId xmlns:a16="http://schemas.microsoft.com/office/drawing/2014/main" id="{C0A2F4F5-3094-48C7-8CEC-38114787AA29}"/>
                  </a:ext>
                </a:extLst>
              </p:cNvPr>
              <p:cNvSpPr/>
              <p:nvPr/>
            </p:nvSpPr>
            <p:spPr>
              <a:xfrm>
                <a:off x="1161144" y="3149604"/>
                <a:ext cx="9289143" cy="1248229"/>
              </a:xfrm>
              <a:prstGeom prst="roundRect">
                <a:avLst>
                  <a:gd name="adj" fmla="val 50000"/>
                </a:avLst>
              </a:prstGeom>
              <a:gradFill>
                <a:gsLst>
                  <a:gs pos="0">
                    <a:schemeClr val="accent1">
                      <a:lumMod val="5000"/>
                      <a:lumOff val="95000"/>
                      <a:alpha val="43000"/>
                    </a:schemeClr>
                  </a:gs>
                  <a:gs pos="100000">
                    <a:schemeClr val="bg1">
                      <a:alpha val="48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ABE2118-43A6-43F3-9217-56F17325E08D}"/>
                  </a:ext>
                </a:extLst>
              </p:cNvPr>
              <p:cNvSpPr/>
              <p:nvPr/>
            </p:nvSpPr>
            <p:spPr>
              <a:xfrm>
                <a:off x="1161144" y="4876806"/>
                <a:ext cx="9289143" cy="1248229"/>
              </a:xfrm>
              <a:prstGeom prst="roundRect">
                <a:avLst>
                  <a:gd name="adj" fmla="val 50000"/>
                </a:avLst>
              </a:prstGeom>
              <a:gradFill>
                <a:gsLst>
                  <a:gs pos="0">
                    <a:schemeClr val="accent1">
                      <a:lumMod val="5000"/>
                      <a:lumOff val="95000"/>
                      <a:alpha val="43000"/>
                    </a:schemeClr>
                  </a:gs>
                  <a:gs pos="100000">
                    <a:schemeClr val="bg1">
                      <a:alpha val="48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0695A16-C825-4AEF-8F95-66EC19B3F66A}"/>
                  </a:ext>
                </a:extLst>
              </p:cNvPr>
              <p:cNvSpPr/>
              <p:nvPr/>
            </p:nvSpPr>
            <p:spPr>
              <a:xfrm>
                <a:off x="1462311" y="3458028"/>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8424970-99C5-449E-84AE-2DE1E86FC30C}"/>
                  </a:ext>
                </a:extLst>
              </p:cNvPr>
              <p:cNvSpPr/>
              <p:nvPr/>
            </p:nvSpPr>
            <p:spPr>
              <a:xfrm>
                <a:off x="4561108" y="3429000"/>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7F49523-76AB-4179-98F0-30F82C97B0DF}"/>
                  </a:ext>
                </a:extLst>
              </p:cNvPr>
              <p:cNvSpPr/>
              <p:nvPr/>
            </p:nvSpPr>
            <p:spPr>
              <a:xfrm>
                <a:off x="7402287" y="3452169"/>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6B20BBD-52E7-4551-AF93-7FDA49828A47}"/>
                  </a:ext>
                </a:extLst>
              </p:cNvPr>
              <p:cNvSpPr/>
              <p:nvPr/>
            </p:nvSpPr>
            <p:spPr>
              <a:xfrm>
                <a:off x="1429653" y="5187321"/>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CD81AEB-D6AE-4879-BAFA-F1E60124D68F}"/>
                  </a:ext>
                </a:extLst>
              </p:cNvPr>
              <p:cNvSpPr/>
              <p:nvPr/>
            </p:nvSpPr>
            <p:spPr>
              <a:xfrm>
                <a:off x="4557484" y="5187321"/>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F9C8B44-0A85-46DB-B465-3ADEF0E1B38E}"/>
                  </a:ext>
                </a:extLst>
              </p:cNvPr>
              <p:cNvSpPr txBox="1"/>
              <p:nvPr/>
            </p:nvSpPr>
            <p:spPr>
              <a:xfrm>
                <a:off x="2111824" y="3554036"/>
                <a:ext cx="2140862" cy="400110"/>
              </a:xfrm>
              <a:prstGeom prst="rect">
                <a:avLst/>
              </a:prstGeom>
              <a:noFill/>
            </p:spPr>
            <p:txBody>
              <a:bodyPr wrap="square" rtlCol="0">
                <a:spAutoFit/>
              </a:bodyPr>
              <a:lstStyle/>
              <a:p>
                <a:r>
                  <a:rPr lang="en-US" sz="2000" dirty="0">
                    <a:solidFill>
                      <a:schemeClr val="bg1"/>
                    </a:solidFill>
                    <a:latin typeface="Cavilant" panose="02000500000000000000" pitchFamily="2" charset="0"/>
                  </a:rPr>
                  <a:t>Objective</a:t>
                </a:r>
              </a:p>
            </p:txBody>
          </p:sp>
          <p:sp>
            <p:nvSpPr>
              <p:cNvPr id="26" name="TextBox 25">
                <a:extLst>
                  <a:ext uri="{FF2B5EF4-FFF2-40B4-BE49-F238E27FC236}">
                    <a16:creationId xmlns:a16="http://schemas.microsoft.com/office/drawing/2014/main" id="{C5E3E727-904A-4964-BC74-9425218FF379}"/>
                  </a:ext>
                </a:extLst>
              </p:cNvPr>
              <p:cNvSpPr txBox="1"/>
              <p:nvPr/>
            </p:nvSpPr>
            <p:spPr>
              <a:xfrm>
                <a:off x="5236027" y="3552585"/>
                <a:ext cx="2140862" cy="400110"/>
              </a:xfrm>
              <a:prstGeom prst="rect">
                <a:avLst/>
              </a:prstGeom>
              <a:noFill/>
            </p:spPr>
            <p:txBody>
              <a:bodyPr wrap="square" rtlCol="0">
                <a:spAutoFit/>
              </a:bodyPr>
              <a:lstStyle/>
              <a:p>
                <a:r>
                  <a:rPr lang="en-US" sz="2000" dirty="0">
                    <a:solidFill>
                      <a:schemeClr val="bg1"/>
                    </a:solidFill>
                    <a:latin typeface="Cavilant" panose="02000500000000000000" pitchFamily="2" charset="0"/>
                  </a:rPr>
                  <a:t>FEATURES</a:t>
                </a:r>
              </a:p>
            </p:txBody>
          </p:sp>
          <p:sp>
            <p:nvSpPr>
              <p:cNvPr id="27" name="TextBox 26">
                <a:extLst>
                  <a:ext uri="{FF2B5EF4-FFF2-40B4-BE49-F238E27FC236}">
                    <a16:creationId xmlns:a16="http://schemas.microsoft.com/office/drawing/2014/main" id="{BBE8BA03-002E-4F6B-A412-E1C5AECAD860}"/>
                  </a:ext>
                </a:extLst>
              </p:cNvPr>
              <p:cNvSpPr txBox="1"/>
              <p:nvPr/>
            </p:nvSpPr>
            <p:spPr>
              <a:xfrm>
                <a:off x="7997373" y="3552585"/>
                <a:ext cx="2616204" cy="400110"/>
              </a:xfrm>
              <a:prstGeom prst="rect">
                <a:avLst/>
              </a:prstGeom>
              <a:noFill/>
            </p:spPr>
            <p:txBody>
              <a:bodyPr wrap="square" rtlCol="0">
                <a:spAutoFit/>
              </a:bodyPr>
              <a:lstStyle/>
              <a:p>
                <a:r>
                  <a:rPr lang="en-US" sz="2000" dirty="0">
                    <a:solidFill>
                      <a:schemeClr val="bg1"/>
                    </a:solidFill>
                    <a:latin typeface="Cavilant" panose="02000500000000000000" pitchFamily="2" charset="0"/>
                  </a:rPr>
                  <a:t>METHODOLOGY</a:t>
                </a:r>
              </a:p>
            </p:txBody>
          </p:sp>
          <p:sp>
            <p:nvSpPr>
              <p:cNvPr id="28" name="TextBox 27">
                <a:extLst>
                  <a:ext uri="{FF2B5EF4-FFF2-40B4-BE49-F238E27FC236}">
                    <a16:creationId xmlns:a16="http://schemas.microsoft.com/office/drawing/2014/main" id="{8167BC40-AC22-48FC-A682-D1EF8D547C87}"/>
                  </a:ext>
                </a:extLst>
              </p:cNvPr>
              <p:cNvSpPr txBox="1"/>
              <p:nvPr/>
            </p:nvSpPr>
            <p:spPr>
              <a:xfrm>
                <a:off x="2057400" y="5127400"/>
                <a:ext cx="2862942" cy="707886"/>
              </a:xfrm>
              <a:prstGeom prst="rect">
                <a:avLst/>
              </a:prstGeom>
              <a:noFill/>
            </p:spPr>
            <p:txBody>
              <a:bodyPr wrap="square" rtlCol="0">
                <a:spAutoFit/>
              </a:bodyPr>
              <a:lstStyle/>
              <a:p>
                <a:r>
                  <a:rPr lang="en-US" dirty="0">
                    <a:solidFill>
                      <a:schemeClr val="bg1"/>
                    </a:solidFill>
                    <a:latin typeface="Cavilant" panose="02000500000000000000" pitchFamily="2" charset="0"/>
                  </a:rPr>
                  <a:t>Benefits of </a:t>
                </a:r>
              </a:p>
              <a:p>
                <a:r>
                  <a:rPr lang="en-US" sz="2200" dirty="0">
                    <a:solidFill>
                      <a:schemeClr val="bg1"/>
                    </a:solidFill>
                    <a:latin typeface="Cavilant" panose="02000500000000000000" pitchFamily="2" charset="0"/>
                  </a:rPr>
                  <a:t>Our system</a:t>
                </a:r>
              </a:p>
            </p:txBody>
          </p:sp>
          <p:sp>
            <p:nvSpPr>
              <p:cNvPr id="29" name="TextBox 28">
                <a:extLst>
                  <a:ext uri="{FF2B5EF4-FFF2-40B4-BE49-F238E27FC236}">
                    <a16:creationId xmlns:a16="http://schemas.microsoft.com/office/drawing/2014/main" id="{3BA8D861-A1AA-4AE6-B049-BC74E85F257B}"/>
                  </a:ext>
                </a:extLst>
              </p:cNvPr>
              <p:cNvSpPr txBox="1"/>
              <p:nvPr/>
            </p:nvSpPr>
            <p:spPr>
              <a:xfrm>
                <a:off x="5185230" y="5301557"/>
                <a:ext cx="2394854" cy="400110"/>
              </a:xfrm>
              <a:prstGeom prst="rect">
                <a:avLst/>
              </a:prstGeom>
              <a:noFill/>
            </p:spPr>
            <p:txBody>
              <a:bodyPr wrap="square" rtlCol="0">
                <a:spAutoFit/>
              </a:bodyPr>
              <a:lstStyle/>
              <a:p>
                <a:r>
                  <a:rPr lang="en-US" sz="2000" dirty="0">
                    <a:solidFill>
                      <a:schemeClr val="bg1"/>
                    </a:solidFill>
                    <a:latin typeface="Cavilant" panose="02000500000000000000" pitchFamily="2" charset="0"/>
                  </a:rPr>
                  <a:t>CONCLUSIONS</a:t>
                </a:r>
              </a:p>
            </p:txBody>
          </p:sp>
          <p:sp>
            <p:nvSpPr>
              <p:cNvPr id="30" name="Oval 29">
                <a:extLst>
                  <a:ext uri="{FF2B5EF4-FFF2-40B4-BE49-F238E27FC236}">
                    <a16:creationId xmlns:a16="http://schemas.microsoft.com/office/drawing/2014/main" id="{242E0077-E230-4D71-BEE7-4BA1BD737DFC}"/>
                  </a:ext>
                </a:extLst>
              </p:cNvPr>
              <p:cNvSpPr/>
              <p:nvPr/>
            </p:nvSpPr>
            <p:spPr>
              <a:xfrm>
                <a:off x="7402287" y="5186731"/>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3C06949-F749-4D44-BAD1-D1AAF505A842}"/>
                  </a:ext>
                </a:extLst>
              </p:cNvPr>
              <p:cNvSpPr txBox="1"/>
              <p:nvPr/>
            </p:nvSpPr>
            <p:spPr>
              <a:xfrm>
                <a:off x="8033660" y="5301557"/>
                <a:ext cx="2213430" cy="400110"/>
              </a:xfrm>
              <a:prstGeom prst="rect">
                <a:avLst/>
              </a:prstGeom>
              <a:noFill/>
            </p:spPr>
            <p:txBody>
              <a:bodyPr wrap="square" rtlCol="0">
                <a:spAutoFit/>
              </a:bodyPr>
              <a:lstStyle/>
              <a:p>
                <a:r>
                  <a:rPr lang="en-US" sz="2000" dirty="0">
                    <a:solidFill>
                      <a:schemeClr val="bg1"/>
                    </a:solidFill>
                    <a:latin typeface="Cavilant" panose="02000500000000000000" pitchFamily="2" charset="0"/>
                  </a:rPr>
                  <a:t>REFERENCES</a:t>
                </a:r>
              </a:p>
            </p:txBody>
          </p:sp>
          <p:grpSp>
            <p:nvGrpSpPr>
              <p:cNvPr id="42" name="Group 41">
                <a:extLst>
                  <a:ext uri="{FF2B5EF4-FFF2-40B4-BE49-F238E27FC236}">
                    <a16:creationId xmlns:a16="http://schemas.microsoft.com/office/drawing/2014/main" id="{0734111A-27A9-4D2B-9974-7A3782722B9D}"/>
                  </a:ext>
                </a:extLst>
              </p:cNvPr>
              <p:cNvGrpSpPr/>
              <p:nvPr/>
            </p:nvGrpSpPr>
            <p:grpSpPr>
              <a:xfrm>
                <a:off x="1161144" y="1422402"/>
                <a:ext cx="9289143" cy="1248229"/>
                <a:chOff x="1161144" y="1422402"/>
                <a:chExt cx="9289143" cy="1248229"/>
              </a:xfrm>
            </p:grpSpPr>
            <p:sp>
              <p:nvSpPr>
                <p:cNvPr id="9" name="Rectangle: Rounded Corners 8">
                  <a:extLst>
                    <a:ext uri="{FF2B5EF4-FFF2-40B4-BE49-F238E27FC236}">
                      <a16:creationId xmlns:a16="http://schemas.microsoft.com/office/drawing/2014/main" id="{9289A2C0-72EC-47BF-989D-7554E862B50B}"/>
                    </a:ext>
                  </a:extLst>
                </p:cNvPr>
                <p:cNvSpPr/>
                <p:nvPr/>
              </p:nvSpPr>
              <p:spPr>
                <a:xfrm>
                  <a:off x="1161144" y="1422402"/>
                  <a:ext cx="9289143" cy="1248229"/>
                </a:xfrm>
                <a:prstGeom prst="roundRect">
                  <a:avLst>
                    <a:gd name="adj" fmla="val 50000"/>
                  </a:avLst>
                </a:prstGeom>
                <a:gradFill>
                  <a:gsLst>
                    <a:gs pos="0">
                      <a:schemeClr val="accent1">
                        <a:lumMod val="5000"/>
                        <a:lumOff val="95000"/>
                        <a:alpha val="43000"/>
                      </a:schemeClr>
                    </a:gs>
                    <a:gs pos="100000">
                      <a:schemeClr val="bg1">
                        <a:alpha val="48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1F59FD8-67F4-4AA9-A71F-D00DD542C10B}"/>
                    </a:ext>
                  </a:extLst>
                </p:cNvPr>
                <p:cNvSpPr/>
                <p:nvPr/>
              </p:nvSpPr>
              <p:spPr>
                <a:xfrm>
                  <a:off x="1494969" y="1728735"/>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76E031-F80F-401F-ABA8-35B4085347EA}"/>
                    </a:ext>
                  </a:extLst>
                </p:cNvPr>
                <p:cNvSpPr/>
                <p:nvPr/>
              </p:nvSpPr>
              <p:spPr>
                <a:xfrm>
                  <a:off x="4564736" y="1728735"/>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4CCF34-20BB-4092-83C7-4C4966DC2437}"/>
                    </a:ext>
                  </a:extLst>
                </p:cNvPr>
                <p:cNvSpPr/>
                <p:nvPr/>
              </p:nvSpPr>
              <p:spPr>
                <a:xfrm>
                  <a:off x="7434945" y="1737390"/>
                  <a:ext cx="609600" cy="589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4979D79-EEC1-4C99-91D6-BDDF6B101492}"/>
                    </a:ext>
                  </a:extLst>
                </p:cNvPr>
                <p:cNvSpPr txBox="1"/>
                <p:nvPr/>
              </p:nvSpPr>
              <p:spPr>
                <a:xfrm>
                  <a:off x="2090061" y="1834659"/>
                  <a:ext cx="2492827" cy="400110"/>
                </a:xfrm>
                <a:prstGeom prst="rect">
                  <a:avLst/>
                </a:prstGeom>
                <a:noFill/>
              </p:spPr>
              <p:txBody>
                <a:bodyPr wrap="square" rtlCol="0">
                  <a:spAutoFit/>
                </a:bodyPr>
                <a:lstStyle/>
                <a:p>
                  <a:r>
                    <a:rPr lang="en-US" sz="2000" dirty="0">
                      <a:solidFill>
                        <a:schemeClr val="bg1"/>
                      </a:solidFill>
                      <a:latin typeface="Cavilant" panose="02000500000000000000" pitchFamily="2" charset="0"/>
                    </a:rPr>
                    <a:t>INTRODUCTION</a:t>
                  </a:r>
                </a:p>
              </p:txBody>
            </p:sp>
            <p:sp>
              <p:nvSpPr>
                <p:cNvPr id="23" name="TextBox 22">
                  <a:extLst>
                    <a:ext uri="{FF2B5EF4-FFF2-40B4-BE49-F238E27FC236}">
                      <a16:creationId xmlns:a16="http://schemas.microsoft.com/office/drawing/2014/main" id="{266692A6-0BBD-423A-9A05-472B3119F0A2}"/>
                    </a:ext>
                  </a:extLst>
                </p:cNvPr>
                <p:cNvSpPr txBox="1"/>
                <p:nvPr/>
              </p:nvSpPr>
              <p:spPr>
                <a:xfrm>
                  <a:off x="5217885" y="1837806"/>
                  <a:ext cx="2492827" cy="400110"/>
                </a:xfrm>
                <a:prstGeom prst="rect">
                  <a:avLst/>
                </a:prstGeom>
                <a:noFill/>
              </p:spPr>
              <p:txBody>
                <a:bodyPr wrap="square" rtlCol="0">
                  <a:spAutoFit/>
                </a:bodyPr>
                <a:lstStyle/>
                <a:p>
                  <a:r>
                    <a:rPr lang="en-US" sz="2000" dirty="0">
                      <a:solidFill>
                        <a:schemeClr val="bg1"/>
                      </a:solidFill>
                      <a:latin typeface="Cavilant" panose="02000500000000000000" pitchFamily="2" charset="0"/>
                    </a:rPr>
                    <a:t>MOTIVATION</a:t>
                  </a:r>
                </a:p>
              </p:txBody>
            </p:sp>
            <p:sp>
              <p:nvSpPr>
                <p:cNvPr id="24" name="TextBox 23">
                  <a:extLst>
                    <a:ext uri="{FF2B5EF4-FFF2-40B4-BE49-F238E27FC236}">
                      <a16:creationId xmlns:a16="http://schemas.microsoft.com/office/drawing/2014/main" id="{207E9745-5388-4413-88D0-B0A547304CA6}"/>
                    </a:ext>
                  </a:extLst>
                </p:cNvPr>
                <p:cNvSpPr txBox="1"/>
                <p:nvPr/>
              </p:nvSpPr>
              <p:spPr>
                <a:xfrm>
                  <a:off x="7982858" y="1768727"/>
                  <a:ext cx="1988463" cy="584775"/>
                </a:xfrm>
                <a:prstGeom prst="rect">
                  <a:avLst/>
                </a:prstGeom>
                <a:noFill/>
              </p:spPr>
              <p:txBody>
                <a:bodyPr wrap="square" rtlCol="0">
                  <a:spAutoFit/>
                </a:bodyPr>
                <a:lstStyle/>
                <a:p>
                  <a:r>
                    <a:rPr lang="en-US" sz="2000" dirty="0">
                      <a:latin typeface="Cavilant" panose="02000500000000000000" pitchFamily="2" charset="0"/>
                    </a:rPr>
                    <a:t>limitation</a:t>
                  </a:r>
                </a:p>
                <a:p>
                  <a:r>
                    <a:rPr lang="en-US" sz="1200" dirty="0">
                      <a:solidFill>
                        <a:schemeClr val="bg1"/>
                      </a:solidFill>
                      <a:latin typeface="Cavilant" panose="02000500000000000000" pitchFamily="2" charset="0"/>
                    </a:rPr>
                    <a:t>Of PRESENT SYSTEM</a:t>
                  </a:r>
                </a:p>
              </p:txBody>
            </p:sp>
            <p:pic>
              <p:nvPicPr>
                <p:cNvPr id="33" name="Picture 32">
                  <a:extLst>
                    <a:ext uri="{FF2B5EF4-FFF2-40B4-BE49-F238E27FC236}">
                      <a16:creationId xmlns:a16="http://schemas.microsoft.com/office/drawing/2014/main" id="{A2294A82-FCF8-4CB5-971A-4128435D3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5763" y="1834659"/>
                  <a:ext cx="408012" cy="400110"/>
                </a:xfrm>
                <a:prstGeom prst="rect">
                  <a:avLst/>
                </a:prstGeom>
              </p:spPr>
            </p:pic>
            <p:pic>
              <p:nvPicPr>
                <p:cNvPr id="34" name="Picture 33">
                  <a:extLst>
                    <a:ext uri="{FF2B5EF4-FFF2-40B4-BE49-F238E27FC236}">
                      <a16:creationId xmlns:a16="http://schemas.microsoft.com/office/drawing/2014/main" id="{1CC87888-3BF8-4EC8-8EDB-1E854006862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69481" y="1826004"/>
                  <a:ext cx="400110" cy="400110"/>
                </a:xfrm>
                <a:prstGeom prst="rect">
                  <a:avLst/>
                </a:prstGeom>
              </p:spPr>
            </p:pic>
            <p:pic>
              <p:nvPicPr>
                <p:cNvPr id="35" name="Picture 34">
                  <a:extLst>
                    <a:ext uri="{FF2B5EF4-FFF2-40B4-BE49-F238E27FC236}">
                      <a16:creationId xmlns:a16="http://schemas.microsoft.com/office/drawing/2014/main" id="{6EBEB37E-D65B-4AA0-9CE2-30ED211107B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535741" y="1821490"/>
                  <a:ext cx="408012" cy="368916"/>
                </a:xfrm>
                <a:prstGeom prst="rect">
                  <a:avLst/>
                </a:prstGeom>
              </p:spPr>
            </p:pic>
          </p:grpSp>
          <p:pic>
            <p:nvPicPr>
              <p:cNvPr id="36" name="Picture 35">
                <a:extLst>
                  <a:ext uri="{FF2B5EF4-FFF2-40B4-BE49-F238E27FC236}">
                    <a16:creationId xmlns:a16="http://schemas.microsoft.com/office/drawing/2014/main" id="{086F8ADC-D490-417D-90EC-7C977458C53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514298" y="3555560"/>
                <a:ext cx="400110" cy="400110"/>
              </a:xfrm>
              <a:prstGeom prst="rect">
                <a:avLst/>
              </a:prstGeom>
            </p:spPr>
          </p:pic>
          <p:pic>
            <p:nvPicPr>
              <p:cNvPr id="37" name="Picture 36">
                <a:extLst>
                  <a:ext uri="{FF2B5EF4-FFF2-40B4-BE49-F238E27FC236}">
                    <a16:creationId xmlns:a16="http://schemas.microsoft.com/office/drawing/2014/main" id="{2DC9455C-ECFD-40C3-BDA7-2F074340A7D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698509" y="3533787"/>
                <a:ext cx="400110" cy="400110"/>
              </a:xfrm>
              <a:prstGeom prst="rect">
                <a:avLst/>
              </a:prstGeom>
            </p:spPr>
          </p:pic>
          <p:pic>
            <p:nvPicPr>
              <p:cNvPr id="38" name="Picture 37">
                <a:extLst>
                  <a:ext uri="{FF2B5EF4-FFF2-40B4-BE49-F238E27FC236}">
                    <a16:creationId xmlns:a16="http://schemas.microsoft.com/office/drawing/2014/main" id="{6B545374-7634-4BB2-A3CA-C7CCE4FD43B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580353" y="3538071"/>
                <a:ext cx="400110" cy="400110"/>
              </a:xfrm>
              <a:prstGeom prst="rect">
                <a:avLst/>
              </a:prstGeom>
            </p:spPr>
          </p:pic>
          <p:pic>
            <p:nvPicPr>
              <p:cNvPr id="39" name="Picture 38">
                <a:extLst>
                  <a:ext uri="{FF2B5EF4-FFF2-40B4-BE49-F238E27FC236}">
                    <a16:creationId xmlns:a16="http://schemas.microsoft.com/office/drawing/2014/main" id="{A681EDA5-10D7-48FD-A24A-1849447D5C6B}"/>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7510347" y="5319442"/>
                <a:ext cx="408012" cy="364339"/>
              </a:xfrm>
              <a:prstGeom prst="rect">
                <a:avLst/>
              </a:prstGeom>
            </p:spPr>
          </p:pic>
          <p:pic>
            <p:nvPicPr>
              <p:cNvPr id="40" name="Picture 39">
                <a:extLst>
                  <a:ext uri="{FF2B5EF4-FFF2-40B4-BE49-F238E27FC236}">
                    <a16:creationId xmlns:a16="http://schemas.microsoft.com/office/drawing/2014/main" id="{C921AFC5-80DA-4346-93FD-EC88B72341C7}"/>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4654967" y="5279784"/>
                <a:ext cx="400110" cy="400110"/>
              </a:xfrm>
              <a:prstGeom prst="rect">
                <a:avLst/>
              </a:prstGeom>
            </p:spPr>
          </p:pic>
          <p:pic>
            <p:nvPicPr>
              <p:cNvPr id="41" name="Picture 40">
                <a:extLst>
                  <a:ext uri="{FF2B5EF4-FFF2-40B4-BE49-F238E27FC236}">
                    <a16:creationId xmlns:a16="http://schemas.microsoft.com/office/drawing/2014/main" id="{3402BBB8-73FF-4493-8B59-98BCEB34294C}"/>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525493" y="5269554"/>
                <a:ext cx="393717" cy="400110"/>
              </a:xfrm>
              <a:prstGeom prst="rect">
                <a:avLst/>
              </a:prstGeom>
            </p:spPr>
          </p:pic>
        </p:grpSp>
      </p:grpSp>
      <p:grpSp>
        <p:nvGrpSpPr>
          <p:cNvPr id="13" name="Group 12">
            <a:extLst>
              <a:ext uri="{FF2B5EF4-FFF2-40B4-BE49-F238E27FC236}">
                <a16:creationId xmlns:a16="http://schemas.microsoft.com/office/drawing/2014/main" id="{637D8156-3FF5-4B3C-9284-A835969F8E4E}"/>
              </a:ext>
            </a:extLst>
          </p:cNvPr>
          <p:cNvGrpSpPr/>
          <p:nvPr/>
        </p:nvGrpSpPr>
        <p:grpSpPr>
          <a:xfrm>
            <a:off x="0" y="0"/>
            <a:ext cx="8595360" cy="12481560"/>
            <a:chOff x="0" y="0"/>
            <a:chExt cx="8595360" cy="12481560"/>
          </a:xfrm>
        </p:grpSpPr>
        <p:sp>
          <p:nvSpPr>
            <p:cNvPr id="5" name="Rectangle 4">
              <a:extLst>
                <a:ext uri="{FF2B5EF4-FFF2-40B4-BE49-F238E27FC236}">
                  <a16:creationId xmlns:a16="http://schemas.microsoft.com/office/drawing/2014/main" id="{C77B291F-920D-4A08-8EE7-7725C96E6E11}"/>
                </a:ext>
              </a:extLst>
            </p:cNvPr>
            <p:cNvSpPr/>
            <p:nvPr/>
          </p:nvSpPr>
          <p:spPr>
            <a:xfrm>
              <a:off x="0" y="0"/>
              <a:ext cx="8595360" cy="12481560"/>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17802DE2-CDB4-48F4-9A2D-846F57A64907}"/>
                </a:ext>
              </a:extLst>
            </p:cNvPr>
            <p:cNvSpPr txBox="1"/>
            <p:nvPr/>
          </p:nvSpPr>
          <p:spPr>
            <a:xfrm>
              <a:off x="889367" y="1035389"/>
              <a:ext cx="1301383" cy="1015663"/>
            </a:xfrm>
            <a:prstGeom prst="rect">
              <a:avLst/>
            </a:prstGeom>
            <a:noFill/>
          </p:spPr>
          <p:txBody>
            <a:bodyPr wrap="square" rtlCol="0">
              <a:spAutoFit/>
            </a:bodyPr>
            <a:lstStyle/>
            <a:p>
              <a:r>
                <a:rPr lang="en-US" sz="6000" b="1" dirty="0">
                  <a:latin typeface="Cavilant" panose="02000500000000000000" pitchFamily="2" charset="0"/>
                </a:rPr>
                <a:t>01</a:t>
              </a:r>
            </a:p>
          </p:txBody>
        </p:sp>
        <p:sp>
          <p:nvSpPr>
            <p:cNvPr id="46" name="TextBox 45">
              <a:extLst>
                <a:ext uri="{FF2B5EF4-FFF2-40B4-BE49-F238E27FC236}">
                  <a16:creationId xmlns:a16="http://schemas.microsoft.com/office/drawing/2014/main" id="{0BB23AFB-32A8-4FBC-BCAC-3E3C16BAF6F5}"/>
                </a:ext>
              </a:extLst>
            </p:cNvPr>
            <p:cNvSpPr txBox="1"/>
            <p:nvPr/>
          </p:nvSpPr>
          <p:spPr>
            <a:xfrm>
              <a:off x="907587" y="1893615"/>
              <a:ext cx="7048197" cy="1015663"/>
            </a:xfrm>
            <a:prstGeom prst="rect">
              <a:avLst/>
            </a:prstGeom>
            <a:noFill/>
          </p:spPr>
          <p:txBody>
            <a:bodyPr wrap="square" rtlCol="0">
              <a:spAutoFit/>
            </a:bodyPr>
            <a:lstStyle/>
            <a:p>
              <a:r>
                <a:rPr lang="en-US" sz="6000" b="1" dirty="0">
                  <a:latin typeface="Cavilant" panose="02000500000000000000" pitchFamily="2" charset="0"/>
                </a:rPr>
                <a:t>INTRODUCTION</a:t>
              </a:r>
            </a:p>
          </p:txBody>
        </p:sp>
        <p:sp>
          <p:nvSpPr>
            <p:cNvPr id="7" name="Rectangle 6">
              <a:extLst>
                <a:ext uri="{FF2B5EF4-FFF2-40B4-BE49-F238E27FC236}">
                  <a16:creationId xmlns:a16="http://schemas.microsoft.com/office/drawing/2014/main" id="{36C604EE-EF86-4F1A-A002-A2180CFEC4C9}"/>
                </a:ext>
              </a:extLst>
            </p:cNvPr>
            <p:cNvSpPr/>
            <p:nvPr/>
          </p:nvSpPr>
          <p:spPr>
            <a:xfrm rot="16200000">
              <a:off x="671333" y="866617"/>
              <a:ext cx="95282" cy="43282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0572A4A-F92D-48C9-89E3-FF55AABC5173}"/>
                </a:ext>
              </a:extLst>
            </p:cNvPr>
            <p:cNvSpPr txBox="1"/>
            <p:nvPr/>
          </p:nvSpPr>
          <p:spPr>
            <a:xfrm>
              <a:off x="975054" y="3188414"/>
              <a:ext cx="7314836" cy="1938992"/>
            </a:xfrm>
            <a:prstGeom prst="rect">
              <a:avLst/>
            </a:prstGeom>
            <a:noFill/>
          </p:spPr>
          <p:txBody>
            <a:bodyPr wrap="square" rtlCol="0">
              <a:spAutoFit/>
            </a:bodyPr>
            <a:lstStyle/>
            <a:p>
              <a:r>
                <a:rPr lang="en-US" sz="2000" dirty="0">
                  <a:latin typeface="Californian FB" panose="0207040306080B030204" pitchFamily="18" charset="0"/>
                </a:rPr>
                <a:t>The primary goal of this project is to create an accessible website where users can easily find pets available for adoption and purchase, order essential pet products, and access expert guidance on pet care. Our mission is to make pet ownership simple, meaningful, and informed—ensuring that pets find loving homes and owners feel fully supported every step of the way.</a:t>
              </a:r>
            </a:p>
          </p:txBody>
        </p:sp>
        <p:grpSp>
          <p:nvGrpSpPr>
            <p:cNvPr id="47" name="Group 46">
              <a:extLst>
                <a:ext uri="{FF2B5EF4-FFF2-40B4-BE49-F238E27FC236}">
                  <a16:creationId xmlns:a16="http://schemas.microsoft.com/office/drawing/2014/main" id="{61297BFA-72C5-4619-A3CE-BCBD41F76A78}"/>
                </a:ext>
              </a:extLst>
            </p:cNvPr>
            <p:cNvGrpSpPr/>
            <p:nvPr/>
          </p:nvGrpSpPr>
          <p:grpSpPr>
            <a:xfrm>
              <a:off x="5884048" y="5439793"/>
              <a:ext cx="2160497" cy="523220"/>
              <a:chOff x="5018718" y="1209822"/>
              <a:chExt cx="2160497" cy="523220"/>
            </a:xfrm>
          </p:grpSpPr>
          <p:sp>
            <p:nvSpPr>
              <p:cNvPr id="48" name="TextBox 47">
                <a:extLst>
                  <a:ext uri="{FF2B5EF4-FFF2-40B4-BE49-F238E27FC236}">
                    <a16:creationId xmlns:a16="http://schemas.microsoft.com/office/drawing/2014/main" id="{BB88AE57-724C-423C-A5CD-D58B7C76E369}"/>
                  </a:ext>
                </a:extLst>
              </p:cNvPr>
              <p:cNvSpPr txBox="1"/>
              <p:nvPr/>
            </p:nvSpPr>
            <p:spPr>
              <a:xfrm>
                <a:off x="5294145" y="120982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49" name="Picture 48">
                <a:extLst>
                  <a:ext uri="{FF2B5EF4-FFF2-40B4-BE49-F238E27FC236}">
                    <a16:creationId xmlns:a16="http://schemas.microsoft.com/office/drawing/2014/main" id="{D64D5FB5-F4AE-4BD9-9B02-84E3FB774EA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32035">
                <a:off x="5018718" y="1277233"/>
                <a:ext cx="267867" cy="267867"/>
              </a:xfrm>
              <a:prstGeom prst="rect">
                <a:avLst/>
              </a:prstGeom>
            </p:spPr>
          </p:pic>
          <p:pic>
            <p:nvPicPr>
              <p:cNvPr id="50" name="Picture 49">
                <a:extLst>
                  <a:ext uri="{FF2B5EF4-FFF2-40B4-BE49-F238E27FC236}">
                    <a16:creationId xmlns:a16="http://schemas.microsoft.com/office/drawing/2014/main" id="{513517D1-7432-49E9-A1F5-3AF024F5182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92979">
                <a:off x="5257773" y="1308119"/>
                <a:ext cx="345900" cy="345900"/>
              </a:xfrm>
              <a:prstGeom prst="rect">
                <a:avLst/>
              </a:prstGeom>
            </p:spPr>
          </p:pic>
        </p:grpSp>
      </p:grpSp>
      <p:sp>
        <p:nvSpPr>
          <p:cNvPr id="20" name="Rectangle 19">
            <a:extLst>
              <a:ext uri="{FF2B5EF4-FFF2-40B4-BE49-F238E27FC236}">
                <a16:creationId xmlns:a16="http://schemas.microsoft.com/office/drawing/2014/main" id="{44A8F260-14FB-4C94-A2EA-4BC0F558F131}"/>
              </a:ext>
            </a:extLst>
          </p:cNvPr>
          <p:cNvSpPr/>
          <p:nvPr/>
        </p:nvSpPr>
        <p:spPr>
          <a:xfrm>
            <a:off x="4845644" y="3293166"/>
            <a:ext cx="2910174" cy="204866"/>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DED82EB-4A6E-4158-8150-E4AFE37E1C45}"/>
              </a:ext>
            </a:extLst>
          </p:cNvPr>
          <p:cNvSpPr/>
          <p:nvPr/>
        </p:nvSpPr>
        <p:spPr>
          <a:xfrm>
            <a:off x="3845608" y="3567505"/>
            <a:ext cx="4166280" cy="269968"/>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EE7D617-C58A-4DAF-8079-68B2FA2BA2C8}"/>
              </a:ext>
            </a:extLst>
          </p:cNvPr>
          <p:cNvSpPr/>
          <p:nvPr/>
        </p:nvSpPr>
        <p:spPr>
          <a:xfrm>
            <a:off x="1076771" y="3900124"/>
            <a:ext cx="2862840" cy="229504"/>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D18C856-72EB-4901-A26C-58E00AB47215}"/>
              </a:ext>
            </a:extLst>
          </p:cNvPr>
          <p:cNvSpPr/>
          <p:nvPr/>
        </p:nvSpPr>
        <p:spPr>
          <a:xfrm>
            <a:off x="3480324" y="4183572"/>
            <a:ext cx="2250747" cy="269968"/>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82AB6E2-CC47-4A3D-B5C2-9B87223A37E7}"/>
              </a:ext>
            </a:extLst>
          </p:cNvPr>
          <p:cNvSpPr/>
          <p:nvPr/>
        </p:nvSpPr>
        <p:spPr>
          <a:xfrm>
            <a:off x="7198947" y="3879892"/>
            <a:ext cx="829119" cy="269968"/>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F5D51690-EACF-4F2B-A794-E88E9B3C5417}"/>
              </a:ext>
            </a:extLst>
          </p:cNvPr>
          <p:cNvGrpSpPr/>
          <p:nvPr/>
        </p:nvGrpSpPr>
        <p:grpSpPr>
          <a:xfrm>
            <a:off x="21262135" y="-2"/>
            <a:ext cx="8595360" cy="12481560"/>
            <a:chOff x="3617321" y="-355600"/>
            <a:chExt cx="8595360" cy="12481560"/>
          </a:xfrm>
        </p:grpSpPr>
        <p:sp>
          <p:nvSpPr>
            <p:cNvPr id="87" name="Rectangle 86">
              <a:extLst>
                <a:ext uri="{FF2B5EF4-FFF2-40B4-BE49-F238E27FC236}">
                  <a16:creationId xmlns:a16="http://schemas.microsoft.com/office/drawing/2014/main" id="{E48FF678-5B1D-45AA-92ED-80C360C13995}"/>
                </a:ext>
              </a:extLst>
            </p:cNvPr>
            <p:cNvSpPr/>
            <p:nvPr/>
          </p:nvSpPr>
          <p:spPr>
            <a:xfrm>
              <a:off x="3617321" y="-355600"/>
              <a:ext cx="8595360" cy="12481560"/>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TextBox 87">
              <a:extLst>
                <a:ext uri="{FF2B5EF4-FFF2-40B4-BE49-F238E27FC236}">
                  <a16:creationId xmlns:a16="http://schemas.microsoft.com/office/drawing/2014/main" id="{2033B387-1F66-44F0-8C0C-6130E7C16CE8}"/>
                </a:ext>
              </a:extLst>
            </p:cNvPr>
            <p:cNvSpPr txBox="1"/>
            <p:nvPr/>
          </p:nvSpPr>
          <p:spPr>
            <a:xfrm>
              <a:off x="10183968" y="676290"/>
              <a:ext cx="1301383" cy="1015663"/>
            </a:xfrm>
            <a:prstGeom prst="rect">
              <a:avLst/>
            </a:prstGeom>
            <a:noFill/>
          </p:spPr>
          <p:txBody>
            <a:bodyPr wrap="square" rtlCol="0">
              <a:spAutoFit/>
            </a:bodyPr>
            <a:lstStyle/>
            <a:p>
              <a:r>
                <a:rPr lang="en-US" sz="6000" b="1" dirty="0">
                  <a:latin typeface="Cavilant" panose="02000500000000000000" pitchFamily="2" charset="0"/>
                </a:rPr>
                <a:t>02</a:t>
              </a:r>
            </a:p>
          </p:txBody>
        </p:sp>
        <p:sp>
          <p:nvSpPr>
            <p:cNvPr id="89" name="TextBox 88">
              <a:extLst>
                <a:ext uri="{FF2B5EF4-FFF2-40B4-BE49-F238E27FC236}">
                  <a16:creationId xmlns:a16="http://schemas.microsoft.com/office/drawing/2014/main" id="{F5136DC4-5838-4D6E-96A6-3DB5732A20EE}"/>
                </a:ext>
              </a:extLst>
            </p:cNvPr>
            <p:cNvSpPr txBox="1"/>
            <p:nvPr/>
          </p:nvSpPr>
          <p:spPr>
            <a:xfrm>
              <a:off x="5977485" y="1506896"/>
              <a:ext cx="5507866" cy="1015663"/>
            </a:xfrm>
            <a:prstGeom prst="rect">
              <a:avLst/>
            </a:prstGeom>
            <a:noFill/>
          </p:spPr>
          <p:txBody>
            <a:bodyPr wrap="square" rtlCol="0">
              <a:spAutoFit/>
            </a:bodyPr>
            <a:lstStyle/>
            <a:p>
              <a:pPr algn="ctr"/>
              <a:r>
                <a:rPr lang="en-US" sz="6000" b="1" dirty="0">
                  <a:latin typeface="Cavilant" panose="02000500000000000000" pitchFamily="2" charset="0"/>
                </a:rPr>
                <a:t>MOTIVATION</a:t>
              </a:r>
            </a:p>
          </p:txBody>
        </p:sp>
        <p:sp>
          <p:nvSpPr>
            <p:cNvPr id="90" name="Rectangle 89">
              <a:extLst>
                <a:ext uri="{FF2B5EF4-FFF2-40B4-BE49-F238E27FC236}">
                  <a16:creationId xmlns:a16="http://schemas.microsoft.com/office/drawing/2014/main" id="{2CA6877B-D388-4F60-8585-0B392EF6C444}"/>
                </a:ext>
              </a:extLst>
            </p:cNvPr>
            <p:cNvSpPr/>
            <p:nvPr/>
          </p:nvSpPr>
          <p:spPr>
            <a:xfrm rot="16200000">
              <a:off x="11372491" y="503609"/>
              <a:ext cx="95282" cy="43282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035C91D7-8EAE-4552-AD83-2AB993AD0372}"/>
                </a:ext>
              </a:extLst>
            </p:cNvPr>
            <p:cNvGrpSpPr/>
            <p:nvPr/>
          </p:nvGrpSpPr>
          <p:grpSpPr>
            <a:xfrm>
              <a:off x="4406383" y="5315285"/>
              <a:ext cx="2160497" cy="523220"/>
              <a:chOff x="-231016" y="1454982"/>
              <a:chExt cx="2160497" cy="523220"/>
            </a:xfrm>
          </p:grpSpPr>
          <p:sp>
            <p:nvSpPr>
              <p:cNvPr id="93" name="TextBox 92">
                <a:extLst>
                  <a:ext uri="{FF2B5EF4-FFF2-40B4-BE49-F238E27FC236}">
                    <a16:creationId xmlns:a16="http://schemas.microsoft.com/office/drawing/2014/main" id="{8D96C149-C369-45AE-A17F-D630169810AB}"/>
                  </a:ext>
                </a:extLst>
              </p:cNvPr>
              <p:cNvSpPr txBox="1"/>
              <p:nvPr/>
            </p:nvSpPr>
            <p:spPr>
              <a:xfrm>
                <a:off x="44411" y="145498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94" name="Picture 93">
                <a:extLst>
                  <a:ext uri="{FF2B5EF4-FFF2-40B4-BE49-F238E27FC236}">
                    <a16:creationId xmlns:a16="http://schemas.microsoft.com/office/drawing/2014/main" id="{4B8ED480-307C-42C5-A3FA-5E6F4F570E7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32035">
                <a:off x="-231016" y="1522393"/>
                <a:ext cx="267867" cy="267867"/>
              </a:xfrm>
              <a:prstGeom prst="rect">
                <a:avLst/>
              </a:prstGeom>
            </p:spPr>
          </p:pic>
          <p:pic>
            <p:nvPicPr>
              <p:cNvPr id="95" name="Picture 94">
                <a:extLst>
                  <a:ext uri="{FF2B5EF4-FFF2-40B4-BE49-F238E27FC236}">
                    <a16:creationId xmlns:a16="http://schemas.microsoft.com/office/drawing/2014/main" id="{A89CB772-FE8F-4710-8CDC-F9652B38B97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92979">
                <a:off x="8039" y="1553279"/>
                <a:ext cx="345900" cy="345900"/>
              </a:xfrm>
              <a:prstGeom prst="rect">
                <a:avLst/>
              </a:prstGeom>
            </p:spPr>
          </p:pic>
        </p:grpSp>
        <p:sp>
          <p:nvSpPr>
            <p:cNvPr id="92" name="Rectangle 91">
              <a:extLst>
                <a:ext uri="{FF2B5EF4-FFF2-40B4-BE49-F238E27FC236}">
                  <a16:creationId xmlns:a16="http://schemas.microsoft.com/office/drawing/2014/main" id="{FB86ED87-5A2E-4292-A3A7-11A6F4B97043}"/>
                </a:ext>
              </a:extLst>
            </p:cNvPr>
            <p:cNvSpPr/>
            <p:nvPr/>
          </p:nvSpPr>
          <p:spPr>
            <a:xfrm>
              <a:off x="4191674" y="2737763"/>
              <a:ext cx="7248502" cy="1631216"/>
            </a:xfrm>
            <a:prstGeom prst="rect">
              <a:avLst/>
            </a:prstGeom>
          </p:spPr>
          <p:txBody>
            <a:bodyPr wrap="square">
              <a:spAutoFit/>
            </a:bodyPr>
            <a:lstStyle/>
            <a:p>
              <a:pPr algn="r"/>
              <a:r>
                <a:rPr lang="en-US" sz="2000" dirty="0">
                  <a:latin typeface="Californian FB" panose="0207040306080B030204" pitchFamily="18" charset="0"/>
                </a:rPr>
                <a:t>As passionate pet lovers, we understand how challenging it can be to find trustworthy information, quality pets, and essential products at one place in Bangladesh. This project inspires us to create a service that not only simplifies pet adoption and purchase but also supports pet owners in providing care for their beloved companions.</a:t>
              </a:r>
            </a:p>
          </p:txBody>
        </p:sp>
      </p:grpSp>
    </p:spTree>
    <p:extLst>
      <p:ext uri="{BB962C8B-B14F-4D97-AF65-F5344CB8AC3E}">
        <p14:creationId xmlns:p14="http://schemas.microsoft.com/office/powerpoint/2010/main" val="4130008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1" grpId="0" animBg="1"/>
      <p:bldP spid="62" grpId="0" animBg="1"/>
      <p:bldP spid="63" grpId="0" animBg="1"/>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18B70F-238F-4DF3-B851-E5ADCE629C5C}"/>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826278" y="-97971"/>
            <a:ext cx="23018278" cy="15293396"/>
          </a:xfrm>
          <a:prstGeom prst="rect">
            <a:avLst/>
          </a:prstGeom>
        </p:spPr>
      </p:pic>
      <p:grpSp>
        <p:nvGrpSpPr>
          <p:cNvPr id="32" name="Group 31">
            <a:extLst>
              <a:ext uri="{FF2B5EF4-FFF2-40B4-BE49-F238E27FC236}">
                <a16:creationId xmlns:a16="http://schemas.microsoft.com/office/drawing/2014/main" id="{4D592604-0C77-4D25-9D82-80D5192BBD16}"/>
              </a:ext>
            </a:extLst>
          </p:cNvPr>
          <p:cNvGrpSpPr/>
          <p:nvPr/>
        </p:nvGrpSpPr>
        <p:grpSpPr>
          <a:xfrm>
            <a:off x="3617321" y="-77301"/>
            <a:ext cx="8595360" cy="12481560"/>
            <a:chOff x="3617321" y="-355600"/>
            <a:chExt cx="8595360" cy="12481560"/>
          </a:xfrm>
        </p:grpSpPr>
        <p:sp>
          <p:nvSpPr>
            <p:cNvPr id="53" name="Rectangle 52">
              <a:extLst>
                <a:ext uri="{FF2B5EF4-FFF2-40B4-BE49-F238E27FC236}">
                  <a16:creationId xmlns:a16="http://schemas.microsoft.com/office/drawing/2014/main" id="{A730AF78-7C44-41CE-9BB7-162D01120806}"/>
                </a:ext>
              </a:extLst>
            </p:cNvPr>
            <p:cNvSpPr/>
            <p:nvPr/>
          </p:nvSpPr>
          <p:spPr>
            <a:xfrm>
              <a:off x="3617321" y="-355600"/>
              <a:ext cx="8595360" cy="12481560"/>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45A6BF68-1252-4209-94FD-BE202344F02E}"/>
                </a:ext>
              </a:extLst>
            </p:cNvPr>
            <p:cNvSpPr txBox="1"/>
            <p:nvPr/>
          </p:nvSpPr>
          <p:spPr>
            <a:xfrm>
              <a:off x="10183968" y="676290"/>
              <a:ext cx="1301383" cy="1015663"/>
            </a:xfrm>
            <a:prstGeom prst="rect">
              <a:avLst/>
            </a:prstGeom>
            <a:noFill/>
          </p:spPr>
          <p:txBody>
            <a:bodyPr wrap="square" rtlCol="0">
              <a:spAutoFit/>
            </a:bodyPr>
            <a:lstStyle/>
            <a:p>
              <a:r>
                <a:rPr lang="en-US" sz="6000" b="1" dirty="0">
                  <a:latin typeface="Cavilant" panose="02000500000000000000" pitchFamily="2" charset="0"/>
                </a:rPr>
                <a:t>02</a:t>
              </a:r>
            </a:p>
          </p:txBody>
        </p:sp>
        <p:sp>
          <p:nvSpPr>
            <p:cNvPr id="55" name="TextBox 54">
              <a:extLst>
                <a:ext uri="{FF2B5EF4-FFF2-40B4-BE49-F238E27FC236}">
                  <a16:creationId xmlns:a16="http://schemas.microsoft.com/office/drawing/2014/main" id="{2974526B-831F-4FF4-9CE9-6EEE34317733}"/>
                </a:ext>
              </a:extLst>
            </p:cNvPr>
            <p:cNvSpPr txBox="1"/>
            <p:nvPr/>
          </p:nvSpPr>
          <p:spPr>
            <a:xfrm>
              <a:off x="5977485" y="1506896"/>
              <a:ext cx="5507866" cy="1015663"/>
            </a:xfrm>
            <a:prstGeom prst="rect">
              <a:avLst/>
            </a:prstGeom>
            <a:noFill/>
          </p:spPr>
          <p:txBody>
            <a:bodyPr wrap="square" rtlCol="0">
              <a:spAutoFit/>
            </a:bodyPr>
            <a:lstStyle/>
            <a:p>
              <a:pPr algn="ctr"/>
              <a:r>
                <a:rPr lang="en-US" sz="6000" b="1" dirty="0">
                  <a:latin typeface="Cavilant" panose="02000500000000000000" pitchFamily="2" charset="0"/>
                </a:rPr>
                <a:t>MOTIVATION</a:t>
              </a:r>
            </a:p>
          </p:txBody>
        </p:sp>
        <p:sp>
          <p:nvSpPr>
            <p:cNvPr id="56" name="Rectangle 55">
              <a:extLst>
                <a:ext uri="{FF2B5EF4-FFF2-40B4-BE49-F238E27FC236}">
                  <a16:creationId xmlns:a16="http://schemas.microsoft.com/office/drawing/2014/main" id="{3E8C8619-7B87-43BD-BCE7-623BAFA0F7A2}"/>
                </a:ext>
              </a:extLst>
            </p:cNvPr>
            <p:cNvSpPr/>
            <p:nvPr/>
          </p:nvSpPr>
          <p:spPr>
            <a:xfrm rot="16200000">
              <a:off x="11372491" y="503609"/>
              <a:ext cx="95282" cy="43282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DCDDDBD1-7042-456F-A500-BEDD345D404C}"/>
                </a:ext>
              </a:extLst>
            </p:cNvPr>
            <p:cNvGrpSpPr/>
            <p:nvPr/>
          </p:nvGrpSpPr>
          <p:grpSpPr>
            <a:xfrm>
              <a:off x="4406383" y="5315285"/>
              <a:ext cx="2160497" cy="523220"/>
              <a:chOff x="-231016" y="1454982"/>
              <a:chExt cx="2160497" cy="523220"/>
            </a:xfrm>
          </p:grpSpPr>
          <p:sp>
            <p:nvSpPr>
              <p:cNvPr id="59" name="TextBox 58">
                <a:extLst>
                  <a:ext uri="{FF2B5EF4-FFF2-40B4-BE49-F238E27FC236}">
                    <a16:creationId xmlns:a16="http://schemas.microsoft.com/office/drawing/2014/main" id="{BDB103FD-BF11-4412-9B4E-958F80E55F2A}"/>
                  </a:ext>
                </a:extLst>
              </p:cNvPr>
              <p:cNvSpPr txBox="1"/>
              <p:nvPr/>
            </p:nvSpPr>
            <p:spPr>
              <a:xfrm>
                <a:off x="44411" y="145498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60" name="Picture 59">
                <a:extLst>
                  <a:ext uri="{FF2B5EF4-FFF2-40B4-BE49-F238E27FC236}">
                    <a16:creationId xmlns:a16="http://schemas.microsoft.com/office/drawing/2014/main" id="{DF8F998B-FD1D-47A2-A723-ADD040680B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832035">
                <a:off x="-231016" y="1522393"/>
                <a:ext cx="267867" cy="267867"/>
              </a:xfrm>
              <a:prstGeom prst="rect">
                <a:avLst/>
              </a:prstGeom>
            </p:spPr>
          </p:pic>
          <p:pic>
            <p:nvPicPr>
              <p:cNvPr id="65" name="Picture 64">
                <a:extLst>
                  <a:ext uri="{FF2B5EF4-FFF2-40B4-BE49-F238E27FC236}">
                    <a16:creationId xmlns:a16="http://schemas.microsoft.com/office/drawing/2014/main" id="{0A2C002F-3434-4781-AC0E-27458E91F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92979">
                <a:off x="8039" y="1553279"/>
                <a:ext cx="345900" cy="345900"/>
              </a:xfrm>
              <a:prstGeom prst="rect">
                <a:avLst/>
              </a:prstGeom>
            </p:spPr>
          </p:pic>
        </p:grpSp>
        <p:sp>
          <p:nvSpPr>
            <p:cNvPr id="2" name="Rectangle 1">
              <a:extLst>
                <a:ext uri="{FF2B5EF4-FFF2-40B4-BE49-F238E27FC236}">
                  <a16:creationId xmlns:a16="http://schemas.microsoft.com/office/drawing/2014/main" id="{5917D101-2D63-49C3-955A-EA9C8981757F}"/>
                </a:ext>
              </a:extLst>
            </p:cNvPr>
            <p:cNvSpPr/>
            <p:nvPr/>
          </p:nvSpPr>
          <p:spPr>
            <a:xfrm>
              <a:off x="4191674" y="2737763"/>
              <a:ext cx="7248502" cy="1631216"/>
            </a:xfrm>
            <a:prstGeom prst="rect">
              <a:avLst/>
            </a:prstGeom>
          </p:spPr>
          <p:txBody>
            <a:bodyPr wrap="square">
              <a:spAutoFit/>
            </a:bodyPr>
            <a:lstStyle/>
            <a:p>
              <a:pPr algn="r"/>
              <a:r>
                <a:rPr lang="en-US" sz="2000" dirty="0">
                  <a:latin typeface="Californian FB" panose="0207040306080B030204" pitchFamily="18" charset="0"/>
                </a:rPr>
                <a:t>As passionate pet lovers, we understand how challenging it can be to find trustworthy information, quality pets, and essential products at one place in Bangladesh. This project inspires us to create a service that not only simplifies pet adoption and purchase but also supports pet owners in providing care for their beloved companions.</a:t>
              </a:r>
            </a:p>
          </p:txBody>
        </p:sp>
      </p:grpSp>
      <p:grpSp>
        <p:nvGrpSpPr>
          <p:cNvPr id="66" name="Group 65">
            <a:extLst>
              <a:ext uri="{FF2B5EF4-FFF2-40B4-BE49-F238E27FC236}">
                <a16:creationId xmlns:a16="http://schemas.microsoft.com/office/drawing/2014/main" id="{76EC2FB3-C7C8-49AE-9E3F-51CFBBC25289}"/>
              </a:ext>
            </a:extLst>
          </p:cNvPr>
          <p:cNvGrpSpPr/>
          <p:nvPr/>
        </p:nvGrpSpPr>
        <p:grpSpPr>
          <a:xfrm>
            <a:off x="-19413411" y="-97971"/>
            <a:ext cx="8595360" cy="12481560"/>
            <a:chOff x="0" y="0"/>
            <a:chExt cx="8595360" cy="12481560"/>
          </a:xfrm>
        </p:grpSpPr>
        <p:sp>
          <p:nvSpPr>
            <p:cNvPr id="67" name="Rectangle 66">
              <a:extLst>
                <a:ext uri="{FF2B5EF4-FFF2-40B4-BE49-F238E27FC236}">
                  <a16:creationId xmlns:a16="http://schemas.microsoft.com/office/drawing/2014/main" id="{712FB98D-D450-4D85-9BF9-C973DCC9F435}"/>
                </a:ext>
              </a:extLst>
            </p:cNvPr>
            <p:cNvSpPr/>
            <p:nvPr/>
          </p:nvSpPr>
          <p:spPr>
            <a:xfrm>
              <a:off x="0" y="0"/>
              <a:ext cx="8595360" cy="12481560"/>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TextBox 67">
              <a:extLst>
                <a:ext uri="{FF2B5EF4-FFF2-40B4-BE49-F238E27FC236}">
                  <a16:creationId xmlns:a16="http://schemas.microsoft.com/office/drawing/2014/main" id="{295DC8C4-C2A2-4573-B784-85FD794A23E2}"/>
                </a:ext>
              </a:extLst>
            </p:cNvPr>
            <p:cNvSpPr txBox="1"/>
            <p:nvPr/>
          </p:nvSpPr>
          <p:spPr>
            <a:xfrm>
              <a:off x="889367" y="1035389"/>
              <a:ext cx="1301383" cy="1015663"/>
            </a:xfrm>
            <a:prstGeom prst="rect">
              <a:avLst/>
            </a:prstGeom>
            <a:noFill/>
          </p:spPr>
          <p:txBody>
            <a:bodyPr wrap="square" rtlCol="0">
              <a:spAutoFit/>
            </a:bodyPr>
            <a:lstStyle/>
            <a:p>
              <a:r>
                <a:rPr lang="en-US" sz="6000" b="1" dirty="0">
                  <a:latin typeface="Cavilant" panose="02000500000000000000" pitchFamily="2" charset="0"/>
                </a:rPr>
                <a:t>01</a:t>
              </a:r>
            </a:p>
          </p:txBody>
        </p:sp>
        <p:sp>
          <p:nvSpPr>
            <p:cNvPr id="69" name="TextBox 68">
              <a:extLst>
                <a:ext uri="{FF2B5EF4-FFF2-40B4-BE49-F238E27FC236}">
                  <a16:creationId xmlns:a16="http://schemas.microsoft.com/office/drawing/2014/main" id="{D4C608B3-7489-47D7-9AC9-935BF2EEED16}"/>
                </a:ext>
              </a:extLst>
            </p:cNvPr>
            <p:cNvSpPr txBox="1"/>
            <p:nvPr/>
          </p:nvSpPr>
          <p:spPr>
            <a:xfrm>
              <a:off x="907587" y="1893615"/>
              <a:ext cx="7048197" cy="1015663"/>
            </a:xfrm>
            <a:prstGeom prst="rect">
              <a:avLst/>
            </a:prstGeom>
            <a:noFill/>
          </p:spPr>
          <p:txBody>
            <a:bodyPr wrap="square" rtlCol="0">
              <a:spAutoFit/>
            </a:bodyPr>
            <a:lstStyle/>
            <a:p>
              <a:r>
                <a:rPr lang="en-US" sz="6000" b="1" dirty="0">
                  <a:latin typeface="Cavilant" panose="02000500000000000000" pitchFamily="2" charset="0"/>
                </a:rPr>
                <a:t>INTRODUCTION</a:t>
              </a:r>
            </a:p>
          </p:txBody>
        </p:sp>
        <p:sp>
          <p:nvSpPr>
            <p:cNvPr id="70" name="Rectangle 69">
              <a:extLst>
                <a:ext uri="{FF2B5EF4-FFF2-40B4-BE49-F238E27FC236}">
                  <a16:creationId xmlns:a16="http://schemas.microsoft.com/office/drawing/2014/main" id="{2ABE684A-8141-44CF-B191-75C65456AD02}"/>
                </a:ext>
              </a:extLst>
            </p:cNvPr>
            <p:cNvSpPr/>
            <p:nvPr/>
          </p:nvSpPr>
          <p:spPr>
            <a:xfrm rot="16200000">
              <a:off x="671333" y="866617"/>
              <a:ext cx="95282" cy="43282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C283E3C-114B-4676-AB16-059EB38405C1}"/>
                </a:ext>
              </a:extLst>
            </p:cNvPr>
            <p:cNvSpPr txBox="1"/>
            <p:nvPr/>
          </p:nvSpPr>
          <p:spPr>
            <a:xfrm>
              <a:off x="975054" y="3188414"/>
              <a:ext cx="7314836" cy="1938992"/>
            </a:xfrm>
            <a:prstGeom prst="rect">
              <a:avLst/>
            </a:prstGeom>
            <a:noFill/>
          </p:spPr>
          <p:txBody>
            <a:bodyPr wrap="square" rtlCol="0">
              <a:spAutoFit/>
            </a:bodyPr>
            <a:lstStyle/>
            <a:p>
              <a:r>
                <a:rPr lang="en-US" sz="2000" dirty="0">
                  <a:latin typeface="Californian FB" panose="0207040306080B030204" pitchFamily="18" charset="0"/>
                </a:rPr>
                <a:t>The primary goal of this project is to create an accessible website where users can easily find pets available for adoption and purchase, order essential pet products, and access expert guidance on pet care. Our mission is to make pet ownership simple, meaningful, and informed—ensuring that pets find loving homes and owners feel fully supported every step of the way.</a:t>
              </a:r>
            </a:p>
          </p:txBody>
        </p:sp>
        <p:grpSp>
          <p:nvGrpSpPr>
            <p:cNvPr id="72" name="Group 71">
              <a:extLst>
                <a:ext uri="{FF2B5EF4-FFF2-40B4-BE49-F238E27FC236}">
                  <a16:creationId xmlns:a16="http://schemas.microsoft.com/office/drawing/2014/main" id="{C6A7162B-873F-41BD-99FE-2376AFC1F7B8}"/>
                </a:ext>
              </a:extLst>
            </p:cNvPr>
            <p:cNvGrpSpPr/>
            <p:nvPr/>
          </p:nvGrpSpPr>
          <p:grpSpPr>
            <a:xfrm>
              <a:off x="5884048" y="5439793"/>
              <a:ext cx="2160497" cy="523220"/>
              <a:chOff x="5018718" y="1209822"/>
              <a:chExt cx="2160497" cy="523220"/>
            </a:xfrm>
          </p:grpSpPr>
          <p:sp>
            <p:nvSpPr>
              <p:cNvPr id="73" name="TextBox 72">
                <a:extLst>
                  <a:ext uri="{FF2B5EF4-FFF2-40B4-BE49-F238E27FC236}">
                    <a16:creationId xmlns:a16="http://schemas.microsoft.com/office/drawing/2014/main" id="{E75FFCD8-2ED0-4C9F-BA0D-85AFBD9702B4}"/>
                  </a:ext>
                </a:extLst>
              </p:cNvPr>
              <p:cNvSpPr txBox="1"/>
              <p:nvPr/>
            </p:nvSpPr>
            <p:spPr>
              <a:xfrm>
                <a:off x="5294145" y="120982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74" name="Picture 73">
                <a:extLst>
                  <a:ext uri="{FF2B5EF4-FFF2-40B4-BE49-F238E27FC236}">
                    <a16:creationId xmlns:a16="http://schemas.microsoft.com/office/drawing/2014/main" id="{8DEDFBBB-48DE-4702-95E5-2E8A27B90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832035">
                <a:off x="5018718" y="1277233"/>
                <a:ext cx="267867" cy="267867"/>
              </a:xfrm>
              <a:prstGeom prst="rect">
                <a:avLst/>
              </a:prstGeom>
            </p:spPr>
          </p:pic>
          <p:pic>
            <p:nvPicPr>
              <p:cNvPr id="75" name="Picture 74">
                <a:extLst>
                  <a:ext uri="{FF2B5EF4-FFF2-40B4-BE49-F238E27FC236}">
                    <a16:creationId xmlns:a16="http://schemas.microsoft.com/office/drawing/2014/main" id="{3B38D234-80C9-482A-95CC-C80A21916A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92979">
                <a:off x="5257773" y="1308119"/>
                <a:ext cx="345900" cy="345900"/>
              </a:xfrm>
              <a:prstGeom prst="rect">
                <a:avLst/>
              </a:prstGeom>
            </p:spPr>
          </p:pic>
        </p:grpSp>
      </p:grpSp>
      <p:grpSp>
        <p:nvGrpSpPr>
          <p:cNvPr id="76" name="Group 75">
            <a:extLst>
              <a:ext uri="{FF2B5EF4-FFF2-40B4-BE49-F238E27FC236}">
                <a16:creationId xmlns:a16="http://schemas.microsoft.com/office/drawing/2014/main" id="{DC37A3B7-9955-46B1-82A7-7219C0DF3294}"/>
              </a:ext>
            </a:extLst>
          </p:cNvPr>
          <p:cNvGrpSpPr/>
          <p:nvPr/>
        </p:nvGrpSpPr>
        <p:grpSpPr>
          <a:xfrm>
            <a:off x="1167384" y="16381816"/>
            <a:ext cx="9857232" cy="4882896"/>
            <a:chOff x="1167384" y="1536192"/>
            <a:chExt cx="9857232" cy="4882896"/>
          </a:xfrm>
        </p:grpSpPr>
        <p:sp>
          <p:nvSpPr>
            <p:cNvPr id="77" name="Rectangle 76">
              <a:extLst>
                <a:ext uri="{FF2B5EF4-FFF2-40B4-BE49-F238E27FC236}">
                  <a16:creationId xmlns:a16="http://schemas.microsoft.com/office/drawing/2014/main" id="{B7DD5B7A-27D5-4CE7-B0C2-79819DD66A34}"/>
                </a:ext>
              </a:extLst>
            </p:cNvPr>
            <p:cNvSpPr/>
            <p:nvPr/>
          </p:nvSpPr>
          <p:spPr>
            <a:xfrm>
              <a:off x="1167384" y="1536192"/>
              <a:ext cx="9857232" cy="4882896"/>
            </a:xfrm>
            <a:prstGeom prst="rect">
              <a:avLst/>
            </a:prstGeom>
            <a:ln>
              <a:noFill/>
            </a:ln>
            <a:effectLst>
              <a:outerShdw blurRad="63500" sx="101000" sy="101000" algn="ctr" rotWithShape="0">
                <a:prstClr val="black">
                  <a:alpha val="28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A429665A-8DBE-4C19-B824-AA3E0BB21C2D}"/>
                </a:ext>
              </a:extLst>
            </p:cNvPr>
            <p:cNvSpPr/>
            <p:nvPr/>
          </p:nvSpPr>
          <p:spPr>
            <a:xfrm>
              <a:off x="1371600" y="2367617"/>
              <a:ext cx="1024128" cy="1015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60A79EFC-DB41-49C8-B6F6-C754728A9E2E}"/>
                </a:ext>
              </a:extLst>
            </p:cNvPr>
            <p:cNvSpPr txBox="1"/>
            <p:nvPr/>
          </p:nvSpPr>
          <p:spPr>
            <a:xfrm>
              <a:off x="2368296" y="2340864"/>
              <a:ext cx="3611880" cy="1384995"/>
            </a:xfrm>
            <a:prstGeom prst="rect">
              <a:avLst/>
            </a:prstGeom>
            <a:noFill/>
          </p:spPr>
          <p:txBody>
            <a:bodyPr wrap="square" rtlCol="0">
              <a:spAutoFit/>
            </a:bodyPr>
            <a:lstStyle/>
            <a:p>
              <a:r>
                <a:rPr lang="en-US" sz="2400" b="1" dirty="0">
                  <a:latin typeface="Californian FB" panose="0207040306080B030204" pitchFamily="18" charset="0"/>
                </a:rPr>
                <a:t>Saturated Platforms</a:t>
              </a:r>
            </a:p>
            <a:p>
              <a:r>
                <a:rPr lang="en-US" sz="2000" dirty="0">
                  <a:latin typeface="Californian FB" panose="0207040306080B030204" pitchFamily="18" charset="0"/>
                </a:rPr>
                <a:t>Finding everything in one location is challenging for pet owners.</a:t>
              </a:r>
            </a:p>
          </p:txBody>
        </p:sp>
        <p:sp>
          <p:nvSpPr>
            <p:cNvPr id="80" name="Oval 79">
              <a:extLst>
                <a:ext uri="{FF2B5EF4-FFF2-40B4-BE49-F238E27FC236}">
                  <a16:creationId xmlns:a16="http://schemas.microsoft.com/office/drawing/2014/main" id="{9A46FFC2-CDFE-4A05-8005-0DF68B0817CA}"/>
                </a:ext>
              </a:extLst>
            </p:cNvPr>
            <p:cNvSpPr/>
            <p:nvPr/>
          </p:nvSpPr>
          <p:spPr>
            <a:xfrm>
              <a:off x="6234684" y="2367617"/>
              <a:ext cx="1024128" cy="1015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AB7AE2BE-E2CD-4FE9-B6B9-B387664F79F6}"/>
                </a:ext>
              </a:extLst>
            </p:cNvPr>
            <p:cNvSpPr txBox="1"/>
            <p:nvPr/>
          </p:nvSpPr>
          <p:spPr>
            <a:xfrm>
              <a:off x="7239000" y="2346960"/>
              <a:ext cx="3611880" cy="1384995"/>
            </a:xfrm>
            <a:prstGeom prst="rect">
              <a:avLst/>
            </a:prstGeom>
            <a:noFill/>
          </p:spPr>
          <p:txBody>
            <a:bodyPr wrap="square" rtlCol="0">
              <a:spAutoFit/>
            </a:bodyPr>
            <a:lstStyle/>
            <a:p>
              <a:r>
                <a:rPr lang="en-US" sz="2400" b="1" dirty="0">
                  <a:latin typeface="Californian FB" panose="0207040306080B030204" pitchFamily="18" charset="0"/>
                </a:rPr>
                <a:t>Limited Delivery Options</a:t>
              </a:r>
            </a:p>
            <a:p>
              <a:r>
                <a:rPr lang="en-US" sz="2000" dirty="0">
                  <a:latin typeface="Californian FB" panose="0207040306080B030204" pitchFamily="18" charset="0"/>
                </a:rPr>
                <a:t>Delivery pets in Bangladesh is not enough popular due to lack of professionalism.</a:t>
              </a:r>
            </a:p>
          </p:txBody>
        </p:sp>
        <p:sp>
          <p:nvSpPr>
            <p:cNvPr id="82" name="Oval 81">
              <a:extLst>
                <a:ext uri="{FF2B5EF4-FFF2-40B4-BE49-F238E27FC236}">
                  <a16:creationId xmlns:a16="http://schemas.microsoft.com/office/drawing/2014/main" id="{C0DCFE88-712D-4239-BF28-D73C7C7D3FDE}"/>
                </a:ext>
              </a:extLst>
            </p:cNvPr>
            <p:cNvSpPr/>
            <p:nvPr/>
          </p:nvSpPr>
          <p:spPr>
            <a:xfrm>
              <a:off x="1395984" y="4531697"/>
              <a:ext cx="1024128" cy="1015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E3A222B0-9996-4603-98D0-D83B9E748F3B}"/>
                </a:ext>
              </a:extLst>
            </p:cNvPr>
            <p:cNvSpPr txBox="1"/>
            <p:nvPr/>
          </p:nvSpPr>
          <p:spPr>
            <a:xfrm>
              <a:off x="2392680" y="4541520"/>
              <a:ext cx="3611880" cy="1384995"/>
            </a:xfrm>
            <a:prstGeom prst="rect">
              <a:avLst/>
            </a:prstGeom>
            <a:noFill/>
          </p:spPr>
          <p:txBody>
            <a:bodyPr wrap="square" rtlCol="0">
              <a:spAutoFit/>
            </a:bodyPr>
            <a:lstStyle/>
            <a:p>
              <a:r>
                <a:rPr lang="en-US" sz="2400" b="1" dirty="0">
                  <a:latin typeface="Californian FB" panose="0207040306080B030204" pitchFamily="18" charset="0"/>
                </a:rPr>
                <a:t>Lack of Online Support</a:t>
              </a:r>
            </a:p>
            <a:p>
              <a:r>
                <a:rPr lang="en-US" sz="2000" dirty="0">
                  <a:latin typeface="Californian FB" panose="0207040306080B030204" pitchFamily="18" charset="0"/>
                </a:rPr>
                <a:t>Most existing pet services do not provide comprehensive online guidance</a:t>
              </a:r>
            </a:p>
          </p:txBody>
        </p:sp>
        <p:sp>
          <p:nvSpPr>
            <p:cNvPr id="84" name="Oval 83">
              <a:extLst>
                <a:ext uri="{FF2B5EF4-FFF2-40B4-BE49-F238E27FC236}">
                  <a16:creationId xmlns:a16="http://schemas.microsoft.com/office/drawing/2014/main" id="{3EC86269-03F4-403E-859F-C57EA54FF320}"/>
                </a:ext>
              </a:extLst>
            </p:cNvPr>
            <p:cNvSpPr/>
            <p:nvPr/>
          </p:nvSpPr>
          <p:spPr>
            <a:xfrm>
              <a:off x="6234684" y="4541520"/>
              <a:ext cx="1024128" cy="1015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AA01F35-E173-460F-A193-2FFE16EA21E7}"/>
                </a:ext>
              </a:extLst>
            </p:cNvPr>
            <p:cNvSpPr txBox="1"/>
            <p:nvPr/>
          </p:nvSpPr>
          <p:spPr>
            <a:xfrm>
              <a:off x="7239000" y="4563380"/>
              <a:ext cx="3785616" cy="1384995"/>
            </a:xfrm>
            <a:prstGeom prst="rect">
              <a:avLst/>
            </a:prstGeom>
            <a:noFill/>
          </p:spPr>
          <p:txBody>
            <a:bodyPr wrap="square" rtlCol="0">
              <a:spAutoFit/>
            </a:bodyPr>
            <a:lstStyle/>
            <a:p>
              <a:r>
                <a:rPr lang="en-US" sz="2400" b="1" dirty="0">
                  <a:latin typeface="Californian FB" panose="0207040306080B030204" pitchFamily="18" charset="0"/>
                </a:rPr>
                <a:t>Absence of Transparency</a:t>
              </a:r>
            </a:p>
            <a:p>
              <a:r>
                <a:rPr lang="en-US" sz="2000" dirty="0">
                  <a:latin typeface="Californian FB" panose="0207040306080B030204" pitchFamily="18" charset="0"/>
                </a:rPr>
                <a:t>Often, buyers lack access to complete health, vaccination, and microchipping records for pets.</a:t>
              </a:r>
            </a:p>
          </p:txBody>
        </p:sp>
        <p:pic>
          <p:nvPicPr>
            <p:cNvPr id="86" name="Picture 85">
              <a:extLst>
                <a:ext uri="{FF2B5EF4-FFF2-40B4-BE49-F238E27FC236}">
                  <a16:creationId xmlns:a16="http://schemas.microsoft.com/office/drawing/2014/main" id="{AD746AFE-54D2-4BC0-AD73-68555DBEF28B}"/>
                </a:ext>
              </a:extLst>
            </p:cNvPr>
            <p:cNvPicPr>
              <a:picLocks noChangeAspect="1"/>
            </p:cNvPicPr>
            <p:nvPr/>
          </p:nvPicPr>
          <p:blipFill>
            <a:blip r:embed="rId5">
              <a:clrChange>
                <a:clrFrom>
                  <a:srgbClr val="1F1F1F">
                    <a:alpha val="17255"/>
                  </a:srgbClr>
                </a:clrFrom>
                <a:clrTo>
                  <a:srgbClr val="1F1F1F">
                    <a:alpha val="0"/>
                  </a:srgbClr>
                </a:clrTo>
              </a:clrChange>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1518892" y="2483455"/>
              <a:ext cx="722150" cy="733875"/>
            </a:xfrm>
            <a:prstGeom prst="rect">
              <a:avLst/>
            </a:prstGeom>
          </p:spPr>
        </p:pic>
        <p:pic>
          <p:nvPicPr>
            <p:cNvPr id="87" name="Picture 86">
              <a:extLst>
                <a:ext uri="{FF2B5EF4-FFF2-40B4-BE49-F238E27FC236}">
                  <a16:creationId xmlns:a16="http://schemas.microsoft.com/office/drawing/2014/main" id="{4D1E58C2-79D1-45B5-A1BE-2E53DE1543C3}"/>
                </a:ext>
              </a:extLst>
            </p:cNvPr>
            <p:cNvPicPr>
              <a:picLocks noChangeAspect="1"/>
            </p:cNvPicPr>
            <p:nvPr/>
          </p:nvPicPr>
          <p:blipFill>
            <a:blip r:embed="rId5">
              <a:clrChange>
                <a:clrFrom>
                  <a:srgbClr val="1F1F1F">
                    <a:alpha val="17255"/>
                  </a:srgbClr>
                </a:clrFrom>
                <a:clrTo>
                  <a:srgbClr val="1F1F1F">
                    <a:alpha val="0"/>
                  </a:srgbClr>
                </a:clrTo>
              </a:clrChange>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6385673" y="2493278"/>
              <a:ext cx="722150" cy="733875"/>
            </a:xfrm>
            <a:prstGeom prst="rect">
              <a:avLst/>
            </a:prstGeom>
          </p:spPr>
        </p:pic>
        <p:pic>
          <p:nvPicPr>
            <p:cNvPr id="88" name="Picture 87">
              <a:extLst>
                <a:ext uri="{FF2B5EF4-FFF2-40B4-BE49-F238E27FC236}">
                  <a16:creationId xmlns:a16="http://schemas.microsoft.com/office/drawing/2014/main" id="{111F552A-0EA9-43A4-9E7C-B3D8165A2F4B}"/>
                </a:ext>
              </a:extLst>
            </p:cNvPr>
            <p:cNvPicPr>
              <a:picLocks noChangeAspect="1"/>
            </p:cNvPicPr>
            <p:nvPr/>
          </p:nvPicPr>
          <p:blipFill>
            <a:blip r:embed="rId5">
              <a:clrChange>
                <a:clrFrom>
                  <a:srgbClr val="1F1F1F">
                    <a:alpha val="17255"/>
                  </a:srgbClr>
                </a:clrFrom>
                <a:clrTo>
                  <a:srgbClr val="1F1F1F">
                    <a:alpha val="0"/>
                  </a:srgbClr>
                </a:clrTo>
              </a:clrChange>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6385673" y="4651967"/>
              <a:ext cx="722150" cy="733875"/>
            </a:xfrm>
            <a:prstGeom prst="rect">
              <a:avLst/>
            </a:prstGeom>
          </p:spPr>
        </p:pic>
        <p:pic>
          <p:nvPicPr>
            <p:cNvPr id="89" name="Picture 88">
              <a:extLst>
                <a:ext uri="{FF2B5EF4-FFF2-40B4-BE49-F238E27FC236}">
                  <a16:creationId xmlns:a16="http://schemas.microsoft.com/office/drawing/2014/main" id="{29BD4A5D-62CC-4A0C-AFBA-AEA4F08DC95B}"/>
                </a:ext>
              </a:extLst>
            </p:cNvPr>
            <p:cNvPicPr>
              <a:picLocks noChangeAspect="1"/>
            </p:cNvPicPr>
            <p:nvPr/>
          </p:nvPicPr>
          <p:blipFill>
            <a:blip r:embed="rId5">
              <a:clrChange>
                <a:clrFrom>
                  <a:srgbClr val="1F1F1F">
                    <a:alpha val="17255"/>
                  </a:srgbClr>
                </a:clrFrom>
                <a:clrTo>
                  <a:srgbClr val="1F1F1F">
                    <a:alpha val="0"/>
                  </a:srgbClr>
                </a:clrTo>
              </a:clrChange>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1537180" y="4651967"/>
              <a:ext cx="722150" cy="733875"/>
            </a:xfrm>
            <a:prstGeom prst="rect">
              <a:avLst/>
            </a:prstGeom>
          </p:spPr>
        </p:pic>
      </p:grpSp>
      <p:sp>
        <p:nvSpPr>
          <p:cNvPr id="90" name="TextBox 89">
            <a:extLst>
              <a:ext uri="{FF2B5EF4-FFF2-40B4-BE49-F238E27FC236}">
                <a16:creationId xmlns:a16="http://schemas.microsoft.com/office/drawing/2014/main" id="{AEEBE678-504B-436C-ADB0-D5ECC3E3A275}"/>
              </a:ext>
            </a:extLst>
          </p:cNvPr>
          <p:cNvSpPr txBox="1"/>
          <p:nvPr/>
        </p:nvSpPr>
        <p:spPr>
          <a:xfrm>
            <a:off x="4285488" y="-2445370"/>
            <a:ext cx="3621024" cy="984885"/>
          </a:xfrm>
          <a:prstGeom prst="rect">
            <a:avLst/>
          </a:prstGeom>
          <a:noFill/>
        </p:spPr>
        <p:txBody>
          <a:bodyPr wrap="square" rtlCol="0">
            <a:spAutoFit/>
          </a:bodyPr>
          <a:lstStyle/>
          <a:p>
            <a:pPr algn="ctr"/>
            <a:r>
              <a:rPr lang="en-US" sz="4000" dirty="0">
                <a:solidFill>
                  <a:schemeClr val="bg1"/>
                </a:solidFill>
                <a:latin typeface="Cavilant" panose="02000500000000000000" pitchFamily="2" charset="0"/>
              </a:rPr>
              <a:t>LIMITATION</a:t>
            </a:r>
          </a:p>
          <a:p>
            <a:pPr algn="ctr"/>
            <a:r>
              <a:rPr lang="en-US" sz="1600" spc="300" dirty="0">
                <a:solidFill>
                  <a:schemeClr val="bg1"/>
                </a:solidFill>
                <a:latin typeface="Cavilant" panose="02000500000000000000" pitchFamily="2" charset="0"/>
              </a:rPr>
              <a:t>OF PRESENT SYSTEM</a:t>
            </a:r>
          </a:p>
        </p:txBody>
      </p:sp>
    </p:spTree>
    <p:extLst>
      <p:ext uri="{BB962C8B-B14F-4D97-AF65-F5344CB8AC3E}">
        <p14:creationId xmlns:p14="http://schemas.microsoft.com/office/powerpoint/2010/main" val="1778292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8281A3-14DC-4ED8-88CB-EF91EB07CC1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1"/>
            <a:ext cx="12192000" cy="8100393"/>
          </a:xfrm>
          <a:prstGeom prst="rect">
            <a:avLst/>
          </a:prstGeom>
        </p:spPr>
      </p:pic>
      <p:sp>
        <p:nvSpPr>
          <p:cNvPr id="4" name="TextBox 3">
            <a:extLst>
              <a:ext uri="{FF2B5EF4-FFF2-40B4-BE49-F238E27FC236}">
                <a16:creationId xmlns:a16="http://schemas.microsoft.com/office/drawing/2014/main" id="{AD7261EA-BDB2-4FEF-AEB3-FF1AE19D4FD1}"/>
              </a:ext>
            </a:extLst>
          </p:cNvPr>
          <p:cNvSpPr txBox="1"/>
          <p:nvPr/>
        </p:nvSpPr>
        <p:spPr>
          <a:xfrm>
            <a:off x="4285488" y="493776"/>
            <a:ext cx="3621024" cy="984885"/>
          </a:xfrm>
          <a:prstGeom prst="rect">
            <a:avLst/>
          </a:prstGeom>
          <a:noFill/>
        </p:spPr>
        <p:txBody>
          <a:bodyPr wrap="square" rtlCol="0">
            <a:spAutoFit/>
          </a:bodyPr>
          <a:lstStyle/>
          <a:p>
            <a:pPr algn="ctr"/>
            <a:r>
              <a:rPr lang="en-US" sz="4000" dirty="0">
                <a:solidFill>
                  <a:schemeClr val="bg1"/>
                </a:solidFill>
                <a:latin typeface="Cavilant" panose="02000500000000000000" pitchFamily="2" charset="0"/>
              </a:rPr>
              <a:t>LIMITATION</a:t>
            </a:r>
          </a:p>
          <a:p>
            <a:pPr algn="ctr"/>
            <a:r>
              <a:rPr lang="en-US" sz="1600" spc="300" dirty="0">
                <a:solidFill>
                  <a:schemeClr val="bg1"/>
                </a:solidFill>
                <a:latin typeface="Cavilant" panose="02000500000000000000" pitchFamily="2" charset="0"/>
              </a:rPr>
              <a:t>OF PRESENT SYSTEM</a:t>
            </a:r>
          </a:p>
        </p:txBody>
      </p:sp>
      <p:grpSp>
        <p:nvGrpSpPr>
          <p:cNvPr id="25" name="Group 24">
            <a:extLst>
              <a:ext uri="{FF2B5EF4-FFF2-40B4-BE49-F238E27FC236}">
                <a16:creationId xmlns:a16="http://schemas.microsoft.com/office/drawing/2014/main" id="{16E53F90-4944-4894-934B-AD2C4B04ABBB}"/>
              </a:ext>
            </a:extLst>
          </p:cNvPr>
          <p:cNvGrpSpPr/>
          <p:nvPr/>
        </p:nvGrpSpPr>
        <p:grpSpPr>
          <a:xfrm>
            <a:off x="1167384" y="1536192"/>
            <a:ext cx="9857232" cy="4882896"/>
            <a:chOff x="1167384" y="1536192"/>
            <a:chExt cx="9857232" cy="4882896"/>
          </a:xfrm>
        </p:grpSpPr>
        <p:sp>
          <p:nvSpPr>
            <p:cNvPr id="3" name="Rectangle 2">
              <a:extLst>
                <a:ext uri="{FF2B5EF4-FFF2-40B4-BE49-F238E27FC236}">
                  <a16:creationId xmlns:a16="http://schemas.microsoft.com/office/drawing/2014/main" id="{88F3B58E-9787-477B-BD50-F931ED81FA79}"/>
                </a:ext>
              </a:extLst>
            </p:cNvPr>
            <p:cNvSpPr/>
            <p:nvPr/>
          </p:nvSpPr>
          <p:spPr>
            <a:xfrm>
              <a:off x="1167384" y="1536192"/>
              <a:ext cx="9857232" cy="4882896"/>
            </a:xfrm>
            <a:prstGeom prst="rect">
              <a:avLst/>
            </a:prstGeom>
            <a:ln>
              <a:noFill/>
            </a:ln>
            <a:effectLst>
              <a:outerShdw blurRad="63500" sx="101000" sy="101000" algn="ctr" rotWithShape="0">
                <a:prstClr val="black">
                  <a:alpha val="28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76ABB8AD-124D-4639-BF46-EEFDD679C520}"/>
                </a:ext>
              </a:extLst>
            </p:cNvPr>
            <p:cNvSpPr/>
            <p:nvPr/>
          </p:nvSpPr>
          <p:spPr>
            <a:xfrm>
              <a:off x="1371600" y="2367617"/>
              <a:ext cx="1024128" cy="1015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3D9964F-506A-4C0F-9C03-BFA97DBC1EBD}"/>
                </a:ext>
              </a:extLst>
            </p:cNvPr>
            <p:cNvSpPr txBox="1"/>
            <p:nvPr/>
          </p:nvSpPr>
          <p:spPr>
            <a:xfrm>
              <a:off x="2368296" y="2340864"/>
              <a:ext cx="3611880" cy="1384995"/>
            </a:xfrm>
            <a:prstGeom prst="rect">
              <a:avLst/>
            </a:prstGeom>
            <a:noFill/>
          </p:spPr>
          <p:txBody>
            <a:bodyPr wrap="square" rtlCol="0">
              <a:spAutoFit/>
            </a:bodyPr>
            <a:lstStyle/>
            <a:p>
              <a:r>
                <a:rPr lang="en-US" sz="2400" b="1" dirty="0">
                  <a:latin typeface="Californian FB" panose="0207040306080B030204" pitchFamily="18" charset="0"/>
                </a:rPr>
                <a:t>Saturated Platforms</a:t>
              </a:r>
            </a:p>
            <a:p>
              <a:r>
                <a:rPr lang="en-US" sz="2000" dirty="0">
                  <a:latin typeface="Californian FB" panose="0207040306080B030204" pitchFamily="18" charset="0"/>
                </a:rPr>
                <a:t>Finding everything in one location is challenging for pet owners.</a:t>
              </a:r>
            </a:p>
          </p:txBody>
        </p:sp>
        <p:sp>
          <p:nvSpPr>
            <p:cNvPr id="10" name="Oval 9">
              <a:extLst>
                <a:ext uri="{FF2B5EF4-FFF2-40B4-BE49-F238E27FC236}">
                  <a16:creationId xmlns:a16="http://schemas.microsoft.com/office/drawing/2014/main" id="{88400DA6-4DA4-427A-A498-4A3FBEC5A803}"/>
                </a:ext>
              </a:extLst>
            </p:cNvPr>
            <p:cNvSpPr/>
            <p:nvPr/>
          </p:nvSpPr>
          <p:spPr>
            <a:xfrm>
              <a:off x="6234684" y="2367617"/>
              <a:ext cx="1024128" cy="1015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7D1DFE6-1AC7-46EC-8A5D-4BB6EA8AB391}"/>
                </a:ext>
              </a:extLst>
            </p:cNvPr>
            <p:cNvSpPr txBox="1"/>
            <p:nvPr/>
          </p:nvSpPr>
          <p:spPr>
            <a:xfrm>
              <a:off x="7239000" y="2346960"/>
              <a:ext cx="3611880" cy="1384995"/>
            </a:xfrm>
            <a:prstGeom prst="rect">
              <a:avLst/>
            </a:prstGeom>
            <a:noFill/>
          </p:spPr>
          <p:txBody>
            <a:bodyPr wrap="square" rtlCol="0">
              <a:spAutoFit/>
            </a:bodyPr>
            <a:lstStyle/>
            <a:p>
              <a:r>
                <a:rPr lang="en-US" sz="2400" b="1" dirty="0">
                  <a:latin typeface="Californian FB" panose="0207040306080B030204" pitchFamily="18" charset="0"/>
                </a:rPr>
                <a:t>Limited Delivery Options</a:t>
              </a:r>
            </a:p>
            <a:p>
              <a:r>
                <a:rPr lang="en-US" sz="2000" dirty="0">
                  <a:latin typeface="Californian FB" panose="0207040306080B030204" pitchFamily="18" charset="0"/>
                </a:rPr>
                <a:t>Delivery pets in Bangladesh is not enough popular due to lack of professionalism.</a:t>
              </a:r>
            </a:p>
          </p:txBody>
        </p:sp>
        <p:sp>
          <p:nvSpPr>
            <p:cNvPr id="14" name="Oval 13">
              <a:extLst>
                <a:ext uri="{FF2B5EF4-FFF2-40B4-BE49-F238E27FC236}">
                  <a16:creationId xmlns:a16="http://schemas.microsoft.com/office/drawing/2014/main" id="{0A63DDC8-4588-451E-9FCB-0D14E6E5F434}"/>
                </a:ext>
              </a:extLst>
            </p:cNvPr>
            <p:cNvSpPr/>
            <p:nvPr/>
          </p:nvSpPr>
          <p:spPr>
            <a:xfrm>
              <a:off x="1395984" y="4531697"/>
              <a:ext cx="1024128" cy="1015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D0525F3-AF71-4426-AFB7-9F2D061C269A}"/>
                </a:ext>
              </a:extLst>
            </p:cNvPr>
            <p:cNvSpPr txBox="1"/>
            <p:nvPr/>
          </p:nvSpPr>
          <p:spPr>
            <a:xfrm>
              <a:off x="2392680" y="4541520"/>
              <a:ext cx="3611880" cy="1384995"/>
            </a:xfrm>
            <a:prstGeom prst="rect">
              <a:avLst/>
            </a:prstGeom>
            <a:noFill/>
          </p:spPr>
          <p:txBody>
            <a:bodyPr wrap="square" rtlCol="0">
              <a:spAutoFit/>
            </a:bodyPr>
            <a:lstStyle/>
            <a:p>
              <a:r>
                <a:rPr lang="en-US" sz="2400" b="1" dirty="0">
                  <a:latin typeface="Californian FB" panose="0207040306080B030204" pitchFamily="18" charset="0"/>
                </a:rPr>
                <a:t>Lack of Online Support</a:t>
              </a:r>
            </a:p>
            <a:p>
              <a:r>
                <a:rPr lang="en-US" sz="2000" dirty="0">
                  <a:latin typeface="Californian FB" panose="0207040306080B030204" pitchFamily="18" charset="0"/>
                </a:rPr>
                <a:t>Most existing pet services do not provide comprehensive online guidance</a:t>
              </a:r>
            </a:p>
          </p:txBody>
        </p:sp>
        <p:sp>
          <p:nvSpPr>
            <p:cNvPr id="16" name="Oval 15">
              <a:extLst>
                <a:ext uri="{FF2B5EF4-FFF2-40B4-BE49-F238E27FC236}">
                  <a16:creationId xmlns:a16="http://schemas.microsoft.com/office/drawing/2014/main" id="{A93005AB-1E48-4A54-9439-4510542CF93D}"/>
                </a:ext>
              </a:extLst>
            </p:cNvPr>
            <p:cNvSpPr/>
            <p:nvPr/>
          </p:nvSpPr>
          <p:spPr>
            <a:xfrm>
              <a:off x="6234684" y="4541520"/>
              <a:ext cx="1024128" cy="1015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63C2D70-5216-42DD-83ED-2BE07D61D97A}"/>
                </a:ext>
              </a:extLst>
            </p:cNvPr>
            <p:cNvSpPr txBox="1"/>
            <p:nvPr/>
          </p:nvSpPr>
          <p:spPr>
            <a:xfrm>
              <a:off x="7239000" y="4563380"/>
              <a:ext cx="3785616" cy="1384995"/>
            </a:xfrm>
            <a:prstGeom prst="rect">
              <a:avLst/>
            </a:prstGeom>
            <a:noFill/>
          </p:spPr>
          <p:txBody>
            <a:bodyPr wrap="square" rtlCol="0">
              <a:spAutoFit/>
            </a:bodyPr>
            <a:lstStyle/>
            <a:p>
              <a:r>
                <a:rPr lang="en-US" sz="2400" b="1" dirty="0">
                  <a:latin typeface="Californian FB" panose="0207040306080B030204" pitchFamily="18" charset="0"/>
                </a:rPr>
                <a:t>Absence of Transparency</a:t>
              </a:r>
            </a:p>
            <a:p>
              <a:r>
                <a:rPr lang="en-US" sz="2000" dirty="0">
                  <a:latin typeface="Californian FB" panose="0207040306080B030204" pitchFamily="18" charset="0"/>
                </a:rPr>
                <a:t>Often, buyers lack access to complete health, vaccination, and microchipping records for pets.</a:t>
              </a:r>
            </a:p>
          </p:txBody>
        </p:sp>
        <p:pic>
          <p:nvPicPr>
            <p:cNvPr id="21" name="Picture 20">
              <a:extLst>
                <a:ext uri="{FF2B5EF4-FFF2-40B4-BE49-F238E27FC236}">
                  <a16:creationId xmlns:a16="http://schemas.microsoft.com/office/drawing/2014/main" id="{6CE3DD5F-55C6-4D30-8674-0FD882624AF1}"/>
                </a:ext>
              </a:extLst>
            </p:cNvPr>
            <p:cNvPicPr>
              <a:picLocks noChangeAspect="1"/>
            </p:cNvPicPr>
            <p:nvPr/>
          </p:nvPicPr>
          <p:blipFill>
            <a:blip r:embed="rId4">
              <a:clrChange>
                <a:clrFrom>
                  <a:srgbClr val="1F1F1F">
                    <a:alpha val="17255"/>
                  </a:srgbClr>
                </a:clrFrom>
                <a:clrTo>
                  <a:srgbClr val="1F1F1F">
                    <a:alpha val="0"/>
                  </a:srgbClr>
                </a:clrTo>
              </a:clrChange>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518892" y="2483455"/>
              <a:ext cx="722150" cy="733875"/>
            </a:xfrm>
            <a:prstGeom prst="rect">
              <a:avLst/>
            </a:prstGeom>
          </p:spPr>
        </p:pic>
        <p:pic>
          <p:nvPicPr>
            <p:cNvPr id="22" name="Picture 21">
              <a:extLst>
                <a:ext uri="{FF2B5EF4-FFF2-40B4-BE49-F238E27FC236}">
                  <a16:creationId xmlns:a16="http://schemas.microsoft.com/office/drawing/2014/main" id="{1D2137F5-1A7C-4524-96FA-D2DD0F2996FB}"/>
                </a:ext>
              </a:extLst>
            </p:cNvPr>
            <p:cNvPicPr>
              <a:picLocks noChangeAspect="1"/>
            </p:cNvPicPr>
            <p:nvPr/>
          </p:nvPicPr>
          <p:blipFill>
            <a:blip r:embed="rId4">
              <a:clrChange>
                <a:clrFrom>
                  <a:srgbClr val="1F1F1F">
                    <a:alpha val="17255"/>
                  </a:srgbClr>
                </a:clrFrom>
                <a:clrTo>
                  <a:srgbClr val="1F1F1F">
                    <a:alpha val="0"/>
                  </a:srgbClr>
                </a:clrTo>
              </a:clrChange>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6385673" y="2493278"/>
              <a:ext cx="722150" cy="733875"/>
            </a:xfrm>
            <a:prstGeom prst="rect">
              <a:avLst/>
            </a:prstGeom>
          </p:spPr>
        </p:pic>
        <p:pic>
          <p:nvPicPr>
            <p:cNvPr id="23" name="Picture 22">
              <a:extLst>
                <a:ext uri="{FF2B5EF4-FFF2-40B4-BE49-F238E27FC236}">
                  <a16:creationId xmlns:a16="http://schemas.microsoft.com/office/drawing/2014/main" id="{1E300BF9-AD0E-4B3D-AAA9-E77F5CBA705D}"/>
                </a:ext>
              </a:extLst>
            </p:cNvPr>
            <p:cNvPicPr>
              <a:picLocks noChangeAspect="1"/>
            </p:cNvPicPr>
            <p:nvPr/>
          </p:nvPicPr>
          <p:blipFill>
            <a:blip r:embed="rId4">
              <a:clrChange>
                <a:clrFrom>
                  <a:srgbClr val="1F1F1F">
                    <a:alpha val="17255"/>
                  </a:srgbClr>
                </a:clrFrom>
                <a:clrTo>
                  <a:srgbClr val="1F1F1F">
                    <a:alpha val="0"/>
                  </a:srgbClr>
                </a:clrTo>
              </a:clrChange>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6385673" y="4651967"/>
              <a:ext cx="722150" cy="733875"/>
            </a:xfrm>
            <a:prstGeom prst="rect">
              <a:avLst/>
            </a:prstGeom>
          </p:spPr>
        </p:pic>
        <p:pic>
          <p:nvPicPr>
            <p:cNvPr id="24" name="Picture 23">
              <a:extLst>
                <a:ext uri="{FF2B5EF4-FFF2-40B4-BE49-F238E27FC236}">
                  <a16:creationId xmlns:a16="http://schemas.microsoft.com/office/drawing/2014/main" id="{7D7D507D-27A6-4E4E-8A42-96DF68278467}"/>
                </a:ext>
              </a:extLst>
            </p:cNvPr>
            <p:cNvPicPr>
              <a:picLocks noChangeAspect="1"/>
            </p:cNvPicPr>
            <p:nvPr/>
          </p:nvPicPr>
          <p:blipFill>
            <a:blip r:embed="rId4">
              <a:clrChange>
                <a:clrFrom>
                  <a:srgbClr val="1F1F1F">
                    <a:alpha val="17255"/>
                  </a:srgbClr>
                </a:clrFrom>
                <a:clrTo>
                  <a:srgbClr val="1F1F1F">
                    <a:alpha val="0"/>
                  </a:srgbClr>
                </a:clrTo>
              </a:clrChange>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537180" y="4651967"/>
              <a:ext cx="722150" cy="733875"/>
            </a:xfrm>
            <a:prstGeom prst="rect">
              <a:avLst/>
            </a:prstGeom>
          </p:spPr>
        </p:pic>
      </p:grpSp>
      <p:grpSp>
        <p:nvGrpSpPr>
          <p:cNvPr id="26" name="Group 25">
            <a:extLst>
              <a:ext uri="{FF2B5EF4-FFF2-40B4-BE49-F238E27FC236}">
                <a16:creationId xmlns:a16="http://schemas.microsoft.com/office/drawing/2014/main" id="{75486E37-605F-48F7-9146-3EAD4919B750}"/>
              </a:ext>
            </a:extLst>
          </p:cNvPr>
          <p:cNvGrpSpPr/>
          <p:nvPr/>
        </p:nvGrpSpPr>
        <p:grpSpPr>
          <a:xfrm>
            <a:off x="3621024" y="-22709266"/>
            <a:ext cx="8595360" cy="12481560"/>
            <a:chOff x="3617321" y="-355600"/>
            <a:chExt cx="8595360" cy="12481560"/>
          </a:xfrm>
        </p:grpSpPr>
        <p:sp>
          <p:nvSpPr>
            <p:cNvPr id="27" name="Rectangle 26">
              <a:extLst>
                <a:ext uri="{FF2B5EF4-FFF2-40B4-BE49-F238E27FC236}">
                  <a16:creationId xmlns:a16="http://schemas.microsoft.com/office/drawing/2014/main" id="{AACA0B31-2BD9-42C0-B7CC-2360FD0CC7D2}"/>
                </a:ext>
              </a:extLst>
            </p:cNvPr>
            <p:cNvSpPr/>
            <p:nvPr/>
          </p:nvSpPr>
          <p:spPr>
            <a:xfrm>
              <a:off x="3617321" y="-355600"/>
              <a:ext cx="8595360" cy="12481560"/>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23101F84-70EE-4269-806A-98FD634D818D}"/>
                </a:ext>
              </a:extLst>
            </p:cNvPr>
            <p:cNvSpPr txBox="1"/>
            <p:nvPr/>
          </p:nvSpPr>
          <p:spPr>
            <a:xfrm>
              <a:off x="10183968" y="676290"/>
              <a:ext cx="1301383" cy="1015663"/>
            </a:xfrm>
            <a:prstGeom prst="rect">
              <a:avLst/>
            </a:prstGeom>
            <a:noFill/>
          </p:spPr>
          <p:txBody>
            <a:bodyPr wrap="square" rtlCol="0">
              <a:spAutoFit/>
            </a:bodyPr>
            <a:lstStyle/>
            <a:p>
              <a:r>
                <a:rPr lang="en-US" sz="6000" b="1" dirty="0">
                  <a:latin typeface="Cavilant" panose="02000500000000000000" pitchFamily="2" charset="0"/>
                </a:rPr>
                <a:t>02</a:t>
              </a:r>
            </a:p>
          </p:txBody>
        </p:sp>
        <p:sp>
          <p:nvSpPr>
            <p:cNvPr id="29" name="TextBox 28">
              <a:extLst>
                <a:ext uri="{FF2B5EF4-FFF2-40B4-BE49-F238E27FC236}">
                  <a16:creationId xmlns:a16="http://schemas.microsoft.com/office/drawing/2014/main" id="{6C69717F-4E38-4F55-BF28-00D56EF8CD9E}"/>
                </a:ext>
              </a:extLst>
            </p:cNvPr>
            <p:cNvSpPr txBox="1"/>
            <p:nvPr/>
          </p:nvSpPr>
          <p:spPr>
            <a:xfrm>
              <a:off x="5977485" y="1506896"/>
              <a:ext cx="5507866" cy="1015663"/>
            </a:xfrm>
            <a:prstGeom prst="rect">
              <a:avLst/>
            </a:prstGeom>
            <a:noFill/>
          </p:spPr>
          <p:txBody>
            <a:bodyPr wrap="square" rtlCol="0">
              <a:spAutoFit/>
            </a:bodyPr>
            <a:lstStyle/>
            <a:p>
              <a:pPr algn="ctr"/>
              <a:r>
                <a:rPr lang="en-US" sz="6000" b="1" dirty="0">
                  <a:latin typeface="Cavilant" panose="02000500000000000000" pitchFamily="2" charset="0"/>
                </a:rPr>
                <a:t>MOTIVATION</a:t>
              </a:r>
            </a:p>
          </p:txBody>
        </p:sp>
        <p:sp>
          <p:nvSpPr>
            <p:cNvPr id="30" name="Rectangle 29">
              <a:extLst>
                <a:ext uri="{FF2B5EF4-FFF2-40B4-BE49-F238E27FC236}">
                  <a16:creationId xmlns:a16="http://schemas.microsoft.com/office/drawing/2014/main" id="{94E9F84A-9C2A-4F01-AD58-0ACC9E359974}"/>
                </a:ext>
              </a:extLst>
            </p:cNvPr>
            <p:cNvSpPr/>
            <p:nvPr/>
          </p:nvSpPr>
          <p:spPr>
            <a:xfrm rot="16200000">
              <a:off x="11372491" y="503609"/>
              <a:ext cx="95282" cy="43282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6D3049EF-EE52-423A-8587-3E973A39E1CD}"/>
                </a:ext>
              </a:extLst>
            </p:cNvPr>
            <p:cNvGrpSpPr/>
            <p:nvPr/>
          </p:nvGrpSpPr>
          <p:grpSpPr>
            <a:xfrm>
              <a:off x="4406383" y="5315285"/>
              <a:ext cx="2160497" cy="523220"/>
              <a:chOff x="-231016" y="1454982"/>
              <a:chExt cx="2160497" cy="523220"/>
            </a:xfrm>
          </p:grpSpPr>
          <p:sp>
            <p:nvSpPr>
              <p:cNvPr id="33" name="TextBox 32">
                <a:extLst>
                  <a:ext uri="{FF2B5EF4-FFF2-40B4-BE49-F238E27FC236}">
                    <a16:creationId xmlns:a16="http://schemas.microsoft.com/office/drawing/2014/main" id="{6CC09DBE-3C08-43BB-81A5-52019FD83832}"/>
                  </a:ext>
                </a:extLst>
              </p:cNvPr>
              <p:cNvSpPr txBox="1"/>
              <p:nvPr/>
            </p:nvSpPr>
            <p:spPr>
              <a:xfrm>
                <a:off x="44411" y="145498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34" name="Picture 33">
                <a:extLst>
                  <a:ext uri="{FF2B5EF4-FFF2-40B4-BE49-F238E27FC236}">
                    <a16:creationId xmlns:a16="http://schemas.microsoft.com/office/drawing/2014/main" id="{9DF3BA74-A21B-4EB8-A5EE-53AAE1778D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832035">
                <a:off x="-231016" y="1522393"/>
                <a:ext cx="267867" cy="267867"/>
              </a:xfrm>
              <a:prstGeom prst="rect">
                <a:avLst/>
              </a:prstGeom>
            </p:spPr>
          </p:pic>
          <p:pic>
            <p:nvPicPr>
              <p:cNvPr id="35" name="Picture 34">
                <a:extLst>
                  <a:ext uri="{FF2B5EF4-FFF2-40B4-BE49-F238E27FC236}">
                    <a16:creationId xmlns:a16="http://schemas.microsoft.com/office/drawing/2014/main" id="{8632B1C9-73ED-4B6D-B889-6E6D548FF7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92979">
                <a:off x="8039" y="1553279"/>
                <a:ext cx="345900" cy="345900"/>
              </a:xfrm>
              <a:prstGeom prst="rect">
                <a:avLst/>
              </a:prstGeom>
            </p:spPr>
          </p:pic>
        </p:grpSp>
        <p:sp>
          <p:nvSpPr>
            <p:cNvPr id="32" name="Rectangle 31">
              <a:extLst>
                <a:ext uri="{FF2B5EF4-FFF2-40B4-BE49-F238E27FC236}">
                  <a16:creationId xmlns:a16="http://schemas.microsoft.com/office/drawing/2014/main" id="{F8B2CEE8-A3A9-4B9A-84C3-6FB6ADC39F8B}"/>
                </a:ext>
              </a:extLst>
            </p:cNvPr>
            <p:cNvSpPr/>
            <p:nvPr/>
          </p:nvSpPr>
          <p:spPr>
            <a:xfrm>
              <a:off x="4191674" y="2737763"/>
              <a:ext cx="7248502" cy="1631216"/>
            </a:xfrm>
            <a:prstGeom prst="rect">
              <a:avLst/>
            </a:prstGeom>
          </p:spPr>
          <p:txBody>
            <a:bodyPr wrap="square">
              <a:spAutoFit/>
            </a:bodyPr>
            <a:lstStyle/>
            <a:p>
              <a:pPr algn="r"/>
              <a:r>
                <a:rPr lang="en-US" sz="2000" dirty="0">
                  <a:latin typeface="Californian FB" panose="0207040306080B030204" pitchFamily="18" charset="0"/>
                </a:rPr>
                <a:t>As passionate pet lovers, we understand how challenging it can be to find trustworthy information, quality pets, and essential products at one place in Bangladesh. This project inspires us to create a service that not only simplifies pet adoption and purchase but also supports pet owners in providing care for their beloved companions.</a:t>
              </a:r>
            </a:p>
          </p:txBody>
        </p:sp>
      </p:grpSp>
      <p:sp>
        <p:nvSpPr>
          <p:cNvPr id="36" name="TextBox 35">
            <a:extLst>
              <a:ext uri="{FF2B5EF4-FFF2-40B4-BE49-F238E27FC236}">
                <a16:creationId xmlns:a16="http://schemas.microsoft.com/office/drawing/2014/main" id="{B10DEB0F-17B6-41A9-8587-ED83CBADDD29}"/>
              </a:ext>
            </a:extLst>
          </p:cNvPr>
          <p:cNvSpPr txBox="1"/>
          <p:nvPr/>
        </p:nvSpPr>
        <p:spPr>
          <a:xfrm>
            <a:off x="9597358" y="667222"/>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37" name="Picture 36">
            <a:extLst>
              <a:ext uri="{FF2B5EF4-FFF2-40B4-BE49-F238E27FC236}">
                <a16:creationId xmlns:a16="http://schemas.microsoft.com/office/drawing/2014/main" id="{D036C4F1-B665-45AA-9558-55D57D0D32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832035">
            <a:off x="9321931" y="734633"/>
            <a:ext cx="267867" cy="267867"/>
          </a:xfrm>
          <a:prstGeom prst="rect">
            <a:avLst/>
          </a:prstGeom>
        </p:spPr>
      </p:pic>
      <p:pic>
        <p:nvPicPr>
          <p:cNvPr id="38" name="Picture 37">
            <a:extLst>
              <a:ext uri="{FF2B5EF4-FFF2-40B4-BE49-F238E27FC236}">
                <a16:creationId xmlns:a16="http://schemas.microsoft.com/office/drawing/2014/main" id="{81D5E2BF-93E3-4ECA-8C2D-E901BC4E23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92979">
            <a:off x="9560986" y="765519"/>
            <a:ext cx="345900" cy="345900"/>
          </a:xfrm>
          <a:prstGeom prst="rect">
            <a:avLst/>
          </a:prstGeom>
        </p:spPr>
      </p:pic>
    </p:spTree>
    <p:extLst>
      <p:ext uri="{BB962C8B-B14F-4D97-AF65-F5344CB8AC3E}">
        <p14:creationId xmlns:p14="http://schemas.microsoft.com/office/powerpoint/2010/main" val="3021072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6D5CE18-390E-4D1F-8F94-CF2E51169716}"/>
              </a:ext>
            </a:extLst>
          </p:cNvPr>
          <p:cNvGrpSpPr/>
          <p:nvPr/>
        </p:nvGrpSpPr>
        <p:grpSpPr>
          <a:xfrm>
            <a:off x="9773513" y="266214"/>
            <a:ext cx="2160497" cy="523220"/>
            <a:chOff x="4406383" y="5593584"/>
            <a:chExt cx="2160497" cy="523220"/>
          </a:xfrm>
        </p:grpSpPr>
        <p:sp>
          <p:nvSpPr>
            <p:cNvPr id="2" name="TextBox 1">
              <a:extLst>
                <a:ext uri="{FF2B5EF4-FFF2-40B4-BE49-F238E27FC236}">
                  <a16:creationId xmlns:a16="http://schemas.microsoft.com/office/drawing/2014/main" id="{7B852EF6-97F0-4ECA-A41F-2EAC26990F63}"/>
                </a:ext>
              </a:extLst>
            </p:cNvPr>
            <p:cNvSpPr txBox="1"/>
            <p:nvPr/>
          </p:nvSpPr>
          <p:spPr>
            <a:xfrm>
              <a:off x="4681810" y="5593584"/>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3" name="Picture 2">
              <a:extLst>
                <a:ext uri="{FF2B5EF4-FFF2-40B4-BE49-F238E27FC236}">
                  <a16:creationId xmlns:a16="http://schemas.microsoft.com/office/drawing/2014/main" id="{C97968B9-3C74-4456-8274-A99BA3551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32035">
              <a:off x="4406383" y="5660995"/>
              <a:ext cx="267867" cy="267867"/>
            </a:xfrm>
            <a:prstGeom prst="rect">
              <a:avLst/>
            </a:prstGeom>
          </p:spPr>
        </p:pic>
        <p:pic>
          <p:nvPicPr>
            <p:cNvPr id="4" name="Picture 3">
              <a:extLst>
                <a:ext uri="{FF2B5EF4-FFF2-40B4-BE49-F238E27FC236}">
                  <a16:creationId xmlns:a16="http://schemas.microsoft.com/office/drawing/2014/main" id="{84E76BF6-1A0E-4518-ABD2-08CC34DA9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2979">
              <a:off x="4645438" y="5691881"/>
              <a:ext cx="345900" cy="345900"/>
            </a:xfrm>
            <a:prstGeom prst="rect">
              <a:avLst/>
            </a:prstGeom>
          </p:spPr>
        </p:pic>
      </p:grpSp>
      <p:grpSp>
        <p:nvGrpSpPr>
          <p:cNvPr id="54" name="Group 53">
            <a:extLst>
              <a:ext uri="{FF2B5EF4-FFF2-40B4-BE49-F238E27FC236}">
                <a16:creationId xmlns:a16="http://schemas.microsoft.com/office/drawing/2014/main" id="{F3EEA108-FDC4-4911-A2C8-C645CA5B8B9E}"/>
              </a:ext>
            </a:extLst>
          </p:cNvPr>
          <p:cNvGrpSpPr/>
          <p:nvPr/>
        </p:nvGrpSpPr>
        <p:grpSpPr>
          <a:xfrm>
            <a:off x="-563218" y="0"/>
            <a:ext cx="4936435" cy="6858000"/>
            <a:chOff x="-563218" y="0"/>
            <a:chExt cx="4936435" cy="6858000"/>
          </a:xfrm>
        </p:grpSpPr>
        <p:sp>
          <p:nvSpPr>
            <p:cNvPr id="6" name="Rectangle 5">
              <a:extLst>
                <a:ext uri="{FF2B5EF4-FFF2-40B4-BE49-F238E27FC236}">
                  <a16:creationId xmlns:a16="http://schemas.microsoft.com/office/drawing/2014/main" id="{312C3E33-FC22-4161-B4EE-5E5C5AC384F8}"/>
                </a:ext>
              </a:extLst>
            </p:cNvPr>
            <p:cNvSpPr/>
            <p:nvPr/>
          </p:nvSpPr>
          <p:spPr>
            <a:xfrm>
              <a:off x="0" y="0"/>
              <a:ext cx="4373217" cy="6858000"/>
            </a:xfrm>
            <a:prstGeom prst="rect">
              <a:avLst/>
            </a:prstGeom>
            <a:solidFill>
              <a:srgbClr val="333538"/>
            </a:solidFill>
            <a:ln>
              <a:noFill/>
            </a:ln>
            <a:effectLst>
              <a:outerShdw blurRad="50800" dist="38100" dir="2700000" sx="101000" sy="101000" algn="tl" rotWithShape="0">
                <a:prstClr val="black">
                  <a:alpha val="28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4E24B7E-A9BE-4A6A-9B30-31882A795865}"/>
                </a:ext>
              </a:extLst>
            </p:cNvPr>
            <p:cNvSpPr txBox="1"/>
            <p:nvPr/>
          </p:nvSpPr>
          <p:spPr>
            <a:xfrm>
              <a:off x="-19880" y="2027582"/>
              <a:ext cx="3657600" cy="523220"/>
            </a:xfrm>
            <a:prstGeom prst="rect">
              <a:avLst/>
            </a:prstGeom>
            <a:noFill/>
          </p:spPr>
          <p:txBody>
            <a:bodyPr wrap="square" rtlCol="0">
              <a:spAutoFit/>
            </a:bodyPr>
            <a:lstStyle/>
            <a:p>
              <a:pPr algn="ctr"/>
              <a:r>
                <a:rPr lang="en-US" sz="2800" dirty="0">
                  <a:solidFill>
                    <a:schemeClr val="bg1"/>
                  </a:solidFill>
                  <a:latin typeface="Cavilant" panose="02000500000000000000" pitchFamily="2" charset="0"/>
                </a:rPr>
                <a:t>OBJECTIVES</a:t>
              </a:r>
            </a:p>
          </p:txBody>
        </p:sp>
        <p:sp>
          <p:nvSpPr>
            <p:cNvPr id="9" name="TextBox 8">
              <a:extLst>
                <a:ext uri="{FF2B5EF4-FFF2-40B4-BE49-F238E27FC236}">
                  <a16:creationId xmlns:a16="http://schemas.microsoft.com/office/drawing/2014/main" id="{628CB4F2-5ECD-47E4-91A1-4AE48A3CE2B9}"/>
                </a:ext>
              </a:extLst>
            </p:cNvPr>
            <p:cNvSpPr txBox="1"/>
            <p:nvPr/>
          </p:nvSpPr>
          <p:spPr>
            <a:xfrm>
              <a:off x="-563218" y="1683026"/>
              <a:ext cx="3657600" cy="523220"/>
            </a:xfrm>
            <a:prstGeom prst="rect">
              <a:avLst/>
            </a:prstGeom>
            <a:noFill/>
          </p:spPr>
          <p:txBody>
            <a:bodyPr wrap="square" rtlCol="0">
              <a:spAutoFit/>
            </a:bodyPr>
            <a:lstStyle/>
            <a:p>
              <a:pPr algn="ctr"/>
              <a:r>
                <a:rPr lang="en-US" sz="2800" dirty="0">
                  <a:solidFill>
                    <a:schemeClr val="bg1"/>
                  </a:solidFill>
                  <a:latin typeface="Cavilant" panose="02000500000000000000" pitchFamily="2" charset="0"/>
                </a:rPr>
                <a:t>PROJECT</a:t>
              </a:r>
            </a:p>
          </p:txBody>
        </p:sp>
        <p:sp>
          <p:nvSpPr>
            <p:cNvPr id="10" name="Rectangle 9">
              <a:extLst>
                <a:ext uri="{FF2B5EF4-FFF2-40B4-BE49-F238E27FC236}">
                  <a16:creationId xmlns:a16="http://schemas.microsoft.com/office/drawing/2014/main" id="{38998467-468B-4339-B57D-F4CE0756999E}"/>
                </a:ext>
              </a:extLst>
            </p:cNvPr>
            <p:cNvSpPr/>
            <p:nvPr/>
          </p:nvSpPr>
          <p:spPr>
            <a:xfrm>
              <a:off x="1709530" y="2550802"/>
              <a:ext cx="166977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71EB4C2-54E8-4E0B-BD00-8049133E10A3}"/>
                </a:ext>
              </a:extLst>
            </p:cNvPr>
            <p:cNvSpPr txBox="1"/>
            <p:nvPr/>
          </p:nvSpPr>
          <p:spPr>
            <a:xfrm>
              <a:off x="258419" y="3101008"/>
              <a:ext cx="3379301" cy="163121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objective of this project is to create an all-in-one platform for pet adoption, products, and services, making pet care convenient.</a:t>
              </a:r>
            </a:p>
          </p:txBody>
        </p:sp>
        <p:grpSp>
          <p:nvGrpSpPr>
            <p:cNvPr id="16" name="Group 15">
              <a:extLst>
                <a:ext uri="{FF2B5EF4-FFF2-40B4-BE49-F238E27FC236}">
                  <a16:creationId xmlns:a16="http://schemas.microsoft.com/office/drawing/2014/main" id="{92226F6A-CE8A-47F6-84F6-17E2A70A95B0}"/>
                </a:ext>
              </a:extLst>
            </p:cNvPr>
            <p:cNvGrpSpPr/>
            <p:nvPr/>
          </p:nvGrpSpPr>
          <p:grpSpPr>
            <a:xfrm>
              <a:off x="363448" y="5282430"/>
              <a:ext cx="1094046" cy="174098"/>
              <a:chOff x="5105310" y="5621842"/>
              <a:chExt cx="350519" cy="46201"/>
            </a:xfrm>
          </p:grpSpPr>
          <p:sp>
            <p:nvSpPr>
              <p:cNvPr id="12" name="Oval 11">
                <a:extLst>
                  <a:ext uri="{FF2B5EF4-FFF2-40B4-BE49-F238E27FC236}">
                    <a16:creationId xmlns:a16="http://schemas.microsoft.com/office/drawing/2014/main" id="{982A65F8-EF59-46C8-9F63-CDD45A8BD77F}"/>
                  </a:ext>
                </a:extLst>
              </p:cNvPr>
              <p:cNvSpPr/>
              <p:nvPr/>
            </p:nvSpPr>
            <p:spPr>
              <a:xfrm>
                <a:off x="5105310" y="562232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368E4E9-692F-4F3B-BFC5-D3D77D641630}"/>
                  </a:ext>
                </a:extLst>
              </p:cNvPr>
              <p:cNvSpPr/>
              <p:nvPr/>
            </p:nvSpPr>
            <p:spPr>
              <a:xfrm>
                <a:off x="5257710" y="5622083"/>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0DA8F15-7025-4F9F-839A-AE10D37AA896}"/>
                  </a:ext>
                </a:extLst>
              </p:cNvPr>
              <p:cNvSpPr/>
              <p:nvPr/>
            </p:nvSpPr>
            <p:spPr>
              <a:xfrm>
                <a:off x="5410110" y="562184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 name="Rectangle 6">
            <a:extLst>
              <a:ext uri="{FF2B5EF4-FFF2-40B4-BE49-F238E27FC236}">
                <a16:creationId xmlns:a16="http://schemas.microsoft.com/office/drawing/2014/main" id="{4B435A9A-0781-4F7D-9291-F6200BF0596A}"/>
              </a:ext>
            </a:extLst>
          </p:cNvPr>
          <p:cNvSpPr/>
          <p:nvPr/>
        </p:nvSpPr>
        <p:spPr>
          <a:xfrm>
            <a:off x="3717235" y="954158"/>
            <a:ext cx="7394713" cy="4949683"/>
          </a:xfrm>
          <a:prstGeom prst="rect">
            <a:avLst/>
          </a:prstGeom>
          <a:ln>
            <a:noFill/>
          </a:ln>
          <a:effectLst>
            <a:outerShdw blurRad="63500" sx="101000" sy="101000" algn="ctr" rotWithShape="0">
              <a:prstClr val="black">
                <a:alpha val="12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46618E8B-9FC9-482A-BAAA-AD04C1F815DF}"/>
              </a:ext>
            </a:extLst>
          </p:cNvPr>
          <p:cNvGrpSpPr/>
          <p:nvPr/>
        </p:nvGrpSpPr>
        <p:grpSpPr>
          <a:xfrm>
            <a:off x="4181059" y="1373305"/>
            <a:ext cx="6728240" cy="954107"/>
            <a:chOff x="4181059" y="1373305"/>
            <a:chExt cx="6728240" cy="954107"/>
          </a:xfrm>
        </p:grpSpPr>
        <p:sp>
          <p:nvSpPr>
            <p:cNvPr id="17" name="Oval 16">
              <a:extLst>
                <a:ext uri="{FF2B5EF4-FFF2-40B4-BE49-F238E27FC236}">
                  <a16:creationId xmlns:a16="http://schemas.microsoft.com/office/drawing/2014/main" id="{73EC8A78-744F-4144-96C9-65C03E24109A}"/>
                </a:ext>
              </a:extLst>
            </p:cNvPr>
            <p:cNvSpPr/>
            <p:nvPr/>
          </p:nvSpPr>
          <p:spPr>
            <a:xfrm>
              <a:off x="4181059" y="1436805"/>
              <a:ext cx="619542" cy="590777"/>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7D0C0A2-3E24-493C-88EA-AC6EB44858B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241289" y="1474905"/>
              <a:ext cx="482559" cy="482559"/>
            </a:xfrm>
            <a:prstGeom prst="rect">
              <a:avLst/>
            </a:prstGeom>
          </p:spPr>
        </p:pic>
        <p:sp>
          <p:nvSpPr>
            <p:cNvPr id="28" name="TextBox 27">
              <a:extLst>
                <a:ext uri="{FF2B5EF4-FFF2-40B4-BE49-F238E27FC236}">
                  <a16:creationId xmlns:a16="http://schemas.microsoft.com/office/drawing/2014/main" id="{AEBA3E02-37F2-4EA6-B94A-B5696004FE61}"/>
                </a:ext>
              </a:extLst>
            </p:cNvPr>
            <p:cNvSpPr txBox="1"/>
            <p:nvPr/>
          </p:nvSpPr>
          <p:spPr>
            <a:xfrm>
              <a:off x="4812262" y="1373305"/>
              <a:ext cx="6097037" cy="954107"/>
            </a:xfrm>
            <a:prstGeom prst="rect">
              <a:avLst/>
            </a:prstGeom>
            <a:noFill/>
          </p:spPr>
          <p:txBody>
            <a:bodyPr wrap="square" rtlCol="0">
              <a:spAutoFit/>
            </a:bodyPr>
            <a:lstStyle/>
            <a:p>
              <a:r>
                <a:rPr lang="en-US" sz="2000" b="1" dirty="0"/>
                <a:t>Centralized Pet Services</a:t>
              </a:r>
            </a:p>
            <a:p>
              <a:r>
                <a:rPr lang="en-US" dirty="0"/>
                <a:t>To create a single platform that offers pet adoption, veterinary care, pet supplies, and delivery services.</a:t>
              </a:r>
            </a:p>
          </p:txBody>
        </p:sp>
      </p:grpSp>
      <p:grpSp>
        <p:nvGrpSpPr>
          <p:cNvPr id="33" name="Group 32">
            <a:extLst>
              <a:ext uri="{FF2B5EF4-FFF2-40B4-BE49-F238E27FC236}">
                <a16:creationId xmlns:a16="http://schemas.microsoft.com/office/drawing/2014/main" id="{61AFBAB1-6207-4C47-934B-0DA08EA257DD}"/>
              </a:ext>
            </a:extLst>
          </p:cNvPr>
          <p:cNvGrpSpPr/>
          <p:nvPr/>
        </p:nvGrpSpPr>
        <p:grpSpPr>
          <a:xfrm>
            <a:off x="4181058" y="2478205"/>
            <a:ext cx="6728241" cy="954107"/>
            <a:chOff x="4181058" y="2478205"/>
            <a:chExt cx="6728241" cy="954107"/>
          </a:xfrm>
        </p:grpSpPr>
        <p:sp>
          <p:nvSpPr>
            <p:cNvPr id="20" name="Oval 19">
              <a:extLst>
                <a:ext uri="{FF2B5EF4-FFF2-40B4-BE49-F238E27FC236}">
                  <a16:creationId xmlns:a16="http://schemas.microsoft.com/office/drawing/2014/main" id="{FB35025E-EF8F-46D0-9A89-86FDAAB0D156}"/>
                </a:ext>
              </a:extLst>
            </p:cNvPr>
            <p:cNvSpPr/>
            <p:nvPr/>
          </p:nvSpPr>
          <p:spPr>
            <a:xfrm>
              <a:off x="4181058" y="2564117"/>
              <a:ext cx="619542" cy="590777"/>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2A7FEA4-FC91-42E1-8A82-75C5CA98A71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253989" y="2605205"/>
              <a:ext cx="482559" cy="482559"/>
            </a:xfrm>
            <a:prstGeom prst="rect">
              <a:avLst/>
            </a:prstGeom>
          </p:spPr>
        </p:pic>
        <p:sp>
          <p:nvSpPr>
            <p:cNvPr id="29" name="TextBox 28">
              <a:extLst>
                <a:ext uri="{FF2B5EF4-FFF2-40B4-BE49-F238E27FC236}">
                  <a16:creationId xmlns:a16="http://schemas.microsoft.com/office/drawing/2014/main" id="{8675A0A5-392D-4BEA-AD01-9A08C417363A}"/>
                </a:ext>
              </a:extLst>
            </p:cNvPr>
            <p:cNvSpPr txBox="1"/>
            <p:nvPr/>
          </p:nvSpPr>
          <p:spPr>
            <a:xfrm>
              <a:off x="4812262" y="2478205"/>
              <a:ext cx="6097037" cy="954107"/>
            </a:xfrm>
            <a:prstGeom prst="rect">
              <a:avLst/>
            </a:prstGeom>
            <a:noFill/>
          </p:spPr>
          <p:txBody>
            <a:bodyPr wrap="square" rtlCol="0">
              <a:spAutoFit/>
            </a:bodyPr>
            <a:lstStyle/>
            <a:p>
              <a:r>
                <a:rPr lang="en-US" sz="2000" b="1" dirty="0"/>
                <a:t>Pet Delivery Solutions</a:t>
              </a:r>
            </a:p>
            <a:p>
              <a:r>
                <a:rPr lang="en-US" dirty="0"/>
                <a:t>To establish a reliable, safe, and pet-friendly delivery service across various cities in Bangladesh.</a:t>
              </a:r>
            </a:p>
          </p:txBody>
        </p:sp>
      </p:grpSp>
      <p:grpSp>
        <p:nvGrpSpPr>
          <p:cNvPr id="34" name="Group 33">
            <a:extLst>
              <a:ext uri="{FF2B5EF4-FFF2-40B4-BE49-F238E27FC236}">
                <a16:creationId xmlns:a16="http://schemas.microsoft.com/office/drawing/2014/main" id="{10D49AFB-C044-457E-9DBC-BA920E03D75E}"/>
              </a:ext>
            </a:extLst>
          </p:cNvPr>
          <p:cNvGrpSpPr/>
          <p:nvPr/>
        </p:nvGrpSpPr>
        <p:grpSpPr>
          <a:xfrm>
            <a:off x="4181058" y="3621205"/>
            <a:ext cx="6728241" cy="954107"/>
            <a:chOff x="4181058" y="3621205"/>
            <a:chExt cx="6728241" cy="954107"/>
          </a:xfrm>
        </p:grpSpPr>
        <p:sp>
          <p:nvSpPr>
            <p:cNvPr id="21" name="Oval 20">
              <a:extLst>
                <a:ext uri="{FF2B5EF4-FFF2-40B4-BE49-F238E27FC236}">
                  <a16:creationId xmlns:a16="http://schemas.microsoft.com/office/drawing/2014/main" id="{E1DECB57-20A9-4397-AF7D-6A59CBA764E6}"/>
                </a:ext>
              </a:extLst>
            </p:cNvPr>
            <p:cNvSpPr/>
            <p:nvPr/>
          </p:nvSpPr>
          <p:spPr>
            <a:xfrm>
              <a:off x="4181058" y="3707441"/>
              <a:ext cx="619542" cy="590777"/>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D686FC1-86D7-41E6-92EB-123823DA584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253989" y="3748205"/>
              <a:ext cx="482559" cy="482559"/>
            </a:xfrm>
            <a:prstGeom prst="rect">
              <a:avLst/>
            </a:prstGeom>
          </p:spPr>
        </p:pic>
        <p:sp>
          <p:nvSpPr>
            <p:cNvPr id="30" name="TextBox 29">
              <a:extLst>
                <a:ext uri="{FF2B5EF4-FFF2-40B4-BE49-F238E27FC236}">
                  <a16:creationId xmlns:a16="http://schemas.microsoft.com/office/drawing/2014/main" id="{E2AA03CB-2E49-4287-A8DD-38185713BDB7}"/>
                </a:ext>
              </a:extLst>
            </p:cNvPr>
            <p:cNvSpPr txBox="1"/>
            <p:nvPr/>
          </p:nvSpPr>
          <p:spPr>
            <a:xfrm>
              <a:off x="4812262" y="3621205"/>
              <a:ext cx="6097037" cy="954107"/>
            </a:xfrm>
            <a:prstGeom prst="rect">
              <a:avLst/>
            </a:prstGeom>
            <a:noFill/>
          </p:spPr>
          <p:txBody>
            <a:bodyPr wrap="square" rtlCol="0">
              <a:spAutoFit/>
            </a:bodyPr>
            <a:lstStyle/>
            <a:p>
              <a:r>
                <a:rPr lang="en-US" sz="2000" b="1" dirty="0"/>
                <a:t>Enhance Pet Ownership Experience</a:t>
              </a:r>
            </a:p>
            <a:p>
              <a:r>
                <a:rPr lang="en-US" dirty="0"/>
                <a:t>To make pet care easier, more informed, and accessible by providing resources, expert advice, and quality products.</a:t>
              </a:r>
            </a:p>
          </p:txBody>
        </p:sp>
      </p:grpSp>
      <p:grpSp>
        <p:nvGrpSpPr>
          <p:cNvPr id="36" name="Group 35">
            <a:extLst>
              <a:ext uri="{FF2B5EF4-FFF2-40B4-BE49-F238E27FC236}">
                <a16:creationId xmlns:a16="http://schemas.microsoft.com/office/drawing/2014/main" id="{31975FAF-FDA9-4F79-B8BA-492A5711B74B}"/>
              </a:ext>
            </a:extLst>
          </p:cNvPr>
          <p:cNvGrpSpPr/>
          <p:nvPr/>
        </p:nvGrpSpPr>
        <p:grpSpPr>
          <a:xfrm>
            <a:off x="4180506" y="4726105"/>
            <a:ext cx="6728793" cy="954107"/>
            <a:chOff x="4180506" y="4726105"/>
            <a:chExt cx="6728793" cy="954107"/>
          </a:xfrm>
        </p:grpSpPr>
        <p:sp>
          <p:nvSpPr>
            <p:cNvPr id="22" name="Oval 21">
              <a:extLst>
                <a:ext uri="{FF2B5EF4-FFF2-40B4-BE49-F238E27FC236}">
                  <a16:creationId xmlns:a16="http://schemas.microsoft.com/office/drawing/2014/main" id="{F0ED871C-B4A4-47B6-89F4-E9EEC3DC05E9}"/>
                </a:ext>
              </a:extLst>
            </p:cNvPr>
            <p:cNvSpPr/>
            <p:nvPr/>
          </p:nvSpPr>
          <p:spPr>
            <a:xfrm>
              <a:off x="4180506" y="4830418"/>
              <a:ext cx="619542" cy="590777"/>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C267D8C-E352-4B22-8504-EECCCD488CF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253989" y="4878505"/>
              <a:ext cx="482559" cy="482559"/>
            </a:xfrm>
            <a:prstGeom prst="rect">
              <a:avLst/>
            </a:prstGeom>
          </p:spPr>
        </p:pic>
        <p:sp>
          <p:nvSpPr>
            <p:cNvPr id="31" name="TextBox 30">
              <a:extLst>
                <a:ext uri="{FF2B5EF4-FFF2-40B4-BE49-F238E27FC236}">
                  <a16:creationId xmlns:a16="http://schemas.microsoft.com/office/drawing/2014/main" id="{A9E937A7-0D29-4975-A7A3-136EFF1F6623}"/>
                </a:ext>
              </a:extLst>
            </p:cNvPr>
            <p:cNvSpPr txBox="1"/>
            <p:nvPr/>
          </p:nvSpPr>
          <p:spPr>
            <a:xfrm>
              <a:off x="4812262" y="4726105"/>
              <a:ext cx="6097037" cy="954107"/>
            </a:xfrm>
            <a:prstGeom prst="rect">
              <a:avLst/>
            </a:prstGeom>
            <a:noFill/>
          </p:spPr>
          <p:txBody>
            <a:bodyPr wrap="square" rtlCol="0">
              <a:spAutoFit/>
            </a:bodyPr>
            <a:lstStyle/>
            <a:p>
              <a:r>
                <a:rPr lang="en-US" sz="2000" b="1" dirty="0"/>
                <a:t>Promote Ethical Practices</a:t>
              </a:r>
            </a:p>
            <a:p>
              <a:r>
                <a:rPr lang="en-US" dirty="0"/>
                <a:t>To emphasize responsible sourcing, proper documentation, and animal welfare for all pets available on the platform.</a:t>
              </a:r>
            </a:p>
          </p:txBody>
        </p:sp>
      </p:grpSp>
      <p:grpSp>
        <p:nvGrpSpPr>
          <p:cNvPr id="46" name="Group 45">
            <a:extLst>
              <a:ext uri="{FF2B5EF4-FFF2-40B4-BE49-F238E27FC236}">
                <a16:creationId xmlns:a16="http://schemas.microsoft.com/office/drawing/2014/main" id="{6AE7F4CC-DA90-4D60-8869-D8F5132E15C3}"/>
              </a:ext>
            </a:extLst>
          </p:cNvPr>
          <p:cNvGrpSpPr/>
          <p:nvPr/>
        </p:nvGrpSpPr>
        <p:grpSpPr>
          <a:xfrm>
            <a:off x="14384490" y="0"/>
            <a:ext cx="4373217" cy="6858000"/>
            <a:chOff x="7818783" y="0"/>
            <a:chExt cx="4373217" cy="6858000"/>
          </a:xfrm>
        </p:grpSpPr>
        <p:sp>
          <p:nvSpPr>
            <p:cNvPr id="47" name="Rectangle 46">
              <a:extLst>
                <a:ext uri="{FF2B5EF4-FFF2-40B4-BE49-F238E27FC236}">
                  <a16:creationId xmlns:a16="http://schemas.microsoft.com/office/drawing/2014/main" id="{807A1820-F44F-49FF-A9F4-7C69A32F9118}"/>
                </a:ext>
              </a:extLst>
            </p:cNvPr>
            <p:cNvSpPr/>
            <p:nvPr/>
          </p:nvSpPr>
          <p:spPr>
            <a:xfrm>
              <a:off x="7818783" y="0"/>
              <a:ext cx="4373217" cy="6858000"/>
            </a:xfrm>
            <a:prstGeom prst="rect">
              <a:avLst/>
            </a:prstGeom>
            <a:solidFill>
              <a:srgbClr val="333538"/>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TextBox 47">
              <a:extLst>
                <a:ext uri="{FF2B5EF4-FFF2-40B4-BE49-F238E27FC236}">
                  <a16:creationId xmlns:a16="http://schemas.microsoft.com/office/drawing/2014/main" id="{5BBC2974-D750-4D87-942E-1EDC4BF3DFBD}"/>
                </a:ext>
              </a:extLst>
            </p:cNvPr>
            <p:cNvSpPr txBox="1"/>
            <p:nvPr/>
          </p:nvSpPr>
          <p:spPr>
            <a:xfrm>
              <a:off x="8567060" y="1469571"/>
              <a:ext cx="3341914" cy="646331"/>
            </a:xfrm>
            <a:prstGeom prst="rect">
              <a:avLst/>
            </a:prstGeom>
            <a:noFill/>
          </p:spPr>
          <p:txBody>
            <a:bodyPr wrap="square" rtlCol="0">
              <a:spAutoFit/>
            </a:bodyPr>
            <a:lstStyle/>
            <a:p>
              <a:pPr algn="ctr"/>
              <a:r>
                <a:rPr lang="en-US" sz="3600" dirty="0">
                  <a:solidFill>
                    <a:schemeClr val="bg1"/>
                  </a:solidFill>
                  <a:latin typeface="Cavilant" panose="02000500000000000000" pitchFamily="2" charset="0"/>
                </a:rPr>
                <a:t>FEATURES</a:t>
              </a:r>
            </a:p>
          </p:txBody>
        </p:sp>
        <p:sp>
          <p:nvSpPr>
            <p:cNvPr id="49" name="Rectangle 48">
              <a:extLst>
                <a:ext uri="{FF2B5EF4-FFF2-40B4-BE49-F238E27FC236}">
                  <a16:creationId xmlns:a16="http://schemas.microsoft.com/office/drawing/2014/main" id="{DA9669D7-FBA3-41B7-84E9-0F6658516B80}"/>
                </a:ext>
              </a:extLst>
            </p:cNvPr>
            <p:cNvSpPr/>
            <p:nvPr/>
          </p:nvSpPr>
          <p:spPr>
            <a:xfrm>
              <a:off x="9996655" y="2051708"/>
              <a:ext cx="1023260" cy="457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50" name="Group 49">
              <a:extLst>
                <a:ext uri="{FF2B5EF4-FFF2-40B4-BE49-F238E27FC236}">
                  <a16:creationId xmlns:a16="http://schemas.microsoft.com/office/drawing/2014/main" id="{80B91B29-414D-4B7C-AAD2-9C63231299BD}"/>
                </a:ext>
              </a:extLst>
            </p:cNvPr>
            <p:cNvGrpSpPr/>
            <p:nvPr/>
          </p:nvGrpSpPr>
          <p:grpSpPr>
            <a:xfrm>
              <a:off x="10411153" y="5224609"/>
              <a:ext cx="1093950" cy="136736"/>
              <a:chOff x="5065246" y="5631757"/>
              <a:chExt cx="350487" cy="36286"/>
            </a:xfrm>
          </p:grpSpPr>
          <p:sp>
            <p:nvSpPr>
              <p:cNvPr id="51" name="Oval 50">
                <a:extLst>
                  <a:ext uri="{FF2B5EF4-FFF2-40B4-BE49-F238E27FC236}">
                    <a16:creationId xmlns:a16="http://schemas.microsoft.com/office/drawing/2014/main" id="{3E3CAAAA-5AE4-4DC5-A745-76503C8D0B79}"/>
                  </a:ext>
                </a:extLst>
              </p:cNvPr>
              <p:cNvSpPr/>
              <p:nvPr/>
            </p:nvSpPr>
            <p:spPr>
              <a:xfrm>
                <a:off x="5065246" y="5632239"/>
                <a:ext cx="45719" cy="358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6C292E7-E78B-4313-B344-AB0F068F05FE}"/>
                  </a:ext>
                </a:extLst>
              </p:cNvPr>
              <p:cNvSpPr/>
              <p:nvPr/>
            </p:nvSpPr>
            <p:spPr>
              <a:xfrm>
                <a:off x="5217614" y="5631998"/>
                <a:ext cx="45719" cy="358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35AD30D-8F7D-48EA-8676-9A145B4D5E2F}"/>
                  </a:ext>
                </a:extLst>
              </p:cNvPr>
              <p:cNvSpPr/>
              <p:nvPr/>
            </p:nvSpPr>
            <p:spPr>
              <a:xfrm>
                <a:off x="5370014" y="5631757"/>
                <a:ext cx="45719" cy="358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039335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D41458-9754-4AEA-9F95-51415E59616B}"/>
              </a:ext>
            </a:extLst>
          </p:cNvPr>
          <p:cNvGrpSpPr/>
          <p:nvPr/>
        </p:nvGrpSpPr>
        <p:grpSpPr>
          <a:xfrm>
            <a:off x="466227" y="266214"/>
            <a:ext cx="2160497" cy="523220"/>
            <a:chOff x="4406383" y="5593584"/>
            <a:chExt cx="2160497" cy="523220"/>
          </a:xfrm>
        </p:grpSpPr>
        <p:sp>
          <p:nvSpPr>
            <p:cNvPr id="5" name="TextBox 4">
              <a:extLst>
                <a:ext uri="{FF2B5EF4-FFF2-40B4-BE49-F238E27FC236}">
                  <a16:creationId xmlns:a16="http://schemas.microsoft.com/office/drawing/2014/main" id="{2C0AA60A-FE32-4BD0-B54B-EA74F987821F}"/>
                </a:ext>
              </a:extLst>
            </p:cNvPr>
            <p:cNvSpPr txBox="1"/>
            <p:nvPr/>
          </p:nvSpPr>
          <p:spPr>
            <a:xfrm>
              <a:off x="4681810" y="5593584"/>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6" name="Picture 5">
              <a:extLst>
                <a:ext uri="{FF2B5EF4-FFF2-40B4-BE49-F238E27FC236}">
                  <a16:creationId xmlns:a16="http://schemas.microsoft.com/office/drawing/2014/main" id="{B32D257A-7A60-4AC9-89D0-FED86CE18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32035">
              <a:off x="4406383" y="5660995"/>
              <a:ext cx="267867" cy="267867"/>
            </a:xfrm>
            <a:prstGeom prst="rect">
              <a:avLst/>
            </a:prstGeom>
          </p:spPr>
        </p:pic>
        <p:pic>
          <p:nvPicPr>
            <p:cNvPr id="7" name="Picture 6">
              <a:extLst>
                <a:ext uri="{FF2B5EF4-FFF2-40B4-BE49-F238E27FC236}">
                  <a16:creationId xmlns:a16="http://schemas.microsoft.com/office/drawing/2014/main" id="{49238426-97EA-4BE3-99E6-D9B2B35A0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2979">
              <a:off x="4645438" y="5691881"/>
              <a:ext cx="345900" cy="345900"/>
            </a:xfrm>
            <a:prstGeom prst="rect">
              <a:avLst/>
            </a:prstGeom>
          </p:spPr>
        </p:pic>
      </p:grpSp>
      <p:grpSp>
        <p:nvGrpSpPr>
          <p:cNvPr id="18" name="Group 17">
            <a:extLst>
              <a:ext uri="{FF2B5EF4-FFF2-40B4-BE49-F238E27FC236}">
                <a16:creationId xmlns:a16="http://schemas.microsoft.com/office/drawing/2014/main" id="{E5AEE784-38F5-4300-97FC-5563FCA3025A}"/>
              </a:ext>
            </a:extLst>
          </p:cNvPr>
          <p:cNvGrpSpPr/>
          <p:nvPr/>
        </p:nvGrpSpPr>
        <p:grpSpPr>
          <a:xfrm>
            <a:off x="7818783" y="0"/>
            <a:ext cx="4373217" cy="6858000"/>
            <a:chOff x="7818783" y="0"/>
            <a:chExt cx="4373217" cy="6858000"/>
          </a:xfrm>
        </p:grpSpPr>
        <p:sp>
          <p:nvSpPr>
            <p:cNvPr id="2" name="Rectangle 1">
              <a:extLst>
                <a:ext uri="{FF2B5EF4-FFF2-40B4-BE49-F238E27FC236}">
                  <a16:creationId xmlns:a16="http://schemas.microsoft.com/office/drawing/2014/main" id="{9268DD5D-3E92-4301-A1E6-5AF794A3C85D}"/>
                </a:ext>
              </a:extLst>
            </p:cNvPr>
            <p:cNvSpPr/>
            <p:nvPr/>
          </p:nvSpPr>
          <p:spPr>
            <a:xfrm>
              <a:off x="7818783" y="0"/>
              <a:ext cx="4373217" cy="6858000"/>
            </a:xfrm>
            <a:prstGeom prst="rect">
              <a:avLst/>
            </a:prstGeom>
            <a:solidFill>
              <a:srgbClr val="333538"/>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0FD3C7E-F431-4A58-9B02-98A2AB38B868}"/>
                </a:ext>
              </a:extLst>
            </p:cNvPr>
            <p:cNvSpPr txBox="1"/>
            <p:nvPr/>
          </p:nvSpPr>
          <p:spPr>
            <a:xfrm>
              <a:off x="8567060" y="1469571"/>
              <a:ext cx="3341914" cy="646331"/>
            </a:xfrm>
            <a:prstGeom prst="rect">
              <a:avLst/>
            </a:prstGeom>
            <a:noFill/>
          </p:spPr>
          <p:txBody>
            <a:bodyPr wrap="square" rtlCol="0">
              <a:spAutoFit/>
            </a:bodyPr>
            <a:lstStyle/>
            <a:p>
              <a:pPr algn="ctr"/>
              <a:r>
                <a:rPr lang="en-US" sz="3600" dirty="0">
                  <a:solidFill>
                    <a:schemeClr val="bg1"/>
                  </a:solidFill>
                  <a:latin typeface="Cavilant" panose="02000500000000000000" pitchFamily="2" charset="0"/>
                </a:rPr>
                <a:t>FEATURES</a:t>
              </a:r>
            </a:p>
          </p:txBody>
        </p:sp>
        <p:sp>
          <p:nvSpPr>
            <p:cNvPr id="9" name="Rectangle 8">
              <a:extLst>
                <a:ext uri="{FF2B5EF4-FFF2-40B4-BE49-F238E27FC236}">
                  <a16:creationId xmlns:a16="http://schemas.microsoft.com/office/drawing/2014/main" id="{535B6A22-8260-4B79-B4D0-078612790462}"/>
                </a:ext>
              </a:extLst>
            </p:cNvPr>
            <p:cNvSpPr/>
            <p:nvPr/>
          </p:nvSpPr>
          <p:spPr>
            <a:xfrm>
              <a:off x="10707378" y="2051708"/>
              <a:ext cx="1023260" cy="457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3" name="Group 12">
              <a:extLst>
                <a:ext uri="{FF2B5EF4-FFF2-40B4-BE49-F238E27FC236}">
                  <a16:creationId xmlns:a16="http://schemas.microsoft.com/office/drawing/2014/main" id="{6643B321-08AF-438B-825D-7854CC2218A2}"/>
                </a:ext>
              </a:extLst>
            </p:cNvPr>
            <p:cNvGrpSpPr/>
            <p:nvPr/>
          </p:nvGrpSpPr>
          <p:grpSpPr>
            <a:xfrm>
              <a:off x="10411153" y="5224609"/>
              <a:ext cx="1093950" cy="136736"/>
              <a:chOff x="5065246" y="5631757"/>
              <a:chExt cx="350487" cy="36286"/>
            </a:xfrm>
          </p:grpSpPr>
          <p:sp>
            <p:nvSpPr>
              <p:cNvPr id="14" name="Oval 13">
                <a:extLst>
                  <a:ext uri="{FF2B5EF4-FFF2-40B4-BE49-F238E27FC236}">
                    <a16:creationId xmlns:a16="http://schemas.microsoft.com/office/drawing/2014/main" id="{379FE3E9-A62B-402A-B44B-AF066DB50EA1}"/>
                  </a:ext>
                </a:extLst>
              </p:cNvPr>
              <p:cNvSpPr/>
              <p:nvPr/>
            </p:nvSpPr>
            <p:spPr>
              <a:xfrm>
                <a:off x="5065246" y="5632239"/>
                <a:ext cx="45719" cy="358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03B8E49-D01C-46E3-B25E-6B589DD8E74C}"/>
                  </a:ext>
                </a:extLst>
              </p:cNvPr>
              <p:cNvSpPr/>
              <p:nvPr/>
            </p:nvSpPr>
            <p:spPr>
              <a:xfrm>
                <a:off x="5217614" y="5631998"/>
                <a:ext cx="45719" cy="358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4EE917-7C4C-4A1C-B9E3-30BE80631B2E}"/>
                  </a:ext>
                </a:extLst>
              </p:cNvPr>
              <p:cNvSpPr/>
              <p:nvPr/>
            </p:nvSpPr>
            <p:spPr>
              <a:xfrm>
                <a:off x="5370014" y="5631757"/>
                <a:ext cx="45719" cy="358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TextBox 18">
            <a:extLst>
              <a:ext uri="{FF2B5EF4-FFF2-40B4-BE49-F238E27FC236}">
                <a16:creationId xmlns:a16="http://schemas.microsoft.com/office/drawing/2014/main" id="{8907D579-B25D-4FA6-907F-4CEF0FACE9C2}"/>
              </a:ext>
            </a:extLst>
          </p:cNvPr>
          <p:cNvSpPr txBox="1"/>
          <p:nvPr/>
        </p:nvSpPr>
        <p:spPr>
          <a:xfrm>
            <a:off x="8104909" y="2701634"/>
            <a:ext cx="3525285" cy="1938992"/>
          </a:xfrm>
          <a:prstGeom prst="rect">
            <a:avLst/>
          </a:prstGeom>
          <a:noFill/>
        </p:spPr>
        <p:txBody>
          <a:bodyPr wrap="square" rtlCol="0">
            <a:spAutoFit/>
          </a:bodyPr>
          <a:lstStyle/>
          <a:p>
            <a:pPr algn="r"/>
            <a:r>
              <a:rPr lang="en-US" sz="2000" dirty="0">
                <a:solidFill>
                  <a:schemeClr val="bg1"/>
                </a:solidFill>
                <a:latin typeface="Times New Roman" panose="02020603050405020304" pitchFamily="18" charset="0"/>
                <a:cs typeface="Times New Roman" panose="02020603050405020304" pitchFamily="18" charset="0"/>
              </a:rPr>
              <a:t>The platform offers pet adoption, a store for essentials, and professional services like veterinary care and pet boarding, with safe delivery and educational resources.</a:t>
            </a:r>
          </a:p>
        </p:txBody>
      </p:sp>
      <p:grpSp>
        <p:nvGrpSpPr>
          <p:cNvPr id="27" name="Group 26">
            <a:extLst>
              <a:ext uri="{FF2B5EF4-FFF2-40B4-BE49-F238E27FC236}">
                <a16:creationId xmlns:a16="http://schemas.microsoft.com/office/drawing/2014/main" id="{F09E79E0-E133-44CC-A269-EE2BDF94E893}"/>
              </a:ext>
            </a:extLst>
          </p:cNvPr>
          <p:cNvGrpSpPr/>
          <p:nvPr/>
        </p:nvGrpSpPr>
        <p:grpSpPr>
          <a:xfrm>
            <a:off x="-6113784" y="0"/>
            <a:ext cx="4936435" cy="6858000"/>
            <a:chOff x="-563218" y="0"/>
            <a:chExt cx="4936435" cy="6858000"/>
          </a:xfrm>
        </p:grpSpPr>
        <p:sp>
          <p:nvSpPr>
            <p:cNvPr id="28" name="Rectangle 27">
              <a:extLst>
                <a:ext uri="{FF2B5EF4-FFF2-40B4-BE49-F238E27FC236}">
                  <a16:creationId xmlns:a16="http://schemas.microsoft.com/office/drawing/2014/main" id="{3B3A3AB9-1F0F-4737-87DA-BD635AC922A2}"/>
                </a:ext>
              </a:extLst>
            </p:cNvPr>
            <p:cNvSpPr/>
            <p:nvPr/>
          </p:nvSpPr>
          <p:spPr>
            <a:xfrm>
              <a:off x="0" y="0"/>
              <a:ext cx="4373217" cy="6858000"/>
            </a:xfrm>
            <a:prstGeom prst="rect">
              <a:avLst/>
            </a:prstGeom>
            <a:solidFill>
              <a:srgbClr val="333538"/>
            </a:solidFill>
            <a:ln>
              <a:noFill/>
            </a:ln>
            <a:effectLst>
              <a:outerShdw blurRad="50800" dist="38100" dir="2700000" sx="101000" sy="101000" algn="tl" rotWithShape="0">
                <a:prstClr val="black">
                  <a:alpha val="28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5AE1C207-901E-4D81-A8AA-A6301BA3FF3A}"/>
                </a:ext>
              </a:extLst>
            </p:cNvPr>
            <p:cNvSpPr txBox="1"/>
            <p:nvPr/>
          </p:nvSpPr>
          <p:spPr>
            <a:xfrm>
              <a:off x="-19880" y="2027582"/>
              <a:ext cx="3657600" cy="523220"/>
            </a:xfrm>
            <a:prstGeom prst="rect">
              <a:avLst/>
            </a:prstGeom>
            <a:noFill/>
          </p:spPr>
          <p:txBody>
            <a:bodyPr wrap="square" rtlCol="0">
              <a:spAutoFit/>
            </a:bodyPr>
            <a:lstStyle/>
            <a:p>
              <a:pPr algn="ctr"/>
              <a:r>
                <a:rPr lang="en-US" sz="2800" dirty="0">
                  <a:solidFill>
                    <a:schemeClr val="bg1"/>
                  </a:solidFill>
                  <a:latin typeface="Cavilant" panose="02000500000000000000" pitchFamily="2" charset="0"/>
                </a:rPr>
                <a:t>OBJECTIVES</a:t>
              </a:r>
            </a:p>
          </p:txBody>
        </p:sp>
        <p:sp>
          <p:nvSpPr>
            <p:cNvPr id="30" name="TextBox 29">
              <a:extLst>
                <a:ext uri="{FF2B5EF4-FFF2-40B4-BE49-F238E27FC236}">
                  <a16:creationId xmlns:a16="http://schemas.microsoft.com/office/drawing/2014/main" id="{2368E961-B8CA-4797-8FDE-B7DCF2ADB444}"/>
                </a:ext>
              </a:extLst>
            </p:cNvPr>
            <p:cNvSpPr txBox="1"/>
            <p:nvPr/>
          </p:nvSpPr>
          <p:spPr>
            <a:xfrm>
              <a:off x="-563218" y="1683026"/>
              <a:ext cx="3657600" cy="523220"/>
            </a:xfrm>
            <a:prstGeom prst="rect">
              <a:avLst/>
            </a:prstGeom>
            <a:noFill/>
          </p:spPr>
          <p:txBody>
            <a:bodyPr wrap="square" rtlCol="0">
              <a:spAutoFit/>
            </a:bodyPr>
            <a:lstStyle/>
            <a:p>
              <a:pPr algn="ctr"/>
              <a:r>
                <a:rPr lang="en-US" sz="2800" dirty="0">
                  <a:solidFill>
                    <a:schemeClr val="bg1"/>
                  </a:solidFill>
                  <a:latin typeface="Cavilant" panose="02000500000000000000" pitchFamily="2" charset="0"/>
                </a:rPr>
                <a:t>PROJECT</a:t>
              </a:r>
            </a:p>
          </p:txBody>
        </p:sp>
        <p:sp>
          <p:nvSpPr>
            <p:cNvPr id="31" name="Rectangle 30">
              <a:extLst>
                <a:ext uri="{FF2B5EF4-FFF2-40B4-BE49-F238E27FC236}">
                  <a16:creationId xmlns:a16="http://schemas.microsoft.com/office/drawing/2014/main" id="{95C200E5-1547-4637-AFAE-E285C4FDC8CE}"/>
                </a:ext>
              </a:extLst>
            </p:cNvPr>
            <p:cNvSpPr/>
            <p:nvPr/>
          </p:nvSpPr>
          <p:spPr>
            <a:xfrm>
              <a:off x="1709530" y="2550802"/>
              <a:ext cx="166977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AE0525E-F6F1-47BD-9E91-EC065536DA36}"/>
                </a:ext>
              </a:extLst>
            </p:cNvPr>
            <p:cNvSpPr txBox="1"/>
            <p:nvPr/>
          </p:nvSpPr>
          <p:spPr>
            <a:xfrm>
              <a:off x="258419" y="3101008"/>
              <a:ext cx="3379301" cy="163121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objective of this project is to create an all-in-one platform for pet adoption, products, and services, making pet care convenient.</a:t>
              </a:r>
            </a:p>
          </p:txBody>
        </p:sp>
        <p:grpSp>
          <p:nvGrpSpPr>
            <p:cNvPr id="33" name="Group 32">
              <a:extLst>
                <a:ext uri="{FF2B5EF4-FFF2-40B4-BE49-F238E27FC236}">
                  <a16:creationId xmlns:a16="http://schemas.microsoft.com/office/drawing/2014/main" id="{A1472077-7173-4BC4-92ED-C82A8566CF96}"/>
                </a:ext>
              </a:extLst>
            </p:cNvPr>
            <p:cNvGrpSpPr/>
            <p:nvPr/>
          </p:nvGrpSpPr>
          <p:grpSpPr>
            <a:xfrm>
              <a:off x="363448" y="5282430"/>
              <a:ext cx="1094046" cy="174098"/>
              <a:chOff x="5105310" y="5621842"/>
              <a:chExt cx="350519" cy="46201"/>
            </a:xfrm>
          </p:grpSpPr>
          <p:sp>
            <p:nvSpPr>
              <p:cNvPr id="34" name="Oval 33">
                <a:extLst>
                  <a:ext uri="{FF2B5EF4-FFF2-40B4-BE49-F238E27FC236}">
                    <a16:creationId xmlns:a16="http://schemas.microsoft.com/office/drawing/2014/main" id="{52B7A609-3026-4B98-8ABB-99514F688BDD}"/>
                  </a:ext>
                </a:extLst>
              </p:cNvPr>
              <p:cNvSpPr/>
              <p:nvPr/>
            </p:nvSpPr>
            <p:spPr>
              <a:xfrm>
                <a:off x="5105310" y="562232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674B902-F2A0-4648-AA51-A9AB3F596C50}"/>
                  </a:ext>
                </a:extLst>
              </p:cNvPr>
              <p:cNvSpPr/>
              <p:nvPr/>
            </p:nvSpPr>
            <p:spPr>
              <a:xfrm>
                <a:off x="5257710" y="5622083"/>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6D8274D-4585-4AA6-9E7E-5656EE0B8DE8}"/>
                  </a:ext>
                </a:extLst>
              </p:cNvPr>
              <p:cNvSpPr/>
              <p:nvPr/>
            </p:nvSpPr>
            <p:spPr>
              <a:xfrm>
                <a:off x="5410110" y="562184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Rectangle 36">
            <a:extLst>
              <a:ext uri="{FF2B5EF4-FFF2-40B4-BE49-F238E27FC236}">
                <a16:creationId xmlns:a16="http://schemas.microsoft.com/office/drawing/2014/main" id="{FE988B94-46B1-466B-A5DC-7E2FD5B28FB1}"/>
              </a:ext>
            </a:extLst>
          </p:cNvPr>
          <p:cNvSpPr/>
          <p:nvPr/>
        </p:nvSpPr>
        <p:spPr>
          <a:xfrm>
            <a:off x="781532" y="954158"/>
            <a:ext cx="7394713" cy="4949683"/>
          </a:xfrm>
          <a:prstGeom prst="rect">
            <a:avLst/>
          </a:prstGeom>
          <a:ln>
            <a:noFill/>
          </a:ln>
          <a:effectLst>
            <a:outerShdw blurRad="63500" sx="101000" sy="101000" algn="ctr" rotWithShape="0">
              <a:prstClr val="black">
                <a:alpha val="12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953BF3DA-F5E7-4F9E-B49F-38DC14217254}"/>
              </a:ext>
            </a:extLst>
          </p:cNvPr>
          <p:cNvGrpSpPr/>
          <p:nvPr/>
        </p:nvGrpSpPr>
        <p:grpSpPr>
          <a:xfrm>
            <a:off x="1117666" y="1492774"/>
            <a:ext cx="619542" cy="590777"/>
            <a:chOff x="1117666" y="1661219"/>
            <a:chExt cx="619542" cy="590777"/>
          </a:xfrm>
        </p:grpSpPr>
        <p:sp>
          <p:nvSpPr>
            <p:cNvPr id="38" name="Oval 37">
              <a:extLst>
                <a:ext uri="{FF2B5EF4-FFF2-40B4-BE49-F238E27FC236}">
                  <a16:creationId xmlns:a16="http://schemas.microsoft.com/office/drawing/2014/main" id="{2A6C89BA-EE1D-4B08-A530-A3327B6BEE36}"/>
                </a:ext>
              </a:extLst>
            </p:cNvPr>
            <p:cNvSpPr/>
            <p:nvPr/>
          </p:nvSpPr>
          <p:spPr>
            <a:xfrm>
              <a:off x="1117666" y="1661219"/>
              <a:ext cx="619542" cy="590777"/>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5E93FA11-0B2C-4514-A146-91B6A3F423B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a:xfrm>
              <a:off x="1199572" y="1732430"/>
              <a:ext cx="448352" cy="448352"/>
            </a:xfrm>
            <a:prstGeom prst="rect">
              <a:avLst/>
            </a:prstGeom>
          </p:spPr>
        </p:pic>
      </p:grpSp>
      <p:grpSp>
        <p:nvGrpSpPr>
          <p:cNvPr id="48" name="Group 47">
            <a:extLst>
              <a:ext uri="{FF2B5EF4-FFF2-40B4-BE49-F238E27FC236}">
                <a16:creationId xmlns:a16="http://schemas.microsoft.com/office/drawing/2014/main" id="{65271A88-615E-4662-9C63-98F4D0B6BFF0}"/>
              </a:ext>
            </a:extLst>
          </p:cNvPr>
          <p:cNvGrpSpPr/>
          <p:nvPr/>
        </p:nvGrpSpPr>
        <p:grpSpPr>
          <a:xfrm>
            <a:off x="1149148" y="2625782"/>
            <a:ext cx="619542" cy="590777"/>
            <a:chOff x="4468224" y="1661218"/>
            <a:chExt cx="619542" cy="590777"/>
          </a:xfrm>
        </p:grpSpPr>
        <p:sp>
          <p:nvSpPr>
            <p:cNvPr id="39" name="Oval 38">
              <a:extLst>
                <a:ext uri="{FF2B5EF4-FFF2-40B4-BE49-F238E27FC236}">
                  <a16:creationId xmlns:a16="http://schemas.microsoft.com/office/drawing/2014/main" id="{BAD1F9FA-607A-4A4B-8CED-EDACBD1C1ABB}"/>
                </a:ext>
              </a:extLst>
            </p:cNvPr>
            <p:cNvSpPr/>
            <p:nvPr/>
          </p:nvSpPr>
          <p:spPr>
            <a:xfrm>
              <a:off x="4468224" y="1661218"/>
              <a:ext cx="619542" cy="590777"/>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CBC2A7C1-F487-4C24-A310-5493EEABF52C}"/>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p:blipFill>
          <p:spPr>
            <a:xfrm>
              <a:off x="4550226" y="1670644"/>
              <a:ext cx="448352" cy="448352"/>
            </a:xfrm>
            <a:prstGeom prst="rect">
              <a:avLst/>
            </a:prstGeom>
          </p:spPr>
        </p:pic>
      </p:grpSp>
      <p:grpSp>
        <p:nvGrpSpPr>
          <p:cNvPr id="51" name="Group 50">
            <a:extLst>
              <a:ext uri="{FF2B5EF4-FFF2-40B4-BE49-F238E27FC236}">
                <a16:creationId xmlns:a16="http://schemas.microsoft.com/office/drawing/2014/main" id="{1C542BE2-0503-4991-B2D6-DD06E4AA1A95}"/>
              </a:ext>
            </a:extLst>
          </p:cNvPr>
          <p:cNvGrpSpPr/>
          <p:nvPr/>
        </p:nvGrpSpPr>
        <p:grpSpPr>
          <a:xfrm>
            <a:off x="1174200" y="4800765"/>
            <a:ext cx="619542" cy="590777"/>
            <a:chOff x="4468224" y="3851619"/>
            <a:chExt cx="619542" cy="590777"/>
          </a:xfrm>
        </p:grpSpPr>
        <p:sp>
          <p:nvSpPr>
            <p:cNvPr id="41" name="Oval 40">
              <a:extLst>
                <a:ext uri="{FF2B5EF4-FFF2-40B4-BE49-F238E27FC236}">
                  <a16:creationId xmlns:a16="http://schemas.microsoft.com/office/drawing/2014/main" id="{F5BCAC72-46C8-4AE6-A37E-4647E9102636}"/>
                </a:ext>
              </a:extLst>
            </p:cNvPr>
            <p:cNvSpPr/>
            <p:nvPr/>
          </p:nvSpPr>
          <p:spPr>
            <a:xfrm>
              <a:off x="4468224" y="3851619"/>
              <a:ext cx="619542" cy="590777"/>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058703D6-7727-4223-90A8-23C49766EDB2}"/>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p:blipFill>
          <p:spPr>
            <a:xfrm>
              <a:off x="4588646" y="3940244"/>
              <a:ext cx="378596" cy="378596"/>
            </a:xfrm>
            <a:prstGeom prst="rect">
              <a:avLst/>
            </a:prstGeom>
          </p:spPr>
        </p:pic>
      </p:grpSp>
      <p:grpSp>
        <p:nvGrpSpPr>
          <p:cNvPr id="50" name="Group 49">
            <a:extLst>
              <a:ext uri="{FF2B5EF4-FFF2-40B4-BE49-F238E27FC236}">
                <a16:creationId xmlns:a16="http://schemas.microsoft.com/office/drawing/2014/main" id="{8A7E8B9A-9CDF-40C0-B886-AD5146119FC3}"/>
              </a:ext>
            </a:extLst>
          </p:cNvPr>
          <p:cNvGrpSpPr/>
          <p:nvPr/>
        </p:nvGrpSpPr>
        <p:grpSpPr>
          <a:xfrm>
            <a:off x="1163476" y="3683162"/>
            <a:ext cx="619542" cy="590777"/>
            <a:chOff x="1064647" y="3851619"/>
            <a:chExt cx="619542" cy="590777"/>
          </a:xfrm>
        </p:grpSpPr>
        <p:sp>
          <p:nvSpPr>
            <p:cNvPr id="40" name="Oval 39">
              <a:extLst>
                <a:ext uri="{FF2B5EF4-FFF2-40B4-BE49-F238E27FC236}">
                  <a16:creationId xmlns:a16="http://schemas.microsoft.com/office/drawing/2014/main" id="{CD1AD7FE-2C26-4D59-A396-7E81F0C0D5FA}"/>
                </a:ext>
              </a:extLst>
            </p:cNvPr>
            <p:cNvSpPr/>
            <p:nvPr/>
          </p:nvSpPr>
          <p:spPr>
            <a:xfrm>
              <a:off x="1064647" y="3851619"/>
              <a:ext cx="619542" cy="590777"/>
            </a:xfrm>
            <a:prstGeom prst="ellipse">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7A3D06D-C7D4-4DEC-9790-E9A4CFFA567A}"/>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a:xfrm>
              <a:off x="1150242" y="3990541"/>
              <a:ext cx="448352" cy="312931"/>
            </a:xfrm>
            <a:prstGeom prst="rect">
              <a:avLst/>
            </a:prstGeom>
          </p:spPr>
        </p:pic>
      </p:grpSp>
      <p:sp>
        <p:nvSpPr>
          <p:cNvPr id="47" name="TextBox 46">
            <a:extLst>
              <a:ext uri="{FF2B5EF4-FFF2-40B4-BE49-F238E27FC236}">
                <a16:creationId xmlns:a16="http://schemas.microsoft.com/office/drawing/2014/main" id="{C05DE09B-C6E8-4A5A-A549-D5955210A67B}"/>
              </a:ext>
            </a:extLst>
          </p:cNvPr>
          <p:cNvSpPr txBox="1"/>
          <p:nvPr/>
        </p:nvSpPr>
        <p:spPr>
          <a:xfrm>
            <a:off x="1755519" y="1454426"/>
            <a:ext cx="596915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Pet Adoption and Listings</a:t>
            </a:r>
          </a:p>
          <a:p>
            <a:r>
              <a:rPr lang="en-US" dirty="0">
                <a:latin typeface="Times New Roman" panose="02020603050405020304" pitchFamily="18" charset="0"/>
                <a:cs typeface="Times New Roman" panose="02020603050405020304" pitchFamily="18" charset="0"/>
              </a:rPr>
              <a:t>A section dedicated to available pets for adoption, with detailed profiles, including health records and vaccinations.</a:t>
            </a:r>
          </a:p>
        </p:txBody>
      </p:sp>
      <p:sp>
        <p:nvSpPr>
          <p:cNvPr id="53" name="TextBox 52">
            <a:extLst>
              <a:ext uri="{FF2B5EF4-FFF2-40B4-BE49-F238E27FC236}">
                <a16:creationId xmlns:a16="http://schemas.microsoft.com/office/drawing/2014/main" id="{DEB4E4E3-5426-4E2F-977D-F818F57208B9}"/>
              </a:ext>
            </a:extLst>
          </p:cNvPr>
          <p:cNvSpPr txBox="1"/>
          <p:nvPr/>
        </p:nvSpPr>
        <p:spPr>
          <a:xfrm>
            <a:off x="1769678" y="2581314"/>
            <a:ext cx="4373217"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Home Delivery</a:t>
            </a:r>
          </a:p>
          <a:p>
            <a:r>
              <a:rPr lang="en-US" dirty="0">
                <a:latin typeface="Times New Roman" panose="02020603050405020304" pitchFamily="18" charset="0"/>
                <a:cs typeface="Times New Roman" panose="02020603050405020304" pitchFamily="18" charset="0"/>
              </a:rPr>
              <a:t>Safe, specialized delivery options for both pets and pet supplies</a:t>
            </a:r>
          </a:p>
        </p:txBody>
      </p:sp>
      <p:sp>
        <p:nvSpPr>
          <p:cNvPr id="54" name="TextBox 53">
            <a:extLst>
              <a:ext uri="{FF2B5EF4-FFF2-40B4-BE49-F238E27FC236}">
                <a16:creationId xmlns:a16="http://schemas.microsoft.com/office/drawing/2014/main" id="{7543DD1A-813D-4C37-9FFC-E22EB1712517}"/>
              </a:ext>
            </a:extLst>
          </p:cNvPr>
          <p:cNvSpPr txBox="1"/>
          <p:nvPr/>
        </p:nvSpPr>
        <p:spPr>
          <a:xfrm>
            <a:off x="1765667" y="3612022"/>
            <a:ext cx="4373217"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Professional Services</a:t>
            </a:r>
          </a:p>
          <a:p>
            <a:r>
              <a:rPr lang="en-US" dirty="0">
                <a:latin typeface="Times New Roman" panose="02020603050405020304" pitchFamily="18" charset="0"/>
                <a:cs typeface="Times New Roman" panose="02020603050405020304" pitchFamily="18" charset="0"/>
              </a:rPr>
              <a:t>Bookable services for veterinary care, pet sitting/walking, and boarding.</a:t>
            </a:r>
          </a:p>
        </p:txBody>
      </p:sp>
      <p:sp>
        <p:nvSpPr>
          <p:cNvPr id="55" name="TextBox 54">
            <a:extLst>
              <a:ext uri="{FF2B5EF4-FFF2-40B4-BE49-F238E27FC236}">
                <a16:creationId xmlns:a16="http://schemas.microsoft.com/office/drawing/2014/main" id="{A7C7B7F7-5992-470F-9DC0-7933AC38B024}"/>
              </a:ext>
            </a:extLst>
          </p:cNvPr>
          <p:cNvSpPr txBox="1"/>
          <p:nvPr/>
        </p:nvSpPr>
        <p:spPr>
          <a:xfrm>
            <a:off x="1797752" y="4726954"/>
            <a:ext cx="4373217"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Pet Essentials Store</a:t>
            </a:r>
          </a:p>
          <a:p>
            <a:r>
              <a:rPr lang="en-US" dirty="0">
                <a:latin typeface="Times New Roman" panose="02020603050405020304" pitchFamily="18" charset="0"/>
                <a:cs typeface="Times New Roman" panose="02020603050405020304" pitchFamily="18" charset="0"/>
              </a:rPr>
              <a:t>A shop offering pet food, toys, medicines, and accessories.</a:t>
            </a:r>
          </a:p>
        </p:txBody>
      </p:sp>
    </p:spTree>
    <p:extLst>
      <p:ext uri="{BB962C8B-B14F-4D97-AF65-F5344CB8AC3E}">
        <p14:creationId xmlns:p14="http://schemas.microsoft.com/office/powerpoint/2010/main" val="3794251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06ECE9-D455-4725-8361-0AF23C338F37}"/>
              </a:ext>
            </a:extLst>
          </p:cNvPr>
          <p:cNvGrpSpPr/>
          <p:nvPr/>
        </p:nvGrpSpPr>
        <p:grpSpPr>
          <a:xfrm>
            <a:off x="466227" y="266214"/>
            <a:ext cx="2020941" cy="538458"/>
            <a:chOff x="4406383" y="5593584"/>
            <a:chExt cx="2160497" cy="523220"/>
          </a:xfrm>
        </p:grpSpPr>
        <p:sp>
          <p:nvSpPr>
            <p:cNvPr id="3" name="TextBox 2">
              <a:extLst>
                <a:ext uri="{FF2B5EF4-FFF2-40B4-BE49-F238E27FC236}">
                  <a16:creationId xmlns:a16="http://schemas.microsoft.com/office/drawing/2014/main" id="{E3636A64-2EAB-468D-A07B-B000A578D123}"/>
                </a:ext>
              </a:extLst>
            </p:cNvPr>
            <p:cNvSpPr txBox="1"/>
            <p:nvPr/>
          </p:nvSpPr>
          <p:spPr>
            <a:xfrm>
              <a:off x="4681810" y="5593584"/>
              <a:ext cx="1885070" cy="523220"/>
            </a:xfrm>
            <a:prstGeom prst="rect">
              <a:avLst/>
            </a:prstGeom>
            <a:noFill/>
            <a:ln>
              <a:noFill/>
            </a:ln>
          </p:spPr>
          <p:txBody>
            <a:bodyPr wrap="square" rtlCol="0">
              <a:spAutoFit/>
            </a:bodyPr>
            <a:lstStyle/>
            <a:p>
              <a:pPr algn="ctr"/>
              <a:r>
                <a:rPr lang="en-US" sz="2800" b="1" dirty="0" err="1">
                  <a:latin typeface="Californian FB" panose="0207040306080B030204" pitchFamily="18" charset="0"/>
                </a:rPr>
                <a:t>Pettofy</a:t>
              </a:r>
              <a:endParaRPr lang="en-US" sz="2800" b="1" dirty="0">
                <a:latin typeface="Californian FB" panose="0207040306080B030204" pitchFamily="18" charset="0"/>
              </a:endParaRPr>
            </a:p>
          </p:txBody>
        </p:sp>
        <p:pic>
          <p:nvPicPr>
            <p:cNvPr id="4" name="Picture 3">
              <a:extLst>
                <a:ext uri="{FF2B5EF4-FFF2-40B4-BE49-F238E27FC236}">
                  <a16:creationId xmlns:a16="http://schemas.microsoft.com/office/drawing/2014/main" id="{7640D45C-0EE0-48F3-9309-D4B48B316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32035">
              <a:off x="4406383" y="5660995"/>
              <a:ext cx="267867" cy="267867"/>
            </a:xfrm>
            <a:prstGeom prst="rect">
              <a:avLst/>
            </a:prstGeom>
          </p:spPr>
        </p:pic>
        <p:pic>
          <p:nvPicPr>
            <p:cNvPr id="5" name="Picture 4">
              <a:extLst>
                <a:ext uri="{FF2B5EF4-FFF2-40B4-BE49-F238E27FC236}">
                  <a16:creationId xmlns:a16="http://schemas.microsoft.com/office/drawing/2014/main" id="{5D22BA7B-519E-449D-BBB9-4B2FFF55B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2979">
              <a:off x="4645438" y="5691881"/>
              <a:ext cx="345900" cy="345900"/>
            </a:xfrm>
            <a:prstGeom prst="rect">
              <a:avLst/>
            </a:prstGeom>
          </p:spPr>
        </p:pic>
      </p:grpSp>
      <p:sp>
        <p:nvSpPr>
          <p:cNvPr id="9" name="TextBox 8">
            <a:extLst>
              <a:ext uri="{FF2B5EF4-FFF2-40B4-BE49-F238E27FC236}">
                <a16:creationId xmlns:a16="http://schemas.microsoft.com/office/drawing/2014/main" id="{235E25F5-595F-43E6-9F90-37DC86A7E99E}"/>
              </a:ext>
            </a:extLst>
          </p:cNvPr>
          <p:cNvSpPr txBox="1"/>
          <p:nvPr/>
        </p:nvSpPr>
        <p:spPr>
          <a:xfrm>
            <a:off x="4440936" y="307833"/>
            <a:ext cx="3310128" cy="461665"/>
          </a:xfrm>
          <a:prstGeom prst="rect">
            <a:avLst/>
          </a:prstGeom>
          <a:noFill/>
        </p:spPr>
        <p:txBody>
          <a:bodyPr wrap="square" rtlCol="0">
            <a:spAutoFit/>
          </a:bodyPr>
          <a:lstStyle/>
          <a:p>
            <a:pPr algn="ctr"/>
            <a:r>
              <a:rPr lang="en-US" sz="2400" dirty="0">
                <a:latin typeface="Cavilant" panose="02000500000000000000" pitchFamily="2" charset="0"/>
              </a:rPr>
              <a:t>METHODOLOGY</a:t>
            </a:r>
          </a:p>
        </p:txBody>
      </p:sp>
      <p:sp>
        <p:nvSpPr>
          <p:cNvPr id="10" name="TextBox 9">
            <a:extLst>
              <a:ext uri="{FF2B5EF4-FFF2-40B4-BE49-F238E27FC236}">
                <a16:creationId xmlns:a16="http://schemas.microsoft.com/office/drawing/2014/main" id="{076CB901-3834-4753-B322-1AE3F103E1A2}"/>
              </a:ext>
            </a:extLst>
          </p:cNvPr>
          <p:cNvSpPr txBox="1"/>
          <p:nvPr/>
        </p:nvSpPr>
        <p:spPr>
          <a:xfrm>
            <a:off x="3467100" y="588249"/>
            <a:ext cx="5257800" cy="400110"/>
          </a:xfrm>
          <a:prstGeom prst="rect">
            <a:avLst/>
          </a:prstGeom>
          <a:noFill/>
        </p:spPr>
        <p:txBody>
          <a:bodyPr wrap="square" rtlCol="0">
            <a:spAutoFit/>
          </a:bodyPr>
          <a:lstStyle/>
          <a:p>
            <a:pPr algn="ctr"/>
            <a:r>
              <a:rPr lang="en-US" sz="2000" dirty="0">
                <a:latin typeface="Cavilant" panose="02000500000000000000" pitchFamily="2" charset="0"/>
              </a:rPr>
              <a:t>SYSTEM ARCHITECTURE</a:t>
            </a:r>
          </a:p>
        </p:txBody>
      </p:sp>
      <p:sp>
        <p:nvSpPr>
          <p:cNvPr id="13" name="Rectangle 12">
            <a:extLst>
              <a:ext uri="{FF2B5EF4-FFF2-40B4-BE49-F238E27FC236}">
                <a16:creationId xmlns:a16="http://schemas.microsoft.com/office/drawing/2014/main" id="{D5AA2D12-9662-4EA8-B132-94ED638D8A78}"/>
              </a:ext>
            </a:extLst>
          </p:cNvPr>
          <p:cNvSpPr/>
          <p:nvPr/>
        </p:nvSpPr>
        <p:spPr>
          <a:xfrm>
            <a:off x="-174274" y="988359"/>
            <a:ext cx="12728448" cy="6015945"/>
          </a:xfrm>
          <a:prstGeom prst="rect">
            <a:avLst/>
          </a:prstGeom>
          <a:solidFill>
            <a:srgbClr val="333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C8B4DFA-E2A3-4A1B-9AD6-A22882BDC8F6}"/>
              </a:ext>
            </a:extLst>
          </p:cNvPr>
          <p:cNvSpPr/>
          <p:nvPr/>
        </p:nvSpPr>
        <p:spPr>
          <a:xfrm>
            <a:off x="4693009" y="1452723"/>
            <a:ext cx="2805982"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USER MODULE</a:t>
            </a:r>
          </a:p>
        </p:txBody>
      </p:sp>
      <p:sp>
        <p:nvSpPr>
          <p:cNvPr id="16" name="Rectangle 15">
            <a:extLst>
              <a:ext uri="{FF2B5EF4-FFF2-40B4-BE49-F238E27FC236}">
                <a16:creationId xmlns:a16="http://schemas.microsoft.com/office/drawing/2014/main" id="{2A3348DA-4C0F-46DC-BC9D-FC49D271C609}"/>
              </a:ext>
            </a:extLst>
          </p:cNvPr>
          <p:cNvSpPr/>
          <p:nvPr/>
        </p:nvSpPr>
        <p:spPr>
          <a:xfrm>
            <a:off x="202524" y="2778064"/>
            <a:ext cx="2164158"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LOG IN/ REGISTER</a:t>
            </a:r>
          </a:p>
        </p:txBody>
      </p:sp>
      <p:sp>
        <p:nvSpPr>
          <p:cNvPr id="17" name="Rectangle 16">
            <a:extLst>
              <a:ext uri="{FF2B5EF4-FFF2-40B4-BE49-F238E27FC236}">
                <a16:creationId xmlns:a16="http://schemas.microsoft.com/office/drawing/2014/main" id="{A03FDC27-27A2-4761-9CCC-3F8ED879FEE5}"/>
              </a:ext>
            </a:extLst>
          </p:cNvPr>
          <p:cNvSpPr/>
          <p:nvPr/>
        </p:nvSpPr>
        <p:spPr>
          <a:xfrm>
            <a:off x="2623411" y="2773597"/>
            <a:ext cx="1804900"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OUR SERVICES</a:t>
            </a:r>
          </a:p>
        </p:txBody>
      </p:sp>
      <p:sp>
        <p:nvSpPr>
          <p:cNvPr id="18" name="Rectangle 17">
            <a:extLst>
              <a:ext uri="{FF2B5EF4-FFF2-40B4-BE49-F238E27FC236}">
                <a16:creationId xmlns:a16="http://schemas.microsoft.com/office/drawing/2014/main" id="{4853A3C5-69C9-443F-AA21-EECFB76B210D}"/>
              </a:ext>
            </a:extLst>
          </p:cNvPr>
          <p:cNvSpPr/>
          <p:nvPr/>
        </p:nvSpPr>
        <p:spPr>
          <a:xfrm>
            <a:off x="4638945" y="2773597"/>
            <a:ext cx="1340384"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HUB</a:t>
            </a:r>
          </a:p>
        </p:txBody>
      </p:sp>
      <p:sp>
        <p:nvSpPr>
          <p:cNvPr id="19" name="Rectangle 18">
            <a:extLst>
              <a:ext uri="{FF2B5EF4-FFF2-40B4-BE49-F238E27FC236}">
                <a16:creationId xmlns:a16="http://schemas.microsoft.com/office/drawing/2014/main" id="{028A43CF-5DD5-4613-A9FF-E2F1492FB6A8}"/>
              </a:ext>
            </a:extLst>
          </p:cNvPr>
          <p:cNvSpPr/>
          <p:nvPr/>
        </p:nvSpPr>
        <p:spPr>
          <a:xfrm>
            <a:off x="6212672" y="2775248"/>
            <a:ext cx="1804900"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SUPPORT</a:t>
            </a:r>
          </a:p>
        </p:txBody>
      </p:sp>
      <p:sp>
        <p:nvSpPr>
          <p:cNvPr id="20" name="Rectangle 19">
            <a:extLst>
              <a:ext uri="{FF2B5EF4-FFF2-40B4-BE49-F238E27FC236}">
                <a16:creationId xmlns:a16="http://schemas.microsoft.com/office/drawing/2014/main" id="{3A649F6B-A0CB-42AC-881E-BF3DA6BA2056}"/>
              </a:ext>
            </a:extLst>
          </p:cNvPr>
          <p:cNvSpPr/>
          <p:nvPr/>
        </p:nvSpPr>
        <p:spPr>
          <a:xfrm>
            <a:off x="8243137" y="2770565"/>
            <a:ext cx="1909047"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VET ON CALL</a:t>
            </a:r>
          </a:p>
        </p:txBody>
      </p:sp>
      <p:sp>
        <p:nvSpPr>
          <p:cNvPr id="21" name="Rectangle 20">
            <a:extLst>
              <a:ext uri="{FF2B5EF4-FFF2-40B4-BE49-F238E27FC236}">
                <a16:creationId xmlns:a16="http://schemas.microsoft.com/office/drawing/2014/main" id="{72630C6B-D261-42DD-B139-2A5C4F62CEA8}"/>
              </a:ext>
            </a:extLst>
          </p:cNvPr>
          <p:cNvSpPr/>
          <p:nvPr/>
        </p:nvSpPr>
        <p:spPr>
          <a:xfrm>
            <a:off x="10406986" y="2771877"/>
            <a:ext cx="1379763"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ABOUT US</a:t>
            </a:r>
          </a:p>
        </p:txBody>
      </p:sp>
      <p:grpSp>
        <p:nvGrpSpPr>
          <p:cNvPr id="27" name="Group 26">
            <a:extLst>
              <a:ext uri="{FF2B5EF4-FFF2-40B4-BE49-F238E27FC236}">
                <a16:creationId xmlns:a16="http://schemas.microsoft.com/office/drawing/2014/main" id="{DEA8E038-6A87-4CFE-B35D-6DFF4E7A4E16}"/>
              </a:ext>
            </a:extLst>
          </p:cNvPr>
          <p:cNvGrpSpPr/>
          <p:nvPr/>
        </p:nvGrpSpPr>
        <p:grpSpPr>
          <a:xfrm>
            <a:off x="267035" y="3602488"/>
            <a:ext cx="2035136" cy="2320686"/>
            <a:chOff x="3860428" y="1975915"/>
            <a:chExt cx="1403903" cy="1470884"/>
          </a:xfrm>
        </p:grpSpPr>
        <p:sp>
          <p:nvSpPr>
            <p:cNvPr id="22" name="Rectangle 21">
              <a:extLst>
                <a:ext uri="{FF2B5EF4-FFF2-40B4-BE49-F238E27FC236}">
                  <a16:creationId xmlns:a16="http://schemas.microsoft.com/office/drawing/2014/main" id="{F0567382-8B45-4EA4-99E1-B1F5019387C5}"/>
                </a:ext>
              </a:extLst>
            </p:cNvPr>
            <p:cNvSpPr/>
            <p:nvPr/>
          </p:nvSpPr>
          <p:spPr>
            <a:xfrm>
              <a:off x="3864783" y="1975915"/>
              <a:ext cx="1399548"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Name</a:t>
              </a:r>
            </a:p>
          </p:txBody>
        </p:sp>
        <p:sp>
          <p:nvSpPr>
            <p:cNvPr id="23" name="Rectangle 22">
              <a:extLst>
                <a:ext uri="{FF2B5EF4-FFF2-40B4-BE49-F238E27FC236}">
                  <a16:creationId xmlns:a16="http://schemas.microsoft.com/office/drawing/2014/main" id="{64071B97-E827-4318-B6D5-9CBBE7F60007}"/>
                </a:ext>
              </a:extLst>
            </p:cNvPr>
            <p:cNvSpPr/>
            <p:nvPr/>
          </p:nvSpPr>
          <p:spPr>
            <a:xfrm>
              <a:off x="3860428" y="2350385"/>
              <a:ext cx="1399548" cy="3474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E-mail</a:t>
              </a:r>
            </a:p>
          </p:txBody>
        </p:sp>
        <p:sp>
          <p:nvSpPr>
            <p:cNvPr id="24" name="Rectangle 23">
              <a:extLst>
                <a:ext uri="{FF2B5EF4-FFF2-40B4-BE49-F238E27FC236}">
                  <a16:creationId xmlns:a16="http://schemas.microsoft.com/office/drawing/2014/main" id="{18E2271C-7804-4516-8743-11C91095CBF3}"/>
                </a:ext>
              </a:extLst>
            </p:cNvPr>
            <p:cNvSpPr/>
            <p:nvPr/>
          </p:nvSpPr>
          <p:spPr>
            <a:xfrm>
              <a:off x="3860720" y="2713291"/>
              <a:ext cx="1399548" cy="3474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Password</a:t>
              </a:r>
            </a:p>
          </p:txBody>
        </p:sp>
        <p:sp>
          <p:nvSpPr>
            <p:cNvPr id="25" name="Rectangle 24">
              <a:extLst>
                <a:ext uri="{FF2B5EF4-FFF2-40B4-BE49-F238E27FC236}">
                  <a16:creationId xmlns:a16="http://schemas.microsoft.com/office/drawing/2014/main" id="{80DE3996-C0CD-42B6-A7C1-1F8F60CCDE4C}"/>
                </a:ext>
              </a:extLst>
            </p:cNvPr>
            <p:cNvSpPr/>
            <p:nvPr/>
          </p:nvSpPr>
          <p:spPr>
            <a:xfrm>
              <a:off x="3864779" y="3099327"/>
              <a:ext cx="1399548"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Phone No</a:t>
              </a:r>
            </a:p>
          </p:txBody>
        </p:sp>
      </p:grpSp>
      <p:grpSp>
        <p:nvGrpSpPr>
          <p:cNvPr id="34" name="Group 33">
            <a:extLst>
              <a:ext uri="{FF2B5EF4-FFF2-40B4-BE49-F238E27FC236}">
                <a16:creationId xmlns:a16="http://schemas.microsoft.com/office/drawing/2014/main" id="{B9387131-1977-43C7-8290-8816C083AD84}"/>
              </a:ext>
            </a:extLst>
          </p:cNvPr>
          <p:cNvGrpSpPr/>
          <p:nvPr/>
        </p:nvGrpSpPr>
        <p:grpSpPr>
          <a:xfrm>
            <a:off x="2506262" y="3595029"/>
            <a:ext cx="1922050" cy="3015440"/>
            <a:chOff x="4056801" y="3326434"/>
            <a:chExt cx="2039199" cy="1789435"/>
          </a:xfrm>
        </p:grpSpPr>
        <p:sp>
          <p:nvSpPr>
            <p:cNvPr id="28" name="Rectangle 27">
              <a:extLst>
                <a:ext uri="{FF2B5EF4-FFF2-40B4-BE49-F238E27FC236}">
                  <a16:creationId xmlns:a16="http://schemas.microsoft.com/office/drawing/2014/main" id="{B8BB3BF7-F461-4E4B-B1B0-93BBBA7CE7F0}"/>
                </a:ext>
              </a:extLst>
            </p:cNvPr>
            <p:cNvSpPr/>
            <p:nvPr/>
          </p:nvSpPr>
          <p:spPr>
            <a:xfrm>
              <a:off x="4060864" y="3326434"/>
              <a:ext cx="2035136"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Import</a:t>
              </a:r>
            </a:p>
          </p:txBody>
        </p:sp>
        <p:sp>
          <p:nvSpPr>
            <p:cNvPr id="30" name="Rectangle 29">
              <a:extLst>
                <a:ext uri="{FF2B5EF4-FFF2-40B4-BE49-F238E27FC236}">
                  <a16:creationId xmlns:a16="http://schemas.microsoft.com/office/drawing/2014/main" id="{5773B1B0-0612-4950-83E6-39F944E74D80}"/>
                </a:ext>
              </a:extLst>
            </p:cNvPr>
            <p:cNvSpPr/>
            <p:nvPr/>
          </p:nvSpPr>
          <p:spPr>
            <a:xfrm>
              <a:off x="4056960" y="3687353"/>
              <a:ext cx="2039040"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Delivery</a:t>
              </a:r>
            </a:p>
          </p:txBody>
        </p:sp>
        <p:sp>
          <p:nvSpPr>
            <p:cNvPr id="31" name="Rectangle 30">
              <a:extLst>
                <a:ext uri="{FF2B5EF4-FFF2-40B4-BE49-F238E27FC236}">
                  <a16:creationId xmlns:a16="http://schemas.microsoft.com/office/drawing/2014/main" id="{6BDF8397-AA7B-4ACF-BC9D-7A7985367C56}"/>
                </a:ext>
              </a:extLst>
            </p:cNvPr>
            <p:cNvSpPr/>
            <p:nvPr/>
          </p:nvSpPr>
          <p:spPr>
            <a:xfrm>
              <a:off x="4056960" y="4044776"/>
              <a:ext cx="2039040"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Documentation</a:t>
              </a:r>
            </a:p>
          </p:txBody>
        </p:sp>
        <p:sp>
          <p:nvSpPr>
            <p:cNvPr id="32" name="Rectangle 31">
              <a:extLst>
                <a:ext uri="{FF2B5EF4-FFF2-40B4-BE49-F238E27FC236}">
                  <a16:creationId xmlns:a16="http://schemas.microsoft.com/office/drawing/2014/main" id="{008952F0-1F4E-41F4-AD9E-90BAB01B9785}"/>
                </a:ext>
              </a:extLst>
            </p:cNvPr>
            <p:cNvSpPr/>
            <p:nvPr/>
          </p:nvSpPr>
          <p:spPr>
            <a:xfrm>
              <a:off x="4060864" y="4405746"/>
              <a:ext cx="2035136"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Passport</a:t>
              </a:r>
            </a:p>
          </p:txBody>
        </p:sp>
        <p:sp>
          <p:nvSpPr>
            <p:cNvPr id="33" name="Rectangle 32">
              <a:extLst>
                <a:ext uri="{FF2B5EF4-FFF2-40B4-BE49-F238E27FC236}">
                  <a16:creationId xmlns:a16="http://schemas.microsoft.com/office/drawing/2014/main" id="{FED91562-B5ED-46CD-99BA-9D40CBB2363F}"/>
                </a:ext>
              </a:extLst>
            </p:cNvPr>
            <p:cNvSpPr/>
            <p:nvPr/>
          </p:nvSpPr>
          <p:spPr>
            <a:xfrm>
              <a:off x="4056801" y="4768397"/>
              <a:ext cx="2035136"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Relocation</a:t>
              </a:r>
            </a:p>
          </p:txBody>
        </p:sp>
      </p:grpSp>
      <p:sp>
        <p:nvSpPr>
          <p:cNvPr id="35" name="Rectangle 34">
            <a:extLst>
              <a:ext uri="{FF2B5EF4-FFF2-40B4-BE49-F238E27FC236}">
                <a16:creationId xmlns:a16="http://schemas.microsoft.com/office/drawing/2014/main" id="{B4AE0F88-4204-48DD-94FA-C6511EA03699}"/>
              </a:ext>
            </a:extLst>
          </p:cNvPr>
          <p:cNvSpPr/>
          <p:nvPr/>
        </p:nvSpPr>
        <p:spPr>
          <a:xfrm>
            <a:off x="4638946" y="3594208"/>
            <a:ext cx="1340384"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Foods</a:t>
            </a:r>
          </a:p>
        </p:txBody>
      </p:sp>
      <p:sp>
        <p:nvSpPr>
          <p:cNvPr id="36" name="Rectangle 35">
            <a:extLst>
              <a:ext uri="{FF2B5EF4-FFF2-40B4-BE49-F238E27FC236}">
                <a16:creationId xmlns:a16="http://schemas.microsoft.com/office/drawing/2014/main" id="{3CA43FBB-7985-455A-9E86-2622668BF7A1}"/>
              </a:ext>
            </a:extLst>
          </p:cNvPr>
          <p:cNvSpPr/>
          <p:nvPr/>
        </p:nvSpPr>
        <p:spPr>
          <a:xfrm>
            <a:off x="4638947" y="3969345"/>
            <a:ext cx="1340384" cy="5855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Health and Care</a:t>
            </a:r>
          </a:p>
        </p:txBody>
      </p:sp>
      <p:sp>
        <p:nvSpPr>
          <p:cNvPr id="37" name="Rectangle 36">
            <a:extLst>
              <a:ext uri="{FF2B5EF4-FFF2-40B4-BE49-F238E27FC236}">
                <a16:creationId xmlns:a16="http://schemas.microsoft.com/office/drawing/2014/main" id="{02684567-265C-436D-BF5B-2F2A8D3BC47F}"/>
              </a:ext>
            </a:extLst>
          </p:cNvPr>
          <p:cNvSpPr/>
          <p:nvPr/>
        </p:nvSpPr>
        <p:spPr>
          <a:xfrm>
            <a:off x="4639505" y="4595417"/>
            <a:ext cx="1340384" cy="5855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Items</a:t>
            </a:r>
          </a:p>
        </p:txBody>
      </p:sp>
      <p:sp>
        <p:nvSpPr>
          <p:cNvPr id="38" name="Rectangle 37">
            <a:extLst>
              <a:ext uri="{FF2B5EF4-FFF2-40B4-BE49-F238E27FC236}">
                <a16:creationId xmlns:a16="http://schemas.microsoft.com/office/drawing/2014/main" id="{FA954139-C8B4-4607-B528-AC4590EC2E7D}"/>
              </a:ext>
            </a:extLst>
          </p:cNvPr>
          <p:cNvSpPr/>
          <p:nvPr/>
        </p:nvSpPr>
        <p:spPr>
          <a:xfrm>
            <a:off x="6212672" y="3594208"/>
            <a:ext cx="1804900" cy="5565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Adoption Service</a:t>
            </a:r>
          </a:p>
        </p:txBody>
      </p:sp>
      <p:sp>
        <p:nvSpPr>
          <p:cNvPr id="39" name="Rectangle 38">
            <a:extLst>
              <a:ext uri="{FF2B5EF4-FFF2-40B4-BE49-F238E27FC236}">
                <a16:creationId xmlns:a16="http://schemas.microsoft.com/office/drawing/2014/main" id="{7C5CFFE8-31C8-441E-B7E1-0D650C8C77E9}"/>
              </a:ext>
            </a:extLst>
          </p:cNvPr>
          <p:cNvSpPr/>
          <p:nvPr/>
        </p:nvSpPr>
        <p:spPr>
          <a:xfrm>
            <a:off x="6212672" y="4190431"/>
            <a:ext cx="1804900" cy="5565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Veterinarian</a:t>
            </a:r>
          </a:p>
        </p:txBody>
      </p:sp>
      <p:sp>
        <p:nvSpPr>
          <p:cNvPr id="40" name="Rectangle 39">
            <a:extLst>
              <a:ext uri="{FF2B5EF4-FFF2-40B4-BE49-F238E27FC236}">
                <a16:creationId xmlns:a16="http://schemas.microsoft.com/office/drawing/2014/main" id="{DFBCDC9D-3DA7-4F72-952F-A77A7B36DCFF}"/>
              </a:ext>
            </a:extLst>
          </p:cNvPr>
          <p:cNvSpPr/>
          <p:nvPr/>
        </p:nvSpPr>
        <p:spPr>
          <a:xfrm>
            <a:off x="6212673" y="4788305"/>
            <a:ext cx="1804900" cy="5565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Hostel</a:t>
            </a:r>
          </a:p>
        </p:txBody>
      </p:sp>
      <p:sp>
        <p:nvSpPr>
          <p:cNvPr id="41" name="Rectangle 40">
            <a:extLst>
              <a:ext uri="{FF2B5EF4-FFF2-40B4-BE49-F238E27FC236}">
                <a16:creationId xmlns:a16="http://schemas.microsoft.com/office/drawing/2014/main" id="{5D5FE555-BD74-470D-8585-989B3B76D2CE}"/>
              </a:ext>
            </a:extLst>
          </p:cNvPr>
          <p:cNvSpPr/>
          <p:nvPr/>
        </p:nvSpPr>
        <p:spPr>
          <a:xfrm>
            <a:off x="6212672" y="5384528"/>
            <a:ext cx="1804900" cy="5565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Pet Sitter/Walker</a:t>
            </a:r>
          </a:p>
        </p:txBody>
      </p:sp>
      <p:sp>
        <p:nvSpPr>
          <p:cNvPr id="42" name="Rectangle 41">
            <a:extLst>
              <a:ext uri="{FF2B5EF4-FFF2-40B4-BE49-F238E27FC236}">
                <a16:creationId xmlns:a16="http://schemas.microsoft.com/office/drawing/2014/main" id="{6D16EB89-7353-4478-9997-7AA7C1A97F83}"/>
              </a:ext>
            </a:extLst>
          </p:cNvPr>
          <p:cNvSpPr/>
          <p:nvPr/>
        </p:nvSpPr>
        <p:spPr>
          <a:xfrm>
            <a:off x="8243136" y="3602488"/>
            <a:ext cx="1909047" cy="6007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Appoint a Vet for Service</a:t>
            </a:r>
          </a:p>
        </p:txBody>
      </p:sp>
      <p:sp>
        <p:nvSpPr>
          <p:cNvPr id="43" name="Rectangle 42">
            <a:extLst>
              <a:ext uri="{FF2B5EF4-FFF2-40B4-BE49-F238E27FC236}">
                <a16:creationId xmlns:a16="http://schemas.microsoft.com/office/drawing/2014/main" id="{A53B6FDA-5F82-4241-A5B2-DCF16455E1E1}"/>
              </a:ext>
            </a:extLst>
          </p:cNvPr>
          <p:cNvSpPr/>
          <p:nvPr/>
        </p:nvSpPr>
        <p:spPr>
          <a:xfrm>
            <a:off x="8243134" y="4536530"/>
            <a:ext cx="1909047" cy="39888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Mobile No</a:t>
            </a:r>
          </a:p>
        </p:txBody>
      </p:sp>
      <p:sp>
        <p:nvSpPr>
          <p:cNvPr id="44" name="Rectangle 43">
            <a:extLst>
              <a:ext uri="{FF2B5EF4-FFF2-40B4-BE49-F238E27FC236}">
                <a16:creationId xmlns:a16="http://schemas.microsoft.com/office/drawing/2014/main" id="{EDB1FE28-DEF5-4CA5-87B9-4FD0AEACABED}"/>
              </a:ext>
            </a:extLst>
          </p:cNvPr>
          <p:cNvSpPr/>
          <p:nvPr/>
        </p:nvSpPr>
        <p:spPr>
          <a:xfrm>
            <a:off x="10383540" y="3602488"/>
            <a:ext cx="1403209"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Gallery</a:t>
            </a:r>
          </a:p>
        </p:txBody>
      </p:sp>
      <p:sp>
        <p:nvSpPr>
          <p:cNvPr id="45" name="Rectangle 44">
            <a:extLst>
              <a:ext uri="{FF2B5EF4-FFF2-40B4-BE49-F238E27FC236}">
                <a16:creationId xmlns:a16="http://schemas.microsoft.com/office/drawing/2014/main" id="{29DD9E51-DAE2-4C66-8012-083CFB3CB092}"/>
              </a:ext>
            </a:extLst>
          </p:cNvPr>
          <p:cNvSpPr/>
          <p:nvPr/>
        </p:nvSpPr>
        <p:spPr>
          <a:xfrm>
            <a:off x="10377748" y="4006830"/>
            <a:ext cx="1403210"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Our Partners</a:t>
            </a:r>
          </a:p>
        </p:txBody>
      </p:sp>
      <p:sp>
        <p:nvSpPr>
          <p:cNvPr id="46" name="Rectangle 45">
            <a:extLst>
              <a:ext uri="{FF2B5EF4-FFF2-40B4-BE49-F238E27FC236}">
                <a16:creationId xmlns:a16="http://schemas.microsoft.com/office/drawing/2014/main" id="{9725F922-AD6A-4FC3-82A5-6F75E8A80E9E}"/>
              </a:ext>
            </a:extLst>
          </p:cNvPr>
          <p:cNvSpPr/>
          <p:nvPr/>
        </p:nvSpPr>
        <p:spPr>
          <a:xfrm>
            <a:off x="10377742" y="4406940"/>
            <a:ext cx="1403209" cy="3474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Contacts</a:t>
            </a:r>
          </a:p>
        </p:txBody>
      </p:sp>
      <p:cxnSp>
        <p:nvCxnSpPr>
          <p:cNvPr id="48" name="Straight Arrow Connector 47">
            <a:extLst>
              <a:ext uri="{FF2B5EF4-FFF2-40B4-BE49-F238E27FC236}">
                <a16:creationId xmlns:a16="http://schemas.microsoft.com/office/drawing/2014/main" id="{E512F88B-F7E4-485C-9A0B-B94C405FB025}"/>
              </a:ext>
            </a:extLst>
          </p:cNvPr>
          <p:cNvCxnSpPr>
            <a:stCxn id="16" idx="2"/>
            <a:endCxn id="22" idx="0"/>
          </p:cNvCxnSpPr>
          <p:nvPr/>
        </p:nvCxnSpPr>
        <p:spPr>
          <a:xfrm>
            <a:off x="1284603" y="3125536"/>
            <a:ext cx="3157" cy="47695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CCF2D4F8-A914-49F2-AD09-8696084C57DC}"/>
              </a:ext>
            </a:extLst>
          </p:cNvPr>
          <p:cNvCxnSpPr/>
          <p:nvPr/>
        </p:nvCxnSpPr>
        <p:spPr>
          <a:xfrm>
            <a:off x="3465372" y="3112016"/>
            <a:ext cx="3157" cy="47695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BB50A383-282C-43D7-A429-D91328A02FE8}"/>
              </a:ext>
            </a:extLst>
          </p:cNvPr>
          <p:cNvCxnSpPr/>
          <p:nvPr/>
        </p:nvCxnSpPr>
        <p:spPr>
          <a:xfrm>
            <a:off x="5338891" y="3123739"/>
            <a:ext cx="3157" cy="47695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5EA7975B-BF0C-40E9-9FC6-8D77011952B7}"/>
              </a:ext>
            </a:extLst>
          </p:cNvPr>
          <p:cNvCxnSpPr/>
          <p:nvPr/>
        </p:nvCxnSpPr>
        <p:spPr>
          <a:xfrm>
            <a:off x="7095180" y="3112016"/>
            <a:ext cx="3157" cy="47695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9304079E-2CBF-4D41-BF1D-ACA132CE7121}"/>
              </a:ext>
            </a:extLst>
          </p:cNvPr>
          <p:cNvCxnSpPr/>
          <p:nvPr/>
        </p:nvCxnSpPr>
        <p:spPr>
          <a:xfrm>
            <a:off x="9214882" y="3112016"/>
            <a:ext cx="3157" cy="47695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C5B633C-EC4F-45A4-A232-59CF1A8C82C3}"/>
              </a:ext>
            </a:extLst>
          </p:cNvPr>
          <p:cNvCxnSpPr/>
          <p:nvPr/>
        </p:nvCxnSpPr>
        <p:spPr>
          <a:xfrm>
            <a:off x="11087696" y="3112016"/>
            <a:ext cx="3157" cy="47695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C11B566F-4B76-4253-91B0-2A2E76691FDF}"/>
              </a:ext>
            </a:extLst>
          </p:cNvPr>
          <p:cNvCxnSpPr/>
          <p:nvPr/>
        </p:nvCxnSpPr>
        <p:spPr>
          <a:xfrm>
            <a:off x="9192919" y="4118465"/>
            <a:ext cx="3157" cy="47695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0625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937</Words>
  <Application>Microsoft Office PowerPoint</Application>
  <PresentationFormat>Widescreen</PresentationFormat>
  <Paragraphs>133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Californian FB</vt:lpstr>
      <vt:lpstr>Cavilant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Uddipto Barua</dc:creator>
  <cp:lastModifiedBy>Uddipto Barua</cp:lastModifiedBy>
  <cp:revision>11</cp:revision>
  <dcterms:created xsi:type="dcterms:W3CDTF">2024-11-08T12:01:40Z</dcterms:created>
  <dcterms:modified xsi:type="dcterms:W3CDTF">2024-11-09T04:41:32Z</dcterms:modified>
</cp:coreProperties>
</file>