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5"/>
  </p:notesMasterIdLst>
  <p:sldIdLst>
    <p:sldId id="287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8" r:id="rId12"/>
    <p:sldId id="299" r:id="rId13"/>
    <p:sldId id="300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opy%20of%20employee_data(1).csv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[Copy of employee_data(1).csv.xlsx]Sheet3!PivotTable2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8780934922089804E-2"/>
          <c:y val="0.33635333893928199"/>
          <c:w val="0.65403299725022901"/>
          <c:h val="0.459886752632979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Sheet3!$B$5:$B$15</c:f>
              <c:numCache>
                <c:formatCode>General</c:formatCode>
                <c:ptCount val="10"/>
                <c:pt idx="0">
                  <c:v>13</c:v>
                </c:pt>
                <c:pt idx="1">
                  <c:v>15</c:v>
                </c:pt>
                <c:pt idx="2">
                  <c:v>8</c:v>
                </c:pt>
                <c:pt idx="3">
                  <c:v>12</c:v>
                </c:pt>
                <c:pt idx="4">
                  <c:v>15</c:v>
                </c:pt>
                <c:pt idx="5">
                  <c:v>11</c:v>
                </c:pt>
                <c:pt idx="6">
                  <c:v>14</c:v>
                </c:pt>
                <c:pt idx="7">
                  <c:v>19</c:v>
                </c:pt>
                <c:pt idx="8">
                  <c:v>17</c:v>
                </c:pt>
                <c:pt idx="9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7E-1B45-B18F-C69783913A10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Sheet3!$C$5:$C$15</c:f>
              <c:numCache>
                <c:formatCode>General</c:formatCode>
                <c:ptCount val="10"/>
                <c:pt idx="0">
                  <c:v>23</c:v>
                </c:pt>
                <c:pt idx="1">
                  <c:v>31</c:v>
                </c:pt>
                <c:pt idx="2">
                  <c:v>29</c:v>
                </c:pt>
                <c:pt idx="3">
                  <c:v>24</c:v>
                </c:pt>
                <c:pt idx="4">
                  <c:v>33</c:v>
                </c:pt>
                <c:pt idx="5">
                  <c:v>25</c:v>
                </c:pt>
                <c:pt idx="6">
                  <c:v>22</c:v>
                </c:pt>
                <c:pt idx="7">
                  <c:v>18</c:v>
                </c:pt>
                <c:pt idx="8">
                  <c:v>18</c:v>
                </c:pt>
                <c:pt idx="9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C7E-1B45-B18F-C69783913A10}"/>
            </c:ext>
          </c:extLst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Sheet3!$D$5:$D$15</c:f>
              <c:numCache>
                <c:formatCode>General</c:formatCode>
                <c:ptCount val="10"/>
                <c:pt idx="0">
                  <c:v>43</c:v>
                </c:pt>
                <c:pt idx="1">
                  <c:v>46</c:v>
                </c:pt>
                <c:pt idx="2">
                  <c:v>53</c:v>
                </c:pt>
                <c:pt idx="3">
                  <c:v>49</c:v>
                </c:pt>
                <c:pt idx="4">
                  <c:v>65</c:v>
                </c:pt>
                <c:pt idx="5">
                  <c:v>48</c:v>
                </c:pt>
                <c:pt idx="6">
                  <c:v>48</c:v>
                </c:pt>
                <c:pt idx="7">
                  <c:v>58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C7E-1B45-B18F-C69783913A10}"/>
            </c:ext>
          </c:extLst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Sheet3!$E$5:$E$15</c:f>
              <c:numCache>
                <c:formatCode>General</c:formatCode>
                <c:ptCount val="10"/>
                <c:pt idx="0">
                  <c:v>9</c:v>
                </c:pt>
                <c:pt idx="1">
                  <c:v>3</c:v>
                </c:pt>
                <c:pt idx="2">
                  <c:v>10</c:v>
                </c:pt>
                <c:pt idx="3">
                  <c:v>13</c:v>
                </c:pt>
                <c:pt idx="4">
                  <c:v>13</c:v>
                </c:pt>
                <c:pt idx="5">
                  <c:v>6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C7E-1B45-B18F-C69783913A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64946346"/>
        <c:axId val="53678277"/>
      </c:barChart>
      <c:catAx>
        <c:axId val="6494634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678277"/>
        <c:crosses val="autoZero"/>
        <c:auto val="1"/>
        <c:lblAlgn val="ctr"/>
        <c:lblOffset val="100"/>
        <c:noMultiLvlLbl val="0"/>
      </c:catAx>
      <c:valAx>
        <c:axId val="5367827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94634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1048706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1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82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83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1048684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8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9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1048700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2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1048703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02" name="TextBox 12"/>
          <p:cNvSpPr txBox="1"/>
          <p:nvPr/>
        </p:nvSpPr>
        <p:spPr>
          <a:xfrm>
            <a:off x="2295524" y="3059668"/>
            <a:ext cx="74175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1" dirty="0"/>
              <a:t>STUDENT NAME : </a:t>
            </a:r>
            <a:r>
              <a:rPr lang="en-IN" b="1" dirty="0" err="1"/>
              <a:t>uddish</a:t>
            </a:r>
            <a:r>
              <a:rPr lang="en-IN" b="1" dirty="0"/>
              <a:t> </a:t>
            </a:r>
            <a:r>
              <a:rPr lang="en-IN" b="1" dirty="0" err="1"/>
              <a:t>khanna.R</a:t>
            </a:r>
            <a:endParaRPr lang="en-IN" b="1" dirty="0"/>
          </a:p>
          <a:p>
            <a:pPr algn="l"/>
            <a:r>
              <a:rPr lang="en-IN" b="1" dirty="0"/>
              <a:t>REGISTER</a:t>
            </a:r>
            <a:r>
              <a:rPr lang="en-GB" b="1" dirty="0"/>
              <a:t> NO</a:t>
            </a:r>
            <a:r>
              <a:rPr lang="en-US" b="1" dirty="0"/>
              <a:t>  :3</a:t>
            </a:r>
            <a:r>
              <a:rPr lang="en-IN" b="1" dirty="0"/>
              <a:t>12207034</a:t>
            </a:r>
            <a:r>
              <a:rPr lang="en-GB" b="1" dirty="0"/>
              <a:t> </a:t>
            </a:r>
            <a:endParaRPr lang="zh-CN" altLang="en-US" dirty="0"/>
          </a:p>
          <a:p>
            <a:pPr algn="l"/>
            <a:r>
              <a:rPr lang="en-GB" b="1" dirty="0"/>
              <a:t>DEPARTMENT: 3</a:t>
            </a:r>
            <a:r>
              <a:rPr lang="en-GB" b="1" baseline="30000" dirty="0"/>
              <a:t>rd</a:t>
            </a:r>
            <a:r>
              <a:rPr lang="en-GB" b="1" dirty="0"/>
              <a:t> year B.COM GENERAL </a:t>
            </a:r>
          </a:p>
          <a:p>
            <a:pPr algn="l"/>
            <a:r>
              <a:rPr lang="en-GB" b="1" dirty="0"/>
              <a:t>COLLEGE:AGURCUAND MANMULL JAIN COLLEGE </a:t>
            </a:r>
          </a:p>
          <a:p>
            <a:pPr algn="l"/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7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5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77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8" name="TextBox 1"/>
          <p:cNvSpPr txBox="1"/>
          <p:nvPr/>
        </p:nvSpPr>
        <p:spPr>
          <a:xfrm rot="10800000" flipV="1">
            <a:off x="587553" y="1160157"/>
            <a:ext cx="8765996" cy="409194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Collect the data which you are going to use it.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Select the column and fill it with color so it can be identified.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If there is missing number in </a:t>
            </a:r>
            <a:r>
              <a:rPr lang="en-US" dirty="0" err="1">
                <a:solidFill>
                  <a:schemeClr val="tx1"/>
                </a:solidFill>
              </a:rPr>
              <a:t>seIected</a:t>
            </a:r>
            <a:r>
              <a:rPr lang="en-US" dirty="0">
                <a:solidFill>
                  <a:schemeClr val="tx1"/>
                </a:solidFill>
              </a:rPr>
              <a:t> column use conditional formatting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To fill it.  Click on highlight in that more rules click on blank and choose format and click on the any color that you want to fill on the blanks.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If you want to identify the missing value click on sort&amp;filter to remove the blanks it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fill the blank. Click on the column which has blank value&amp; click on sort &amp;filter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In that click no fill to remove the blank.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8679" name="TextBox 2"/>
          <p:cNvSpPr txBox="1"/>
          <p:nvPr/>
        </p:nvSpPr>
        <p:spPr>
          <a:xfrm>
            <a:off x="8987480" y="10150343"/>
            <a:ext cx="2518338" cy="358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endParaRPr lang="en-US"/>
          </a:p>
        </p:txBody>
      </p:sp>
      <p:sp>
        <p:nvSpPr>
          <p:cNvPr id="1048686" name="Text Placeholder 2"/>
          <p:cNvSpPr>
            <a:spLocks noGrp="1"/>
          </p:cNvSpPr>
          <p:nvPr>
            <p:ph type="body" idx="1"/>
          </p:nvPr>
        </p:nvSpPr>
        <p:spPr>
          <a:xfrm>
            <a:off x="251901" y="1297289"/>
            <a:ext cx="10819140" cy="3733800"/>
          </a:xfrm>
          <a:solidFill>
            <a:schemeClr val="tx2"/>
          </a:solidFill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the performance level for showing rating employee by using the Formula of =@IFS(Z3&gt;=5,”VERYHIGH”,Z3&gt;=4,”HIGH”,Z3&gt;=3,”MED”,TRUE,”LOW”)Drag the value each every row to apply it for all.
To summarize this you have to create pivot table in that enter</a:t>
            </a:r>
          </a:p>
          <a:p>
            <a:r>
              <a:rPr lang="en-US" dirty="0"/>
              <a:t>Enter business until in rows, performance level in columns, put gender in
 Filters and remove the blank in the filter.
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Slicer option is used to know what type of employee are working in the Organizations When click on  any type it generated in the pivot table too.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the graph using the pivot table in that you have trend line show which </a:t>
            </a:r>
          </a:p>
          <a:p>
            <a:r>
              <a:rPr lang="en-US" dirty="0"/>
              <a:t>Higher whether Very high, High,Med,Low.
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analysis to find performance of employees 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8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9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691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2" name="TextBox 7"/>
          <p:cNvSpPr txBox="1"/>
          <p:nvPr/>
        </p:nvSpPr>
        <p:spPr>
          <a:xfrm>
            <a:off x="755332" y="1297289"/>
            <a:ext cx="8598218" cy="358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graphicFrame>
        <p:nvGraphicFramePr>
          <p:cNvPr id="4194304" name="Chart 11"/>
          <p:cNvGraphicFramePr>
            <a:graphicFrameLocks/>
          </p:cNvGraphicFramePr>
          <p:nvPr/>
        </p:nvGraphicFramePr>
        <p:xfrm>
          <a:off x="881653" y="1143634"/>
          <a:ext cx="9144000" cy="4417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4" name="TextBox 2"/>
          <p:cNvSpPr txBox="1"/>
          <p:nvPr/>
        </p:nvSpPr>
        <p:spPr>
          <a:xfrm rot="10800000" flipV="1">
            <a:off x="1007604" y="2413306"/>
            <a:ext cx="7342909" cy="891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 In this analysis know how we have develop our  employee.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How the performance rating plays an important role in a </a:t>
            </a:r>
            <a:r>
              <a:rPr lang="en-US" dirty="0" err="1"/>
              <a:t>organisation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6" name="object 6"/>
          <p:cNvSpPr/>
          <p:nvPr/>
        </p:nvSpPr>
        <p:spPr>
          <a:xfrm flipH="1">
            <a:off x="1059182" y="1695449"/>
            <a:ext cx="5636894" cy="2763195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r>
              <a:rPr lang="en-US" dirty="0"/>
              <a:t>Employees performance analysis know employees  performance, And  to help them by giving incentives to them.  The employee helps us to track whether  employees working effectively or not by rating </a:t>
            </a:r>
            <a:r>
              <a:rPr lang="en-US" dirty="0" err="1"/>
              <a:t>them.Effective</a:t>
            </a:r>
            <a:r>
              <a:rPr lang="en-US" dirty="0"/>
              <a:t> or not. This performance helps us to growth </a:t>
            </a:r>
            <a:r>
              <a:rPr lang="en-US" dirty="0" err="1"/>
              <a:t>ourEconomy</a:t>
            </a:r>
            <a:r>
              <a:rPr lang="en-US" dirty="0"/>
              <a:t> of our company.</a:t>
            </a:r>
          </a:p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1" name="object 6"/>
          <p:cNvSpPr/>
          <p:nvPr/>
        </p:nvSpPr>
        <p:spPr>
          <a:xfrm flipH="1">
            <a:off x="676275" y="1695449"/>
            <a:ext cx="7485311" cy="40227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54" name="TextBox 10"/>
          <p:cNvSpPr txBox="1"/>
          <p:nvPr/>
        </p:nvSpPr>
        <p:spPr>
          <a:xfrm>
            <a:off x="856462" y="1921966"/>
            <a:ext cx="7166579" cy="4714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Employees performance analysis is to know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by rating it.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pivot table to analysis what are the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Fields that you going to insert for business 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 this I have inserted gender wise, performance rating, business unit, employ first name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analyzing the performance of employee.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6" name="object 3"/>
          <p:cNvSpPr/>
          <p:nvPr/>
        </p:nvSpPr>
        <p:spPr>
          <a:xfrm flipH="1">
            <a:off x="466017" y="1695449"/>
            <a:ext cx="9068507" cy="4777888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2097163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17" y="1695449"/>
            <a:ext cx="9068507" cy="496252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1" name="object 4"/>
          <p:cNvSpPr/>
          <p:nvPr/>
        </p:nvSpPr>
        <p:spPr>
          <a:xfrm>
            <a:off x="3602182" y="1695449"/>
            <a:ext cx="6612397" cy="3367758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r>
              <a:rPr lang="en-US" dirty="0"/>
              <a:t>Conditional formatting: it’s </a:t>
            </a:r>
            <a:r>
              <a:rPr lang="en-US" dirty="0" err="1"/>
              <a:t>ueed</a:t>
            </a:r>
            <a:r>
              <a:rPr lang="en-US" dirty="0"/>
              <a:t> find the missing value</a:t>
            </a:r>
          </a:p>
          <a:p>
            <a:endParaRPr lang="en-US" dirty="0"/>
          </a:p>
          <a:p>
            <a:r>
              <a:rPr lang="en-US" dirty="0"/>
              <a:t>Sort &amp;filter:  It is used remove missing value and to fill it.</a:t>
            </a:r>
          </a:p>
          <a:p>
            <a:endParaRPr lang="en-US" dirty="0"/>
          </a:p>
          <a:p>
            <a:r>
              <a:rPr lang="en-US" dirty="0"/>
              <a:t>IPS: This formula is used for multiple condition</a:t>
            </a:r>
          </a:p>
          <a:p>
            <a:r>
              <a:rPr lang="en-US" dirty="0"/>
              <a:t>And to rate the employee performance through this formula</a:t>
            </a:r>
          </a:p>
          <a:p>
            <a:endParaRPr lang="en-US" dirty="0"/>
          </a:p>
          <a:p>
            <a:r>
              <a:rPr lang="en-US" dirty="0"/>
              <a:t>Pivot table: It is used to summarize  what we have done.</a:t>
            </a:r>
          </a:p>
          <a:p>
            <a:endParaRPr lang="en-US" dirty="0"/>
          </a:p>
          <a:p>
            <a:r>
              <a:rPr lang="en-US" dirty="0"/>
              <a:t>Graph: This  is used for visual</a:t>
            </a:r>
          </a:p>
          <a:p>
            <a:r>
              <a:rPr lang="en-US" dirty="0"/>
              <a:t> </a:t>
            </a:r>
          </a:p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66" name="TextBox 2"/>
          <p:cNvSpPr txBox="1"/>
          <p:nvPr/>
        </p:nvSpPr>
        <p:spPr>
          <a:xfrm flipH="1">
            <a:off x="409338" y="1206609"/>
            <a:ext cx="7613703" cy="329184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Employee=kaggle</a:t>
            </a:r>
          </a:p>
          <a:p>
            <a:pPr algn="l"/>
            <a:r>
              <a:rPr lang="en-US" dirty="0"/>
              <a:t>26 features </a:t>
            </a:r>
          </a:p>
          <a:p>
            <a:pPr algn="l"/>
            <a:r>
              <a:rPr lang="en-US" dirty="0"/>
              <a:t>9 features</a:t>
            </a:r>
          </a:p>
          <a:p>
            <a:pPr algn="l"/>
            <a:r>
              <a:rPr lang="en-US" dirty="0"/>
              <a:t>Employ Id  : Number</a:t>
            </a:r>
          </a:p>
          <a:p>
            <a:pPr algn="l"/>
            <a:r>
              <a:rPr lang="en-US" dirty="0"/>
              <a:t>Name: Text </a:t>
            </a:r>
          </a:p>
          <a:p>
            <a:pPr algn="l"/>
            <a:r>
              <a:rPr lang="en-US" dirty="0"/>
              <a:t>Business unit: Text</a:t>
            </a:r>
          </a:p>
          <a:p>
            <a:pPr algn="l"/>
            <a:r>
              <a:rPr lang="en-US" dirty="0"/>
              <a:t>Employee type: full time, contract, part time</a:t>
            </a:r>
          </a:p>
          <a:p>
            <a:pPr algn="l"/>
            <a:r>
              <a:rPr lang="en-US" dirty="0"/>
              <a:t>Performance level: Very high, High,Med,Low</a:t>
            </a:r>
          </a:p>
          <a:p>
            <a:pPr algn="l"/>
            <a:r>
              <a:rPr lang="en-US" dirty="0"/>
              <a:t>Gender: male, female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1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72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vizhilarasan ravi</cp:lastModifiedBy>
  <cp:revision>2</cp:revision>
  <dcterms:created xsi:type="dcterms:W3CDTF">2024-03-29T04:07:22Z</dcterms:created>
  <dcterms:modified xsi:type="dcterms:W3CDTF">2024-09-30T10:11:51Z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