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embeddedFontLst>
    <p:embeddedFont>
      <p:font typeface="Montserrat" pitchFamily="2" charset="77"/>
      <p:regular r:id="rId52"/>
      <p:bold r:id="rId53"/>
      <p:italic r:id="rId54"/>
      <p:boldItalic r:id="rId55"/>
    </p:embeddedFont>
    <p:embeddedFont>
      <p:font typeface="Poppins" pitchFamily="2" charset="77"/>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7">
          <p15:clr>
            <a:srgbClr val="A4A3A4"/>
          </p15:clr>
        </p15:guide>
        <p15:guide id="2" pos="227">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gu8wgl1AvJuyRlFBiKiWvXzyJH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p:cViewPr varScale="1">
        <p:scale>
          <a:sx n="106" d="100"/>
          <a:sy n="106" d="100"/>
        </p:scale>
        <p:origin x="192" y="1656"/>
      </p:cViewPr>
      <p:guideLst>
        <p:guide orient="horz" pos="227"/>
        <p:guide pos="2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5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5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6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6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5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5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5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5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5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865575"/>
            <a:ext cx="8520600" cy="807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tr" b="1"/>
              <a:t>API</a:t>
            </a:r>
            <a:endParaRPr b="1"/>
          </a:p>
          <a:p>
            <a:pPr marL="0" lvl="0" indent="0" algn="ctr" rtl="0">
              <a:lnSpc>
                <a:spcPct val="100000"/>
              </a:lnSpc>
              <a:spcBef>
                <a:spcPts val="0"/>
              </a:spcBef>
              <a:spcAft>
                <a:spcPts val="0"/>
              </a:spcAft>
              <a:buSzPct val="127451"/>
              <a:buNone/>
            </a:pPr>
            <a:r>
              <a:rPr lang="tr" sz="4533"/>
              <a:t>(Application Programming Interface)</a:t>
            </a:r>
            <a:endParaRPr sz="4533"/>
          </a:p>
        </p:txBody>
      </p:sp>
      <p:pic>
        <p:nvPicPr>
          <p:cNvPr id="55" name="Google Shape;55;p1"/>
          <p:cNvPicPr preferRelativeResize="0"/>
          <p:nvPr/>
        </p:nvPicPr>
        <p:blipFill rotWithShape="1">
          <a:blip r:embed="rId3">
            <a:alphaModFix/>
          </a:blip>
          <a:srcRect/>
          <a:stretch/>
        </p:blipFill>
        <p:spPr>
          <a:xfrm>
            <a:off x="1347559" y="1672575"/>
            <a:ext cx="6448883" cy="309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360000" y="236725"/>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en-US" sz="2800" b="1" dirty="0"/>
              <a:t>What Are REST and SOAP APIs?</a:t>
            </a:r>
            <a:endParaRPr sz="2620" b="1" dirty="0"/>
          </a:p>
        </p:txBody>
      </p:sp>
      <p:sp>
        <p:nvSpPr>
          <p:cNvPr id="106" name="Google Shape;106;p10"/>
          <p:cNvSpPr txBox="1">
            <a:spLocks noGrp="1"/>
          </p:cNvSpPr>
          <p:nvPr>
            <p:ph type="body" idx="1"/>
          </p:nvPr>
        </p:nvSpPr>
        <p:spPr>
          <a:xfrm>
            <a:off x="310225" y="742525"/>
            <a:ext cx="8219100" cy="3894600"/>
          </a:xfrm>
          <a:prstGeom prst="rect">
            <a:avLst/>
          </a:prstGeom>
          <a:noFill/>
          <a:ln>
            <a:noFill/>
          </a:ln>
        </p:spPr>
        <p:txBody>
          <a:bodyPr spcFirstLastPara="1" wrap="square" lIns="0" tIns="91425" rIns="91425" bIns="91425" anchor="t" anchorCtr="0">
            <a:noAutofit/>
          </a:bodyPr>
          <a:lstStyle/>
          <a:p>
            <a:pPr marL="114300" indent="0">
              <a:buNone/>
            </a:pPr>
            <a:r>
              <a:rPr lang="en-US" sz="2000" dirty="0"/>
              <a:t>APIs define how programs communicate, and REST and SOAP define how an API is presented. Both have similar functionalities but differ in certain aspects.</a:t>
            </a:r>
          </a:p>
          <a:p>
            <a:pPr>
              <a:buFont typeface="Arial" panose="020B0604020202020204" pitchFamily="34" charset="0"/>
              <a:buChar char="•"/>
            </a:pPr>
            <a:r>
              <a:rPr lang="en-US" sz="2000" b="1" dirty="0"/>
              <a:t>REST</a:t>
            </a:r>
            <a:r>
              <a:rPr lang="en-US" sz="2000" dirty="0"/>
              <a:t> is an architecture that works over the HTTP protocol, typically using JSON for data exchange. It is suitable for scalable and extensive applications.</a:t>
            </a:r>
          </a:p>
          <a:p>
            <a:pPr>
              <a:buFont typeface="Arial" panose="020B0604020202020204" pitchFamily="34" charset="0"/>
              <a:buChar char="•"/>
            </a:pPr>
            <a:r>
              <a:rPr lang="en-US" sz="2000" b="1" dirty="0"/>
              <a:t>SOAP</a:t>
            </a:r>
            <a:r>
              <a:rPr lang="en-US" sz="2000" dirty="0"/>
              <a:t> is an older protocol, commonly using XML. It offers more robust security and error handling, but REST is more widely used today.</a:t>
            </a:r>
          </a:p>
          <a:p>
            <a:pPr marL="0" lvl="0" indent="0" algn="l" rtl="0">
              <a:lnSpc>
                <a:spcPct val="150000"/>
              </a:lnSpc>
              <a:spcBef>
                <a:spcPts val="1200"/>
              </a:spcBef>
              <a:spcAft>
                <a:spcPts val="0"/>
              </a:spcAft>
              <a:buClr>
                <a:schemeClr val="dk1"/>
              </a:buClr>
              <a:buSzPts val="1100"/>
              <a:buFont typeface="Arial"/>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body" idx="1"/>
          </p:nvPr>
        </p:nvSpPr>
        <p:spPr>
          <a:xfrm>
            <a:off x="299025" y="360000"/>
            <a:ext cx="8219100" cy="1957500"/>
          </a:xfrm>
          <a:prstGeom prst="rect">
            <a:avLst/>
          </a:prstGeom>
          <a:noFill/>
          <a:ln>
            <a:noFill/>
          </a:ln>
        </p:spPr>
        <p:txBody>
          <a:bodyPr spcFirstLastPara="1" wrap="square" lIns="0" tIns="91425" rIns="91425" bIns="91425" anchor="t" anchorCtr="0">
            <a:noAutofit/>
          </a:bodyPr>
          <a:lstStyle/>
          <a:p>
            <a:pPr>
              <a:buFont typeface="Arial" panose="020B0604020202020204" pitchFamily="34" charset="0"/>
              <a:buChar char="•"/>
            </a:pPr>
            <a:r>
              <a:rPr lang="en-US" sz="1800" b="1" dirty="0"/>
              <a:t>SOAP</a:t>
            </a:r>
            <a:r>
              <a:rPr lang="en-US" sz="1800" dirty="0"/>
              <a:t> is an older protocol, commonly using XML. It offers more robust security and error handling, but REST is more widely used today.</a:t>
            </a:r>
          </a:p>
        </p:txBody>
      </p:sp>
      <p:pic>
        <p:nvPicPr>
          <p:cNvPr id="112" name="Google Shape;112;p11"/>
          <p:cNvPicPr preferRelativeResize="0"/>
          <p:nvPr/>
        </p:nvPicPr>
        <p:blipFill rotWithShape="1">
          <a:blip r:embed="rId3">
            <a:alphaModFix/>
          </a:blip>
          <a:srcRect t="25507" b="22489"/>
          <a:stretch/>
        </p:blipFill>
        <p:spPr>
          <a:xfrm>
            <a:off x="944825" y="2317500"/>
            <a:ext cx="6927501" cy="2701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title"/>
          </p:nvPr>
        </p:nvSpPr>
        <p:spPr>
          <a:xfrm>
            <a:off x="311700" y="201350"/>
            <a:ext cx="8520600" cy="426000"/>
          </a:xfrm>
          <a:prstGeom prst="rect">
            <a:avLst/>
          </a:prstGeom>
          <a:noFill/>
          <a:ln>
            <a:noFill/>
          </a:ln>
        </p:spPr>
        <p:txBody>
          <a:bodyPr spcFirstLastPara="1" wrap="square" lIns="0" tIns="0" rIns="0" bIns="0" anchor="t" anchorCtr="0">
            <a:noAutofit/>
          </a:bodyPr>
          <a:lstStyle/>
          <a:p>
            <a:r>
              <a:rPr lang="en-US" sz="2400" b="1" dirty="0"/>
              <a:t>Important Concepts:</a:t>
            </a:r>
            <a:endParaRPr lang="en-US" sz="2400" dirty="0"/>
          </a:p>
        </p:txBody>
      </p:sp>
      <p:sp>
        <p:nvSpPr>
          <p:cNvPr id="118" name="Google Shape;118;p12"/>
          <p:cNvSpPr txBox="1">
            <a:spLocks noGrp="1"/>
          </p:cNvSpPr>
          <p:nvPr>
            <p:ph type="body" idx="1"/>
          </p:nvPr>
        </p:nvSpPr>
        <p:spPr>
          <a:xfrm>
            <a:off x="304350" y="766125"/>
            <a:ext cx="8219100" cy="4232400"/>
          </a:xfrm>
          <a:prstGeom prst="rect">
            <a:avLst/>
          </a:prstGeom>
          <a:noFill/>
          <a:ln>
            <a:noFill/>
          </a:ln>
        </p:spPr>
        <p:txBody>
          <a:bodyPr spcFirstLastPara="1" wrap="square" lIns="0" tIns="91425" rIns="91425" bIns="91425" anchor="t" anchorCtr="0">
            <a:noAutofit/>
          </a:bodyPr>
          <a:lstStyle/>
          <a:p>
            <a:r>
              <a:rPr lang="en-US" sz="2200" b="1" dirty="0">
                <a:solidFill>
                  <a:srgbClr val="2F1C6A"/>
                </a:solidFill>
                <a:highlight>
                  <a:srgbClr val="FFFFFF"/>
                </a:highlight>
              </a:rPr>
              <a:t>HTTP </a:t>
            </a:r>
            <a:r>
              <a:rPr lang="en-US" sz="2200" b="1" dirty="0">
                <a:solidFill>
                  <a:srgbClr val="6747C7"/>
                </a:solidFill>
                <a:highlight>
                  <a:srgbClr val="FFFFFF"/>
                </a:highlight>
              </a:rPr>
              <a:t>Headers</a:t>
            </a:r>
            <a:br>
              <a:rPr lang="en-US" sz="1900" b="1" dirty="0">
                <a:solidFill>
                  <a:srgbClr val="2F1C6A"/>
                </a:solidFill>
                <a:highlight>
                  <a:srgbClr val="FFFFFF"/>
                </a:highlight>
              </a:rPr>
            </a:br>
            <a:r>
              <a:rPr lang="en-US" sz="2000" dirty="0"/>
              <a:t>Contain metadata about the request or response, such as Content-Type, which indicates the media type in the response.</a:t>
            </a:r>
          </a:p>
          <a:p>
            <a:pPr marL="0" lvl="0" indent="0" algn="l" rtl="0">
              <a:lnSpc>
                <a:spcPct val="150000"/>
              </a:lnSpc>
              <a:spcBef>
                <a:spcPts val="1200"/>
              </a:spcBef>
              <a:spcAft>
                <a:spcPts val="0"/>
              </a:spcAft>
              <a:buClr>
                <a:schemeClr val="dk1"/>
              </a:buClr>
              <a:buSzPts val="1100"/>
              <a:buFont typeface="Arial"/>
              <a:buNone/>
            </a:pPr>
            <a:br>
              <a:rPr lang="en-US" sz="1900" b="1" dirty="0">
                <a:solidFill>
                  <a:srgbClr val="2F1C6A"/>
                </a:solidFill>
                <a:highlight>
                  <a:srgbClr val="FFFFFF"/>
                </a:highlight>
              </a:rPr>
            </a:br>
            <a:endParaRPr lang="en-US" sz="1900" dirty="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3"/>
          <p:cNvSpPr txBox="1">
            <a:spLocks noGrp="1"/>
          </p:cNvSpPr>
          <p:nvPr>
            <p:ph type="body" idx="1"/>
          </p:nvPr>
        </p:nvSpPr>
        <p:spPr>
          <a:xfrm>
            <a:off x="293175" y="247925"/>
            <a:ext cx="8219100" cy="4232400"/>
          </a:xfrm>
          <a:prstGeom prst="rect">
            <a:avLst/>
          </a:prstGeom>
          <a:noFill/>
          <a:ln>
            <a:noFill/>
          </a:ln>
        </p:spPr>
        <p:txBody>
          <a:bodyPr spcFirstLastPara="1" wrap="square" lIns="0" tIns="91425" rIns="91425" bIns="91425" anchor="t" anchorCtr="0">
            <a:noAutofit/>
          </a:bodyPr>
          <a:lstStyle/>
          <a:p>
            <a:r>
              <a:rPr lang="en-US" sz="2400" b="1" dirty="0"/>
              <a:t>Some Request Headers</a:t>
            </a:r>
            <a:br>
              <a:rPr lang="tr" sz="1900" b="1" dirty="0">
                <a:solidFill>
                  <a:srgbClr val="2F1C6A"/>
                </a:solidFill>
                <a:highlight>
                  <a:srgbClr val="FFFFFF"/>
                </a:highlight>
              </a:rPr>
            </a:br>
            <a:r>
              <a:rPr lang="en-US" sz="2000" b="1" dirty="0"/>
              <a:t>Accept</a:t>
            </a:r>
            <a:r>
              <a:rPr lang="en-US" sz="2000" dirty="0"/>
              <a:t>: Specifies the types of content accepted by the client.</a:t>
            </a:r>
          </a:p>
          <a:p>
            <a:pPr>
              <a:buFont typeface="Arial" panose="020B0604020202020204" pitchFamily="34" charset="0"/>
              <a:buChar char="•"/>
            </a:pPr>
            <a:r>
              <a:rPr lang="en-US" sz="2000" b="1" dirty="0"/>
              <a:t>Accept-Encoding</a:t>
            </a:r>
            <a:r>
              <a:rPr lang="en-US" sz="2000" dirty="0"/>
              <a:t>: Specifies the types of data compression accepted by the client.</a:t>
            </a:r>
          </a:p>
          <a:p>
            <a:pPr>
              <a:buFont typeface="Arial" panose="020B0604020202020204" pitchFamily="34" charset="0"/>
              <a:buChar char="•"/>
            </a:pPr>
            <a:r>
              <a:rPr lang="en-US" sz="2000" b="1" dirty="0"/>
              <a:t>Authorization</a:t>
            </a:r>
            <a:r>
              <a:rPr lang="en-US" sz="2000" dirty="0"/>
              <a:t>: Contains authentication information for the server.</a:t>
            </a:r>
          </a:p>
          <a:p>
            <a:pPr>
              <a:buFont typeface="Arial" panose="020B0604020202020204" pitchFamily="34" charset="0"/>
              <a:buChar char="•"/>
            </a:pPr>
            <a:r>
              <a:rPr lang="en-US" sz="2000" b="1" dirty="0"/>
              <a:t>Content-Type</a:t>
            </a:r>
            <a:r>
              <a:rPr lang="en-US" sz="2000" dirty="0"/>
              <a:t>: Specifies the type of the content data.</a:t>
            </a:r>
          </a:p>
          <a:p>
            <a:pPr>
              <a:buFont typeface="Arial" panose="020B0604020202020204" pitchFamily="34" charset="0"/>
              <a:buChar char="•"/>
            </a:pPr>
            <a:r>
              <a:rPr lang="en-US" sz="2000" b="1" dirty="0"/>
              <a:t>Host</a:t>
            </a:r>
            <a:r>
              <a:rPr lang="en-US" sz="2000" dirty="0"/>
              <a:t>: Specifies the name of the hosting server requested by the client.</a:t>
            </a:r>
          </a:p>
          <a:p>
            <a:r>
              <a:rPr lang="en-US" sz="2000" dirty="0"/>
              <a:t>These headers are just a few examples. The full list of HTTP headers contains many that can be used for specific purposes in each request or response.</a:t>
            </a: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4"/>
          <p:cNvSpPr txBox="1">
            <a:spLocks noGrp="1"/>
          </p:cNvSpPr>
          <p:nvPr>
            <p:ph type="body" idx="1"/>
          </p:nvPr>
        </p:nvSpPr>
        <p:spPr>
          <a:xfrm>
            <a:off x="305181" y="239684"/>
            <a:ext cx="8219100" cy="4232400"/>
          </a:xfrm>
          <a:prstGeom prst="rect">
            <a:avLst/>
          </a:prstGeom>
          <a:noFill/>
          <a:ln>
            <a:noFill/>
          </a:ln>
        </p:spPr>
        <p:txBody>
          <a:bodyPr spcFirstLastPara="1" wrap="square" lIns="0" tIns="91425" rIns="91425" bIns="91425" anchor="t" anchorCtr="0">
            <a:noAutofit/>
          </a:bodyPr>
          <a:lstStyle/>
          <a:p>
            <a:r>
              <a:rPr lang="en-US" sz="2400" b="1" dirty="0"/>
              <a:t>CRUD</a:t>
            </a:r>
            <a:br>
              <a:rPr lang="en-US" sz="2400" dirty="0"/>
            </a:br>
            <a:r>
              <a:rPr lang="en-US" sz="2400" dirty="0"/>
              <a:t>It stands for Create, Read, Update, Delete and is used for database operations.</a:t>
            </a:r>
            <a:br>
              <a:rPr lang="en-US" sz="2400" dirty="0"/>
            </a:br>
            <a:r>
              <a:rPr lang="en-US" sz="2400" dirty="0"/>
              <a:t>APIs (Application Programming Interface) provide a web interface for these database operations. CRUD operations can be performed through an API, where requests are made, and the necessary data is returned as a response. For example, the </a:t>
            </a:r>
            <a:r>
              <a:rPr lang="en-US" sz="2400" b="1" dirty="0"/>
              <a:t>GET</a:t>
            </a:r>
            <a:r>
              <a:rPr lang="en-US" sz="2400" dirty="0"/>
              <a:t> method is used for reading a record from the database, </a:t>
            </a:r>
            <a:r>
              <a:rPr lang="en-US" sz="2400" b="1" dirty="0"/>
              <a:t>PUT</a:t>
            </a:r>
            <a:r>
              <a:rPr lang="en-US" sz="2400" dirty="0"/>
              <a:t> for updating a record, </a:t>
            </a:r>
            <a:r>
              <a:rPr lang="en-US" sz="2400" b="1" dirty="0"/>
              <a:t>POST</a:t>
            </a:r>
            <a:r>
              <a:rPr lang="en-US" sz="2400" dirty="0"/>
              <a:t> for creating a record, and </a:t>
            </a:r>
            <a:r>
              <a:rPr lang="en-US" sz="2400" b="1" dirty="0"/>
              <a:t>DELETE</a:t>
            </a:r>
            <a:r>
              <a:rPr lang="en-US" sz="2400" dirty="0"/>
              <a:t> for deleting a record.</a:t>
            </a:r>
          </a:p>
          <a:p>
            <a:pPr marL="0" lvl="0" indent="0" algn="l" rtl="0">
              <a:lnSpc>
                <a:spcPct val="150000"/>
              </a:lnSpc>
              <a:spcBef>
                <a:spcPts val="1200"/>
              </a:spcBef>
              <a:spcAft>
                <a:spcPts val="0"/>
              </a:spcAft>
              <a:buClr>
                <a:schemeClr val="dk1"/>
              </a:buClr>
              <a:buSzPts val="1100"/>
              <a:buFont typeface="Arial"/>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body" idx="1"/>
          </p:nvPr>
        </p:nvSpPr>
        <p:spPr>
          <a:xfrm>
            <a:off x="287550" y="253550"/>
            <a:ext cx="8856300" cy="4890000"/>
          </a:xfrm>
          <a:prstGeom prst="rect">
            <a:avLst/>
          </a:prstGeom>
          <a:noFill/>
          <a:ln>
            <a:noFill/>
          </a:ln>
        </p:spPr>
        <p:txBody>
          <a:bodyPr spcFirstLastPara="1" wrap="square" lIns="0" tIns="91425" rIns="91425" bIns="91425" anchor="t" anchorCtr="0">
            <a:noAutofit/>
          </a:bodyPr>
          <a:lstStyle/>
          <a:p>
            <a:r>
              <a:rPr lang="en-US" sz="2400" b="1" dirty="0"/>
              <a:t>Request</a:t>
            </a:r>
            <a:endParaRPr lang="en-US" sz="2400" dirty="0"/>
          </a:p>
          <a:p>
            <a:r>
              <a:rPr lang="en-US" sz="2000" dirty="0"/>
              <a:t>A request is a structure used to allow an application’s data or resources to be used by another application or system. A request, which is a part of an API, is made to access a specific resource using one of the HTTP methods (e.g., GET, POST, PUT, DELETE).</a:t>
            </a:r>
            <a:br>
              <a:rPr lang="en-US" sz="2000" dirty="0"/>
            </a:br>
            <a:r>
              <a:rPr lang="en-US" sz="2000" dirty="0"/>
              <a:t>The API processes these requests and provides the necessary data or resources. In summary, a request is an action taken to make a request to an API.</a:t>
            </a:r>
            <a:br>
              <a:rPr lang="en-US" sz="2000" dirty="0"/>
            </a:br>
            <a:r>
              <a:rPr lang="en-US" sz="2000" dirty="0"/>
              <a:t>The purpose of a request is to ask the API for specific data or a function. For example, when a user wants to view a profile, they send a request to the API and receive the user profile data. A request is a tool used to retrieve data or information from the server.</a:t>
            </a:r>
          </a:p>
          <a:p>
            <a:pPr marL="0" lvl="0" indent="0" algn="l" rtl="0">
              <a:lnSpc>
                <a:spcPct val="150000"/>
              </a:lnSpc>
              <a:spcBef>
                <a:spcPts val="1200"/>
              </a:spcBef>
              <a:spcAft>
                <a:spcPts val="0"/>
              </a:spcAft>
              <a:buClr>
                <a:schemeClr val="dk1"/>
              </a:buClr>
              <a:buSzPts val="1100"/>
              <a:buFont typeface="Arial"/>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311700" y="147000"/>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tr" sz="2620" b="1">
                <a:solidFill>
                  <a:srgbClr val="6747C7"/>
                </a:solidFill>
              </a:rPr>
              <a:t>HTTP Protocols</a:t>
            </a:r>
            <a:r>
              <a:rPr lang="tr" sz="2620" b="1"/>
              <a:t> Nedir?</a:t>
            </a:r>
            <a:endParaRPr sz="2620" b="1"/>
          </a:p>
        </p:txBody>
      </p:sp>
      <p:sp>
        <p:nvSpPr>
          <p:cNvPr id="139" name="Google Shape;139;p16"/>
          <p:cNvSpPr txBox="1">
            <a:spLocks noGrp="1"/>
          </p:cNvSpPr>
          <p:nvPr>
            <p:ph type="body" idx="1"/>
          </p:nvPr>
        </p:nvSpPr>
        <p:spPr>
          <a:xfrm>
            <a:off x="311700" y="573000"/>
            <a:ext cx="8219100" cy="44010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0"/>
              </a:spcAft>
              <a:buSzPts val="1100"/>
              <a:buNone/>
            </a:pPr>
            <a:r>
              <a:rPr lang="tr" sz="1900">
                <a:solidFill>
                  <a:srgbClr val="2F1C6A"/>
                </a:solidFill>
                <a:highlight>
                  <a:srgbClr val="FFFFFF"/>
                </a:highlight>
              </a:rPr>
              <a:t>HTTP metotları, bir web sunucusu ile bir istemci arasındaki veri transferi işlemlerini tanımlar. HTTP metotları, web sunucusuna istekte bulunurken kullanılan metodları tanımlar. Bunlar aşağıdaki metotları içerebilir:</a:t>
            </a:r>
            <a:endParaRPr sz="1900">
              <a:solidFill>
                <a:srgbClr val="2F1C6A"/>
              </a:solidFill>
              <a:highlight>
                <a:srgbClr val="FFFFFF"/>
              </a:highlight>
            </a:endParaRPr>
          </a:p>
          <a:p>
            <a:pPr marL="0" lvl="0" indent="0" algn="l" rtl="0">
              <a:lnSpc>
                <a:spcPct val="150000"/>
              </a:lnSpc>
              <a:spcBef>
                <a:spcPts val="1200"/>
              </a:spcBef>
              <a:spcAft>
                <a:spcPts val="0"/>
              </a:spcAft>
              <a:buSzPts val="1100"/>
              <a:buNone/>
            </a:pPr>
            <a:r>
              <a:rPr lang="tr" sz="1900" b="1">
                <a:solidFill>
                  <a:srgbClr val="2F1C6A"/>
                </a:solidFill>
                <a:highlight>
                  <a:srgbClr val="FFFFFF"/>
                </a:highlight>
              </a:rPr>
              <a:t>GET</a:t>
            </a:r>
            <a:r>
              <a:rPr lang="tr" sz="1900">
                <a:solidFill>
                  <a:srgbClr val="2F1C6A"/>
                </a:solidFill>
                <a:highlight>
                  <a:srgbClr val="FFFFFF"/>
                </a:highlight>
              </a:rPr>
              <a:t>: Web sunucusundan belirli bir veriyi almak için kullanılır. Bu metod genellikle web sayfası gibi statik verileri okumak için kullanılır.</a:t>
            </a:r>
            <a:endParaRPr sz="1900">
              <a:solidFill>
                <a:srgbClr val="2F1C6A"/>
              </a:solidFill>
              <a:highlight>
                <a:srgbClr val="FFFFFF"/>
              </a:highlight>
            </a:endParaRPr>
          </a:p>
          <a:p>
            <a:pPr marL="0" lvl="0" indent="0" algn="l" rtl="0">
              <a:lnSpc>
                <a:spcPct val="150000"/>
              </a:lnSpc>
              <a:spcBef>
                <a:spcPts val="1200"/>
              </a:spcBef>
              <a:spcAft>
                <a:spcPts val="0"/>
              </a:spcAft>
              <a:buSzPts val="1100"/>
              <a:buNone/>
            </a:pPr>
            <a:r>
              <a:rPr lang="tr" sz="1900" b="1">
                <a:solidFill>
                  <a:srgbClr val="2F1C6A"/>
                </a:solidFill>
                <a:highlight>
                  <a:srgbClr val="FFFFFF"/>
                </a:highlight>
              </a:rPr>
              <a:t>POST</a:t>
            </a:r>
            <a:r>
              <a:rPr lang="tr" sz="1900">
                <a:solidFill>
                  <a:srgbClr val="2F1C6A"/>
                </a:solidFill>
                <a:highlight>
                  <a:srgbClr val="FFFFFF"/>
                </a:highlight>
              </a:rPr>
              <a:t>: Web sunucusuna yeni veri göndermek için kullanılır. Örneğin, bir web formunun verilerini göndermek için kullanılır.</a:t>
            </a:r>
            <a:endParaRPr sz="1900">
              <a:solidFill>
                <a:srgbClr val="2F1C6A"/>
              </a:solidFill>
              <a:highlight>
                <a:srgbClr val="FFFFFF"/>
              </a:highlight>
            </a:endParaRPr>
          </a:p>
          <a:p>
            <a:pPr marL="0" lvl="0" indent="0" algn="l" rtl="0">
              <a:lnSpc>
                <a:spcPct val="150000"/>
              </a:lnSpc>
              <a:spcBef>
                <a:spcPts val="1200"/>
              </a:spcBef>
              <a:spcAft>
                <a:spcPts val="0"/>
              </a:spcAft>
              <a:buSzPts val="1100"/>
              <a:buNone/>
            </a:pPr>
            <a:r>
              <a:rPr lang="tr" sz="1900" b="1">
                <a:solidFill>
                  <a:srgbClr val="2F1C6A"/>
                </a:solidFill>
                <a:highlight>
                  <a:srgbClr val="FFFFFF"/>
                </a:highlight>
              </a:rPr>
              <a:t>PUT</a:t>
            </a:r>
            <a:r>
              <a:rPr lang="tr" sz="1900">
                <a:solidFill>
                  <a:srgbClr val="2F1C6A"/>
                </a:solidFill>
                <a:highlight>
                  <a:srgbClr val="FFFFFF"/>
                </a:highlight>
              </a:rPr>
              <a:t>: Web sunucusunda mevcut bir veriyi güncellemek için kullanılır.</a:t>
            </a:r>
            <a:endParaRPr sz="1900">
              <a:solidFill>
                <a:srgbClr val="2F1C6A"/>
              </a:solidFill>
              <a:highlight>
                <a:srgbClr val="FFFFFF"/>
              </a:highlight>
            </a:endParaRPr>
          </a:p>
          <a:p>
            <a:pPr marL="0" lvl="0" indent="0" algn="l" rtl="0">
              <a:lnSpc>
                <a:spcPct val="150000"/>
              </a:lnSpc>
              <a:spcBef>
                <a:spcPts val="1200"/>
              </a:spcBef>
              <a:spcAft>
                <a:spcPts val="0"/>
              </a:spcAft>
              <a:buSzPts val="1100"/>
              <a:buNone/>
            </a:pPr>
            <a:r>
              <a:rPr lang="tr" sz="1900" b="1">
                <a:solidFill>
                  <a:srgbClr val="2F1C6A"/>
                </a:solidFill>
                <a:highlight>
                  <a:srgbClr val="FFFFFF"/>
                </a:highlight>
              </a:rPr>
              <a:t>DELETE</a:t>
            </a:r>
            <a:r>
              <a:rPr lang="tr" sz="1900">
                <a:solidFill>
                  <a:srgbClr val="2F1C6A"/>
                </a:solidFill>
                <a:highlight>
                  <a:srgbClr val="FFFFFF"/>
                </a:highlight>
              </a:rPr>
              <a:t>: Web sunucusunda mevcut bir veriyi silmek için kullanılır.</a:t>
            </a:r>
            <a:endParaRPr sz="1900">
              <a:solidFill>
                <a:srgbClr val="2F1C6A"/>
              </a:solidFill>
              <a:highlight>
                <a:srgbClr val="FFFFFF"/>
              </a:highlight>
            </a:endParaRPr>
          </a:p>
          <a:p>
            <a:pPr marL="0" lvl="0" indent="0" algn="l" rtl="0">
              <a:lnSpc>
                <a:spcPct val="150000"/>
              </a:lnSpc>
              <a:spcBef>
                <a:spcPts val="1200"/>
              </a:spcBef>
              <a:spcAft>
                <a:spcPts val="0"/>
              </a:spcAft>
              <a:buSzPts val="1100"/>
              <a:buNone/>
            </a:pPr>
            <a:endParaRPr sz="1900">
              <a:solidFill>
                <a:srgbClr val="2F1C6A"/>
              </a:solidFill>
              <a:highlight>
                <a:srgbClr val="FFFFFF"/>
              </a:highlight>
            </a:endParaRPr>
          </a:p>
          <a:p>
            <a:pPr marL="0" lvl="0" indent="0" algn="l" rtl="0">
              <a:lnSpc>
                <a:spcPct val="150000"/>
              </a:lnSpc>
              <a:spcBef>
                <a:spcPts val="1200"/>
              </a:spcBef>
              <a:spcAft>
                <a:spcPts val="0"/>
              </a:spcAft>
              <a:buSzPts val="1100"/>
              <a:buNone/>
            </a:pPr>
            <a:endParaRPr sz="190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a:solidFill>
                  <a:srgbClr val="2F1C6A"/>
                </a:solidFill>
                <a:highlight>
                  <a:srgbClr val="FFFFFF"/>
                </a:highlight>
              </a:rPr>
            </a:br>
            <a:endParaRPr sz="1900">
              <a:solidFill>
                <a:srgbClr val="2F1C6A"/>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315850" y="231125"/>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tr" sz="2620" b="1" dirty="0">
                <a:solidFill>
                  <a:srgbClr val="6747C7"/>
                </a:solidFill>
              </a:rPr>
              <a:t>Important!</a:t>
            </a:r>
            <a:br>
              <a:rPr lang="tr" sz="2620" b="1" dirty="0">
                <a:solidFill>
                  <a:srgbClr val="6747C7"/>
                </a:solidFill>
              </a:rPr>
            </a:br>
            <a:endParaRPr sz="2620" b="1" dirty="0"/>
          </a:p>
        </p:txBody>
      </p:sp>
      <p:sp>
        <p:nvSpPr>
          <p:cNvPr id="145" name="Google Shape;145;p17"/>
          <p:cNvSpPr txBox="1">
            <a:spLocks noGrp="1"/>
          </p:cNvSpPr>
          <p:nvPr>
            <p:ph type="body" idx="1"/>
          </p:nvPr>
        </p:nvSpPr>
        <p:spPr>
          <a:xfrm>
            <a:off x="315850" y="856700"/>
            <a:ext cx="8219100" cy="4401000"/>
          </a:xfrm>
          <a:prstGeom prst="rect">
            <a:avLst/>
          </a:prstGeom>
          <a:noFill/>
          <a:ln>
            <a:noFill/>
          </a:ln>
        </p:spPr>
        <p:txBody>
          <a:bodyPr spcFirstLastPara="1" wrap="square" lIns="0" tIns="91425" rIns="91425" bIns="91425" anchor="t" anchorCtr="0">
            <a:noAutofit/>
          </a:bodyPr>
          <a:lstStyle/>
          <a:p>
            <a:r>
              <a:rPr lang="en-US" sz="2000" dirty="0"/>
              <a:t>It is important to use HTTP methods properly for </a:t>
            </a:r>
            <a:r>
              <a:rPr lang="en-US" sz="2000" b="1" dirty="0"/>
              <a:t>data security</a:t>
            </a:r>
            <a:r>
              <a:rPr lang="en-US" sz="2000" dirty="0"/>
              <a:t> and </a:t>
            </a:r>
            <a:r>
              <a:rPr lang="en-US" sz="2000" b="1" dirty="0"/>
              <a:t>performance</a:t>
            </a:r>
            <a:r>
              <a:rPr lang="en-US" sz="2000" dirty="0"/>
              <a:t>.</a:t>
            </a:r>
          </a:p>
          <a:p>
            <a:pPr>
              <a:buFont typeface="Arial" panose="020B0604020202020204" pitchFamily="34" charset="0"/>
              <a:buChar char="•"/>
            </a:pPr>
            <a:r>
              <a:rPr lang="en-US" sz="2000" dirty="0"/>
              <a:t>Data sent using the </a:t>
            </a:r>
            <a:r>
              <a:rPr lang="en-US" sz="2000" b="1" dirty="0"/>
              <a:t>GET</a:t>
            </a:r>
            <a:r>
              <a:rPr lang="en-US" sz="2000" dirty="0"/>
              <a:t> method is </a:t>
            </a:r>
            <a:r>
              <a:rPr lang="en-US" sz="2000" b="1" dirty="0"/>
              <a:t>not secure</a:t>
            </a:r>
            <a:r>
              <a:rPr lang="en-US" sz="2000" dirty="0"/>
              <a:t> and can be visible in the URL. Therefore, it is not appropriate to send confidential data using the GET method.</a:t>
            </a:r>
          </a:p>
          <a:p>
            <a:pPr>
              <a:buFont typeface="Arial" panose="020B0604020202020204" pitchFamily="34" charset="0"/>
              <a:buChar char="•"/>
            </a:pPr>
            <a:r>
              <a:rPr lang="en-US" sz="2000" dirty="0"/>
              <a:t>Data sent using the </a:t>
            </a:r>
            <a:r>
              <a:rPr lang="en-US" sz="2000" b="1" dirty="0"/>
              <a:t>POST</a:t>
            </a:r>
            <a:r>
              <a:rPr lang="en-US" sz="2000" dirty="0"/>
              <a:t> method is </a:t>
            </a:r>
            <a:r>
              <a:rPr lang="en-US" sz="2000" b="1" dirty="0"/>
              <a:t>secure</a:t>
            </a:r>
            <a:r>
              <a:rPr lang="en-US" sz="2000" dirty="0"/>
              <a:t> and does not appear in the URL, but this method is </a:t>
            </a:r>
            <a:r>
              <a:rPr lang="en-US" sz="2000" b="1" dirty="0"/>
              <a:t>slow</a:t>
            </a:r>
            <a:r>
              <a:rPr lang="en-US" sz="2000" dirty="0"/>
              <a:t> in terms of performance.</a:t>
            </a:r>
          </a:p>
          <a:p>
            <a:pPr>
              <a:buFont typeface="Arial" panose="020B0604020202020204" pitchFamily="34" charset="0"/>
              <a:buChar char="•"/>
            </a:pPr>
            <a:r>
              <a:rPr lang="en-US" sz="2000" dirty="0"/>
              <a:t>Actions performed using the </a:t>
            </a:r>
            <a:r>
              <a:rPr lang="en-US" sz="2000" b="1" dirty="0"/>
              <a:t>PUT</a:t>
            </a:r>
            <a:r>
              <a:rPr lang="en-US" sz="2000" dirty="0"/>
              <a:t> and </a:t>
            </a:r>
            <a:r>
              <a:rPr lang="en-US" sz="2000" b="1" dirty="0"/>
              <a:t>DELETE</a:t>
            </a:r>
            <a:r>
              <a:rPr lang="en-US" sz="2000" dirty="0"/>
              <a:t> methods are </a:t>
            </a:r>
            <a:r>
              <a:rPr lang="en-US" sz="2000" b="1" dirty="0"/>
              <a:t>irreversible</a:t>
            </a:r>
            <a:r>
              <a:rPr lang="en-US" sz="2000" dirty="0"/>
              <a:t> and must be used carefully.</a:t>
            </a: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315850" y="231125"/>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tr" sz="2620" b="1" dirty="0">
                <a:solidFill>
                  <a:srgbClr val="6747C7"/>
                </a:solidFill>
              </a:rPr>
              <a:t>HTTP Status </a:t>
            </a:r>
            <a:endParaRPr sz="2620" b="1" dirty="0"/>
          </a:p>
        </p:txBody>
      </p:sp>
      <p:sp>
        <p:nvSpPr>
          <p:cNvPr id="151" name="Google Shape;151;p18"/>
          <p:cNvSpPr txBox="1">
            <a:spLocks noGrp="1"/>
          </p:cNvSpPr>
          <p:nvPr>
            <p:ph type="body" idx="1"/>
          </p:nvPr>
        </p:nvSpPr>
        <p:spPr>
          <a:xfrm>
            <a:off x="315850" y="657125"/>
            <a:ext cx="8219100" cy="4401000"/>
          </a:xfrm>
          <a:prstGeom prst="rect">
            <a:avLst/>
          </a:prstGeom>
          <a:noFill/>
          <a:ln>
            <a:noFill/>
          </a:ln>
        </p:spPr>
        <p:txBody>
          <a:bodyPr spcFirstLastPara="1" wrap="square" lIns="0" tIns="91425" rIns="91425" bIns="91425" anchor="t" anchorCtr="0">
            <a:noAutofit/>
          </a:bodyPr>
          <a:lstStyle/>
          <a:p>
            <a:pPr marL="114300" indent="0">
              <a:buNone/>
            </a:pPr>
            <a:r>
              <a:rPr lang="en-US" sz="2000" dirty="0"/>
              <a:t>Here is the translation of the text from the image:</a:t>
            </a:r>
          </a:p>
          <a:p>
            <a:r>
              <a:rPr lang="en-US" sz="2000" b="1" dirty="0"/>
              <a:t>HTTP status codes</a:t>
            </a:r>
            <a:r>
              <a:rPr lang="en-US" sz="2000" dirty="0"/>
              <a:t> are codes that define the response a server gives to an HTTP request. These codes are used to indicate the status of the server's response to a request.</a:t>
            </a:r>
          </a:p>
          <a:p>
            <a:pPr>
              <a:buFont typeface="Arial" panose="020B0604020202020204" pitchFamily="34" charset="0"/>
              <a:buChar char="•"/>
            </a:pPr>
            <a:r>
              <a:rPr lang="en-US" sz="2000" b="1" dirty="0"/>
              <a:t>1xx (Informational)</a:t>
            </a:r>
            <a:r>
              <a:rPr lang="en-US" sz="2000" dirty="0"/>
              <a:t>: These codes indicate that the server is continuing to process the request. For example, the 100 Continue code indicates that the server should continue processing the request.</a:t>
            </a:r>
          </a:p>
          <a:p>
            <a:pPr>
              <a:buFont typeface="Arial" panose="020B0604020202020204" pitchFamily="34" charset="0"/>
              <a:buChar char="•"/>
            </a:pPr>
            <a:r>
              <a:rPr lang="en-US" sz="2000" b="1" dirty="0"/>
              <a:t>2xx (Successful)</a:t>
            </a:r>
            <a:r>
              <a:rPr lang="en-US" sz="2000" dirty="0"/>
              <a:t>: These codes indicate that the server has successfully responded to the request. For example, the 200 OK code shows that there were no issues while responding to the request.</a:t>
            </a: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315850" y="371250"/>
            <a:ext cx="8219100" cy="4401000"/>
          </a:xfrm>
          <a:prstGeom prst="rect">
            <a:avLst/>
          </a:prstGeom>
          <a:noFill/>
          <a:ln>
            <a:noFill/>
          </a:ln>
        </p:spPr>
        <p:txBody>
          <a:bodyPr spcFirstLastPara="1" wrap="square" lIns="0" tIns="91425" rIns="91425" bIns="91425" anchor="t" anchorCtr="0">
            <a:noAutofit/>
          </a:bodyPr>
          <a:lstStyle/>
          <a:p>
            <a:r>
              <a:rPr lang="en-US" sz="2000" b="1" dirty="0"/>
              <a:t>3xx (Redirection)</a:t>
            </a:r>
            <a:r>
              <a:rPr lang="en-US" sz="2000" dirty="0"/>
              <a:t>: These codes indicate that more steps are needed for the server to process the request. For example, the 301 Moved Permanently code indicates that the resource has been moved to another URL.</a:t>
            </a:r>
          </a:p>
          <a:p>
            <a:r>
              <a:rPr lang="en-US" sz="2000" b="1" dirty="0"/>
              <a:t>4xx (Client Error)</a:t>
            </a:r>
            <a:r>
              <a:rPr lang="en-US" sz="2000" dirty="0"/>
              <a:t>: These codes indicate that the request is incorrect or contains missing information. For example, the 400 Bad Request code indicates that the request is invalid.</a:t>
            </a:r>
          </a:p>
          <a:p>
            <a:r>
              <a:rPr lang="en-US" sz="2000" b="1" dirty="0"/>
              <a:t>5xx (Server Error)</a:t>
            </a:r>
            <a:r>
              <a:rPr lang="en-US" sz="2000" dirty="0"/>
              <a:t>: These codes indicate that there is a problem on the server. For example, the 500 Internal Server Error code shows that the server may be unable to process the request due to an error.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60000" y="360000"/>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tr" sz="2620" b="1"/>
              <a:t>API Nedir?</a:t>
            </a:r>
            <a:endParaRPr sz="2620" b="1"/>
          </a:p>
        </p:txBody>
      </p:sp>
      <p:sp>
        <p:nvSpPr>
          <p:cNvPr id="61" name="Google Shape;61;p2"/>
          <p:cNvSpPr txBox="1">
            <a:spLocks noGrp="1"/>
          </p:cNvSpPr>
          <p:nvPr>
            <p:ph type="body" idx="1"/>
          </p:nvPr>
        </p:nvSpPr>
        <p:spPr>
          <a:xfrm>
            <a:off x="311700" y="950775"/>
            <a:ext cx="8219100" cy="3153900"/>
          </a:xfrm>
          <a:prstGeom prst="rect">
            <a:avLst/>
          </a:prstGeom>
          <a:noFill/>
          <a:ln>
            <a:noFill/>
          </a:ln>
        </p:spPr>
        <p:txBody>
          <a:bodyPr spcFirstLastPara="1" wrap="square" lIns="0" tIns="91425" rIns="91425" bIns="91425" anchor="t" anchorCtr="0">
            <a:noAutofit/>
          </a:bodyPr>
          <a:lstStyle/>
          <a:p>
            <a:pPr marL="44998" lvl="0" indent="0" algn="l" rtl="0">
              <a:lnSpc>
                <a:spcPct val="150000"/>
              </a:lnSpc>
              <a:spcBef>
                <a:spcPts val="1200"/>
              </a:spcBef>
              <a:spcAft>
                <a:spcPts val="0"/>
              </a:spcAft>
              <a:buSzPts val="1800"/>
              <a:buNone/>
            </a:pPr>
            <a:r>
              <a:rPr lang="en-US" sz="2000" b="1" dirty="0"/>
              <a:t>What is an API?</a:t>
            </a:r>
            <a:br>
              <a:rPr lang="en-US" sz="2000" dirty="0"/>
            </a:br>
            <a:r>
              <a:rPr lang="en-US" sz="2000" dirty="0"/>
              <a:t>API stands for Application Programming Interface. An API defines how one application can interact with other applications or systems.</a:t>
            </a:r>
            <a:br>
              <a:rPr lang="en-US" sz="2000" dirty="0"/>
            </a:br>
            <a:r>
              <a:rPr lang="en-US" sz="2000" dirty="0"/>
              <a:t>For example, a web application can use an API to read or modify data from a database. </a:t>
            </a:r>
          </a:p>
          <a:p>
            <a:pPr marL="44998" lvl="0" indent="0" algn="l" rtl="0">
              <a:lnSpc>
                <a:spcPct val="150000"/>
              </a:lnSpc>
              <a:spcBef>
                <a:spcPts val="1200"/>
              </a:spcBef>
              <a:spcAft>
                <a:spcPts val="0"/>
              </a:spcAft>
              <a:buSzPts val="1800"/>
              <a:buNone/>
            </a:pPr>
            <a:r>
              <a:rPr lang="en-US" sz="2000" dirty="0"/>
              <a:t>This way, the application accesses the database through the API rather than directly, and if the database structure changes, the application will still function.</a:t>
            </a:r>
            <a:endParaRPr sz="1900" b="1" dirty="0">
              <a:solidFill>
                <a:srgbClr val="2F1C6A"/>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0"/>
          <p:cNvPicPr preferRelativeResize="0"/>
          <p:nvPr/>
        </p:nvPicPr>
        <p:blipFill rotWithShape="1">
          <a:blip r:embed="rId3">
            <a:alphaModFix/>
          </a:blip>
          <a:srcRect/>
          <a:stretch/>
        </p:blipFill>
        <p:spPr>
          <a:xfrm>
            <a:off x="1539675" y="82725"/>
            <a:ext cx="6064625" cy="5282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315850" y="307325"/>
            <a:ext cx="8520600" cy="426000"/>
          </a:xfrm>
          <a:prstGeom prst="rect">
            <a:avLst/>
          </a:prstGeom>
          <a:noFill/>
          <a:ln>
            <a:noFill/>
          </a:ln>
        </p:spPr>
        <p:txBody>
          <a:bodyPr spcFirstLastPara="1" wrap="square" lIns="0" tIns="0" rIns="0" bIns="0" anchor="t" anchorCtr="0">
            <a:noAutofit/>
          </a:bodyPr>
          <a:lstStyle/>
          <a:p>
            <a:r>
              <a:rPr lang="en-US" sz="2800" b="1" dirty="0"/>
              <a:t>What is a Response?</a:t>
            </a:r>
            <a:endParaRPr lang="en-US" sz="2800" dirty="0"/>
          </a:p>
        </p:txBody>
      </p:sp>
      <p:sp>
        <p:nvSpPr>
          <p:cNvPr id="167" name="Google Shape;167;p21"/>
          <p:cNvSpPr txBox="1">
            <a:spLocks noGrp="1"/>
          </p:cNvSpPr>
          <p:nvPr>
            <p:ph type="body" idx="1"/>
          </p:nvPr>
        </p:nvSpPr>
        <p:spPr>
          <a:xfrm>
            <a:off x="315850" y="769200"/>
            <a:ext cx="8219100" cy="4401000"/>
          </a:xfrm>
          <a:prstGeom prst="rect">
            <a:avLst/>
          </a:prstGeom>
          <a:noFill/>
          <a:ln>
            <a:noFill/>
          </a:ln>
        </p:spPr>
        <p:txBody>
          <a:bodyPr spcFirstLastPara="1" wrap="square" lIns="0" tIns="91425" rIns="91425" bIns="91425" anchor="t" anchorCtr="0">
            <a:noAutofit/>
          </a:bodyPr>
          <a:lstStyle/>
          <a:p>
            <a:r>
              <a:rPr lang="en-US" sz="2000" dirty="0"/>
              <a:t>A response is the result generated from an HTTP request. An HTTP response contains the </a:t>
            </a:r>
            <a:r>
              <a:rPr lang="en-US" sz="2000" b="1" dirty="0"/>
              <a:t>data</a:t>
            </a:r>
            <a:r>
              <a:rPr lang="en-US" sz="2000" dirty="0"/>
              <a:t> or </a:t>
            </a:r>
            <a:r>
              <a:rPr lang="en-US" sz="2000" b="1" dirty="0"/>
              <a:t>status code</a:t>
            </a:r>
            <a:r>
              <a:rPr lang="en-US" sz="2000" dirty="0"/>
              <a:t> that the server returns in response to the request.</a:t>
            </a:r>
          </a:p>
          <a:p>
            <a:r>
              <a:rPr lang="en-US" sz="2000" dirty="0"/>
              <a:t>An HTTP response means that the server has responded to the request. The response may contain data and metadata in addition to the HTTP status code.</a:t>
            </a:r>
          </a:p>
          <a:p>
            <a:r>
              <a:rPr lang="en-US" sz="2000" dirty="0"/>
              <a:t>The status shows whether the server has responded appropriately to the request.</a:t>
            </a:r>
          </a:p>
          <a:p>
            <a:r>
              <a:rPr lang="en-US" sz="2000" dirty="0"/>
              <a:t>Response data can be presented and processed in various formats such as </a:t>
            </a:r>
            <a:r>
              <a:rPr lang="en-US" sz="2000" b="1" dirty="0"/>
              <a:t>JSON</a:t>
            </a:r>
            <a:r>
              <a:rPr lang="en-US" sz="2000" dirty="0"/>
              <a:t>, </a:t>
            </a:r>
            <a:r>
              <a:rPr lang="en-US" sz="2000" b="1" dirty="0"/>
              <a:t>XML</a:t>
            </a:r>
            <a:r>
              <a:rPr lang="en-US" sz="2000" dirty="0"/>
              <a:t>, or </a:t>
            </a:r>
            <a:r>
              <a:rPr lang="en-US" sz="2000" b="1" dirty="0"/>
              <a:t>HTML</a:t>
            </a:r>
            <a:r>
              <a:rPr lang="en-US" sz="2000" dirty="0"/>
              <a:t>, depending on the request.</a:t>
            </a: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360000" y="236725"/>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en-US" sz="2620" b="1" dirty="0">
                <a:solidFill>
                  <a:srgbClr val="6747C7"/>
                </a:solidFill>
              </a:rPr>
              <a:t>JSON</a:t>
            </a:r>
            <a:r>
              <a:rPr lang="en-US" sz="2620" b="1" dirty="0"/>
              <a:t> </a:t>
            </a:r>
            <a:r>
              <a:rPr lang="en-US" sz="2620" b="1" dirty="0" err="1"/>
              <a:t>Nedir</a:t>
            </a:r>
            <a:r>
              <a:rPr lang="en-US" sz="2620" b="1" dirty="0"/>
              <a:t>?</a:t>
            </a:r>
          </a:p>
        </p:txBody>
      </p:sp>
      <p:sp>
        <p:nvSpPr>
          <p:cNvPr id="173" name="Google Shape;173;p22"/>
          <p:cNvSpPr txBox="1">
            <a:spLocks noGrp="1"/>
          </p:cNvSpPr>
          <p:nvPr>
            <p:ph type="body" idx="1"/>
          </p:nvPr>
        </p:nvSpPr>
        <p:spPr>
          <a:xfrm>
            <a:off x="263400" y="662725"/>
            <a:ext cx="8219100" cy="4261500"/>
          </a:xfrm>
          <a:prstGeom prst="rect">
            <a:avLst/>
          </a:prstGeom>
          <a:noFill/>
          <a:ln>
            <a:noFill/>
          </a:ln>
        </p:spPr>
        <p:txBody>
          <a:bodyPr spcFirstLastPara="1" wrap="square" lIns="0" tIns="91425" rIns="91425" bIns="91425" anchor="t" anchorCtr="0">
            <a:noAutofit/>
          </a:bodyPr>
          <a:lstStyle/>
          <a:p>
            <a:r>
              <a:rPr lang="en-US" sz="2000" dirty="0"/>
              <a:t>JSON stands for JavaScript Object Notation, and it is a minimal, readable format used to structure data. JSON is a text-based representation of structured data without a schema, based on </a:t>
            </a:r>
            <a:r>
              <a:rPr lang="en-US" sz="2000" b="1" dirty="0"/>
              <a:t>key/value</a:t>
            </a:r>
            <a:r>
              <a:rPr lang="en-US" sz="2000" dirty="0"/>
              <a:t> pairs and ordered lists in JavaScript object notation.</a:t>
            </a:r>
          </a:p>
          <a:p>
            <a:r>
              <a:rPr lang="en-US" sz="2000" dirty="0"/>
              <a:t>Today, JSON is a standard for exchanging data between web and mobile clients and servers. JSON is commonly used for information exchange between web clients and web servers.</a:t>
            </a:r>
          </a:p>
          <a:p>
            <a:r>
              <a:rPr lang="en-US" sz="2000" dirty="0"/>
              <a:t>In the last 15 years, JSON has become ubiquitous on the web.</a:t>
            </a:r>
          </a:p>
          <a:p>
            <a:pPr marL="0" lvl="0" indent="0" algn="l" rtl="0">
              <a:lnSpc>
                <a:spcPct val="150000"/>
              </a:lnSpc>
              <a:spcBef>
                <a:spcPts val="1200"/>
              </a:spcBef>
              <a:spcAft>
                <a:spcPts val="0"/>
              </a:spcAft>
              <a:buClr>
                <a:schemeClr val="dk1"/>
              </a:buClr>
              <a:buSzPts val="1100"/>
              <a:buFont typeface="Arial"/>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360000" y="236725"/>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tr" sz="2620" b="1" dirty="0">
                <a:solidFill>
                  <a:srgbClr val="6747C7"/>
                </a:solidFill>
              </a:rPr>
              <a:t>JSON</a:t>
            </a:r>
            <a:r>
              <a:rPr lang="tr" sz="2620" b="1" dirty="0"/>
              <a:t> structure</a:t>
            </a:r>
            <a:endParaRPr sz="2620" b="1" dirty="0"/>
          </a:p>
        </p:txBody>
      </p:sp>
      <p:sp>
        <p:nvSpPr>
          <p:cNvPr id="179" name="Google Shape;179;p23"/>
          <p:cNvSpPr txBox="1">
            <a:spLocks noGrp="1"/>
          </p:cNvSpPr>
          <p:nvPr>
            <p:ph type="body" idx="1"/>
          </p:nvPr>
        </p:nvSpPr>
        <p:spPr>
          <a:xfrm>
            <a:off x="360000" y="611225"/>
            <a:ext cx="8219100" cy="42615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0"/>
              </a:spcAft>
              <a:buSzPts val="1100"/>
              <a:buNone/>
            </a:pPr>
            <a:r>
              <a:rPr lang="en-US" sz="1400" b="1" dirty="0"/>
              <a:t>Key-Value Pairs</a:t>
            </a:r>
            <a:r>
              <a:rPr lang="en-US" sz="1400" dirty="0"/>
              <a:t>: JSON data consists of key-value pairs. The key is a label for the data, and the value is the data associated with the key.</a:t>
            </a:r>
          </a:p>
          <a:p>
            <a:pPr marL="0" lvl="0" indent="0" algn="l" rtl="0">
              <a:lnSpc>
                <a:spcPct val="150000"/>
              </a:lnSpc>
              <a:spcBef>
                <a:spcPts val="1200"/>
              </a:spcBef>
              <a:spcAft>
                <a:spcPts val="0"/>
              </a:spcAft>
              <a:buSzPts val="1100"/>
              <a:buNone/>
            </a:pPr>
            <a:r>
              <a:rPr lang="en-US" sz="1400" b="1" dirty="0"/>
              <a:t>Objects</a:t>
            </a:r>
            <a:r>
              <a:rPr lang="en-US" sz="1400" dirty="0"/>
              <a:t>: JSON objects are collections of key-value pairs. Objects are defined between curly braces {}.</a:t>
            </a:r>
          </a:p>
          <a:p>
            <a:pPr marL="0" lvl="0" indent="0" algn="l" rtl="0">
              <a:lnSpc>
                <a:spcPct val="150000"/>
              </a:lnSpc>
              <a:spcBef>
                <a:spcPts val="1200"/>
              </a:spcBef>
              <a:spcAft>
                <a:spcPts val="0"/>
              </a:spcAft>
              <a:buSzPts val="1100"/>
              <a:buNone/>
            </a:pPr>
            <a:r>
              <a:rPr lang="en-US" sz="1400" b="1" dirty="0"/>
              <a:t>Arrays</a:t>
            </a:r>
            <a:r>
              <a:rPr lang="en-US" sz="1400" dirty="0"/>
              <a:t>: JSON arrays are ordered lists of values. Arrays are defined between square brackets [].</a:t>
            </a:r>
          </a:p>
          <a:p>
            <a:pPr marL="0" lvl="0" indent="0" algn="l" rtl="0">
              <a:lnSpc>
                <a:spcPct val="150000"/>
              </a:lnSpc>
              <a:spcBef>
                <a:spcPts val="1200"/>
              </a:spcBef>
              <a:spcAft>
                <a:spcPts val="0"/>
              </a:spcAft>
              <a:buSzPts val="1100"/>
              <a:buNone/>
            </a:pPr>
            <a:r>
              <a:rPr lang="en-US" sz="1400" b="1" dirty="0"/>
              <a:t>Integers</a:t>
            </a:r>
            <a:r>
              <a:rPr lang="en-US" sz="1400" dirty="0"/>
              <a:t>: Contain integer values.</a:t>
            </a:r>
          </a:p>
          <a:p>
            <a:pPr marL="0" lvl="0" indent="0" algn="l" rtl="0">
              <a:lnSpc>
                <a:spcPct val="150000"/>
              </a:lnSpc>
              <a:spcBef>
                <a:spcPts val="1200"/>
              </a:spcBef>
              <a:spcAft>
                <a:spcPts val="0"/>
              </a:spcAft>
              <a:buSzPts val="1100"/>
              <a:buNone/>
            </a:pPr>
            <a:r>
              <a:rPr lang="en-US" sz="1400" b="1" dirty="0"/>
              <a:t>Floating-Point Numbers</a:t>
            </a:r>
            <a:r>
              <a:rPr lang="en-US" sz="1400" dirty="0"/>
              <a:t>: Contain decimal values.</a:t>
            </a:r>
          </a:p>
          <a:p>
            <a:pPr marL="0" lvl="0" indent="0" algn="l" rtl="0">
              <a:lnSpc>
                <a:spcPct val="150000"/>
              </a:lnSpc>
              <a:spcBef>
                <a:spcPts val="1200"/>
              </a:spcBef>
              <a:spcAft>
                <a:spcPts val="0"/>
              </a:spcAft>
              <a:buSzPts val="1100"/>
              <a:buNone/>
            </a:pPr>
            <a:r>
              <a:rPr lang="en-US" sz="1400" b="1" dirty="0"/>
              <a:t>Boolean</a:t>
            </a:r>
            <a:r>
              <a:rPr lang="en-US" sz="1400" dirty="0"/>
              <a:t>: Boolean values contain either true or false.</a:t>
            </a:r>
          </a:p>
          <a:p>
            <a:pPr marL="0" lvl="0" indent="0" algn="l" rtl="0">
              <a:lnSpc>
                <a:spcPct val="150000"/>
              </a:lnSpc>
              <a:spcBef>
                <a:spcPts val="1200"/>
              </a:spcBef>
              <a:spcAft>
                <a:spcPts val="0"/>
              </a:spcAft>
              <a:buSzPts val="1100"/>
              <a:buNone/>
            </a:pPr>
            <a:r>
              <a:rPr lang="en-US" sz="1400" b="1" dirty="0"/>
              <a:t>Null</a:t>
            </a:r>
            <a:r>
              <a:rPr lang="en-US" sz="1400" dirty="0"/>
              <a:t>: Represents an undefined or null value.</a:t>
            </a:r>
            <a:endParaRPr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0"/>
              </a:spcAft>
              <a:buSzPts val="1100"/>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body" idx="1"/>
          </p:nvPr>
        </p:nvSpPr>
        <p:spPr>
          <a:xfrm>
            <a:off x="360000" y="48400"/>
            <a:ext cx="8219100" cy="9468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SzPts val="1100"/>
              <a:buNone/>
            </a:pPr>
            <a:endParaRPr sz="1900" dirty="0">
              <a:solidFill>
                <a:srgbClr val="2F1C6A"/>
              </a:solidFill>
              <a:highlight>
                <a:srgbClr val="FFFFFF"/>
              </a:highlight>
            </a:endParaRPr>
          </a:p>
        </p:txBody>
      </p:sp>
      <p:sp>
        <p:nvSpPr>
          <p:cNvPr id="3" name="Text Placeholder 2">
            <a:extLst>
              <a:ext uri="{FF2B5EF4-FFF2-40B4-BE49-F238E27FC236}">
                <a16:creationId xmlns:a16="http://schemas.microsoft.com/office/drawing/2014/main" id="{1ED56448-8DD6-B2CD-CD0E-6E02455D36C6}"/>
              </a:ext>
            </a:extLst>
          </p:cNvPr>
          <p:cNvSpPr>
            <a:spLocks noGrp="1"/>
          </p:cNvSpPr>
          <p:nvPr>
            <p:ph type="body" idx="1"/>
          </p:nvPr>
        </p:nvSpPr>
        <p:spPr>
          <a:xfrm>
            <a:off x="109902" y="351587"/>
            <a:ext cx="8520600" cy="3416400"/>
          </a:xfrm>
        </p:spPr>
        <p:txBody>
          <a:bodyPr>
            <a:normAutofit fontScale="25000" lnSpcReduction="20000"/>
          </a:bodyPr>
          <a:lstStyle/>
          <a:p>
            <a:pPr marL="114300" indent="0">
              <a:buNone/>
            </a:pPr>
            <a:r>
              <a:rPr lang="en-US" sz="3600" dirty="0"/>
              <a:t>{</a:t>
            </a:r>
          </a:p>
          <a:p>
            <a:pPr marL="114300" indent="0">
              <a:buNone/>
            </a:pPr>
            <a:r>
              <a:rPr lang="en-US" sz="3600" dirty="0"/>
              <a:t>  "students": [</a:t>
            </a:r>
          </a:p>
          <a:p>
            <a:pPr marL="114300" indent="0">
              <a:buNone/>
            </a:pPr>
            <a:r>
              <a:rPr lang="en-US" sz="3600" dirty="0"/>
              <a:t>    {</a:t>
            </a:r>
          </a:p>
          <a:p>
            <a:pPr marL="114300" indent="0">
              <a:buNone/>
            </a:pPr>
            <a:r>
              <a:rPr lang="en-US" sz="3600" dirty="0"/>
              <a:t>      "id": 1,</a:t>
            </a:r>
          </a:p>
          <a:p>
            <a:pPr marL="114300" indent="0">
              <a:buNone/>
            </a:pPr>
            <a:r>
              <a:rPr lang="en-US" sz="3600" dirty="0"/>
              <a:t>      "name": "John Doe",</a:t>
            </a:r>
          </a:p>
          <a:p>
            <a:pPr marL="114300" indent="0">
              <a:buNone/>
            </a:pPr>
            <a:r>
              <a:rPr lang="en-US" sz="3600" dirty="0"/>
              <a:t>      "age": 20,</a:t>
            </a:r>
          </a:p>
          <a:p>
            <a:pPr marL="114300" indent="0">
              <a:buNone/>
            </a:pPr>
            <a:r>
              <a:rPr lang="en-US" sz="3600" dirty="0"/>
              <a:t>      "grade": "Junior",</a:t>
            </a:r>
          </a:p>
          <a:p>
            <a:pPr marL="114300" indent="0">
              <a:buNone/>
            </a:pPr>
            <a:r>
              <a:rPr lang="en-US" sz="3600" dirty="0"/>
              <a:t>      "subjects": ["Math", "Physics", "Chemistry"]</a:t>
            </a:r>
          </a:p>
          <a:p>
            <a:pPr marL="114300" indent="0">
              <a:buNone/>
            </a:pPr>
            <a:r>
              <a:rPr lang="en-US" sz="3600" dirty="0"/>
              <a:t>    },</a:t>
            </a:r>
          </a:p>
          <a:p>
            <a:pPr marL="114300" indent="0">
              <a:buNone/>
            </a:pPr>
            <a:r>
              <a:rPr lang="en-US" sz="3600" dirty="0"/>
              <a:t>    {</a:t>
            </a:r>
          </a:p>
          <a:p>
            <a:pPr marL="114300" indent="0">
              <a:buNone/>
            </a:pPr>
            <a:r>
              <a:rPr lang="en-US" sz="3600" dirty="0"/>
              <a:t>      "id": 2,</a:t>
            </a:r>
          </a:p>
          <a:p>
            <a:pPr marL="114300" indent="0">
              <a:buNone/>
            </a:pPr>
            <a:r>
              <a:rPr lang="en-US" sz="3600" dirty="0"/>
              <a:t>      "name": "Jane Smith",</a:t>
            </a:r>
          </a:p>
          <a:p>
            <a:pPr marL="114300" indent="0">
              <a:buNone/>
            </a:pPr>
            <a:r>
              <a:rPr lang="en-US" sz="3600" dirty="0"/>
              <a:t>      "age": 19,</a:t>
            </a:r>
          </a:p>
          <a:p>
            <a:pPr marL="114300" indent="0">
              <a:buNone/>
            </a:pPr>
            <a:r>
              <a:rPr lang="en-US" sz="3600" dirty="0"/>
              <a:t>      "grade": "Sophomore",</a:t>
            </a:r>
          </a:p>
          <a:p>
            <a:pPr marL="114300" indent="0">
              <a:buNone/>
            </a:pPr>
            <a:r>
              <a:rPr lang="en-US" sz="3600" dirty="0"/>
              <a:t>      "subjects": ["Biology", "English", "History"]</a:t>
            </a:r>
          </a:p>
          <a:p>
            <a:pPr marL="114300" indent="0">
              <a:buNone/>
            </a:pPr>
            <a:r>
              <a:rPr lang="en-US" sz="3600" dirty="0"/>
              <a:t>    },</a:t>
            </a:r>
          </a:p>
          <a:p>
            <a:pPr marL="114300" indent="0">
              <a:buNone/>
            </a:pPr>
            <a:r>
              <a:rPr lang="en-US" sz="3600" dirty="0"/>
              <a:t>    {</a:t>
            </a:r>
          </a:p>
          <a:p>
            <a:pPr marL="114300" indent="0">
              <a:buNone/>
            </a:pPr>
            <a:r>
              <a:rPr lang="en-US" sz="3600" dirty="0"/>
              <a:t>      "id": 3,</a:t>
            </a:r>
          </a:p>
          <a:p>
            <a:pPr marL="114300" indent="0">
              <a:buNone/>
            </a:pPr>
            <a:r>
              <a:rPr lang="en-US" sz="3600" dirty="0"/>
              <a:t>      "name": "Michael Johnson",</a:t>
            </a:r>
          </a:p>
          <a:p>
            <a:pPr marL="114300" indent="0">
              <a:buNone/>
            </a:pPr>
            <a:r>
              <a:rPr lang="en-US" sz="3600" dirty="0"/>
              <a:t>      "age": 21,</a:t>
            </a:r>
          </a:p>
          <a:p>
            <a:pPr marL="114300" indent="0">
              <a:buNone/>
            </a:pPr>
            <a:r>
              <a:rPr lang="en-US" sz="3600" dirty="0"/>
              <a:t>      "grade": "Senior",</a:t>
            </a:r>
          </a:p>
          <a:p>
            <a:pPr marL="114300" indent="0">
              <a:buNone/>
            </a:pPr>
            <a:r>
              <a:rPr lang="en-US" sz="3600" dirty="0"/>
              <a:t>      "subjects": ["Computer Science", "Math", "Physics"]</a:t>
            </a:r>
          </a:p>
          <a:p>
            <a:pPr marL="114300" indent="0">
              <a:buNone/>
            </a:pPr>
            <a:r>
              <a:rPr lang="en-US" sz="3600" dirty="0"/>
              <a:t>    },</a:t>
            </a:r>
          </a:p>
          <a:p>
            <a:pPr marL="114300" indent="0">
              <a:buNone/>
            </a:pPr>
            <a:r>
              <a:rPr lang="en-US" sz="3600" dirty="0"/>
              <a:t>    {</a:t>
            </a:r>
          </a:p>
          <a:p>
            <a:pPr marL="114300" indent="0">
              <a:buNone/>
            </a:pPr>
            <a:r>
              <a:rPr lang="en-US" sz="3600" dirty="0"/>
              <a:t>      "id": 4,</a:t>
            </a:r>
          </a:p>
          <a:p>
            <a:pPr marL="114300" indent="0">
              <a:buNone/>
            </a:pPr>
            <a:r>
              <a:rPr lang="en-US" sz="3600" dirty="0"/>
              <a:t>      "name": "Emily Davis",</a:t>
            </a:r>
          </a:p>
          <a:p>
            <a:pPr marL="114300" indent="0">
              <a:buNone/>
            </a:pPr>
            <a:r>
              <a:rPr lang="en-US" sz="3600" dirty="0"/>
              <a:t>      "age": 18,</a:t>
            </a:r>
          </a:p>
          <a:p>
            <a:pPr marL="114300" indent="0">
              <a:buNone/>
            </a:pPr>
            <a:r>
              <a:rPr lang="en-US" sz="3600" dirty="0"/>
              <a:t>      "grade": "Freshman",</a:t>
            </a:r>
          </a:p>
          <a:p>
            <a:pPr marL="114300" indent="0">
              <a:buNone/>
            </a:pPr>
            <a:r>
              <a:rPr lang="en-US" sz="3600" dirty="0"/>
              <a:t>      "subjects": ["Art", "History", "English"]</a:t>
            </a:r>
          </a:p>
          <a:p>
            <a:pPr marL="114300" indent="0">
              <a:buNone/>
            </a:pPr>
            <a:r>
              <a:rPr lang="en-US" sz="3600" dirty="0"/>
              <a:t>    }</a:t>
            </a:r>
          </a:p>
          <a:p>
            <a:pPr marL="114300" indent="0">
              <a:buNone/>
            </a:pPr>
            <a:r>
              <a:rPr lang="en-US" sz="3600" dirty="0"/>
              <a:t>  ]</a:t>
            </a:r>
          </a:p>
          <a:p>
            <a:pPr marL="114300" indent="0">
              <a:buNone/>
            </a:pPr>
            <a:r>
              <a:rPr lang="en-US" sz="3600" dirty="0"/>
              <a:t>}</a:t>
            </a:r>
          </a:p>
          <a:p>
            <a:endParaRPr lang="en-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body" idx="1"/>
          </p:nvPr>
        </p:nvSpPr>
        <p:spPr>
          <a:xfrm>
            <a:off x="360000" y="128250"/>
            <a:ext cx="8219100" cy="4962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SzPts val="1100"/>
              <a:buNone/>
            </a:pPr>
            <a:r>
              <a:rPr lang="tr" sz="1900" dirty="0">
                <a:solidFill>
                  <a:srgbClr val="2F1C6A"/>
                </a:solidFill>
                <a:highlight>
                  <a:srgbClr val="FFFFFF"/>
                </a:highlight>
              </a:rPr>
              <a:t>JSON formatındaki ürün bilgilerine javascript’de erişmek dizilerde uyguladığımız yöntemden farksızdır</a:t>
            </a:r>
            <a:endParaRPr sz="1900" dirty="0">
              <a:solidFill>
                <a:srgbClr val="2F1C6A"/>
              </a:solidFill>
              <a:highlight>
                <a:srgbClr val="FFFFFF"/>
              </a:highlight>
            </a:endParaRPr>
          </a:p>
        </p:txBody>
      </p:sp>
      <p:sp>
        <p:nvSpPr>
          <p:cNvPr id="191" name="Google Shape;191;p25"/>
          <p:cNvSpPr txBox="1">
            <a:spLocks noGrp="1"/>
          </p:cNvSpPr>
          <p:nvPr>
            <p:ph type="body" idx="1"/>
          </p:nvPr>
        </p:nvSpPr>
        <p:spPr>
          <a:xfrm>
            <a:off x="360000" y="1115700"/>
            <a:ext cx="8219100" cy="38721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2100" dirty="0">
                <a:solidFill>
                  <a:srgbClr val="FEDE5D"/>
                </a:solidFill>
                <a:highlight>
                  <a:srgbClr val="262335"/>
                </a:highlight>
                <a:latin typeface="Poppins"/>
                <a:ea typeface="Poppins"/>
                <a:cs typeface="Poppins"/>
                <a:sym typeface="Poppins"/>
              </a:rPr>
              <a:t>var</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ürünler</a:t>
            </a:r>
            <a:r>
              <a:rPr lang="tr" sz="2100" dirty="0">
                <a:solidFill>
                  <a:srgbClr val="BBBBBB"/>
                </a:solidFill>
                <a:highlight>
                  <a:srgbClr val="262335"/>
                </a:highlight>
                <a:latin typeface="Poppins"/>
                <a:ea typeface="Poppins"/>
                <a:cs typeface="Poppins"/>
                <a:sym typeface="Poppins"/>
              </a:rPr>
              <a:t> </a:t>
            </a:r>
            <a:r>
              <a:rPr lang="tr" sz="2100" dirty="0">
                <a:solidFill>
                  <a:srgbClr val="FFFFFF"/>
                </a:solidFill>
                <a:highlight>
                  <a:srgbClr val="262335"/>
                </a:highlight>
                <a:latin typeface="Poppins"/>
                <a:ea typeface="Poppins"/>
                <a:cs typeface="Poppins"/>
                <a:sym typeface="Poppins"/>
              </a:rPr>
              <a:t>=</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jsonVerisi</a:t>
            </a:r>
            <a:r>
              <a:rPr lang="tr" sz="2100" dirty="0">
                <a:solidFill>
                  <a:srgbClr val="BBBBBB"/>
                </a:solidFill>
                <a:highlight>
                  <a:srgbClr val="262335"/>
                </a:highlight>
                <a:latin typeface="Poppins"/>
                <a:ea typeface="Poppins"/>
                <a:cs typeface="Poppins"/>
                <a:sym typeface="Poppins"/>
              </a:rPr>
              <a:t>.</a:t>
            </a:r>
            <a:r>
              <a:rPr lang="tr" sz="2100" dirty="0">
                <a:solidFill>
                  <a:srgbClr val="2EE2FA"/>
                </a:solidFill>
                <a:highlight>
                  <a:srgbClr val="262335"/>
                </a:highlight>
                <a:latin typeface="Poppins"/>
                <a:ea typeface="Poppins"/>
                <a:cs typeface="Poppins"/>
                <a:sym typeface="Poppins"/>
              </a:rPr>
              <a:t>ürünler</a:t>
            </a:r>
            <a:r>
              <a:rPr lang="tr" sz="2100" dirty="0">
                <a:solidFill>
                  <a:srgbClr val="BBBBBB"/>
                </a:solidFill>
                <a:highlight>
                  <a:srgbClr val="262335"/>
                </a:highlight>
                <a:latin typeface="Poppins"/>
                <a:ea typeface="Poppins"/>
                <a:cs typeface="Poppins"/>
                <a:sym typeface="Poppins"/>
              </a:rPr>
              <a:t>;</a:t>
            </a:r>
            <a:endParaRPr sz="2100" dirty="0">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endParaRPr sz="2100" dirty="0">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sz="2100" dirty="0">
                <a:solidFill>
                  <a:srgbClr val="FEDE5D"/>
                </a:solidFill>
                <a:highlight>
                  <a:srgbClr val="262335"/>
                </a:highlight>
                <a:latin typeface="Poppins"/>
                <a:ea typeface="Poppins"/>
                <a:cs typeface="Poppins"/>
                <a:sym typeface="Poppins"/>
              </a:rPr>
              <a:t>for</a:t>
            </a:r>
            <a:r>
              <a:rPr lang="tr" sz="2100" dirty="0">
                <a:solidFill>
                  <a:srgbClr val="BBBBBB"/>
                </a:solidFill>
                <a:highlight>
                  <a:srgbClr val="262335"/>
                </a:highlight>
                <a:latin typeface="Poppins"/>
                <a:ea typeface="Poppins"/>
                <a:cs typeface="Poppins"/>
                <a:sym typeface="Poppins"/>
              </a:rPr>
              <a:t> (</a:t>
            </a:r>
            <a:r>
              <a:rPr lang="tr" sz="2100" dirty="0">
                <a:solidFill>
                  <a:srgbClr val="FEDE5D"/>
                </a:solidFill>
                <a:highlight>
                  <a:srgbClr val="262335"/>
                </a:highlight>
                <a:latin typeface="Poppins"/>
                <a:ea typeface="Poppins"/>
                <a:cs typeface="Poppins"/>
                <a:sym typeface="Poppins"/>
              </a:rPr>
              <a:t>var</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i</a:t>
            </a:r>
            <a:r>
              <a:rPr lang="tr" sz="2100" dirty="0">
                <a:solidFill>
                  <a:srgbClr val="BBBBBB"/>
                </a:solidFill>
                <a:highlight>
                  <a:srgbClr val="262335"/>
                </a:highlight>
                <a:latin typeface="Poppins"/>
                <a:ea typeface="Poppins"/>
                <a:cs typeface="Poppins"/>
                <a:sym typeface="Poppins"/>
              </a:rPr>
              <a:t> </a:t>
            </a:r>
            <a:r>
              <a:rPr lang="tr" sz="2100" dirty="0">
                <a:solidFill>
                  <a:srgbClr val="FFFFFF"/>
                </a:solidFill>
                <a:highlight>
                  <a:srgbClr val="262335"/>
                </a:highlight>
                <a:latin typeface="Poppins"/>
                <a:ea typeface="Poppins"/>
                <a:cs typeface="Poppins"/>
                <a:sym typeface="Poppins"/>
              </a:rPr>
              <a:t>=</a:t>
            </a:r>
            <a:r>
              <a:rPr lang="tr" sz="2100" dirty="0">
                <a:solidFill>
                  <a:srgbClr val="BBBBBB"/>
                </a:solidFill>
                <a:highlight>
                  <a:srgbClr val="262335"/>
                </a:highlight>
                <a:latin typeface="Poppins"/>
                <a:ea typeface="Poppins"/>
                <a:cs typeface="Poppins"/>
                <a:sym typeface="Poppins"/>
              </a:rPr>
              <a:t> </a:t>
            </a:r>
            <a:r>
              <a:rPr lang="tr" sz="2100" dirty="0">
                <a:solidFill>
                  <a:srgbClr val="2EE2FA"/>
                </a:solidFill>
                <a:highlight>
                  <a:srgbClr val="262335"/>
                </a:highlight>
                <a:latin typeface="Poppins"/>
                <a:ea typeface="Poppins"/>
                <a:cs typeface="Poppins"/>
                <a:sym typeface="Poppins"/>
              </a:rPr>
              <a:t>0</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i</a:t>
            </a:r>
            <a:r>
              <a:rPr lang="tr" sz="2100" dirty="0">
                <a:solidFill>
                  <a:srgbClr val="BBBBBB"/>
                </a:solidFill>
                <a:highlight>
                  <a:srgbClr val="262335"/>
                </a:highlight>
                <a:latin typeface="Poppins"/>
                <a:ea typeface="Poppins"/>
                <a:cs typeface="Poppins"/>
                <a:sym typeface="Poppins"/>
              </a:rPr>
              <a:t> </a:t>
            </a:r>
            <a:r>
              <a:rPr lang="tr" sz="2100" dirty="0">
                <a:solidFill>
                  <a:srgbClr val="FEDE5D"/>
                </a:solidFill>
                <a:highlight>
                  <a:srgbClr val="262335"/>
                </a:highlight>
                <a:latin typeface="Poppins"/>
                <a:ea typeface="Poppins"/>
                <a:cs typeface="Poppins"/>
                <a:sym typeface="Poppins"/>
              </a:rPr>
              <a:t>&lt;</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ürünler</a:t>
            </a:r>
            <a:r>
              <a:rPr lang="tr" sz="2100" dirty="0">
                <a:solidFill>
                  <a:srgbClr val="BBBBBB"/>
                </a:solidFill>
                <a:highlight>
                  <a:srgbClr val="262335"/>
                </a:highlight>
                <a:latin typeface="Poppins"/>
                <a:ea typeface="Poppins"/>
                <a:cs typeface="Poppins"/>
                <a:sym typeface="Poppins"/>
              </a:rPr>
              <a:t>.</a:t>
            </a:r>
            <a:r>
              <a:rPr lang="tr" sz="2100" dirty="0">
                <a:solidFill>
                  <a:srgbClr val="FF7EDB"/>
                </a:solidFill>
                <a:highlight>
                  <a:srgbClr val="262335"/>
                </a:highlight>
                <a:latin typeface="Poppins"/>
                <a:ea typeface="Poppins"/>
                <a:cs typeface="Poppins"/>
                <a:sym typeface="Poppins"/>
              </a:rPr>
              <a:t>length</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i</a:t>
            </a:r>
            <a:r>
              <a:rPr lang="tr" sz="2100" dirty="0">
                <a:solidFill>
                  <a:srgbClr val="FEDE5D"/>
                </a:solidFill>
                <a:highlight>
                  <a:srgbClr val="262335"/>
                </a:highlight>
                <a:latin typeface="Poppins"/>
                <a:ea typeface="Poppins"/>
                <a:cs typeface="Poppins"/>
                <a:sym typeface="Poppins"/>
              </a:rPr>
              <a:t>++</a:t>
            </a:r>
            <a:r>
              <a:rPr lang="tr" sz="2100" dirty="0">
                <a:solidFill>
                  <a:srgbClr val="BBBBBB"/>
                </a:solidFill>
                <a:highlight>
                  <a:srgbClr val="262335"/>
                </a:highlight>
                <a:latin typeface="Poppins"/>
                <a:ea typeface="Poppins"/>
                <a:cs typeface="Poppins"/>
                <a:sym typeface="Poppins"/>
              </a:rPr>
              <a:t>) {</a:t>
            </a:r>
            <a:endParaRPr sz="2100" dirty="0">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endParaRPr sz="2100" dirty="0">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console</a:t>
            </a:r>
            <a:r>
              <a:rPr lang="tr" sz="2100" dirty="0">
                <a:solidFill>
                  <a:srgbClr val="BBBBBB"/>
                </a:solidFill>
                <a:highlight>
                  <a:srgbClr val="262335"/>
                </a:highlight>
                <a:latin typeface="Poppins"/>
                <a:ea typeface="Poppins"/>
                <a:cs typeface="Poppins"/>
                <a:sym typeface="Poppins"/>
              </a:rPr>
              <a:t>.</a:t>
            </a:r>
            <a:r>
              <a:rPr lang="tr" sz="2100" dirty="0">
                <a:solidFill>
                  <a:srgbClr val="36F9F6"/>
                </a:solidFill>
                <a:highlight>
                  <a:srgbClr val="262335"/>
                </a:highlight>
                <a:latin typeface="Poppins"/>
                <a:ea typeface="Poppins"/>
                <a:cs typeface="Poppins"/>
                <a:sym typeface="Poppins"/>
              </a:rPr>
              <a:t>log</a:t>
            </a:r>
            <a:r>
              <a:rPr lang="tr" sz="2100" dirty="0">
                <a:solidFill>
                  <a:srgbClr val="BBBBBB"/>
                </a:solidFill>
                <a:highlight>
                  <a:srgbClr val="262335"/>
                </a:highlight>
                <a:latin typeface="Poppins"/>
                <a:ea typeface="Poppins"/>
                <a:cs typeface="Poppins"/>
                <a:sym typeface="Poppins"/>
              </a:rPr>
              <a:t>(</a:t>
            </a:r>
            <a:r>
              <a:rPr lang="tr" sz="2100" dirty="0">
                <a:solidFill>
                  <a:srgbClr val="FF8B39"/>
                </a:solidFill>
                <a:highlight>
                  <a:srgbClr val="262335"/>
                </a:highlight>
                <a:latin typeface="Poppins"/>
                <a:ea typeface="Poppins"/>
                <a:cs typeface="Poppins"/>
                <a:sym typeface="Poppins"/>
              </a:rPr>
              <a:t>"Ürün Adı: "</a:t>
            </a:r>
            <a:r>
              <a:rPr lang="tr" sz="2100" dirty="0">
                <a:solidFill>
                  <a:srgbClr val="BBBBBB"/>
                </a:solidFill>
                <a:highlight>
                  <a:srgbClr val="262335"/>
                </a:highlight>
                <a:latin typeface="Poppins"/>
                <a:ea typeface="Poppins"/>
                <a:cs typeface="Poppins"/>
                <a:sym typeface="Poppins"/>
              </a:rPr>
              <a:t> </a:t>
            </a:r>
            <a:r>
              <a:rPr lang="tr" sz="2100" dirty="0">
                <a:solidFill>
                  <a:srgbClr val="FEDE5D"/>
                </a:solidFill>
                <a:highlight>
                  <a:srgbClr val="262335"/>
                </a:highlight>
                <a:latin typeface="Poppins"/>
                <a:ea typeface="Poppins"/>
                <a:cs typeface="Poppins"/>
                <a:sym typeface="Poppins"/>
              </a:rPr>
              <a:t>+</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ürünler</a:t>
            </a:r>
            <a:r>
              <a:rPr lang="tr" sz="2100" dirty="0">
                <a:solidFill>
                  <a:srgbClr val="BBBBBB"/>
                </a:solidFill>
                <a:highlight>
                  <a:srgbClr val="262335"/>
                </a:highlight>
                <a:latin typeface="Poppins"/>
                <a:ea typeface="Poppins"/>
                <a:cs typeface="Poppins"/>
                <a:sym typeface="Poppins"/>
              </a:rPr>
              <a:t>[</a:t>
            </a:r>
            <a:r>
              <a:rPr lang="tr" sz="2100" dirty="0">
                <a:solidFill>
                  <a:srgbClr val="FF7EDB"/>
                </a:solidFill>
                <a:highlight>
                  <a:srgbClr val="262335"/>
                </a:highlight>
                <a:latin typeface="Poppins"/>
                <a:ea typeface="Poppins"/>
                <a:cs typeface="Poppins"/>
                <a:sym typeface="Poppins"/>
              </a:rPr>
              <a:t>i</a:t>
            </a:r>
            <a:r>
              <a:rPr lang="tr" sz="2100" dirty="0">
                <a:solidFill>
                  <a:srgbClr val="BBBBBB"/>
                </a:solidFill>
                <a:highlight>
                  <a:srgbClr val="262335"/>
                </a:highlight>
                <a:latin typeface="Poppins"/>
                <a:ea typeface="Poppins"/>
                <a:cs typeface="Poppins"/>
                <a:sym typeface="Poppins"/>
              </a:rPr>
              <a:t>].</a:t>
            </a:r>
            <a:r>
              <a:rPr lang="tr" sz="2100" dirty="0">
                <a:solidFill>
                  <a:srgbClr val="2EE2FA"/>
                </a:solidFill>
                <a:highlight>
                  <a:srgbClr val="262335"/>
                </a:highlight>
                <a:latin typeface="Poppins"/>
                <a:ea typeface="Poppins"/>
                <a:cs typeface="Poppins"/>
                <a:sym typeface="Poppins"/>
              </a:rPr>
              <a:t>ürün_adı</a:t>
            </a:r>
            <a:r>
              <a:rPr lang="tr" sz="2100" dirty="0">
                <a:solidFill>
                  <a:srgbClr val="BBBBBB"/>
                </a:solidFill>
                <a:highlight>
                  <a:srgbClr val="262335"/>
                </a:highlight>
                <a:latin typeface="Poppins"/>
                <a:ea typeface="Poppins"/>
                <a:cs typeface="Poppins"/>
                <a:sym typeface="Poppins"/>
              </a:rPr>
              <a:t>);</a:t>
            </a:r>
            <a:endParaRPr sz="2100" dirty="0">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console</a:t>
            </a:r>
            <a:r>
              <a:rPr lang="tr" sz="2100" dirty="0">
                <a:solidFill>
                  <a:srgbClr val="BBBBBB"/>
                </a:solidFill>
                <a:highlight>
                  <a:srgbClr val="262335"/>
                </a:highlight>
                <a:latin typeface="Poppins"/>
                <a:ea typeface="Poppins"/>
                <a:cs typeface="Poppins"/>
                <a:sym typeface="Poppins"/>
              </a:rPr>
              <a:t>.</a:t>
            </a:r>
            <a:r>
              <a:rPr lang="tr" sz="2100" dirty="0">
                <a:solidFill>
                  <a:srgbClr val="36F9F6"/>
                </a:solidFill>
                <a:highlight>
                  <a:srgbClr val="262335"/>
                </a:highlight>
                <a:latin typeface="Poppins"/>
                <a:ea typeface="Poppins"/>
                <a:cs typeface="Poppins"/>
                <a:sym typeface="Poppins"/>
              </a:rPr>
              <a:t>log</a:t>
            </a:r>
            <a:r>
              <a:rPr lang="tr" sz="2100" dirty="0">
                <a:solidFill>
                  <a:srgbClr val="BBBBBB"/>
                </a:solidFill>
                <a:highlight>
                  <a:srgbClr val="262335"/>
                </a:highlight>
                <a:latin typeface="Poppins"/>
                <a:ea typeface="Poppins"/>
                <a:cs typeface="Poppins"/>
                <a:sym typeface="Poppins"/>
              </a:rPr>
              <a:t>(</a:t>
            </a:r>
            <a:r>
              <a:rPr lang="tr" sz="2100" dirty="0">
                <a:solidFill>
                  <a:srgbClr val="FF8B39"/>
                </a:solidFill>
                <a:highlight>
                  <a:srgbClr val="262335"/>
                </a:highlight>
                <a:latin typeface="Poppins"/>
                <a:ea typeface="Poppins"/>
                <a:cs typeface="Poppins"/>
                <a:sym typeface="Poppins"/>
              </a:rPr>
              <a:t>"Fiyat: "</a:t>
            </a:r>
            <a:r>
              <a:rPr lang="tr" sz="2100" dirty="0">
                <a:solidFill>
                  <a:srgbClr val="BBBBBB"/>
                </a:solidFill>
                <a:highlight>
                  <a:srgbClr val="262335"/>
                </a:highlight>
                <a:latin typeface="Poppins"/>
                <a:ea typeface="Poppins"/>
                <a:cs typeface="Poppins"/>
                <a:sym typeface="Poppins"/>
              </a:rPr>
              <a:t> </a:t>
            </a:r>
            <a:r>
              <a:rPr lang="tr" sz="2100" dirty="0">
                <a:solidFill>
                  <a:srgbClr val="FEDE5D"/>
                </a:solidFill>
                <a:highlight>
                  <a:srgbClr val="262335"/>
                </a:highlight>
                <a:latin typeface="Poppins"/>
                <a:ea typeface="Poppins"/>
                <a:cs typeface="Poppins"/>
                <a:sym typeface="Poppins"/>
              </a:rPr>
              <a:t>+</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ürünler</a:t>
            </a:r>
            <a:r>
              <a:rPr lang="tr" sz="2100" dirty="0">
                <a:solidFill>
                  <a:srgbClr val="BBBBBB"/>
                </a:solidFill>
                <a:highlight>
                  <a:srgbClr val="262335"/>
                </a:highlight>
                <a:latin typeface="Poppins"/>
                <a:ea typeface="Poppins"/>
                <a:cs typeface="Poppins"/>
                <a:sym typeface="Poppins"/>
              </a:rPr>
              <a:t>[</a:t>
            </a:r>
            <a:r>
              <a:rPr lang="tr" sz="2100" dirty="0">
                <a:solidFill>
                  <a:srgbClr val="FF7EDB"/>
                </a:solidFill>
                <a:highlight>
                  <a:srgbClr val="262335"/>
                </a:highlight>
                <a:latin typeface="Poppins"/>
                <a:ea typeface="Poppins"/>
                <a:cs typeface="Poppins"/>
                <a:sym typeface="Poppins"/>
              </a:rPr>
              <a:t>i</a:t>
            </a:r>
            <a:r>
              <a:rPr lang="tr" sz="2100" dirty="0">
                <a:solidFill>
                  <a:srgbClr val="BBBBBB"/>
                </a:solidFill>
                <a:highlight>
                  <a:srgbClr val="262335"/>
                </a:highlight>
                <a:latin typeface="Poppins"/>
                <a:ea typeface="Poppins"/>
                <a:cs typeface="Poppins"/>
                <a:sym typeface="Poppins"/>
              </a:rPr>
              <a:t>].</a:t>
            </a:r>
            <a:r>
              <a:rPr lang="tr" sz="2100" dirty="0">
                <a:solidFill>
                  <a:srgbClr val="2EE2FA"/>
                </a:solidFill>
                <a:highlight>
                  <a:srgbClr val="262335"/>
                </a:highlight>
                <a:latin typeface="Poppins"/>
                <a:ea typeface="Poppins"/>
                <a:cs typeface="Poppins"/>
                <a:sym typeface="Poppins"/>
              </a:rPr>
              <a:t>fiyat</a:t>
            </a:r>
            <a:r>
              <a:rPr lang="tr" sz="2100" dirty="0">
                <a:solidFill>
                  <a:srgbClr val="BBBBBB"/>
                </a:solidFill>
                <a:highlight>
                  <a:srgbClr val="262335"/>
                </a:highlight>
                <a:latin typeface="Poppins"/>
                <a:ea typeface="Poppins"/>
                <a:cs typeface="Poppins"/>
                <a:sym typeface="Poppins"/>
              </a:rPr>
              <a:t>);</a:t>
            </a:r>
            <a:endParaRPr sz="2100" dirty="0">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console</a:t>
            </a:r>
            <a:r>
              <a:rPr lang="tr" sz="2100" dirty="0">
                <a:solidFill>
                  <a:srgbClr val="BBBBBB"/>
                </a:solidFill>
                <a:highlight>
                  <a:srgbClr val="262335"/>
                </a:highlight>
                <a:latin typeface="Poppins"/>
                <a:ea typeface="Poppins"/>
                <a:cs typeface="Poppins"/>
                <a:sym typeface="Poppins"/>
              </a:rPr>
              <a:t>.</a:t>
            </a:r>
            <a:r>
              <a:rPr lang="tr" sz="2100" dirty="0">
                <a:solidFill>
                  <a:srgbClr val="36F9F6"/>
                </a:solidFill>
                <a:highlight>
                  <a:srgbClr val="262335"/>
                </a:highlight>
                <a:latin typeface="Poppins"/>
                <a:ea typeface="Poppins"/>
                <a:cs typeface="Poppins"/>
                <a:sym typeface="Poppins"/>
              </a:rPr>
              <a:t>log</a:t>
            </a:r>
            <a:r>
              <a:rPr lang="tr" sz="2100" dirty="0">
                <a:solidFill>
                  <a:srgbClr val="BBBBBB"/>
                </a:solidFill>
                <a:highlight>
                  <a:srgbClr val="262335"/>
                </a:highlight>
                <a:latin typeface="Poppins"/>
                <a:ea typeface="Poppins"/>
                <a:cs typeface="Poppins"/>
                <a:sym typeface="Poppins"/>
              </a:rPr>
              <a:t>(</a:t>
            </a:r>
            <a:r>
              <a:rPr lang="tr" sz="2100" dirty="0">
                <a:solidFill>
                  <a:srgbClr val="FF8B39"/>
                </a:solidFill>
                <a:highlight>
                  <a:srgbClr val="262335"/>
                </a:highlight>
                <a:latin typeface="Poppins"/>
                <a:ea typeface="Poppins"/>
                <a:cs typeface="Poppins"/>
                <a:sym typeface="Poppins"/>
              </a:rPr>
              <a:t>"Ürün Türü: "</a:t>
            </a:r>
            <a:r>
              <a:rPr lang="tr" sz="2100" dirty="0">
                <a:solidFill>
                  <a:srgbClr val="BBBBBB"/>
                </a:solidFill>
                <a:highlight>
                  <a:srgbClr val="262335"/>
                </a:highlight>
                <a:latin typeface="Poppins"/>
                <a:ea typeface="Poppins"/>
                <a:cs typeface="Poppins"/>
                <a:sym typeface="Poppins"/>
              </a:rPr>
              <a:t> </a:t>
            </a:r>
            <a:r>
              <a:rPr lang="tr" sz="2100" dirty="0">
                <a:solidFill>
                  <a:srgbClr val="FEDE5D"/>
                </a:solidFill>
                <a:highlight>
                  <a:srgbClr val="262335"/>
                </a:highlight>
                <a:latin typeface="Poppins"/>
                <a:ea typeface="Poppins"/>
                <a:cs typeface="Poppins"/>
                <a:sym typeface="Poppins"/>
              </a:rPr>
              <a:t>+</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ürünler</a:t>
            </a:r>
            <a:r>
              <a:rPr lang="tr" sz="2100" dirty="0">
                <a:solidFill>
                  <a:srgbClr val="BBBBBB"/>
                </a:solidFill>
                <a:highlight>
                  <a:srgbClr val="262335"/>
                </a:highlight>
                <a:latin typeface="Poppins"/>
                <a:ea typeface="Poppins"/>
                <a:cs typeface="Poppins"/>
                <a:sym typeface="Poppins"/>
              </a:rPr>
              <a:t>[</a:t>
            </a:r>
            <a:r>
              <a:rPr lang="tr" sz="2100" dirty="0">
                <a:solidFill>
                  <a:srgbClr val="FF7EDB"/>
                </a:solidFill>
                <a:highlight>
                  <a:srgbClr val="262335"/>
                </a:highlight>
                <a:latin typeface="Poppins"/>
                <a:ea typeface="Poppins"/>
                <a:cs typeface="Poppins"/>
                <a:sym typeface="Poppins"/>
              </a:rPr>
              <a:t>i</a:t>
            </a:r>
            <a:r>
              <a:rPr lang="tr" sz="2100" dirty="0">
                <a:solidFill>
                  <a:srgbClr val="BBBBBB"/>
                </a:solidFill>
                <a:highlight>
                  <a:srgbClr val="262335"/>
                </a:highlight>
                <a:latin typeface="Poppins"/>
                <a:ea typeface="Poppins"/>
                <a:cs typeface="Poppins"/>
                <a:sym typeface="Poppins"/>
              </a:rPr>
              <a:t>].</a:t>
            </a:r>
            <a:r>
              <a:rPr lang="tr" sz="2100" dirty="0">
                <a:solidFill>
                  <a:srgbClr val="2EE2FA"/>
                </a:solidFill>
                <a:highlight>
                  <a:srgbClr val="262335"/>
                </a:highlight>
                <a:latin typeface="Poppins"/>
                <a:ea typeface="Poppins"/>
                <a:cs typeface="Poppins"/>
                <a:sym typeface="Poppins"/>
              </a:rPr>
              <a:t>ürün_türü</a:t>
            </a:r>
            <a:r>
              <a:rPr lang="tr" sz="2100" dirty="0">
                <a:solidFill>
                  <a:srgbClr val="BBBBBB"/>
                </a:solidFill>
                <a:highlight>
                  <a:srgbClr val="262335"/>
                </a:highlight>
                <a:latin typeface="Poppins"/>
                <a:ea typeface="Poppins"/>
                <a:cs typeface="Poppins"/>
                <a:sym typeface="Poppins"/>
              </a:rPr>
              <a:t>);</a:t>
            </a:r>
            <a:endParaRPr sz="2100" dirty="0">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console</a:t>
            </a:r>
            <a:r>
              <a:rPr lang="tr" sz="2100" dirty="0">
                <a:solidFill>
                  <a:srgbClr val="BBBBBB"/>
                </a:solidFill>
                <a:highlight>
                  <a:srgbClr val="262335"/>
                </a:highlight>
                <a:latin typeface="Poppins"/>
                <a:ea typeface="Poppins"/>
                <a:cs typeface="Poppins"/>
                <a:sym typeface="Poppins"/>
              </a:rPr>
              <a:t>.</a:t>
            </a:r>
            <a:r>
              <a:rPr lang="tr" sz="2100" dirty="0">
                <a:solidFill>
                  <a:srgbClr val="36F9F6"/>
                </a:solidFill>
                <a:highlight>
                  <a:srgbClr val="262335"/>
                </a:highlight>
                <a:latin typeface="Poppins"/>
                <a:ea typeface="Poppins"/>
                <a:cs typeface="Poppins"/>
                <a:sym typeface="Poppins"/>
              </a:rPr>
              <a:t>log</a:t>
            </a:r>
            <a:r>
              <a:rPr lang="tr" sz="2100" dirty="0">
                <a:solidFill>
                  <a:srgbClr val="BBBBBB"/>
                </a:solidFill>
                <a:highlight>
                  <a:srgbClr val="262335"/>
                </a:highlight>
                <a:latin typeface="Poppins"/>
                <a:ea typeface="Poppins"/>
                <a:cs typeface="Poppins"/>
                <a:sym typeface="Poppins"/>
              </a:rPr>
              <a:t>(</a:t>
            </a:r>
            <a:r>
              <a:rPr lang="tr" sz="2100" dirty="0">
                <a:solidFill>
                  <a:srgbClr val="FF8B39"/>
                </a:solidFill>
                <a:highlight>
                  <a:srgbClr val="262335"/>
                </a:highlight>
                <a:latin typeface="Poppins"/>
                <a:ea typeface="Poppins"/>
                <a:cs typeface="Poppins"/>
                <a:sym typeface="Poppins"/>
              </a:rPr>
              <a:t>"Stok Durumu: "</a:t>
            </a:r>
            <a:r>
              <a:rPr lang="tr" sz="2100" dirty="0">
                <a:solidFill>
                  <a:srgbClr val="BBBBBB"/>
                </a:solidFill>
                <a:highlight>
                  <a:srgbClr val="262335"/>
                </a:highlight>
                <a:latin typeface="Poppins"/>
                <a:ea typeface="Poppins"/>
                <a:cs typeface="Poppins"/>
                <a:sym typeface="Poppins"/>
              </a:rPr>
              <a:t> </a:t>
            </a:r>
            <a:r>
              <a:rPr lang="tr" sz="2100" dirty="0">
                <a:solidFill>
                  <a:srgbClr val="FEDE5D"/>
                </a:solidFill>
                <a:highlight>
                  <a:srgbClr val="262335"/>
                </a:highlight>
                <a:latin typeface="Poppins"/>
                <a:ea typeface="Poppins"/>
                <a:cs typeface="Poppins"/>
                <a:sym typeface="Poppins"/>
              </a:rPr>
              <a:t>+</a:t>
            </a:r>
            <a:r>
              <a:rPr lang="tr" sz="2100" dirty="0">
                <a:solidFill>
                  <a:srgbClr val="BBBBBB"/>
                </a:solidFill>
                <a:highlight>
                  <a:srgbClr val="262335"/>
                </a:highlight>
                <a:latin typeface="Poppins"/>
                <a:ea typeface="Poppins"/>
                <a:cs typeface="Poppins"/>
                <a:sym typeface="Poppins"/>
              </a:rPr>
              <a:t> </a:t>
            </a:r>
            <a:r>
              <a:rPr lang="tr" sz="2100" dirty="0">
                <a:solidFill>
                  <a:srgbClr val="FF7EDB"/>
                </a:solidFill>
                <a:highlight>
                  <a:srgbClr val="262335"/>
                </a:highlight>
                <a:latin typeface="Poppins"/>
                <a:ea typeface="Poppins"/>
                <a:cs typeface="Poppins"/>
                <a:sym typeface="Poppins"/>
              </a:rPr>
              <a:t>ürünler</a:t>
            </a:r>
            <a:r>
              <a:rPr lang="tr" sz="2100" dirty="0">
                <a:solidFill>
                  <a:srgbClr val="BBBBBB"/>
                </a:solidFill>
                <a:highlight>
                  <a:srgbClr val="262335"/>
                </a:highlight>
                <a:latin typeface="Poppins"/>
                <a:ea typeface="Poppins"/>
                <a:cs typeface="Poppins"/>
                <a:sym typeface="Poppins"/>
              </a:rPr>
              <a:t>[</a:t>
            </a:r>
            <a:r>
              <a:rPr lang="tr" sz="2100" dirty="0">
                <a:solidFill>
                  <a:srgbClr val="FF7EDB"/>
                </a:solidFill>
                <a:highlight>
                  <a:srgbClr val="262335"/>
                </a:highlight>
                <a:latin typeface="Poppins"/>
                <a:ea typeface="Poppins"/>
                <a:cs typeface="Poppins"/>
                <a:sym typeface="Poppins"/>
              </a:rPr>
              <a:t>i</a:t>
            </a:r>
            <a:r>
              <a:rPr lang="tr" sz="2100" dirty="0">
                <a:solidFill>
                  <a:srgbClr val="BBBBBB"/>
                </a:solidFill>
                <a:highlight>
                  <a:srgbClr val="262335"/>
                </a:highlight>
                <a:latin typeface="Poppins"/>
                <a:ea typeface="Poppins"/>
                <a:cs typeface="Poppins"/>
                <a:sym typeface="Poppins"/>
              </a:rPr>
              <a:t>].</a:t>
            </a:r>
            <a:r>
              <a:rPr lang="tr" sz="2100" dirty="0">
                <a:solidFill>
                  <a:srgbClr val="2EE2FA"/>
                </a:solidFill>
                <a:highlight>
                  <a:srgbClr val="262335"/>
                </a:highlight>
                <a:latin typeface="Poppins"/>
                <a:ea typeface="Poppins"/>
                <a:cs typeface="Poppins"/>
                <a:sym typeface="Poppins"/>
              </a:rPr>
              <a:t>stok_durumu</a:t>
            </a:r>
            <a:r>
              <a:rPr lang="tr" sz="2100" dirty="0">
                <a:solidFill>
                  <a:srgbClr val="BBBBBB"/>
                </a:solidFill>
                <a:highlight>
                  <a:srgbClr val="262335"/>
                </a:highlight>
                <a:latin typeface="Poppins"/>
                <a:ea typeface="Poppins"/>
                <a:cs typeface="Poppins"/>
                <a:sym typeface="Poppins"/>
              </a:rPr>
              <a:t>);</a:t>
            </a:r>
            <a:endParaRPr sz="2100" dirty="0">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sz="2100" dirty="0">
                <a:solidFill>
                  <a:srgbClr val="BBBBBB"/>
                </a:solidFill>
                <a:highlight>
                  <a:srgbClr val="262335"/>
                </a:highlight>
                <a:latin typeface="Poppins"/>
                <a:ea typeface="Poppins"/>
                <a:cs typeface="Poppins"/>
                <a:sym typeface="Poppins"/>
              </a:rPr>
              <a:t>}</a:t>
            </a:r>
            <a:endParaRPr sz="2100" dirty="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360000" y="236725"/>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tr" sz="2620" b="1">
                <a:solidFill>
                  <a:srgbClr val="6747C7"/>
                </a:solidFill>
              </a:rPr>
              <a:t>XML </a:t>
            </a:r>
            <a:r>
              <a:rPr lang="tr" sz="2620" b="1"/>
              <a:t>Nedir?</a:t>
            </a:r>
            <a:endParaRPr sz="2620" b="1"/>
          </a:p>
        </p:txBody>
      </p:sp>
      <p:sp>
        <p:nvSpPr>
          <p:cNvPr id="197" name="Google Shape;197;p26"/>
          <p:cNvSpPr txBox="1">
            <a:spLocks noGrp="1"/>
          </p:cNvSpPr>
          <p:nvPr>
            <p:ph type="body" idx="1"/>
          </p:nvPr>
        </p:nvSpPr>
        <p:spPr>
          <a:xfrm>
            <a:off x="360000" y="1017525"/>
            <a:ext cx="8219100" cy="39939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tr" sz="1900">
                <a:solidFill>
                  <a:srgbClr val="2F1C6A"/>
                </a:solidFill>
                <a:highlight>
                  <a:srgbClr val="FFFFFF"/>
                </a:highlight>
              </a:rPr>
              <a:t>XML (Extensible Markup Language), verilerin </a:t>
            </a:r>
            <a:r>
              <a:rPr lang="tr" sz="1900">
                <a:solidFill>
                  <a:srgbClr val="6747C7"/>
                </a:solidFill>
                <a:highlight>
                  <a:srgbClr val="FFFFFF"/>
                </a:highlight>
              </a:rPr>
              <a:t>saklanması </a:t>
            </a:r>
            <a:r>
              <a:rPr lang="tr" sz="1900">
                <a:solidFill>
                  <a:srgbClr val="2F1C6A"/>
                </a:solidFill>
                <a:highlight>
                  <a:srgbClr val="FFFFFF"/>
                </a:highlight>
              </a:rPr>
              <a:t>ve </a:t>
            </a:r>
            <a:r>
              <a:rPr lang="tr" sz="1900">
                <a:solidFill>
                  <a:srgbClr val="6747C7"/>
                </a:solidFill>
                <a:highlight>
                  <a:srgbClr val="FFFFFF"/>
                </a:highlight>
              </a:rPr>
              <a:t>taşınması </a:t>
            </a:r>
            <a:r>
              <a:rPr lang="tr" sz="1900">
                <a:solidFill>
                  <a:srgbClr val="2F1C6A"/>
                </a:solidFill>
                <a:highlight>
                  <a:srgbClr val="FFFFFF"/>
                </a:highlight>
              </a:rPr>
              <a:t>için kullanılan bir </a:t>
            </a:r>
            <a:r>
              <a:rPr lang="tr" sz="1900">
                <a:solidFill>
                  <a:srgbClr val="6747C7"/>
                </a:solidFill>
                <a:highlight>
                  <a:srgbClr val="FFFFFF"/>
                </a:highlight>
              </a:rPr>
              <a:t>metin </a:t>
            </a:r>
            <a:r>
              <a:rPr lang="tr" sz="1900">
                <a:solidFill>
                  <a:srgbClr val="2F1C6A"/>
                </a:solidFill>
                <a:highlight>
                  <a:srgbClr val="FFFFFF"/>
                </a:highlight>
              </a:rPr>
              <a:t>tabanlı markup dilidir. </a:t>
            </a:r>
            <a:endParaRPr sz="190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tr" sz="1900">
                <a:solidFill>
                  <a:srgbClr val="2F1C6A"/>
                </a:solidFill>
                <a:highlight>
                  <a:srgbClr val="FFFFFF"/>
                </a:highlight>
              </a:rPr>
              <a:t>XML, HTML'ye </a:t>
            </a:r>
            <a:r>
              <a:rPr lang="tr" sz="1900">
                <a:solidFill>
                  <a:srgbClr val="6747C7"/>
                </a:solidFill>
                <a:highlight>
                  <a:srgbClr val="FFFFFF"/>
                </a:highlight>
              </a:rPr>
              <a:t>benzer </a:t>
            </a:r>
            <a:r>
              <a:rPr lang="tr" sz="1900">
                <a:solidFill>
                  <a:srgbClr val="2F1C6A"/>
                </a:solidFill>
                <a:highlight>
                  <a:srgbClr val="FFFFFF"/>
                </a:highlight>
              </a:rPr>
              <a:t>şekilde </a:t>
            </a:r>
            <a:r>
              <a:rPr lang="tr" sz="1900">
                <a:solidFill>
                  <a:srgbClr val="6747C7"/>
                </a:solidFill>
                <a:highlight>
                  <a:srgbClr val="FFFFFF"/>
                </a:highlight>
              </a:rPr>
              <a:t>etiketler </a:t>
            </a:r>
            <a:r>
              <a:rPr lang="tr" sz="1900">
                <a:solidFill>
                  <a:srgbClr val="2F1C6A"/>
                </a:solidFill>
                <a:highlight>
                  <a:srgbClr val="FFFFFF"/>
                </a:highlight>
              </a:rPr>
              <a:t>kullanılarak verilerin işlenmesine olanak tanır, ancak HTML sadece belirli bir veri türünü işleyebilirken, XML verilerin neredeyse </a:t>
            </a:r>
            <a:r>
              <a:rPr lang="tr" sz="1900">
                <a:solidFill>
                  <a:srgbClr val="6747C7"/>
                </a:solidFill>
                <a:highlight>
                  <a:srgbClr val="FFFFFF"/>
                </a:highlight>
              </a:rPr>
              <a:t>her türünü </a:t>
            </a:r>
            <a:r>
              <a:rPr lang="tr" sz="1900">
                <a:solidFill>
                  <a:srgbClr val="2F1C6A"/>
                </a:solidFill>
                <a:highlight>
                  <a:srgbClr val="FFFFFF"/>
                </a:highlight>
              </a:rPr>
              <a:t>işleyebilir.</a:t>
            </a:r>
            <a:endParaRPr sz="190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endParaRPr sz="190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tr" sz="1900">
                <a:solidFill>
                  <a:srgbClr val="2F1C6A"/>
                </a:solidFill>
                <a:highlight>
                  <a:srgbClr val="FFFFFF"/>
                </a:highlight>
              </a:rPr>
              <a:t>Örnek olarak, aşağıdaki XML dosyası, bir kitap katalogu verisi içermektedir:</a:t>
            </a:r>
            <a:endParaRPr sz="190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endParaRPr sz="190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endParaRPr sz="1900">
              <a:solidFill>
                <a:srgbClr val="2F1C6A"/>
              </a:solidFill>
              <a:highlight>
                <a:srgbClr val="FFFFFF"/>
              </a:highlight>
            </a:endParaRPr>
          </a:p>
          <a:p>
            <a:pPr marL="0" lvl="0" indent="0" algn="l" rtl="0">
              <a:lnSpc>
                <a:spcPct val="150000"/>
              </a:lnSpc>
              <a:spcBef>
                <a:spcPts val="1200"/>
              </a:spcBef>
              <a:spcAft>
                <a:spcPts val="0"/>
              </a:spcAft>
              <a:buSzPts val="1100"/>
              <a:buNone/>
            </a:pPr>
            <a:endParaRPr sz="1900">
              <a:solidFill>
                <a:srgbClr val="2F1C6A"/>
              </a:solidFill>
              <a:highlight>
                <a:srgbClr val="FFFFFF"/>
              </a:highlight>
            </a:endParaRPr>
          </a:p>
          <a:p>
            <a:pPr marL="0" lvl="0" indent="0" algn="l" rtl="0">
              <a:lnSpc>
                <a:spcPct val="150000"/>
              </a:lnSpc>
              <a:spcBef>
                <a:spcPts val="1200"/>
              </a:spcBef>
              <a:spcAft>
                <a:spcPts val="0"/>
              </a:spcAft>
              <a:buSzPts val="1100"/>
              <a:buNone/>
            </a:pPr>
            <a:endParaRPr sz="190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a:solidFill>
                  <a:srgbClr val="2F1C6A"/>
                </a:solidFill>
                <a:highlight>
                  <a:srgbClr val="FFFFFF"/>
                </a:highlight>
              </a:rPr>
            </a:br>
            <a:endParaRPr sz="1900">
              <a:solidFill>
                <a:srgbClr val="2F1C6A"/>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body" idx="1"/>
          </p:nvPr>
        </p:nvSpPr>
        <p:spPr>
          <a:xfrm>
            <a:off x="665425" y="1521300"/>
            <a:ext cx="4401300" cy="36222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Clr>
                <a:schemeClr val="dk1"/>
              </a:buClr>
              <a:buSzPts val="1100"/>
              <a:buFont typeface="Arial"/>
              <a:buNone/>
            </a:pP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catalog</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book</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title</a:t>
            </a:r>
            <a:r>
              <a:rPr lang="tr" sz="1250">
                <a:solidFill>
                  <a:srgbClr val="36F9F6"/>
                </a:solidFill>
                <a:highlight>
                  <a:srgbClr val="262335"/>
                </a:highlight>
                <a:latin typeface="Montserrat"/>
                <a:ea typeface="Montserrat"/>
                <a:cs typeface="Montserrat"/>
                <a:sym typeface="Montserrat"/>
              </a:rPr>
              <a:t>&gt;</a:t>
            </a:r>
            <a:r>
              <a:rPr lang="tr" sz="1250">
                <a:solidFill>
                  <a:srgbClr val="BBBBBB"/>
                </a:solidFill>
                <a:highlight>
                  <a:srgbClr val="262335"/>
                </a:highlight>
                <a:latin typeface="Montserrat"/>
                <a:ea typeface="Montserrat"/>
                <a:cs typeface="Montserrat"/>
                <a:sym typeface="Montserrat"/>
              </a:rPr>
              <a:t>The Great Gatsby</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title</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author</a:t>
            </a:r>
            <a:r>
              <a:rPr lang="tr" sz="1250">
                <a:solidFill>
                  <a:srgbClr val="36F9F6"/>
                </a:solidFill>
                <a:highlight>
                  <a:srgbClr val="262335"/>
                </a:highlight>
                <a:latin typeface="Montserrat"/>
                <a:ea typeface="Montserrat"/>
                <a:cs typeface="Montserrat"/>
                <a:sym typeface="Montserrat"/>
              </a:rPr>
              <a:t>&gt;</a:t>
            </a:r>
            <a:r>
              <a:rPr lang="tr" sz="1250">
                <a:solidFill>
                  <a:srgbClr val="BBBBBB"/>
                </a:solidFill>
                <a:highlight>
                  <a:srgbClr val="262335"/>
                </a:highlight>
                <a:latin typeface="Montserrat"/>
                <a:ea typeface="Montserrat"/>
                <a:cs typeface="Montserrat"/>
                <a:sym typeface="Montserrat"/>
              </a:rPr>
              <a:t>F. Scott Fitzgerald</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author</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publisher</a:t>
            </a:r>
            <a:r>
              <a:rPr lang="tr" sz="1250">
                <a:solidFill>
                  <a:srgbClr val="36F9F6"/>
                </a:solidFill>
                <a:highlight>
                  <a:srgbClr val="262335"/>
                </a:highlight>
                <a:latin typeface="Montserrat"/>
                <a:ea typeface="Montserrat"/>
                <a:cs typeface="Montserrat"/>
                <a:sym typeface="Montserrat"/>
              </a:rPr>
              <a:t>&gt;</a:t>
            </a:r>
            <a:r>
              <a:rPr lang="tr" sz="1250">
                <a:solidFill>
                  <a:srgbClr val="BBBBBB"/>
                </a:solidFill>
                <a:highlight>
                  <a:srgbClr val="262335"/>
                </a:highlight>
                <a:latin typeface="Montserrat"/>
                <a:ea typeface="Montserrat"/>
                <a:cs typeface="Montserrat"/>
                <a:sym typeface="Montserrat"/>
              </a:rPr>
              <a:t>Charles Scribner's Sons</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publisher</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isbn</a:t>
            </a:r>
            <a:r>
              <a:rPr lang="tr" sz="1250">
                <a:solidFill>
                  <a:srgbClr val="36F9F6"/>
                </a:solidFill>
                <a:highlight>
                  <a:srgbClr val="262335"/>
                </a:highlight>
                <a:latin typeface="Montserrat"/>
                <a:ea typeface="Montserrat"/>
                <a:cs typeface="Montserrat"/>
                <a:sym typeface="Montserrat"/>
              </a:rPr>
              <a:t>&gt;</a:t>
            </a:r>
            <a:r>
              <a:rPr lang="tr" sz="1250">
                <a:solidFill>
                  <a:srgbClr val="BBBBBB"/>
                </a:solidFill>
                <a:highlight>
                  <a:srgbClr val="262335"/>
                </a:highlight>
                <a:latin typeface="Montserrat"/>
                <a:ea typeface="Montserrat"/>
                <a:cs typeface="Montserrat"/>
                <a:sym typeface="Montserrat"/>
              </a:rPr>
              <a:t>9780743273565</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isbn</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book</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book</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title</a:t>
            </a:r>
            <a:r>
              <a:rPr lang="tr" sz="1250">
                <a:solidFill>
                  <a:srgbClr val="36F9F6"/>
                </a:solidFill>
                <a:highlight>
                  <a:srgbClr val="262335"/>
                </a:highlight>
                <a:latin typeface="Montserrat"/>
                <a:ea typeface="Montserrat"/>
                <a:cs typeface="Montserrat"/>
                <a:sym typeface="Montserrat"/>
              </a:rPr>
              <a:t>&gt;</a:t>
            </a:r>
            <a:r>
              <a:rPr lang="tr" sz="1250">
                <a:solidFill>
                  <a:srgbClr val="BBBBBB"/>
                </a:solidFill>
                <a:highlight>
                  <a:srgbClr val="262335"/>
                </a:highlight>
                <a:latin typeface="Montserrat"/>
                <a:ea typeface="Montserrat"/>
                <a:cs typeface="Montserrat"/>
                <a:sym typeface="Montserrat"/>
              </a:rPr>
              <a:t>To Kill a Mockingbird</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title</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author</a:t>
            </a:r>
            <a:r>
              <a:rPr lang="tr" sz="1250">
                <a:solidFill>
                  <a:srgbClr val="36F9F6"/>
                </a:solidFill>
                <a:highlight>
                  <a:srgbClr val="262335"/>
                </a:highlight>
                <a:latin typeface="Montserrat"/>
                <a:ea typeface="Montserrat"/>
                <a:cs typeface="Montserrat"/>
                <a:sym typeface="Montserrat"/>
              </a:rPr>
              <a:t>&gt;</a:t>
            </a:r>
            <a:r>
              <a:rPr lang="tr" sz="1250">
                <a:solidFill>
                  <a:srgbClr val="BBBBBB"/>
                </a:solidFill>
                <a:highlight>
                  <a:srgbClr val="262335"/>
                </a:highlight>
                <a:latin typeface="Montserrat"/>
                <a:ea typeface="Montserrat"/>
                <a:cs typeface="Montserrat"/>
                <a:sym typeface="Montserrat"/>
              </a:rPr>
              <a:t>Harper Lee</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author</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publisher</a:t>
            </a:r>
            <a:r>
              <a:rPr lang="tr" sz="1250">
                <a:solidFill>
                  <a:srgbClr val="36F9F6"/>
                </a:solidFill>
                <a:highlight>
                  <a:srgbClr val="262335"/>
                </a:highlight>
                <a:latin typeface="Montserrat"/>
                <a:ea typeface="Montserrat"/>
                <a:cs typeface="Montserrat"/>
                <a:sym typeface="Montserrat"/>
              </a:rPr>
              <a:t>&gt;</a:t>
            </a:r>
            <a:r>
              <a:rPr lang="tr" sz="1250">
                <a:solidFill>
                  <a:srgbClr val="BBBBBB"/>
                </a:solidFill>
                <a:highlight>
                  <a:srgbClr val="262335"/>
                </a:highlight>
                <a:latin typeface="Montserrat"/>
                <a:ea typeface="Montserrat"/>
                <a:cs typeface="Montserrat"/>
                <a:sym typeface="Montserrat"/>
              </a:rPr>
              <a:t>J. B. Lippincott &amp; Co.</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publisher</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isbn</a:t>
            </a:r>
            <a:r>
              <a:rPr lang="tr" sz="1250">
                <a:solidFill>
                  <a:srgbClr val="36F9F6"/>
                </a:solidFill>
                <a:highlight>
                  <a:srgbClr val="262335"/>
                </a:highlight>
                <a:latin typeface="Montserrat"/>
                <a:ea typeface="Montserrat"/>
                <a:cs typeface="Montserrat"/>
                <a:sym typeface="Montserrat"/>
              </a:rPr>
              <a:t>&gt;</a:t>
            </a:r>
            <a:r>
              <a:rPr lang="tr" sz="1250">
                <a:solidFill>
                  <a:srgbClr val="BBBBBB"/>
                </a:solidFill>
                <a:highlight>
                  <a:srgbClr val="262335"/>
                </a:highlight>
                <a:latin typeface="Montserrat"/>
                <a:ea typeface="Montserrat"/>
                <a:cs typeface="Montserrat"/>
                <a:sym typeface="Montserrat"/>
              </a:rPr>
              <a:t>9780061120084</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isbn</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1250">
                <a:solidFill>
                  <a:srgbClr val="BBBBBB"/>
                </a:solidFill>
                <a:highlight>
                  <a:srgbClr val="262335"/>
                </a:highlight>
                <a:latin typeface="Montserrat"/>
                <a:ea typeface="Montserrat"/>
                <a:cs typeface="Montserrat"/>
                <a:sym typeface="Montserrat"/>
              </a:rPr>
              <a:t>  </a:t>
            </a: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book</a:t>
            </a:r>
            <a:r>
              <a:rPr lang="tr" sz="1250">
                <a:solidFill>
                  <a:srgbClr val="36F9F6"/>
                </a:solidFill>
                <a:highlight>
                  <a:srgbClr val="262335"/>
                </a:highlight>
                <a:latin typeface="Montserrat"/>
                <a:ea typeface="Montserrat"/>
                <a:cs typeface="Montserrat"/>
                <a:sym typeface="Montserrat"/>
              </a:rPr>
              <a:t>&gt;</a:t>
            </a:r>
            <a:endParaRPr sz="125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250">
                <a:solidFill>
                  <a:srgbClr val="36F9F6"/>
                </a:solidFill>
                <a:highlight>
                  <a:srgbClr val="262335"/>
                </a:highlight>
                <a:latin typeface="Montserrat"/>
                <a:ea typeface="Montserrat"/>
                <a:cs typeface="Montserrat"/>
                <a:sym typeface="Montserrat"/>
              </a:rPr>
              <a:t>&lt;/</a:t>
            </a:r>
            <a:r>
              <a:rPr lang="tr" sz="1250">
                <a:solidFill>
                  <a:srgbClr val="72F1B8"/>
                </a:solidFill>
                <a:highlight>
                  <a:srgbClr val="262335"/>
                </a:highlight>
                <a:latin typeface="Montserrat"/>
                <a:ea typeface="Montserrat"/>
                <a:cs typeface="Montserrat"/>
                <a:sym typeface="Montserrat"/>
              </a:rPr>
              <a:t>catalog</a:t>
            </a:r>
            <a:r>
              <a:rPr lang="tr" sz="1250">
                <a:solidFill>
                  <a:srgbClr val="36F9F6"/>
                </a:solidFill>
                <a:highlight>
                  <a:srgbClr val="262335"/>
                </a:highlight>
                <a:latin typeface="Montserrat"/>
                <a:ea typeface="Montserrat"/>
                <a:cs typeface="Montserrat"/>
                <a:sym typeface="Montserrat"/>
              </a:rPr>
              <a:t>&gt;</a:t>
            </a:r>
            <a:endParaRPr sz="1000">
              <a:solidFill>
                <a:schemeClr val="lt1"/>
              </a:solidFill>
              <a:latin typeface="Montserrat"/>
              <a:ea typeface="Montserrat"/>
              <a:cs typeface="Montserrat"/>
              <a:sym typeface="Montserrat"/>
            </a:endParaRPr>
          </a:p>
        </p:txBody>
      </p:sp>
      <p:sp>
        <p:nvSpPr>
          <p:cNvPr id="203" name="Google Shape;203;p27"/>
          <p:cNvSpPr txBox="1">
            <a:spLocks noGrp="1"/>
          </p:cNvSpPr>
          <p:nvPr>
            <p:ph type="body" idx="1"/>
          </p:nvPr>
        </p:nvSpPr>
        <p:spPr>
          <a:xfrm>
            <a:off x="360000" y="128250"/>
            <a:ext cx="8219100" cy="9546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SzPts val="1100"/>
              <a:buNone/>
            </a:pPr>
            <a:r>
              <a:rPr lang="tr" sz="1700">
                <a:solidFill>
                  <a:srgbClr val="2F1C6A"/>
                </a:solidFill>
                <a:highlight>
                  <a:srgbClr val="FFFFFF"/>
                </a:highlight>
              </a:rPr>
              <a:t>Bu örnekte, etiketler (örneğin &lt;catalog&gt;, &lt;book&gt;, &lt;title&gt;, vb.) verileri </a:t>
            </a:r>
            <a:r>
              <a:rPr lang="tr" sz="1700">
                <a:solidFill>
                  <a:srgbClr val="6747C7"/>
                </a:solidFill>
                <a:highlight>
                  <a:srgbClr val="FFFFFF"/>
                </a:highlight>
              </a:rPr>
              <a:t>tanımlar </a:t>
            </a:r>
            <a:r>
              <a:rPr lang="tr" sz="1700">
                <a:solidFill>
                  <a:srgbClr val="2F1C6A"/>
                </a:solidFill>
                <a:highlight>
                  <a:srgbClr val="FFFFFF"/>
                </a:highlight>
              </a:rPr>
              <a:t>ve </a:t>
            </a:r>
            <a:r>
              <a:rPr lang="tr" sz="1700">
                <a:solidFill>
                  <a:srgbClr val="6747C7"/>
                </a:solidFill>
                <a:highlight>
                  <a:srgbClr val="FFFFFF"/>
                </a:highlight>
              </a:rPr>
              <a:t>veriler </a:t>
            </a:r>
            <a:r>
              <a:rPr lang="tr" sz="1700">
                <a:solidFill>
                  <a:srgbClr val="2F1C6A"/>
                </a:solidFill>
                <a:highlight>
                  <a:srgbClr val="FFFFFF"/>
                </a:highlight>
              </a:rPr>
              <a:t>(örneğin The Great Gatsby, F. Scott Fitzgerald, vb.) etiketler arasında yer alır. Bu şekilde, verilerin </a:t>
            </a:r>
            <a:r>
              <a:rPr lang="tr" sz="1700">
                <a:solidFill>
                  <a:srgbClr val="6747C7"/>
                </a:solidFill>
                <a:highlight>
                  <a:srgbClr val="FFFFFF"/>
                </a:highlight>
              </a:rPr>
              <a:t>ne tür </a:t>
            </a:r>
            <a:r>
              <a:rPr lang="tr" sz="1700">
                <a:solidFill>
                  <a:srgbClr val="2F1C6A"/>
                </a:solidFill>
                <a:highlight>
                  <a:srgbClr val="FFFFFF"/>
                </a:highlight>
              </a:rPr>
              <a:t>veriler olduğu ve nasıl işleneceği belirtilmiş olur.</a:t>
            </a:r>
            <a:endParaRPr sz="1700">
              <a:solidFill>
                <a:srgbClr val="2F1C6A"/>
              </a:solidFill>
              <a:highlight>
                <a:srgbClr val="FFFFFF"/>
              </a:highlight>
            </a:endParaRPr>
          </a:p>
        </p:txBody>
      </p:sp>
      <p:pic>
        <p:nvPicPr>
          <p:cNvPr id="204" name="Google Shape;204;p27"/>
          <p:cNvPicPr preferRelativeResize="0"/>
          <p:nvPr/>
        </p:nvPicPr>
        <p:blipFill rotWithShape="1">
          <a:blip r:embed="rId3">
            <a:alphaModFix/>
          </a:blip>
          <a:srcRect/>
          <a:stretch/>
        </p:blipFill>
        <p:spPr>
          <a:xfrm>
            <a:off x="5967325" y="2247900"/>
            <a:ext cx="2169000" cy="216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311700" y="277550"/>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tr" sz="2620" b="1">
                <a:solidFill>
                  <a:srgbClr val="6747C7"/>
                </a:solidFill>
              </a:rPr>
              <a:t>Javascript</a:t>
            </a:r>
            <a:r>
              <a:rPr lang="tr" sz="2620" b="1"/>
              <a:t> ‘de API'ye istek atma yolları</a:t>
            </a:r>
            <a:endParaRPr sz="2620" b="1"/>
          </a:p>
        </p:txBody>
      </p:sp>
      <p:sp>
        <p:nvSpPr>
          <p:cNvPr id="210" name="Google Shape;210;p28"/>
          <p:cNvSpPr txBox="1">
            <a:spLocks noGrp="1"/>
          </p:cNvSpPr>
          <p:nvPr>
            <p:ph type="body" idx="1"/>
          </p:nvPr>
        </p:nvSpPr>
        <p:spPr>
          <a:xfrm>
            <a:off x="132347" y="367261"/>
            <a:ext cx="8439229" cy="4408978"/>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en-US" sz="2000" b="1" dirty="0" err="1"/>
              <a:t>XMLHttpRequest</a:t>
            </a:r>
            <a:r>
              <a:rPr lang="en-US" sz="2000" b="1" dirty="0"/>
              <a:t> (XHR)</a:t>
            </a:r>
            <a:r>
              <a:rPr lang="en-US" sz="2000" dirty="0"/>
              <a:t>: A traditional method used with JavaScript to send classic HTTP requests.</a:t>
            </a:r>
          </a:p>
          <a:p>
            <a:pPr marL="0" lvl="0" indent="0" algn="l" rtl="0">
              <a:lnSpc>
                <a:spcPct val="150000"/>
              </a:lnSpc>
              <a:spcBef>
                <a:spcPts val="1200"/>
              </a:spcBef>
              <a:spcAft>
                <a:spcPts val="0"/>
              </a:spcAft>
              <a:buClr>
                <a:schemeClr val="dk1"/>
              </a:buClr>
              <a:buSzPts val="1100"/>
              <a:buFont typeface="Arial"/>
              <a:buNone/>
            </a:pPr>
            <a:r>
              <a:rPr lang="en-US" sz="2000" b="1" dirty="0"/>
              <a:t>Fetch API</a:t>
            </a:r>
            <a:r>
              <a:rPr lang="en-US" sz="2000" dirty="0"/>
              <a:t>: A modern JavaScript method introduced as an alternative to XHR. Fetch API is used to fetch data asynchronously and send HTTP requests.</a:t>
            </a:r>
          </a:p>
          <a:p>
            <a:pPr marL="0" lvl="0" indent="0" algn="l" rtl="0">
              <a:lnSpc>
                <a:spcPct val="150000"/>
              </a:lnSpc>
              <a:spcBef>
                <a:spcPts val="1200"/>
              </a:spcBef>
              <a:spcAft>
                <a:spcPts val="0"/>
              </a:spcAft>
              <a:buClr>
                <a:schemeClr val="dk1"/>
              </a:buClr>
              <a:buSzPts val="1100"/>
              <a:buFont typeface="Arial"/>
              <a:buNone/>
            </a:pPr>
            <a:r>
              <a:rPr lang="en-US" sz="2000" b="1" dirty="0" err="1"/>
              <a:t>Axios</a:t>
            </a:r>
            <a:r>
              <a:rPr lang="en-US" sz="2000" dirty="0"/>
              <a:t>: </a:t>
            </a:r>
            <a:r>
              <a:rPr lang="en-US" sz="2000" dirty="0" err="1"/>
              <a:t>Axios</a:t>
            </a:r>
            <a:r>
              <a:rPr lang="en-US" sz="2000" dirty="0"/>
              <a:t> is a popular open-source library in the JavaScript world, used as an alternative to XHR or Fetch API. </a:t>
            </a:r>
            <a:r>
              <a:rPr lang="en-US" sz="2000" dirty="0" err="1"/>
              <a:t>Axios</a:t>
            </a:r>
            <a:r>
              <a:rPr lang="en-US" sz="2000" dirty="0"/>
              <a:t> works easily across multiple platforms and browsers and is used to send requests to REST APIs.</a:t>
            </a:r>
            <a:endParaRPr sz="1900" dirty="0">
              <a:solidFill>
                <a:srgbClr val="2F1C6A"/>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endParaRPr sz="1900" dirty="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body" idx="1"/>
          </p:nvPr>
        </p:nvSpPr>
        <p:spPr>
          <a:xfrm>
            <a:off x="292550" y="183025"/>
            <a:ext cx="8219100" cy="5460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tr" sz="1900" b="1">
                <a:solidFill>
                  <a:srgbClr val="2F1C6A"/>
                </a:solidFill>
                <a:highlight>
                  <a:srgbClr val="FFFFFF"/>
                </a:highlight>
              </a:rPr>
              <a:t>XMLHttpRequest (</a:t>
            </a:r>
            <a:r>
              <a:rPr lang="tr" sz="1900" b="1">
                <a:solidFill>
                  <a:srgbClr val="2F1C6A"/>
                </a:solidFill>
                <a:highlight>
                  <a:schemeClr val="lt1"/>
                </a:highlight>
              </a:rPr>
              <a:t>AJAX</a:t>
            </a:r>
            <a:r>
              <a:rPr lang="tr" sz="1900" b="1">
                <a:solidFill>
                  <a:srgbClr val="2F1C6A"/>
                </a:solidFill>
                <a:highlight>
                  <a:srgbClr val="FFFFFF"/>
                </a:highlight>
              </a:rPr>
              <a:t>)</a:t>
            </a:r>
            <a:r>
              <a:rPr lang="tr" sz="1900">
                <a:solidFill>
                  <a:srgbClr val="2F1C6A"/>
                </a:solidFill>
                <a:highlight>
                  <a:srgbClr val="FFFFFF"/>
                </a:highlight>
              </a:rPr>
              <a:t>: </a:t>
            </a:r>
            <a:r>
              <a:rPr lang="tr" sz="1900">
                <a:solidFill>
                  <a:srgbClr val="6747C7"/>
                </a:solidFill>
                <a:highlight>
                  <a:srgbClr val="FFFFFF"/>
                </a:highlight>
              </a:rPr>
              <a:t>Geleneksel </a:t>
            </a:r>
            <a:r>
              <a:rPr lang="tr" sz="1900">
                <a:solidFill>
                  <a:srgbClr val="2F1C6A"/>
                </a:solidFill>
                <a:highlight>
                  <a:srgbClr val="FFFFFF"/>
                </a:highlight>
              </a:rPr>
              <a:t>yol</a:t>
            </a:r>
            <a:endParaRPr sz="1900">
              <a:solidFill>
                <a:srgbClr val="2F1C6A"/>
              </a:solidFill>
              <a:highlight>
                <a:srgbClr val="FFFFFF"/>
              </a:highlight>
            </a:endParaRPr>
          </a:p>
          <a:p>
            <a:pPr marL="0" lvl="0" indent="0" algn="l" rtl="0">
              <a:lnSpc>
                <a:spcPct val="150000"/>
              </a:lnSpc>
              <a:spcBef>
                <a:spcPts val="1200"/>
              </a:spcBef>
              <a:spcAft>
                <a:spcPts val="1200"/>
              </a:spcAft>
              <a:buSzPts val="1800"/>
              <a:buNone/>
            </a:pPr>
            <a:br>
              <a:rPr lang="tr" sz="1900">
                <a:solidFill>
                  <a:srgbClr val="2F1C6A"/>
                </a:solidFill>
                <a:highlight>
                  <a:srgbClr val="FFFFFF"/>
                </a:highlight>
              </a:rPr>
            </a:br>
            <a:endParaRPr sz="1900">
              <a:solidFill>
                <a:srgbClr val="2F1C6A"/>
              </a:solidFill>
              <a:highlight>
                <a:srgbClr val="FFFFFF"/>
              </a:highlight>
            </a:endParaRPr>
          </a:p>
        </p:txBody>
      </p:sp>
      <p:sp>
        <p:nvSpPr>
          <p:cNvPr id="216" name="Google Shape;216;p29"/>
          <p:cNvSpPr txBox="1">
            <a:spLocks noGrp="1"/>
          </p:cNvSpPr>
          <p:nvPr>
            <p:ph type="body" idx="1"/>
          </p:nvPr>
        </p:nvSpPr>
        <p:spPr>
          <a:xfrm>
            <a:off x="292550" y="905525"/>
            <a:ext cx="8751000" cy="41055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a:solidFill>
                  <a:srgbClr val="FEDE5D"/>
                </a:solidFill>
                <a:highlight>
                  <a:srgbClr val="262335"/>
                </a:highlight>
                <a:latin typeface="Poppins"/>
                <a:ea typeface="Poppins"/>
                <a:cs typeface="Poppins"/>
                <a:sym typeface="Poppins"/>
              </a:rPr>
              <a:t>let</a:t>
            </a:r>
            <a:r>
              <a:rPr lang="tr">
                <a:solidFill>
                  <a:srgbClr val="BBBBBB"/>
                </a:solidFill>
                <a:highlight>
                  <a:srgbClr val="262335"/>
                </a:highlight>
                <a:latin typeface="Poppins"/>
                <a:ea typeface="Poppins"/>
                <a:cs typeface="Poppins"/>
                <a:sym typeface="Poppins"/>
              </a:rPr>
              <a:t> </a:t>
            </a:r>
            <a:r>
              <a:rPr lang="tr">
                <a:solidFill>
                  <a:srgbClr val="FF7EDB"/>
                </a:solidFill>
                <a:highlight>
                  <a:srgbClr val="262335"/>
                </a:highlight>
                <a:latin typeface="Poppins"/>
                <a:ea typeface="Poppins"/>
                <a:cs typeface="Poppins"/>
                <a:sym typeface="Poppins"/>
              </a:rPr>
              <a:t>istek</a:t>
            </a:r>
            <a:r>
              <a:rPr lang="tr">
                <a:solidFill>
                  <a:srgbClr val="BBBBBB"/>
                </a:solidFill>
                <a:highlight>
                  <a:srgbClr val="262335"/>
                </a:highlight>
                <a:latin typeface="Poppins"/>
                <a:ea typeface="Poppins"/>
                <a:cs typeface="Poppins"/>
                <a:sym typeface="Poppins"/>
              </a:rPr>
              <a:t> </a:t>
            </a:r>
            <a:r>
              <a:rPr lang="tr">
                <a:solidFill>
                  <a:srgbClr val="FFFFFF"/>
                </a:solidFill>
                <a:highlight>
                  <a:srgbClr val="262335"/>
                </a:highlight>
                <a:latin typeface="Poppins"/>
                <a:ea typeface="Poppins"/>
                <a:cs typeface="Poppins"/>
                <a:sym typeface="Poppins"/>
              </a:rPr>
              <a:t>=</a:t>
            </a:r>
            <a:r>
              <a:rPr lang="tr">
                <a:solidFill>
                  <a:srgbClr val="BBBBBB"/>
                </a:solidFill>
                <a:highlight>
                  <a:srgbClr val="262335"/>
                </a:highlight>
                <a:latin typeface="Poppins"/>
                <a:ea typeface="Poppins"/>
                <a:cs typeface="Poppins"/>
                <a:sym typeface="Poppins"/>
              </a:rPr>
              <a:t> </a:t>
            </a:r>
            <a:r>
              <a:rPr lang="tr">
                <a:solidFill>
                  <a:srgbClr val="FEDE5D"/>
                </a:solidFill>
                <a:highlight>
                  <a:srgbClr val="262335"/>
                </a:highlight>
                <a:latin typeface="Poppins"/>
                <a:ea typeface="Poppins"/>
                <a:cs typeface="Poppins"/>
                <a:sym typeface="Poppins"/>
              </a:rPr>
              <a:t>new</a:t>
            </a:r>
            <a:r>
              <a:rPr lang="tr">
                <a:solidFill>
                  <a:srgbClr val="BBBBBB"/>
                </a:solidFill>
                <a:highlight>
                  <a:srgbClr val="262335"/>
                </a:highlight>
                <a:latin typeface="Poppins"/>
                <a:ea typeface="Poppins"/>
                <a:cs typeface="Poppins"/>
                <a:sym typeface="Poppins"/>
              </a:rPr>
              <a:t> </a:t>
            </a:r>
            <a:r>
              <a:rPr lang="tr">
                <a:solidFill>
                  <a:srgbClr val="FE4450"/>
                </a:solidFill>
                <a:highlight>
                  <a:srgbClr val="262335"/>
                </a:highlight>
                <a:latin typeface="Poppins"/>
                <a:ea typeface="Poppins"/>
                <a:cs typeface="Poppins"/>
                <a:sym typeface="Poppins"/>
              </a:rPr>
              <a:t>XMLHttpRequest</a:t>
            </a:r>
            <a:r>
              <a:rPr lang="tr">
                <a:solidFill>
                  <a:srgbClr val="BBBBBB"/>
                </a:solidFill>
                <a:highlight>
                  <a:srgbClr val="262335"/>
                </a:highlight>
                <a:latin typeface="Poppins"/>
                <a:ea typeface="Poppins"/>
                <a:cs typeface="Poppins"/>
                <a:sym typeface="Poppins"/>
              </a:rPr>
              <a:t>();</a:t>
            </a:r>
            <a:endParaRPr>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FF7EDB"/>
                </a:solidFill>
                <a:highlight>
                  <a:srgbClr val="262335"/>
                </a:highlight>
                <a:latin typeface="Poppins"/>
                <a:ea typeface="Poppins"/>
                <a:cs typeface="Poppins"/>
                <a:sym typeface="Poppins"/>
              </a:rPr>
              <a:t>istek</a:t>
            </a:r>
            <a:r>
              <a:rPr lang="tr">
                <a:solidFill>
                  <a:srgbClr val="BBBBBB"/>
                </a:solidFill>
                <a:highlight>
                  <a:srgbClr val="262335"/>
                </a:highlight>
                <a:latin typeface="Poppins"/>
                <a:ea typeface="Poppins"/>
                <a:cs typeface="Poppins"/>
                <a:sym typeface="Poppins"/>
              </a:rPr>
              <a:t>.</a:t>
            </a:r>
            <a:r>
              <a:rPr lang="tr">
                <a:solidFill>
                  <a:srgbClr val="36F9F6"/>
                </a:solidFill>
                <a:highlight>
                  <a:srgbClr val="262335"/>
                </a:highlight>
                <a:latin typeface="Poppins"/>
                <a:ea typeface="Poppins"/>
                <a:cs typeface="Poppins"/>
                <a:sym typeface="Poppins"/>
              </a:rPr>
              <a:t>open</a:t>
            </a:r>
            <a:r>
              <a:rPr lang="tr">
                <a:solidFill>
                  <a:srgbClr val="BBBBBB"/>
                </a:solidFill>
                <a:highlight>
                  <a:srgbClr val="262335"/>
                </a:highlight>
                <a:latin typeface="Poppins"/>
                <a:ea typeface="Poppins"/>
                <a:cs typeface="Poppins"/>
                <a:sym typeface="Poppins"/>
              </a:rPr>
              <a:t>(</a:t>
            </a:r>
            <a:r>
              <a:rPr lang="tr">
                <a:solidFill>
                  <a:srgbClr val="FF8B39"/>
                </a:solidFill>
                <a:highlight>
                  <a:srgbClr val="262335"/>
                </a:highlight>
                <a:latin typeface="Poppins"/>
                <a:ea typeface="Poppins"/>
                <a:cs typeface="Poppins"/>
                <a:sym typeface="Poppins"/>
              </a:rPr>
              <a:t>'GET'</a:t>
            </a:r>
            <a:r>
              <a:rPr lang="tr">
                <a:solidFill>
                  <a:srgbClr val="BBBBBB"/>
                </a:solidFill>
                <a:highlight>
                  <a:srgbClr val="262335"/>
                </a:highlight>
                <a:latin typeface="Poppins"/>
                <a:ea typeface="Poppins"/>
                <a:cs typeface="Poppins"/>
                <a:sym typeface="Poppins"/>
              </a:rPr>
              <a:t>, </a:t>
            </a:r>
            <a:r>
              <a:rPr lang="tr">
                <a:solidFill>
                  <a:srgbClr val="FF8B39"/>
                </a:solidFill>
                <a:highlight>
                  <a:srgbClr val="262335"/>
                </a:highlight>
                <a:latin typeface="Poppins"/>
                <a:ea typeface="Poppins"/>
                <a:cs typeface="Poppins"/>
                <a:sym typeface="Poppins"/>
              </a:rPr>
              <a:t>'https://jsonplaceholder.typicode.com/users'</a:t>
            </a:r>
            <a:r>
              <a:rPr lang="tr">
                <a:solidFill>
                  <a:srgbClr val="BBBBBB"/>
                </a:solidFill>
                <a:highlight>
                  <a:srgbClr val="262335"/>
                </a:highlight>
                <a:latin typeface="Poppins"/>
                <a:ea typeface="Poppins"/>
                <a:cs typeface="Poppins"/>
                <a:sym typeface="Poppins"/>
              </a:rPr>
              <a:t>);</a:t>
            </a:r>
            <a:endParaRPr>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FF7EDB"/>
                </a:solidFill>
                <a:highlight>
                  <a:srgbClr val="262335"/>
                </a:highlight>
                <a:latin typeface="Poppins"/>
                <a:ea typeface="Poppins"/>
                <a:cs typeface="Poppins"/>
                <a:sym typeface="Poppins"/>
              </a:rPr>
              <a:t>istek</a:t>
            </a:r>
            <a:r>
              <a:rPr lang="tr">
                <a:solidFill>
                  <a:srgbClr val="BBBBBB"/>
                </a:solidFill>
                <a:highlight>
                  <a:srgbClr val="262335"/>
                </a:highlight>
                <a:latin typeface="Poppins"/>
                <a:ea typeface="Poppins"/>
                <a:cs typeface="Poppins"/>
                <a:sym typeface="Poppins"/>
              </a:rPr>
              <a:t>.</a:t>
            </a:r>
            <a:r>
              <a:rPr lang="tr">
                <a:solidFill>
                  <a:srgbClr val="36F9F6"/>
                </a:solidFill>
                <a:highlight>
                  <a:srgbClr val="262335"/>
                </a:highlight>
                <a:latin typeface="Poppins"/>
                <a:ea typeface="Poppins"/>
                <a:cs typeface="Poppins"/>
                <a:sym typeface="Poppins"/>
              </a:rPr>
              <a:t>send</a:t>
            </a:r>
            <a:r>
              <a:rPr lang="tr">
                <a:solidFill>
                  <a:srgbClr val="BBBBBB"/>
                </a:solidFill>
                <a:highlight>
                  <a:srgbClr val="262335"/>
                </a:highlight>
                <a:latin typeface="Poppins"/>
                <a:ea typeface="Poppins"/>
                <a:cs typeface="Poppins"/>
                <a:sym typeface="Poppins"/>
              </a:rPr>
              <a:t>();    </a:t>
            </a:r>
            <a:r>
              <a:rPr lang="tr">
                <a:solidFill>
                  <a:srgbClr val="FFFF00"/>
                </a:solidFill>
                <a:highlight>
                  <a:srgbClr val="262335"/>
                </a:highlight>
                <a:latin typeface="Poppins"/>
                <a:ea typeface="Poppins"/>
                <a:cs typeface="Poppins"/>
                <a:sym typeface="Poppins"/>
              </a:rPr>
              <a:t>//İsteği gönderir</a:t>
            </a:r>
            <a:endParaRPr>
              <a:solidFill>
                <a:srgbClr val="FFFF00"/>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FF7EDB"/>
                </a:solidFill>
                <a:highlight>
                  <a:srgbClr val="262335"/>
                </a:highlight>
                <a:latin typeface="Poppins"/>
                <a:ea typeface="Poppins"/>
                <a:cs typeface="Poppins"/>
                <a:sym typeface="Poppins"/>
              </a:rPr>
              <a:t>istek</a:t>
            </a:r>
            <a:r>
              <a:rPr lang="tr">
                <a:solidFill>
                  <a:srgbClr val="BBBBBB"/>
                </a:solidFill>
                <a:highlight>
                  <a:srgbClr val="262335"/>
                </a:highlight>
                <a:latin typeface="Poppins"/>
                <a:ea typeface="Poppins"/>
                <a:cs typeface="Poppins"/>
                <a:sym typeface="Poppins"/>
              </a:rPr>
              <a:t>.</a:t>
            </a:r>
            <a:r>
              <a:rPr lang="tr">
                <a:solidFill>
                  <a:srgbClr val="36F9F6"/>
                </a:solidFill>
                <a:highlight>
                  <a:srgbClr val="262335"/>
                </a:highlight>
                <a:latin typeface="Poppins"/>
                <a:ea typeface="Poppins"/>
                <a:cs typeface="Poppins"/>
                <a:sym typeface="Poppins"/>
              </a:rPr>
              <a:t>onload</a:t>
            </a:r>
            <a:r>
              <a:rPr lang="tr">
                <a:solidFill>
                  <a:srgbClr val="BBBBBB"/>
                </a:solidFill>
                <a:highlight>
                  <a:srgbClr val="262335"/>
                </a:highlight>
                <a:latin typeface="Poppins"/>
                <a:ea typeface="Poppins"/>
                <a:cs typeface="Poppins"/>
                <a:sym typeface="Poppins"/>
              </a:rPr>
              <a:t> </a:t>
            </a:r>
            <a:r>
              <a:rPr lang="tr">
                <a:solidFill>
                  <a:srgbClr val="FFFFFF"/>
                </a:solidFill>
                <a:highlight>
                  <a:srgbClr val="262335"/>
                </a:highlight>
                <a:latin typeface="Poppins"/>
                <a:ea typeface="Poppins"/>
                <a:cs typeface="Poppins"/>
                <a:sym typeface="Poppins"/>
              </a:rPr>
              <a:t>=</a:t>
            </a:r>
            <a:r>
              <a:rPr lang="tr">
                <a:solidFill>
                  <a:srgbClr val="BBBBBB"/>
                </a:solidFill>
                <a:highlight>
                  <a:srgbClr val="262335"/>
                </a:highlight>
                <a:latin typeface="Poppins"/>
                <a:ea typeface="Poppins"/>
                <a:cs typeface="Poppins"/>
                <a:sym typeface="Poppins"/>
              </a:rPr>
              <a:t> () </a:t>
            </a:r>
            <a:r>
              <a:rPr lang="tr">
                <a:solidFill>
                  <a:srgbClr val="FEDE5D"/>
                </a:solidFill>
                <a:highlight>
                  <a:srgbClr val="262335"/>
                </a:highlight>
                <a:latin typeface="Poppins"/>
                <a:ea typeface="Poppins"/>
                <a:cs typeface="Poppins"/>
                <a:sym typeface="Poppins"/>
              </a:rPr>
              <a:t>=&gt;</a:t>
            </a:r>
            <a:r>
              <a:rPr lang="tr">
                <a:solidFill>
                  <a:srgbClr val="BBBBBB"/>
                </a:solidFill>
                <a:highlight>
                  <a:srgbClr val="262335"/>
                </a:highlight>
                <a:latin typeface="Poppins"/>
                <a:ea typeface="Poppins"/>
                <a:cs typeface="Poppins"/>
                <a:sym typeface="Poppins"/>
              </a:rPr>
              <a:t> {      </a:t>
            </a:r>
            <a:r>
              <a:rPr lang="tr">
                <a:solidFill>
                  <a:srgbClr val="FFFF00"/>
                </a:solidFill>
                <a:highlight>
                  <a:srgbClr val="262335"/>
                </a:highlight>
                <a:latin typeface="Poppins"/>
                <a:ea typeface="Poppins"/>
                <a:cs typeface="Poppins"/>
                <a:sym typeface="Poppins"/>
              </a:rPr>
              <a:t> //istek yüklenirken koşul oluşturuluyor</a:t>
            </a:r>
            <a:endParaRPr>
              <a:solidFill>
                <a:srgbClr val="FFFF00"/>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Poppins"/>
                <a:ea typeface="Poppins"/>
                <a:cs typeface="Poppins"/>
                <a:sym typeface="Poppins"/>
              </a:rPr>
              <a:t>  </a:t>
            </a:r>
            <a:r>
              <a:rPr lang="tr">
                <a:solidFill>
                  <a:srgbClr val="FEDE5D"/>
                </a:solidFill>
                <a:highlight>
                  <a:srgbClr val="262335"/>
                </a:highlight>
                <a:latin typeface="Poppins"/>
                <a:ea typeface="Poppins"/>
                <a:cs typeface="Poppins"/>
                <a:sym typeface="Poppins"/>
              </a:rPr>
              <a:t>if</a:t>
            </a:r>
            <a:r>
              <a:rPr lang="tr">
                <a:solidFill>
                  <a:srgbClr val="BBBBBB"/>
                </a:solidFill>
                <a:highlight>
                  <a:srgbClr val="262335"/>
                </a:highlight>
                <a:latin typeface="Poppins"/>
                <a:ea typeface="Poppins"/>
                <a:cs typeface="Poppins"/>
                <a:sym typeface="Poppins"/>
              </a:rPr>
              <a:t> (</a:t>
            </a:r>
            <a:r>
              <a:rPr lang="tr">
                <a:solidFill>
                  <a:srgbClr val="FF7EDB"/>
                </a:solidFill>
                <a:highlight>
                  <a:srgbClr val="262335"/>
                </a:highlight>
                <a:latin typeface="Poppins"/>
                <a:ea typeface="Poppins"/>
                <a:cs typeface="Poppins"/>
                <a:sym typeface="Poppins"/>
              </a:rPr>
              <a:t>istek</a:t>
            </a:r>
            <a:r>
              <a:rPr lang="tr">
                <a:solidFill>
                  <a:srgbClr val="BBBBBB"/>
                </a:solidFill>
                <a:highlight>
                  <a:srgbClr val="262335"/>
                </a:highlight>
                <a:latin typeface="Poppins"/>
                <a:ea typeface="Poppins"/>
                <a:cs typeface="Poppins"/>
                <a:sym typeface="Poppins"/>
              </a:rPr>
              <a:t>.</a:t>
            </a:r>
            <a:r>
              <a:rPr lang="tr">
                <a:solidFill>
                  <a:srgbClr val="FE4450"/>
                </a:solidFill>
                <a:highlight>
                  <a:srgbClr val="262335"/>
                </a:highlight>
                <a:latin typeface="Poppins"/>
                <a:ea typeface="Poppins"/>
                <a:cs typeface="Poppins"/>
                <a:sym typeface="Poppins"/>
              </a:rPr>
              <a:t>status</a:t>
            </a:r>
            <a:r>
              <a:rPr lang="tr">
                <a:solidFill>
                  <a:srgbClr val="BBBBBB"/>
                </a:solidFill>
                <a:highlight>
                  <a:srgbClr val="262335"/>
                </a:highlight>
                <a:latin typeface="Poppins"/>
                <a:ea typeface="Poppins"/>
                <a:cs typeface="Poppins"/>
                <a:sym typeface="Poppins"/>
              </a:rPr>
              <a:t> </a:t>
            </a:r>
            <a:r>
              <a:rPr lang="tr">
                <a:solidFill>
                  <a:srgbClr val="FEDE5D"/>
                </a:solidFill>
                <a:highlight>
                  <a:srgbClr val="262335"/>
                </a:highlight>
                <a:latin typeface="Poppins"/>
                <a:ea typeface="Poppins"/>
                <a:cs typeface="Poppins"/>
                <a:sym typeface="Poppins"/>
              </a:rPr>
              <a:t>==</a:t>
            </a:r>
            <a:r>
              <a:rPr lang="tr">
                <a:solidFill>
                  <a:srgbClr val="BBBBBB"/>
                </a:solidFill>
                <a:highlight>
                  <a:srgbClr val="262335"/>
                </a:highlight>
                <a:latin typeface="Poppins"/>
                <a:ea typeface="Poppins"/>
                <a:cs typeface="Poppins"/>
                <a:sym typeface="Poppins"/>
              </a:rPr>
              <a:t> </a:t>
            </a:r>
            <a:r>
              <a:rPr lang="tr">
                <a:solidFill>
                  <a:srgbClr val="2EE2FA"/>
                </a:solidFill>
                <a:highlight>
                  <a:srgbClr val="262335"/>
                </a:highlight>
                <a:latin typeface="Poppins"/>
                <a:ea typeface="Poppins"/>
                <a:cs typeface="Poppins"/>
                <a:sym typeface="Poppins"/>
              </a:rPr>
              <a:t>200</a:t>
            </a:r>
            <a:r>
              <a:rPr lang="tr">
                <a:solidFill>
                  <a:srgbClr val="BBBBBB"/>
                </a:solidFill>
                <a:highlight>
                  <a:srgbClr val="262335"/>
                </a:highlight>
                <a:latin typeface="Poppins"/>
                <a:ea typeface="Poppins"/>
                <a:cs typeface="Poppins"/>
                <a:sym typeface="Poppins"/>
              </a:rPr>
              <a:t>) {</a:t>
            </a:r>
            <a:endParaRPr>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Poppins"/>
                <a:ea typeface="Poppins"/>
                <a:cs typeface="Poppins"/>
                <a:sym typeface="Poppins"/>
              </a:rPr>
              <a:t>    </a:t>
            </a:r>
            <a:r>
              <a:rPr lang="tr">
                <a:solidFill>
                  <a:srgbClr val="FF7EDB"/>
                </a:solidFill>
                <a:highlight>
                  <a:srgbClr val="262335"/>
                </a:highlight>
                <a:latin typeface="Poppins"/>
                <a:ea typeface="Poppins"/>
                <a:cs typeface="Poppins"/>
                <a:sym typeface="Poppins"/>
              </a:rPr>
              <a:t>console</a:t>
            </a:r>
            <a:r>
              <a:rPr lang="tr">
                <a:solidFill>
                  <a:srgbClr val="BBBBBB"/>
                </a:solidFill>
                <a:highlight>
                  <a:srgbClr val="262335"/>
                </a:highlight>
                <a:latin typeface="Poppins"/>
                <a:ea typeface="Poppins"/>
                <a:cs typeface="Poppins"/>
                <a:sym typeface="Poppins"/>
              </a:rPr>
              <a:t>.</a:t>
            </a:r>
            <a:r>
              <a:rPr lang="tr">
                <a:solidFill>
                  <a:srgbClr val="36F9F6"/>
                </a:solidFill>
                <a:highlight>
                  <a:srgbClr val="262335"/>
                </a:highlight>
                <a:latin typeface="Poppins"/>
                <a:ea typeface="Poppins"/>
                <a:cs typeface="Poppins"/>
                <a:sym typeface="Poppins"/>
              </a:rPr>
              <a:t>log</a:t>
            </a:r>
            <a:r>
              <a:rPr lang="tr">
                <a:solidFill>
                  <a:srgbClr val="BBBBBB"/>
                </a:solidFill>
                <a:highlight>
                  <a:srgbClr val="262335"/>
                </a:highlight>
                <a:latin typeface="Poppins"/>
                <a:ea typeface="Poppins"/>
                <a:cs typeface="Poppins"/>
                <a:sym typeface="Poppins"/>
              </a:rPr>
              <a:t>(</a:t>
            </a:r>
            <a:r>
              <a:rPr lang="tr">
                <a:solidFill>
                  <a:srgbClr val="FF7EDB"/>
                </a:solidFill>
                <a:highlight>
                  <a:srgbClr val="262335"/>
                </a:highlight>
                <a:latin typeface="Poppins"/>
                <a:ea typeface="Poppins"/>
                <a:cs typeface="Poppins"/>
                <a:sym typeface="Poppins"/>
              </a:rPr>
              <a:t>JSON</a:t>
            </a:r>
            <a:r>
              <a:rPr lang="tr">
                <a:solidFill>
                  <a:srgbClr val="BBBBBB"/>
                </a:solidFill>
                <a:highlight>
                  <a:srgbClr val="262335"/>
                </a:highlight>
                <a:latin typeface="Poppins"/>
                <a:ea typeface="Poppins"/>
                <a:cs typeface="Poppins"/>
                <a:sym typeface="Poppins"/>
              </a:rPr>
              <a:t>.</a:t>
            </a:r>
            <a:r>
              <a:rPr lang="tr">
                <a:solidFill>
                  <a:srgbClr val="36F9F6"/>
                </a:solidFill>
                <a:highlight>
                  <a:srgbClr val="262335"/>
                </a:highlight>
                <a:latin typeface="Poppins"/>
                <a:ea typeface="Poppins"/>
                <a:cs typeface="Poppins"/>
                <a:sym typeface="Poppins"/>
              </a:rPr>
              <a:t>parse</a:t>
            </a:r>
            <a:r>
              <a:rPr lang="tr">
                <a:solidFill>
                  <a:srgbClr val="BBBBBB"/>
                </a:solidFill>
                <a:highlight>
                  <a:srgbClr val="262335"/>
                </a:highlight>
                <a:latin typeface="Poppins"/>
                <a:ea typeface="Poppins"/>
                <a:cs typeface="Poppins"/>
                <a:sym typeface="Poppins"/>
              </a:rPr>
              <a:t>(</a:t>
            </a:r>
            <a:r>
              <a:rPr lang="tr">
                <a:solidFill>
                  <a:srgbClr val="FF7EDB"/>
                </a:solidFill>
                <a:highlight>
                  <a:srgbClr val="262335"/>
                </a:highlight>
                <a:latin typeface="Poppins"/>
                <a:ea typeface="Poppins"/>
                <a:cs typeface="Poppins"/>
                <a:sym typeface="Poppins"/>
              </a:rPr>
              <a:t>istek</a:t>
            </a:r>
            <a:r>
              <a:rPr lang="tr">
                <a:solidFill>
                  <a:srgbClr val="BBBBBB"/>
                </a:solidFill>
                <a:highlight>
                  <a:srgbClr val="262335"/>
                </a:highlight>
                <a:latin typeface="Poppins"/>
                <a:ea typeface="Poppins"/>
                <a:cs typeface="Poppins"/>
                <a:sym typeface="Poppins"/>
              </a:rPr>
              <a:t>.</a:t>
            </a:r>
            <a:r>
              <a:rPr lang="tr">
                <a:solidFill>
                  <a:srgbClr val="FE4450"/>
                </a:solidFill>
                <a:highlight>
                  <a:srgbClr val="262335"/>
                </a:highlight>
                <a:latin typeface="Poppins"/>
                <a:ea typeface="Poppins"/>
                <a:cs typeface="Poppins"/>
                <a:sym typeface="Poppins"/>
              </a:rPr>
              <a:t>response</a:t>
            </a:r>
            <a:r>
              <a:rPr lang="tr">
                <a:solidFill>
                  <a:srgbClr val="BBBBBB"/>
                </a:solidFill>
                <a:highlight>
                  <a:srgbClr val="262335"/>
                </a:highlight>
                <a:latin typeface="Poppins"/>
                <a:ea typeface="Poppins"/>
                <a:cs typeface="Poppins"/>
                <a:sym typeface="Poppins"/>
              </a:rPr>
              <a:t>)); </a:t>
            </a:r>
            <a:r>
              <a:rPr lang="tr">
                <a:solidFill>
                  <a:srgbClr val="FFFF00"/>
                </a:solidFill>
                <a:highlight>
                  <a:srgbClr val="262335"/>
                </a:highlight>
                <a:latin typeface="Poppins"/>
                <a:ea typeface="Poppins"/>
                <a:cs typeface="Poppins"/>
                <a:sym typeface="Poppins"/>
              </a:rPr>
              <a:t>//Geri dönüş json a çevriliyor</a:t>
            </a:r>
            <a:endParaRPr>
              <a:solidFill>
                <a:srgbClr val="FFFF00"/>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Poppins"/>
                <a:ea typeface="Poppins"/>
                <a:cs typeface="Poppins"/>
                <a:sym typeface="Poppins"/>
              </a:rPr>
              <a:t>  } </a:t>
            </a:r>
            <a:r>
              <a:rPr lang="tr">
                <a:solidFill>
                  <a:srgbClr val="FEDE5D"/>
                </a:solidFill>
                <a:highlight>
                  <a:srgbClr val="262335"/>
                </a:highlight>
                <a:latin typeface="Poppins"/>
                <a:ea typeface="Poppins"/>
                <a:cs typeface="Poppins"/>
                <a:sym typeface="Poppins"/>
              </a:rPr>
              <a:t>else</a:t>
            </a:r>
            <a:r>
              <a:rPr lang="tr">
                <a:solidFill>
                  <a:srgbClr val="BBBBBB"/>
                </a:solidFill>
                <a:highlight>
                  <a:srgbClr val="262335"/>
                </a:highlight>
                <a:latin typeface="Poppins"/>
                <a:ea typeface="Poppins"/>
                <a:cs typeface="Poppins"/>
                <a:sym typeface="Poppins"/>
              </a:rPr>
              <a:t> {</a:t>
            </a:r>
            <a:endParaRPr>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Poppins"/>
                <a:ea typeface="Poppins"/>
                <a:cs typeface="Poppins"/>
                <a:sym typeface="Poppins"/>
              </a:rPr>
              <a:t>    </a:t>
            </a:r>
            <a:r>
              <a:rPr lang="tr">
                <a:solidFill>
                  <a:srgbClr val="FF7EDB"/>
                </a:solidFill>
                <a:highlight>
                  <a:srgbClr val="262335"/>
                </a:highlight>
                <a:latin typeface="Poppins"/>
                <a:ea typeface="Poppins"/>
                <a:cs typeface="Poppins"/>
                <a:sym typeface="Poppins"/>
              </a:rPr>
              <a:t>console</a:t>
            </a:r>
            <a:r>
              <a:rPr lang="tr">
                <a:solidFill>
                  <a:srgbClr val="BBBBBB"/>
                </a:solidFill>
                <a:highlight>
                  <a:srgbClr val="262335"/>
                </a:highlight>
                <a:latin typeface="Poppins"/>
                <a:ea typeface="Poppins"/>
                <a:cs typeface="Poppins"/>
                <a:sym typeface="Poppins"/>
              </a:rPr>
              <a:t>.</a:t>
            </a:r>
            <a:r>
              <a:rPr lang="tr">
                <a:solidFill>
                  <a:srgbClr val="36F9F6"/>
                </a:solidFill>
                <a:highlight>
                  <a:srgbClr val="262335"/>
                </a:highlight>
                <a:latin typeface="Poppins"/>
                <a:ea typeface="Poppins"/>
                <a:cs typeface="Poppins"/>
                <a:sym typeface="Poppins"/>
              </a:rPr>
              <a:t>log</a:t>
            </a:r>
            <a:r>
              <a:rPr lang="tr">
                <a:solidFill>
                  <a:srgbClr val="BBBBBB"/>
                </a:solidFill>
                <a:highlight>
                  <a:srgbClr val="262335"/>
                </a:highlight>
                <a:latin typeface="Poppins"/>
                <a:ea typeface="Poppins"/>
                <a:cs typeface="Poppins"/>
                <a:sym typeface="Poppins"/>
              </a:rPr>
              <a:t>(</a:t>
            </a:r>
            <a:r>
              <a:rPr lang="tr">
                <a:solidFill>
                  <a:srgbClr val="FF8B39"/>
                </a:solidFill>
                <a:highlight>
                  <a:srgbClr val="262335"/>
                </a:highlight>
                <a:latin typeface="Poppins"/>
                <a:ea typeface="Poppins"/>
                <a:cs typeface="Poppins"/>
                <a:sym typeface="Poppins"/>
              </a:rPr>
              <a:t>`hata: </a:t>
            </a:r>
            <a:r>
              <a:rPr lang="tr">
                <a:solidFill>
                  <a:srgbClr val="72F1B8"/>
                </a:solidFill>
                <a:highlight>
                  <a:srgbClr val="262335"/>
                </a:highlight>
                <a:latin typeface="Poppins"/>
                <a:ea typeface="Poppins"/>
                <a:cs typeface="Poppins"/>
                <a:sym typeface="Poppins"/>
              </a:rPr>
              <a:t>${</a:t>
            </a:r>
            <a:r>
              <a:rPr lang="tr">
                <a:solidFill>
                  <a:srgbClr val="FF7EDB"/>
                </a:solidFill>
                <a:highlight>
                  <a:srgbClr val="262335"/>
                </a:highlight>
                <a:latin typeface="Poppins"/>
                <a:ea typeface="Poppins"/>
                <a:cs typeface="Poppins"/>
                <a:sym typeface="Poppins"/>
              </a:rPr>
              <a:t>istek</a:t>
            </a:r>
            <a:r>
              <a:rPr lang="tr">
                <a:solidFill>
                  <a:srgbClr val="B6B1B1"/>
                </a:solidFill>
                <a:highlight>
                  <a:srgbClr val="262335"/>
                </a:highlight>
                <a:latin typeface="Poppins"/>
                <a:ea typeface="Poppins"/>
                <a:cs typeface="Poppins"/>
                <a:sym typeface="Poppins"/>
              </a:rPr>
              <a:t>.</a:t>
            </a:r>
            <a:r>
              <a:rPr lang="tr">
                <a:solidFill>
                  <a:srgbClr val="FE4450"/>
                </a:solidFill>
                <a:highlight>
                  <a:srgbClr val="262335"/>
                </a:highlight>
                <a:latin typeface="Poppins"/>
                <a:ea typeface="Poppins"/>
                <a:cs typeface="Poppins"/>
                <a:sym typeface="Poppins"/>
              </a:rPr>
              <a:t>status</a:t>
            </a:r>
            <a:r>
              <a:rPr lang="tr">
                <a:solidFill>
                  <a:srgbClr val="72F1B8"/>
                </a:solidFill>
                <a:highlight>
                  <a:srgbClr val="262335"/>
                </a:highlight>
                <a:latin typeface="Poppins"/>
                <a:ea typeface="Poppins"/>
                <a:cs typeface="Poppins"/>
                <a:sym typeface="Poppins"/>
              </a:rPr>
              <a:t>}</a:t>
            </a:r>
            <a:r>
              <a:rPr lang="tr">
                <a:solidFill>
                  <a:srgbClr val="FF8B39"/>
                </a:solidFill>
                <a:highlight>
                  <a:srgbClr val="262335"/>
                </a:highlight>
                <a:latin typeface="Poppins"/>
                <a:ea typeface="Poppins"/>
                <a:cs typeface="Poppins"/>
                <a:sym typeface="Poppins"/>
              </a:rPr>
              <a:t> </a:t>
            </a:r>
            <a:r>
              <a:rPr lang="tr">
                <a:solidFill>
                  <a:srgbClr val="72F1B8"/>
                </a:solidFill>
                <a:highlight>
                  <a:srgbClr val="262335"/>
                </a:highlight>
                <a:latin typeface="Poppins"/>
                <a:ea typeface="Poppins"/>
                <a:cs typeface="Poppins"/>
                <a:sym typeface="Poppins"/>
              </a:rPr>
              <a:t>${</a:t>
            </a:r>
            <a:r>
              <a:rPr lang="tr">
                <a:solidFill>
                  <a:srgbClr val="FF7EDB"/>
                </a:solidFill>
                <a:highlight>
                  <a:srgbClr val="262335"/>
                </a:highlight>
                <a:latin typeface="Poppins"/>
                <a:ea typeface="Poppins"/>
                <a:cs typeface="Poppins"/>
                <a:sym typeface="Poppins"/>
              </a:rPr>
              <a:t>istek</a:t>
            </a:r>
            <a:r>
              <a:rPr lang="tr">
                <a:solidFill>
                  <a:srgbClr val="B6B1B1"/>
                </a:solidFill>
                <a:highlight>
                  <a:srgbClr val="262335"/>
                </a:highlight>
                <a:latin typeface="Poppins"/>
                <a:ea typeface="Poppins"/>
                <a:cs typeface="Poppins"/>
                <a:sym typeface="Poppins"/>
              </a:rPr>
              <a:t>.</a:t>
            </a:r>
            <a:r>
              <a:rPr lang="tr">
                <a:solidFill>
                  <a:srgbClr val="FE4450"/>
                </a:solidFill>
                <a:highlight>
                  <a:srgbClr val="262335"/>
                </a:highlight>
                <a:latin typeface="Poppins"/>
                <a:ea typeface="Poppins"/>
                <a:cs typeface="Poppins"/>
                <a:sym typeface="Poppins"/>
              </a:rPr>
              <a:t>statusText</a:t>
            </a:r>
            <a:r>
              <a:rPr lang="tr">
                <a:solidFill>
                  <a:srgbClr val="72F1B8"/>
                </a:solidFill>
                <a:highlight>
                  <a:srgbClr val="262335"/>
                </a:highlight>
                <a:latin typeface="Poppins"/>
                <a:ea typeface="Poppins"/>
                <a:cs typeface="Poppins"/>
                <a:sym typeface="Poppins"/>
              </a:rPr>
              <a:t>}</a:t>
            </a:r>
            <a:r>
              <a:rPr lang="tr">
                <a:solidFill>
                  <a:srgbClr val="FF8B39"/>
                </a:solidFill>
                <a:highlight>
                  <a:srgbClr val="262335"/>
                </a:highlight>
                <a:latin typeface="Poppins"/>
                <a:ea typeface="Poppins"/>
                <a:cs typeface="Poppins"/>
                <a:sym typeface="Poppins"/>
              </a:rPr>
              <a:t> `</a:t>
            </a:r>
            <a:r>
              <a:rPr lang="tr">
                <a:solidFill>
                  <a:srgbClr val="BBBBBB"/>
                </a:solidFill>
                <a:highlight>
                  <a:srgbClr val="262335"/>
                </a:highlight>
                <a:latin typeface="Poppins"/>
                <a:ea typeface="Poppins"/>
                <a:cs typeface="Poppins"/>
                <a:sym typeface="Poppins"/>
              </a:rPr>
              <a:t>);</a:t>
            </a:r>
            <a:endParaRPr>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Poppins"/>
                <a:ea typeface="Poppins"/>
                <a:cs typeface="Poppins"/>
                <a:sym typeface="Poppins"/>
              </a:rPr>
              <a:t>  }</a:t>
            </a:r>
            <a:endParaRPr>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Poppins"/>
                <a:ea typeface="Poppins"/>
                <a:cs typeface="Poppins"/>
                <a:sym typeface="Poppins"/>
              </a:rPr>
              <a:t>};</a:t>
            </a:r>
            <a:endParaRPr>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endParaRPr>
              <a:solidFill>
                <a:srgbClr val="36F9F6"/>
              </a:solidFill>
              <a:highlight>
                <a:srgbClr val="262335"/>
              </a:highlight>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60000" y="360000"/>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en-US" sz="2800" b="1" dirty="0"/>
              <a:t>How Do APIs Work?</a:t>
            </a:r>
            <a:endParaRPr sz="2620" b="1" dirty="0"/>
          </a:p>
        </p:txBody>
      </p:sp>
      <p:sp>
        <p:nvSpPr>
          <p:cNvPr id="67" name="Google Shape;67;p3"/>
          <p:cNvSpPr txBox="1">
            <a:spLocks noGrp="1"/>
          </p:cNvSpPr>
          <p:nvPr>
            <p:ph type="body" idx="1"/>
          </p:nvPr>
        </p:nvSpPr>
        <p:spPr>
          <a:xfrm>
            <a:off x="293425" y="944250"/>
            <a:ext cx="8219100" cy="3894600"/>
          </a:xfrm>
          <a:prstGeom prst="rect">
            <a:avLst/>
          </a:prstGeom>
          <a:noFill/>
          <a:ln>
            <a:noFill/>
          </a:ln>
        </p:spPr>
        <p:txBody>
          <a:bodyPr spcFirstLastPara="1" wrap="square" lIns="0" tIns="91425" rIns="91425" bIns="91425" anchor="t" anchorCtr="0">
            <a:noAutofit/>
          </a:bodyPr>
          <a:lstStyle/>
          <a:p>
            <a:pPr marL="44998" lvl="0" indent="0" algn="l" rtl="0">
              <a:lnSpc>
                <a:spcPct val="150000"/>
              </a:lnSpc>
              <a:spcBef>
                <a:spcPts val="1200"/>
              </a:spcBef>
              <a:spcAft>
                <a:spcPts val="0"/>
              </a:spcAft>
              <a:buSzPts val="1800"/>
              <a:buNone/>
            </a:pPr>
            <a:r>
              <a:rPr lang="en-US" sz="2000" dirty="0"/>
              <a:t>API architecture is often explained in terms of client and server. The application that sends the request is called the client, and the application that responds is the server.</a:t>
            </a:r>
            <a:br>
              <a:rPr lang="en-US" sz="2000" dirty="0"/>
            </a:br>
            <a:r>
              <a:rPr lang="en-US" sz="2000" dirty="0"/>
              <a:t>For example, in a weather app, the weather database is a server, while the mobile app is a client.</a:t>
            </a:r>
            <a:br>
              <a:rPr lang="en-US" sz="2000" dirty="0"/>
            </a:br>
            <a:r>
              <a:rPr lang="en-US" sz="2000" dirty="0"/>
              <a:t>The working mechanism of APIs varies depending on the application and purpose, but generally, a client sends a request, which is processed by the API, and a response is returned.</a:t>
            </a: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body" idx="1"/>
          </p:nvPr>
        </p:nvSpPr>
        <p:spPr>
          <a:xfrm>
            <a:off x="292550" y="183025"/>
            <a:ext cx="8219100" cy="10356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tr" sz="2200" b="1">
                <a:solidFill>
                  <a:srgbClr val="6747C7"/>
                </a:solidFill>
                <a:highlight>
                  <a:srgbClr val="FFFFFF"/>
                </a:highlight>
                <a:latin typeface="Montserrat"/>
                <a:ea typeface="Montserrat"/>
                <a:cs typeface="Montserrat"/>
                <a:sym typeface="Montserrat"/>
              </a:rPr>
              <a:t>                                Fetch()</a:t>
            </a:r>
            <a:r>
              <a:rPr lang="tr" sz="2200">
                <a:solidFill>
                  <a:srgbClr val="2F1C6A"/>
                </a:solidFill>
                <a:highlight>
                  <a:srgbClr val="FFFFFF"/>
                </a:highlight>
                <a:latin typeface="Montserrat"/>
                <a:ea typeface="Montserrat"/>
                <a:cs typeface="Montserrat"/>
                <a:sym typeface="Montserrat"/>
              </a:rPr>
              <a:t>: </a:t>
            </a:r>
            <a:r>
              <a:rPr lang="tr" sz="2200" b="1">
                <a:solidFill>
                  <a:srgbClr val="262C38"/>
                </a:solidFill>
                <a:highlight>
                  <a:srgbClr val="FFFFFF"/>
                </a:highlight>
                <a:latin typeface="Montserrat"/>
                <a:ea typeface="Montserrat"/>
                <a:cs typeface="Montserrat"/>
                <a:sym typeface="Montserrat"/>
              </a:rPr>
              <a:t>TEMEL Kullanım</a:t>
            </a:r>
            <a:endParaRPr sz="2200" b="1">
              <a:solidFill>
                <a:srgbClr val="262C38"/>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Clr>
                <a:schemeClr val="dk1"/>
              </a:buClr>
              <a:buSzPts val="1100"/>
              <a:buFont typeface="Arial"/>
              <a:buNone/>
            </a:pPr>
            <a:r>
              <a:rPr lang="tr" sz="1900">
                <a:solidFill>
                  <a:schemeClr val="dk1"/>
                </a:solidFill>
                <a:highlight>
                  <a:srgbClr val="FFFFFF"/>
                </a:highlight>
              </a:rPr>
              <a:t>FETCH API’ yi kullanmak için fetch metoduna istek yapacağımız url’ i parametre olarak vermek gerekiyor.</a:t>
            </a:r>
            <a:endParaRPr sz="1900">
              <a:solidFill>
                <a:schemeClr val="dk1"/>
              </a:solidFill>
              <a:highlight>
                <a:srgbClr val="FFFFFF"/>
              </a:highlight>
            </a:endParaRPr>
          </a:p>
          <a:p>
            <a:pPr marL="0" lvl="0" indent="0" algn="l" rtl="0">
              <a:lnSpc>
                <a:spcPct val="150000"/>
              </a:lnSpc>
              <a:spcBef>
                <a:spcPts val="1200"/>
              </a:spcBef>
              <a:spcAft>
                <a:spcPts val="1200"/>
              </a:spcAft>
              <a:buClr>
                <a:schemeClr val="dk1"/>
              </a:buClr>
              <a:buSzPts val="1100"/>
              <a:buFont typeface="Arial"/>
              <a:buNone/>
            </a:pPr>
            <a:endParaRPr sz="1900">
              <a:solidFill>
                <a:srgbClr val="2F1C6A"/>
              </a:solidFill>
              <a:highlight>
                <a:srgbClr val="FFFFFF"/>
              </a:highlight>
            </a:endParaRPr>
          </a:p>
        </p:txBody>
      </p:sp>
      <p:sp>
        <p:nvSpPr>
          <p:cNvPr id="222" name="Google Shape;222;p30"/>
          <p:cNvSpPr txBox="1">
            <a:spLocks noGrp="1"/>
          </p:cNvSpPr>
          <p:nvPr>
            <p:ph type="body" idx="1"/>
          </p:nvPr>
        </p:nvSpPr>
        <p:spPr>
          <a:xfrm>
            <a:off x="292550" y="1832100"/>
            <a:ext cx="8751000" cy="5073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2000">
                <a:solidFill>
                  <a:srgbClr val="36F9F6"/>
                </a:solidFill>
                <a:highlight>
                  <a:srgbClr val="262335"/>
                </a:highlight>
                <a:latin typeface="Poppins"/>
                <a:ea typeface="Poppins"/>
                <a:cs typeface="Poppins"/>
                <a:sym typeface="Poppins"/>
              </a:rPr>
              <a:t>fetch</a:t>
            </a:r>
            <a:r>
              <a:rPr lang="tr" sz="2000">
                <a:solidFill>
                  <a:srgbClr val="BBBBBB"/>
                </a:solidFill>
                <a:highlight>
                  <a:srgbClr val="262335"/>
                </a:highlight>
                <a:latin typeface="Poppins"/>
                <a:ea typeface="Poppins"/>
                <a:cs typeface="Poppins"/>
                <a:sym typeface="Poppins"/>
              </a:rPr>
              <a:t>(</a:t>
            </a:r>
            <a:r>
              <a:rPr lang="tr" sz="2000">
                <a:solidFill>
                  <a:srgbClr val="FF8B39"/>
                </a:solidFill>
                <a:highlight>
                  <a:srgbClr val="262335"/>
                </a:highlight>
                <a:latin typeface="Poppins"/>
                <a:ea typeface="Poppins"/>
                <a:cs typeface="Poppins"/>
                <a:sym typeface="Poppins"/>
              </a:rPr>
              <a:t>'https://jsonplaceholder.typicode.com/users'</a:t>
            </a:r>
            <a:r>
              <a:rPr lang="tr" sz="2000">
                <a:solidFill>
                  <a:srgbClr val="BBBBBB"/>
                </a:solidFill>
                <a:highlight>
                  <a:srgbClr val="262335"/>
                </a:highlight>
                <a:latin typeface="Poppins"/>
                <a:ea typeface="Poppins"/>
                <a:cs typeface="Poppins"/>
                <a:sym typeface="Poppins"/>
              </a:rPr>
              <a:t>)</a:t>
            </a:r>
            <a:endParaRPr sz="2000">
              <a:solidFill>
                <a:srgbClr val="FEDE5D"/>
              </a:solidFill>
              <a:highlight>
                <a:srgbClr val="262335"/>
              </a:highlight>
              <a:latin typeface="Poppins"/>
              <a:ea typeface="Poppins"/>
              <a:cs typeface="Poppins"/>
              <a:sym typeface="Poppins"/>
            </a:endParaRPr>
          </a:p>
        </p:txBody>
      </p:sp>
      <p:sp>
        <p:nvSpPr>
          <p:cNvPr id="223" name="Google Shape;223;p30"/>
          <p:cNvSpPr txBox="1">
            <a:spLocks noGrp="1"/>
          </p:cNvSpPr>
          <p:nvPr>
            <p:ph type="body" idx="1"/>
          </p:nvPr>
        </p:nvSpPr>
        <p:spPr>
          <a:xfrm>
            <a:off x="292550" y="2470675"/>
            <a:ext cx="8219100" cy="10356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900"/>
              </a:spcAft>
              <a:buClr>
                <a:schemeClr val="dk1"/>
              </a:buClr>
              <a:buSzPts val="1100"/>
              <a:buFont typeface="Arial"/>
              <a:buNone/>
            </a:pPr>
            <a:r>
              <a:rPr lang="tr" sz="1900">
                <a:solidFill>
                  <a:srgbClr val="6747C7"/>
                </a:solidFill>
                <a:highlight>
                  <a:srgbClr val="FFFFFF"/>
                </a:highlight>
              </a:rPr>
              <a:t>fetch()</a:t>
            </a:r>
            <a:r>
              <a:rPr lang="tr" sz="1900">
                <a:solidFill>
                  <a:schemeClr val="dk1"/>
                </a:solidFill>
                <a:highlight>
                  <a:srgbClr val="FFFFFF"/>
                </a:highlight>
              </a:rPr>
              <a:t> metodundan sonra,</a:t>
            </a:r>
            <a:r>
              <a:rPr lang="tr" sz="1900">
                <a:solidFill>
                  <a:srgbClr val="6747C7"/>
                </a:solidFill>
                <a:highlight>
                  <a:srgbClr val="FFFFFF"/>
                </a:highlight>
              </a:rPr>
              <a:t>veri</a:t>
            </a:r>
            <a:r>
              <a:rPr lang="tr" sz="1900">
                <a:solidFill>
                  <a:schemeClr val="dk1"/>
                </a:solidFill>
                <a:highlight>
                  <a:srgbClr val="FFFFFF"/>
                </a:highlight>
              </a:rPr>
              <a:t> </a:t>
            </a:r>
            <a:r>
              <a:rPr lang="tr" sz="1900">
                <a:solidFill>
                  <a:srgbClr val="6747C7"/>
                </a:solidFill>
                <a:highlight>
                  <a:srgbClr val="FFFFFF"/>
                </a:highlight>
              </a:rPr>
              <a:t>geldikten </a:t>
            </a:r>
            <a:r>
              <a:rPr lang="tr" sz="1900">
                <a:solidFill>
                  <a:schemeClr val="dk1"/>
                </a:solidFill>
                <a:highlight>
                  <a:srgbClr val="FFFFFF"/>
                </a:highlight>
              </a:rPr>
              <a:t>sonra yapılacak </a:t>
            </a:r>
            <a:r>
              <a:rPr lang="tr" sz="1900">
                <a:solidFill>
                  <a:srgbClr val="6747C7"/>
                </a:solidFill>
                <a:highlight>
                  <a:srgbClr val="FFFFFF"/>
                </a:highlight>
              </a:rPr>
              <a:t>işlemleri </a:t>
            </a:r>
            <a:r>
              <a:rPr lang="tr" sz="1900">
                <a:solidFill>
                  <a:schemeClr val="dk1"/>
                </a:solidFill>
                <a:highlight>
                  <a:srgbClr val="FFFFFF"/>
                </a:highlight>
              </a:rPr>
              <a:t>belirtmek için metodun sonuna </a:t>
            </a:r>
            <a:r>
              <a:rPr lang="tr" sz="1900">
                <a:solidFill>
                  <a:srgbClr val="6747C7"/>
                </a:solidFill>
                <a:highlight>
                  <a:srgbClr val="FFFFFF"/>
                </a:highlight>
              </a:rPr>
              <a:t>then()</a:t>
            </a:r>
            <a:r>
              <a:rPr lang="tr" sz="1900">
                <a:solidFill>
                  <a:schemeClr val="dk1"/>
                </a:solidFill>
                <a:highlight>
                  <a:srgbClr val="FFFFFF"/>
                </a:highlight>
              </a:rPr>
              <a:t> promise metodunu ekleriz</a:t>
            </a:r>
            <a:endParaRPr sz="1900">
              <a:solidFill>
                <a:srgbClr val="2F1C6A"/>
              </a:solidFill>
              <a:highlight>
                <a:srgbClr val="FFFFFF"/>
              </a:highlight>
            </a:endParaRPr>
          </a:p>
        </p:txBody>
      </p:sp>
      <p:sp>
        <p:nvSpPr>
          <p:cNvPr id="224" name="Google Shape;224;p30"/>
          <p:cNvSpPr txBox="1">
            <a:spLocks noGrp="1"/>
          </p:cNvSpPr>
          <p:nvPr>
            <p:ph type="body" idx="1"/>
          </p:nvPr>
        </p:nvSpPr>
        <p:spPr>
          <a:xfrm>
            <a:off x="263075" y="3565300"/>
            <a:ext cx="8751000" cy="8856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a:solidFill>
                  <a:srgbClr val="36F9F6"/>
                </a:solidFill>
                <a:highlight>
                  <a:srgbClr val="262335"/>
                </a:highlight>
                <a:latin typeface="Poppins"/>
                <a:ea typeface="Poppins"/>
                <a:cs typeface="Poppins"/>
                <a:sym typeface="Poppins"/>
              </a:rPr>
              <a:t>fetch</a:t>
            </a:r>
            <a:r>
              <a:rPr lang="tr">
                <a:solidFill>
                  <a:srgbClr val="BBBBBB"/>
                </a:solidFill>
                <a:highlight>
                  <a:srgbClr val="262335"/>
                </a:highlight>
                <a:latin typeface="Poppins"/>
                <a:ea typeface="Poppins"/>
                <a:cs typeface="Poppins"/>
                <a:sym typeface="Poppins"/>
              </a:rPr>
              <a:t>(</a:t>
            </a:r>
            <a:r>
              <a:rPr lang="tr">
                <a:solidFill>
                  <a:srgbClr val="FF7EDB"/>
                </a:solidFill>
                <a:highlight>
                  <a:srgbClr val="262335"/>
                </a:highlight>
                <a:latin typeface="Poppins"/>
                <a:ea typeface="Poppins"/>
                <a:cs typeface="Poppins"/>
                <a:sym typeface="Poppins"/>
              </a:rPr>
              <a:t>url</a:t>
            </a:r>
            <a:r>
              <a:rPr lang="tr">
                <a:solidFill>
                  <a:srgbClr val="BBBBBB"/>
                </a:solidFill>
                <a:highlight>
                  <a:srgbClr val="262335"/>
                </a:highlight>
                <a:latin typeface="Poppins"/>
                <a:ea typeface="Poppins"/>
                <a:cs typeface="Poppins"/>
                <a:sym typeface="Poppins"/>
              </a:rPr>
              <a:t>)</a:t>
            </a:r>
            <a:endParaRPr>
              <a:solidFill>
                <a:srgbClr val="BBBBBB"/>
              </a:solidFill>
              <a:highlight>
                <a:srgbClr val="262335"/>
              </a:highlight>
              <a:latin typeface="Poppins"/>
              <a:ea typeface="Poppins"/>
              <a:cs typeface="Poppins"/>
              <a:sym typeface="Poppins"/>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Poppins"/>
                <a:ea typeface="Poppins"/>
                <a:cs typeface="Poppins"/>
                <a:sym typeface="Poppins"/>
              </a:rPr>
              <a:t>  .</a:t>
            </a:r>
            <a:r>
              <a:rPr lang="tr">
                <a:solidFill>
                  <a:srgbClr val="36F9F6"/>
                </a:solidFill>
                <a:highlight>
                  <a:srgbClr val="262335"/>
                </a:highlight>
                <a:latin typeface="Poppins"/>
                <a:ea typeface="Poppins"/>
                <a:cs typeface="Poppins"/>
                <a:sym typeface="Poppins"/>
              </a:rPr>
              <a:t>then</a:t>
            </a:r>
            <a:r>
              <a:rPr lang="tr">
                <a:solidFill>
                  <a:srgbClr val="BBBBBB"/>
                </a:solidFill>
                <a:highlight>
                  <a:srgbClr val="262335"/>
                </a:highlight>
                <a:latin typeface="Poppins"/>
                <a:ea typeface="Poppins"/>
                <a:cs typeface="Poppins"/>
                <a:sym typeface="Poppins"/>
              </a:rPr>
              <a:t>((</a:t>
            </a:r>
            <a:r>
              <a:rPr lang="tr" i="1">
                <a:solidFill>
                  <a:srgbClr val="FF7EDB"/>
                </a:solidFill>
                <a:highlight>
                  <a:srgbClr val="262335"/>
                </a:highlight>
                <a:latin typeface="Poppins"/>
                <a:ea typeface="Poppins"/>
                <a:cs typeface="Poppins"/>
                <a:sym typeface="Poppins"/>
              </a:rPr>
              <a:t>response</a:t>
            </a:r>
            <a:r>
              <a:rPr lang="tr">
                <a:solidFill>
                  <a:srgbClr val="BBBBBB"/>
                </a:solidFill>
                <a:highlight>
                  <a:srgbClr val="262335"/>
                </a:highlight>
                <a:latin typeface="Poppins"/>
                <a:ea typeface="Poppins"/>
                <a:cs typeface="Poppins"/>
                <a:sym typeface="Poppins"/>
              </a:rPr>
              <a:t>) </a:t>
            </a:r>
            <a:r>
              <a:rPr lang="tr">
                <a:solidFill>
                  <a:srgbClr val="FEDE5D"/>
                </a:solidFill>
                <a:highlight>
                  <a:srgbClr val="262335"/>
                </a:highlight>
                <a:latin typeface="Poppins"/>
                <a:ea typeface="Poppins"/>
                <a:cs typeface="Poppins"/>
                <a:sym typeface="Poppins"/>
              </a:rPr>
              <a:t>=&gt;</a:t>
            </a:r>
            <a:r>
              <a:rPr lang="tr">
                <a:solidFill>
                  <a:srgbClr val="BBBBBB"/>
                </a:solidFill>
                <a:highlight>
                  <a:srgbClr val="262335"/>
                </a:highlight>
                <a:latin typeface="Poppins"/>
                <a:ea typeface="Poppins"/>
                <a:cs typeface="Poppins"/>
                <a:sym typeface="Poppins"/>
              </a:rPr>
              <a:t> </a:t>
            </a:r>
            <a:r>
              <a:rPr lang="tr" i="1">
                <a:solidFill>
                  <a:srgbClr val="FF7EDB"/>
                </a:solidFill>
                <a:highlight>
                  <a:srgbClr val="262335"/>
                </a:highlight>
                <a:latin typeface="Poppins"/>
                <a:ea typeface="Poppins"/>
                <a:cs typeface="Poppins"/>
                <a:sym typeface="Poppins"/>
              </a:rPr>
              <a:t>console.log(</a:t>
            </a:r>
            <a:r>
              <a:rPr lang="tr">
                <a:solidFill>
                  <a:srgbClr val="36F9F6"/>
                </a:solidFill>
                <a:highlight>
                  <a:srgbClr val="262335"/>
                </a:highlight>
                <a:latin typeface="Poppins"/>
                <a:ea typeface="Poppins"/>
                <a:cs typeface="Poppins"/>
                <a:sym typeface="Poppins"/>
              </a:rPr>
              <a:t>response</a:t>
            </a:r>
            <a:r>
              <a:rPr lang="tr" i="1">
                <a:solidFill>
                  <a:srgbClr val="FF7EDB"/>
                </a:solidFill>
                <a:highlight>
                  <a:srgbClr val="262335"/>
                </a:highlight>
                <a:latin typeface="Poppins"/>
                <a:ea typeface="Poppins"/>
                <a:cs typeface="Poppins"/>
                <a:sym typeface="Poppins"/>
              </a:rPr>
              <a:t>)</a:t>
            </a:r>
            <a:r>
              <a:rPr lang="tr">
                <a:solidFill>
                  <a:srgbClr val="BBBBBB"/>
                </a:solidFill>
                <a:highlight>
                  <a:srgbClr val="262335"/>
                </a:highlight>
                <a:latin typeface="Poppins"/>
                <a:ea typeface="Poppins"/>
                <a:cs typeface="Poppins"/>
                <a:sym typeface="Poppins"/>
              </a:rPr>
              <a:t>)</a:t>
            </a:r>
            <a:endParaRPr>
              <a:solidFill>
                <a:srgbClr val="36F9F6"/>
              </a:solidFill>
              <a:highlight>
                <a:srgbClr val="262335"/>
              </a:highlight>
              <a:latin typeface="Poppins"/>
              <a:ea typeface="Poppins"/>
              <a:cs typeface="Poppins"/>
              <a:sym typeface="Poppins"/>
            </a:endParaRPr>
          </a:p>
        </p:txBody>
      </p:sp>
      <p:sp>
        <p:nvSpPr>
          <p:cNvPr id="225" name="Google Shape;225;p30"/>
          <p:cNvSpPr txBox="1">
            <a:spLocks noGrp="1"/>
          </p:cNvSpPr>
          <p:nvPr>
            <p:ph type="body" idx="1"/>
          </p:nvPr>
        </p:nvSpPr>
        <p:spPr>
          <a:xfrm>
            <a:off x="263075" y="4569175"/>
            <a:ext cx="8219100" cy="4581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900"/>
              </a:spcAft>
              <a:buClr>
                <a:schemeClr val="dk1"/>
              </a:buClr>
              <a:buSzPts val="1100"/>
              <a:buFont typeface="Arial"/>
              <a:buNone/>
            </a:pPr>
            <a:r>
              <a:rPr lang="tr" sz="1900">
                <a:solidFill>
                  <a:srgbClr val="6747C7"/>
                </a:solidFill>
                <a:highlight>
                  <a:srgbClr val="FFFFFF"/>
                </a:highlight>
              </a:rPr>
              <a:t>Gelen </a:t>
            </a:r>
            <a:r>
              <a:rPr lang="tr" sz="1900">
                <a:solidFill>
                  <a:schemeClr val="dk1"/>
                </a:solidFill>
                <a:highlight>
                  <a:srgbClr val="FFFFFF"/>
                </a:highlight>
              </a:rPr>
              <a:t>veriyi(response) console’a yazdık.</a:t>
            </a:r>
            <a:endParaRPr sz="1900">
              <a:solidFill>
                <a:schemeClr val="dk1"/>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1"/>
          </p:nvPr>
        </p:nvSpPr>
        <p:spPr>
          <a:xfrm>
            <a:off x="292550" y="183025"/>
            <a:ext cx="8751000" cy="10593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Clr>
                <a:schemeClr val="dk1"/>
              </a:buClr>
              <a:buSzPts val="1100"/>
              <a:buFont typeface="Arial"/>
              <a:buNone/>
            </a:pPr>
            <a:r>
              <a:rPr lang="tr" sz="2100" b="1">
                <a:solidFill>
                  <a:srgbClr val="6747C7"/>
                </a:solidFill>
                <a:highlight>
                  <a:srgbClr val="FFFFFF"/>
                </a:highlight>
                <a:latin typeface="Montserrat"/>
                <a:ea typeface="Montserrat"/>
                <a:cs typeface="Montserrat"/>
                <a:sym typeface="Montserrat"/>
              </a:rPr>
              <a:t>Fetch </a:t>
            </a:r>
            <a:r>
              <a:rPr lang="tr" sz="2100" b="1">
                <a:solidFill>
                  <a:srgbClr val="262335"/>
                </a:solidFill>
                <a:highlight>
                  <a:srgbClr val="FFFFFF"/>
                </a:highlight>
                <a:latin typeface="Montserrat"/>
                <a:ea typeface="Montserrat"/>
                <a:cs typeface="Montserrat"/>
                <a:sym typeface="Montserrat"/>
              </a:rPr>
              <a:t>ile </a:t>
            </a:r>
            <a:r>
              <a:rPr lang="tr" sz="2100" b="1">
                <a:solidFill>
                  <a:srgbClr val="6747C7"/>
                </a:solidFill>
                <a:highlight>
                  <a:srgbClr val="FFFFFF"/>
                </a:highlight>
                <a:latin typeface="Montserrat"/>
                <a:ea typeface="Montserrat"/>
                <a:cs typeface="Montserrat"/>
                <a:sym typeface="Montserrat"/>
              </a:rPr>
              <a:t>Get Methodu </a:t>
            </a:r>
            <a:r>
              <a:rPr lang="tr" sz="2100" b="1">
                <a:solidFill>
                  <a:srgbClr val="262C38"/>
                </a:solidFill>
                <a:highlight>
                  <a:srgbClr val="FFFFFF"/>
                </a:highlight>
                <a:latin typeface="Montserrat"/>
                <a:ea typeface="Montserrat"/>
                <a:cs typeface="Montserrat"/>
                <a:sym typeface="Montserrat"/>
              </a:rPr>
              <a:t>Örneği</a:t>
            </a:r>
            <a:br>
              <a:rPr lang="tr" sz="2100" b="1">
                <a:solidFill>
                  <a:srgbClr val="262C38"/>
                </a:solidFill>
                <a:highlight>
                  <a:srgbClr val="FFFFFF"/>
                </a:highlight>
                <a:latin typeface="Montserrat"/>
                <a:ea typeface="Montserrat"/>
                <a:cs typeface="Montserrat"/>
                <a:sym typeface="Montserrat"/>
              </a:rPr>
            </a:br>
            <a:r>
              <a:rPr lang="tr" sz="2100">
                <a:solidFill>
                  <a:srgbClr val="262C38"/>
                </a:solidFill>
                <a:highlight>
                  <a:srgbClr val="FFFFFF"/>
                </a:highlight>
                <a:latin typeface="Poppins"/>
                <a:ea typeface="Poppins"/>
                <a:cs typeface="Poppins"/>
                <a:sym typeface="Poppins"/>
              </a:rPr>
              <a:t>jsonplaceholder.typicode.com sitesinden kullanıcı verisini alalim.</a:t>
            </a:r>
            <a:endParaRPr sz="1900">
              <a:solidFill>
                <a:srgbClr val="2F1C6A"/>
              </a:solidFill>
              <a:highlight>
                <a:srgbClr val="FFFFFF"/>
              </a:highlight>
            </a:endParaRPr>
          </a:p>
        </p:txBody>
      </p:sp>
      <p:sp>
        <p:nvSpPr>
          <p:cNvPr id="231" name="Google Shape;231;p31"/>
          <p:cNvSpPr txBox="1">
            <a:spLocks noGrp="1"/>
          </p:cNvSpPr>
          <p:nvPr>
            <p:ph type="body" idx="1"/>
          </p:nvPr>
        </p:nvSpPr>
        <p:spPr>
          <a:xfrm>
            <a:off x="292550" y="1312075"/>
            <a:ext cx="8751000" cy="38313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2000">
                <a:solidFill>
                  <a:srgbClr val="36F9F6"/>
                </a:solidFill>
                <a:highlight>
                  <a:srgbClr val="262335"/>
                </a:highlight>
                <a:latin typeface="Montserrat"/>
                <a:ea typeface="Montserrat"/>
                <a:cs typeface="Montserrat"/>
                <a:sym typeface="Montserrat"/>
              </a:rPr>
              <a:t>fetch</a:t>
            </a:r>
            <a:r>
              <a:rPr lang="tr" sz="2000">
                <a:solidFill>
                  <a:srgbClr val="BBBBBB"/>
                </a:solidFill>
                <a:highlight>
                  <a:srgbClr val="262335"/>
                </a:highlight>
                <a:latin typeface="Montserrat"/>
                <a:ea typeface="Montserrat"/>
                <a:cs typeface="Montserrat"/>
                <a:sym typeface="Montserrat"/>
              </a:rPr>
              <a:t>(</a:t>
            </a:r>
            <a:r>
              <a:rPr lang="tr" sz="2000">
                <a:solidFill>
                  <a:srgbClr val="FF8B39"/>
                </a:solidFill>
                <a:highlight>
                  <a:srgbClr val="262335"/>
                </a:highlight>
                <a:latin typeface="Montserrat"/>
                <a:ea typeface="Montserrat"/>
                <a:cs typeface="Montserrat"/>
                <a:sym typeface="Montserrat"/>
              </a:rPr>
              <a:t>"https://jsonplaceholder.typicode.com/users"</a:t>
            </a:r>
            <a:r>
              <a:rPr lang="tr" sz="2000">
                <a:solidFill>
                  <a:srgbClr val="BBBBBB"/>
                </a:solidFill>
                <a:highlight>
                  <a:srgbClr val="262335"/>
                </a:highlight>
                <a:latin typeface="Montserrat"/>
                <a:ea typeface="Montserrat"/>
                <a:cs typeface="Montserrat"/>
                <a:sym typeface="Montserrat"/>
              </a:rPr>
              <a:t>)</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a:t>
            </a:r>
            <a:r>
              <a:rPr lang="tr" sz="2000">
                <a:solidFill>
                  <a:srgbClr val="36F9F6"/>
                </a:solidFill>
                <a:highlight>
                  <a:srgbClr val="262335"/>
                </a:highlight>
                <a:latin typeface="Montserrat"/>
                <a:ea typeface="Montserrat"/>
                <a:cs typeface="Montserrat"/>
                <a:sym typeface="Montserrat"/>
              </a:rPr>
              <a:t>then</a:t>
            </a:r>
            <a:r>
              <a:rPr lang="tr" sz="2000">
                <a:solidFill>
                  <a:srgbClr val="BBBBBB"/>
                </a:solidFill>
                <a:highlight>
                  <a:srgbClr val="262335"/>
                </a:highlight>
                <a:latin typeface="Montserrat"/>
                <a:ea typeface="Montserrat"/>
                <a:cs typeface="Montserrat"/>
                <a:sym typeface="Montserrat"/>
              </a:rPr>
              <a:t>(</a:t>
            </a:r>
            <a:r>
              <a:rPr lang="tr" sz="2000">
                <a:solidFill>
                  <a:srgbClr val="FF7EDB"/>
                </a:solidFill>
                <a:highlight>
                  <a:srgbClr val="262335"/>
                </a:highlight>
                <a:latin typeface="Montserrat"/>
                <a:ea typeface="Montserrat"/>
                <a:cs typeface="Montserrat"/>
                <a:sym typeface="Montserrat"/>
              </a:rPr>
              <a:t>response</a:t>
            </a:r>
            <a:r>
              <a:rPr lang="tr" sz="2000">
                <a:solidFill>
                  <a:srgbClr val="BBBBBB"/>
                </a:solidFill>
                <a:highlight>
                  <a:srgbClr val="262335"/>
                </a:highlight>
                <a:latin typeface="Montserrat"/>
                <a:ea typeface="Montserrat"/>
                <a:cs typeface="Montserrat"/>
                <a:sym typeface="Montserrat"/>
              </a:rPr>
              <a:t> </a:t>
            </a:r>
            <a:r>
              <a:rPr lang="tr" sz="2000">
                <a:solidFill>
                  <a:srgbClr val="FEDE5D"/>
                </a:solidFill>
                <a:highlight>
                  <a:srgbClr val="262335"/>
                </a:highlight>
                <a:latin typeface="Montserrat"/>
                <a:ea typeface="Montserrat"/>
                <a:cs typeface="Montserrat"/>
                <a:sym typeface="Montserrat"/>
              </a:rPr>
              <a:t>=&gt;</a:t>
            </a:r>
            <a:r>
              <a:rPr lang="tr" sz="2000">
                <a:solidFill>
                  <a:srgbClr val="BBBBBB"/>
                </a:solidFill>
                <a:highlight>
                  <a:srgbClr val="262335"/>
                </a:highlight>
                <a:latin typeface="Montserrat"/>
                <a:ea typeface="Montserrat"/>
                <a:cs typeface="Montserrat"/>
                <a:sym typeface="Montserrat"/>
              </a:rPr>
              <a:t> </a:t>
            </a:r>
            <a:r>
              <a:rPr lang="tr" sz="2000">
                <a:solidFill>
                  <a:srgbClr val="FF7EDB"/>
                </a:solidFill>
                <a:highlight>
                  <a:srgbClr val="262335"/>
                </a:highlight>
                <a:latin typeface="Montserrat"/>
                <a:ea typeface="Montserrat"/>
                <a:cs typeface="Montserrat"/>
                <a:sym typeface="Montserrat"/>
              </a:rPr>
              <a:t>response</a:t>
            </a:r>
            <a:r>
              <a:rPr lang="tr" sz="2000">
                <a:solidFill>
                  <a:srgbClr val="BBBBBB"/>
                </a:solidFill>
                <a:highlight>
                  <a:srgbClr val="262335"/>
                </a:highlight>
                <a:latin typeface="Montserrat"/>
                <a:ea typeface="Montserrat"/>
                <a:cs typeface="Montserrat"/>
                <a:sym typeface="Montserrat"/>
              </a:rPr>
              <a:t>.</a:t>
            </a:r>
            <a:r>
              <a:rPr lang="tr" sz="2000">
                <a:solidFill>
                  <a:srgbClr val="36F9F6"/>
                </a:solidFill>
                <a:highlight>
                  <a:srgbClr val="262335"/>
                </a:highlight>
                <a:latin typeface="Montserrat"/>
                <a:ea typeface="Montserrat"/>
                <a:cs typeface="Montserrat"/>
                <a:sym typeface="Montserrat"/>
              </a:rPr>
              <a:t>json</a:t>
            </a:r>
            <a:r>
              <a:rPr lang="tr" sz="2000">
                <a:solidFill>
                  <a:srgbClr val="BBBBBB"/>
                </a:solidFill>
                <a:highlight>
                  <a:srgbClr val="262335"/>
                </a:highlight>
                <a:latin typeface="Montserrat"/>
                <a:ea typeface="Montserrat"/>
                <a:cs typeface="Montserrat"/>
                <a:sym typeface="Montserrat"/>
              </a:rPr>
              <a:t>())  </a:t>
            </a:r>
            <a:r>
              <a:rPr lang="tr" sz="2000">
                <a:solidFill>
                  <a:srgbClr val="848BBD"/>
                </a:solidFill>
                <a:highlight>
                  <a:srgbClr val="262335"/>
                </a:highlight>
                <a:latin typeface="Montserrat"/>
                <a:ea typeface="Montserrat"/>
                <a:cs typeface="Montserrat"/>
                <a:sym typeface="Montserrat"/>
              </a:rPr>
              <a:t>// gelen veriyi json’a çeviriyoruz</a:t>
            </a:r>
            <a:endParaRPr sz="2000">
              <a:solidFill>
                <a:srgbClr val="848BBD"/>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a:t>
            </a:r>
            <a:r>
              <a:rPr lang="tr" sz="2000">
                <a:solidFill>
                  <a:srgbClr val="36F9F6"/>
                </a:solidFill>
                <a:highlight>
                  <a:srgbClr val="262335"/>
                </a:highlight>
                <a:latin typeface="Montserrat"/>
                <a:ea typeface="Montserrat"/>
                <a:cs typeface="Montserrat"/>
                <a:sym typeface="Montserrat"/>
              </a:rPr>
              <a:t>then</a:t>
            </a:r>
            <a:r>
              <a:rPr lang="tr" sz="2000">
                <a:solidFill>
                  <a:srgbClr val="BBBBBB"/>
                </a:solidFill>
                <a:highlight>
                  <a:srgbClr val="262335"/>
                </a:highlight>
                <a:latin typeface="Montserrat"/>
                <a:ea typeface="Montserrat"/>
                <a:cs typeface="Montserrat"/>
                <a:sym typeface="Montserrat"/>
              </a:rPr>
              <a:t>((</a:t>
            </a:r>
            <a:r>
              <a:rPr lang="tr" sz="2000">
                <a:solidFill>
                  <a:srgbClr val="FF7EDB"/>
                </a:solidFill>
                <a:highlight>
                  <a:srgbClr val="262335"/>
                </a:highlight>
                <a:latin typeface="Montserrat"/>
                <a:ea typeface="Montserrat"/>
                <a:cs typeface="Montserrat"/>
                <a:sym typeface="Montserrat"/>
              </a:rPr>
              <a:t>kullanicilar</a:t>
            </a:r>
            <a:r>
              <a:rPr lang="tr" sz="2000">
                <a:solidFill>
                  <a:srgbClr val="BBBBBB"/>
                </a:solidFill>
                <a:highlight>
                  <a:srgbClr val="262335"/>
                </a:highlight>
                <a:latin typeface="Montserrat"/>
                <a:ea typeface="Montserrat"/>
                <a:cs typeface="Montserrat"/>
                <a:sym typeface="Montserrat"/>
              </a:rPr>
              <a:t>) =&gt; {</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r>
              <a:rPr lang="tr" sz="2000">
                <a:solidFill>
                  <a:srgbClr val="FF7EDB"/>
                </a:solidFill>
                <a:highlight>
                  <a:srgbClr val="262335"/>
                </a:highlight>
                <a:latin typeface="Montserrat"/>
                <a:ea typeface="Montserrat"/>
                <a:cs typeface="Montserrat"/>
                <a:sym typeface="Montserrat"/>
              </a:rPr>
              <a:t>kullanicilar</a:t>
            </a:r>
            <a:r>
              <a:rPr lang="tr" sz="2000">
                <a:solidFill>
                  <a:srgbClr val="BBBBBB"/>
                </a:solidFill>
                <a:highlight>
                  <a:srgbClr val="262335"/>
                </a:highlight>
                <a:latin typeface="Montserrat"/>
                <a:ea typeface="Montserrat"/>
                <a:cs typeface="Montserrat"/>
                <a:sym typeface="Montserrat"/>
              </a:rPr>
              <a:t>.</a:t>
            </a:r>
            <a:r>
              <a:rPr lang="tr" sz="2000">
                <a:solidFill>
                  <a:srgbClr val="36F9F6"/>
                </a:solidFill>
                <a:highlight>
                  <a:srgbClr val="262335"/>
                </a:highlight>
                <a:latin typeface="Montserrat"/>
                <a:ea typeface="Montserrat"/>
                <a:cs typeface="Montserrat"/>
                <a:sym typeface="Montserrat"/>
              </a:rPr>
              <a:t>forEach</a:t>
            </a:r>
            <a:r>
              <a:rPr lang="tr" sz="2000">
                <a:solidFill>
                  <a:srgbClr val="BBBBBB"/>
                </a:solidFill>
                <a:highlight>
                  <a:srgbClr val="262335"/>
                </a:highlight>
                <a:latin typeface="Montserrat"/>
                <a:ea typeface="Montserrat"/>
                <a:cs typeface="Montserrat"/>
                <a:sym typeface="Montserrat"/>
              </a:rPr>
              <a:t>(</a:t>
            </a:r>
            <a:r>
              <a:rPr lang="tr" sz="2000">
                <a:solidFill>
                  <a:srgbClr val="FF7EDB"/>
                </a:solidFill>
                <a:highlight>
                  <a:srgbClr val="262335"/>
                </a:highlight>
                <a:latin typeface="Montserrat"/>
                <a:ea typeface="Montserrat"/>
                <a:cs typeface="Montserrat"/>
                <a:sym typeface="Montserrat"/>
              </a:rPr>
              <a:t>kullanici</a:t>
            </a:r>
            <a:r>
              <a:rPr lang="tr" sz="2000">
                <a:solidFill>
                  <a:srgbClr val="BBBBBB"/>
                </a:solidFill>
                <a:highlight>
                  <a:srgbClr val="262335"/>
                </a:highlight>
                <a:latin typeface="Montserrat"/>
                <a:ea typeface="Montserrat"/>
                <a:cs typeface="Montserrat"/>
                <a:sym typeface="Montserrat"/>
              </a:rPr>
              <a:t> </a:t>
            </a:r>
            <a:r>
              <a:rPr lang="tr" sz="2000">
                <a:solidFill>
                  <a:srgbClr val="FEDE5D"/>
                </a:solidFill>
                <a:highlight>
                  <a:srgbClr val="262335"/>
                </a:highlight>
                <a:latin typeface="Montserrat"/>
                <a:ea typeface="Montserrat"/>
                <a:cs typeface="Montserrat"/>
                <a:sym typeface="Montserrat"/>
              </a:rPr>
              <a:t>=&gt;</a:t>
            </a:r>
            <a:r>
              <a:rPr lang="tr" sz="2000">
                <a:solidFill>
                  <a:srgbClr val="BBBBBB"/>
                </a:solidFill>
                <a:highlight>
                  <a:srgbClr val="262335"/>
                </a:highlight>
                <a:latin typeface="Montserrat"/>
                <a:ea typeface="Montserrat"/>
                <a:cs typeface="Montserrat"/>
                <a:sym typeface="Montserrat"/>
              </a:rPr>
              <a:t> {</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r>
              <a:rPr lang="tr" sz="2000">
                <a:solidFill>
                  <a:srgbClr val="FF7EDB"/>
                </a:solidFill>
                <a:highlight>
                  <a:srgbClr val="262335"/>
                </a:highlight>
                <a:latin typeface="Montserrat"/>
                <a:ea typeface="Montserrat"/>
                <a:cs typeface="Montserrat"/>
                <a:sym typeface="Montserrat"/>
              </a:rPr>
              <a:t>console</a:t>
            </a:r>
            <a:r>
              <a:rPr lang="tr" sz="2000">
                <a:solidFill>
                  <a:srgbClr val="BBBBBB"/>
                </a:solidFill>
                <a:highlight>
                  <a:srgbClr val="262335"/>
                </a:highlight>
                <a:latin typeface="Montserrat"/>
                <a:ea typeface="Montserrat"/>
                <a:cs typeface="Montserrat"/>
                <a:sym typeface="Montserrat"/>
              </a:rPr>
              <a:t>.</a:t>
            </a:r>
            <a:r>
              <a:rPr lang="tr" sz="2000">
                <a:solidFill>
                  <a:srgbClr val="36F9F6"/>
                </a:solidFill>
                <a:highlight>
                  <a:srgbClr val="262335"/>
                </a:highlight>
                <a:latin typeface="Montserrat"/>
                <a:ea typeface="Montserrat"/>
                <a:cs typeface="Montserrat"/>
                <a:sym typeface="Montserrat"/>
              </a:rPr>
              <a:t>log</a:t>
            </a:r>
            <a:r>
              <a:rPr lang="tr" sz="2000">
                <a:solidFill>
                  <a:srgbClr val="BBBBBB"/>
                </a:solidFill>
                <a:highlight>
                  <a:srgbClr val="262335"/>
                </a:highlight>
                <a:latin typeface="Montserrat"/>
                <a:ea typeface="Montserrat"/>
                <a:cs typeface="Montserrat"/>
                <a:sym typeface="Montserrat"/>
              </a:rPr>
              <a:t>(</a:t>
            </a:r>
            <a:r>
              <a:rPr lang="tr" sz="2000">
                <a:solidFill>
                  <a:srgbClr val="FF7EDB"/>
                </a:solidFill>
                <a:highlight>
                  <a:srgbClr val="262335"/>
                </a:highlight>
                <a:latin typeface="Montserrat"/>
                <a:ea typeface="Montserrat"/>
                <a:cs typeface="Montserrat"/>
                <a:sym typeface="Montserrat"/>
              </a:rPr>
              <a:t>kullanici</a:t>
            </a:r>
            <a:r>
              <a:rPr lang="tr" sz="2000">
                <a:solidFill>
                  <a:srgbClr val="BBBBBB"/>
                </a:solidFill>
                <a:highlight>
                  <a:srgbClr val="262335"/>
                </a:highlight>
                <a:latin typeface="Montserrat"/>
                <a:ea typeface="Montserrat"/>
                <a:cs typeface="Montserrat"/>
                <a:sym typeface="Montserrat"/>
              </a:rPr>
              <a:t>.</a:t>
            </a:r>
            <a:r>
              <a:rPr lang="tr" sz="2000">
                <a:solidFill>
                  <a:srgbClr val="2EE2FA"/>
                </a:solidFill>
                <a:highlight>
                  <a:srgbClr val="262335"/>
                </a:highlight>
                <a:latin typeface="Montserrat"/>
                <a:ea typeface="Montserrat"/>
                <a:cs typeface="Montserrat"/>
                <a:sym typeface="Montserrat"/>
              </a:rPr>
              <a:t>name</a:t>
            </a:r>
            <a:r>
              <a:rPr lang="tr" sz="2000">
                <a:solidFill>
                  <a:srgbClr val="BBBBBB"/>
                </a:solidFill>
                <a:highlight>
                  <a:srgbClr val="262335"/>
                </a:highlight>
                <a:latin typeface="Montserrat"/>
                <a:ea typeface="Montserrat"/>
                <a:cs typeface="Montserrat"/>
                <a:sym typeface="Montserrat"/>
              </a:rPr>
              <a:t>);  </a:t>
            </a:r>
            <a:r>
              <a:rPr lang="tr" sz="2000">
                <a:solidFill>
                  <a:srgbClr val="848BBD"/>
                </a:solidFill>
                <a:highlight>
                  <a:srgbClr val="262335"/>
                </a:highlight>
                <a:latin typeface="Montserrat"/>
                <a:ea typeface="Montserrat"/>
                <a:cs typeface="Montserrat"/>
                <a:sym typeface="Montserrat"/>
              </a:rPr>
              <a:t>// İsimleri console' a yazdırma</a:t>
            </a:r>
            <a:endParaRPr sz="2000">
              <a:solidFill>
                <a:srgbClr val="848BBD"/>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a:t>
            </a:r>
            <a:endParaRPr sz="2000">
              <a:solidFill>
                <a:srgbClr val="36F9F6"/>
              </a:solidFill>
              <a:highlight>
                <a:srgbClr val="262335"/>
              </a:highlight>
              <a:latin typeface="Montserrat"/>
              <a:ea typeface="Montserrat"/>
              <a:cs typeface="Montserrat"/>
              <a:sym typeface="Montserrat"/>
            </a:endParaRPr>
          </a:p>
        </p:txBody>
      </p:sp>
      <p:pic>
        <p:nvPicPr>
          <p:cNvPr id="232" name="Google Shape;232;p31"/>
          <p:cNvPicPr preferRelativeResize="0"/>
          <p:nvPr/>
        </p:nvPicPr>
        <p:blipFill rotWithShape="1">
          <a:blip r:embed="rId3">
            <a:alphaModFix/>
          </a:blip>
          <a:srcRect t="42195" b="1044"/>
          <a:stretch/>
        </p:blipFill>
        <p:spPr>
          <a:xfrm>
            <a:off x="2405063" y="3551175"/>
            <a:ext cx="4333875" cy="1535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body" idx="1"/>
          </p:nvPr>
        </p:nvSpPr>
        <p:spPr>
          <a:xfrm>
            <a:off x="292550" y="183025"/>
            <a:ext cx="8751000" cy="10593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Clr>
                <a:schemeClr val="dk1"/>
              </a:buClr>
              <a:buSzPts val="1100"/>
              <a:buFont typeface="Arial"/>
              <a:buNone/>
            </a:pPr>
            <a:r>
              <a:rPr lang="tr" sz="2100" b="1">
                <a:solidFill>
                  <a:srgbClr val="6747C7"/>
                </a:solidFill>
                <a:highlight>
                  <a:srgbClr val="FFFFFF"/>
                </a:highlight>
                <a:latin typeface="Montserrat"/>
                <a:ea typeface="Montserrat"/>
                <a:cs typeface="Montserrat"/>
                <a:sym typeface="Montserrat"/>
              </a:rPr>
              <a:t>Fetch </a:t>
            </a:r>
            <a:r>
              <a:rPr lang="tr" sz="2100" b="1">
                <a:solidFill>
                  <a:srgbClr val="262335"/>
                </a:solidFill>
                <a:highlight>
                  <a:srgbClr val="FFFFFF"/>
                </a:highlight>
                <a:latin typeface="Montserrat"/>
                <a:ea typeface="Montserrat"/>
                <a:cs typeface="Montserrat"/>
                <a:sym typeface="Montserrat"/>
              </a:rPr>
              <a:t>ile </a:t>
            </a:r>
            <a:r>
              <a:rPr lang="tr" sz="2100" b="1">
                <a:solidFill>
                  <a:srgbClr val="6747C7"/>
                </a:solidFill>
                <a:highlight>
                  <a:srgbClr val="FFFFFF"/>
                </a:highlight>
                <a:latin typeface="Montserrat"/>
                <a:ea typeface="Montserrat"/>
                <a:cs typeface="Montserrat"/>
                <a:sym typeface="Montserrat"/>
              </a:rPr>
              <a:t>Post Methodu </a:t>
            </a:r>
            <a:r>
              <a:rPr lang="tr" sz="2100" b="1">
                <a:solidFill>
                  <a:srgbClr val="262C38"/>
                </a:solidFill>
                <a:highlight>
                  <a:srgbClr val="FFFFFF"/>
                </a:highlight>
                <a:latin typeface="Montserrat"/>
                <a:ea typeface="Montserrat"/>
                <a:cs typeface="Montserrat"/>
                <a:sym typeface="Montserrat"/>
              </a:rPr>
              <a:t>Nasıl Kullanılır?</a:t>
            </a:r>
            <a:br>
              <a:rPr lang="tr" sz="2100" b="1">
                <a:solidFill>
                  <a:srgbClr val="262C38"/>
                </a:solidFill>
                <a:highlight>
                  <a:srgbClr val="FFFFFF"/>
                </a:highlight>
                <a:latin typeface="Montserrat"/>
                <a:ea typeface="Montserrat"/>
                <a:cs typeface="Montserrat"/>
                <a:sym typeface="Montserrat"/>
              </a:rPr>
            </a:br>
            <a:r>
              <a:rPr lang="tr" sz="2100">
                <a:solidFill>
                  <a:srgbClr val="262C38"/>
                </a:solidFill>
                <a:highlight>
                  <a:srgbClr val="FFFFFF"/>
                </a:highlight>
                <a:latin typeface="Poppins"/>
                <a:ea typeface="Poppins"/>
                <a:cs typeface="Poppins"/>
                <a:sym typeface="Poppins"/>
              </a:rPr>
              <a:t>jsonplaceholder.typicode.com sitesine yeni post ekleyelim.</a:t>
            </a:r>
            <a:endParaRPr sz="1900">
              <a:solidFill>
                <a:srgbClr val="2F1C6A"/>
              </a:solidFill>
              <a:highlight>
                <a:srgbClr val="FFFFFF"/>
              </a:highlight>
            </a:endParaRPr>
          </a:p>
        </p:txBody>
      </p:sp>
      <p:sp>
        <p:nvSpPr>
          <p:cNvPr id="238" name="Google Shape;238;p32"/>
          <p:cNvSpPr txBox="1">
            <a:spLocks noGrp="1"/>
          </p:cNvSpPr>
          <p:nvPr>
            <p:ph type="body" idx="1"/>
          </p:nvPr>
        </p:nvSpPr>
        <p:spPr>
          <a:xfrm>
            <a:off x="292550" y="2550750"/>
            <a:ext cx="8751000" cy="23838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Clr>
                <a:schemeClr val="dk1"/>
              </a:buClr>
              <a:buSzPts val="1100"/>
              <a:buFont typeface="Arial"/>
              <a:buNone/>
            </a:pPr>
            <a:r>
              <a:rPr lang="tr">
                <a:solidFill>
                  <a:srgbClr val="FEDE5D"/>
                </a:solidFill>
                <a:highlight>
                  <a:srgbClr val="262335"/>
                </a:highlight>
                <a:latin typeface="Montserrat"/>
                <a:ea typeface="Montserrat"/>
                <a:cs typeface="Montserrat"/>
                <a:sym typeface="Montserrat"/>
              </a:rPr>
              <a:t>const</a:t>
            </a: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data</a:t>
            </a:r>
            <a:r>
              <a:rPr lang="tr">
                <a:solidFill>
                  <a:srgbClr val="BBBBBB"/>
                </a:solidFill>
                <a:highlight>
                  <a:srgbClr val="262335"/>
                </a:highlight>
                <a:latin typeface="Montserrat"/>
                <a:ea typeface="Montserrat"/>
                <a:cs typeface="Montserrat"/>
                <a:sym typeface="Montserrat"/>
              </a:rPr>
              <a:t> </a:t>
            </a:r>
            <a:r>
              <a:rPr lang="tr">
                <a:solidFill>
                  <a:srgbClr val="FFFFFF"/>
                </a:solidFill>
                <a:highlight>
                  <a:srgbClr val="262335"/>
                </a:highlight>
                <a:latin typeface="Montserrat"/>
                <a:ea typeface="Montserrat"/>
                <a:cs typeface="Montserrat"/>
                <a:sym typeface="Montserrat"/>
              </a:rPr>
              <a:t>=</a:t>
            </a:r>
            <a:r>
              <a:rPr lang="tr">
                <a:solidFill>
                  <a:srgbClr val="BBBBBB"/>
                </a:solidFill>
                <a:highlight>
                  <a:srgbClr val="262335"/>
                </a:highlight>
                <a:latin typeface="Montserrat"/>
                <a:ea typeface="Montserrat"/>
                <a:cs typeface="Montserrat"/>
                <a:sym typeface="Montserrat"/>
              </a:rPr>
              <a:t> {</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a:solidFill>
                  <a:srgbClr val="BBBBBB"/>
                </a:solidFill>
                <a:highlight>
                  <a:srgbClr val="262335"/>
                </a:highlight>
                <a:latin typeface="Montserrat"/>
                <a:ea typeface="Montserrat"/>
                <a:cs typeface="Montserrat"/>
                <a:sym typeface="Montserrat"/>
              </a:rPr>
              <a:t>    </a:t>
            </a:r>
            <a:r>
              <a:rPr lang="tr">
                <a:solidFill>
                  <a:srgbClr val="2EE2FA"/>
                </a:solidFill>
                <a:highlight>
                  <a:srgbClr val="262335"/>
                </a:highlight>
                <a:latin typeface="Montserrat"/>
                <a:ea typeface="Montserrat"/>
                <a:cs typeface="Montserrat"/>
                <a:sym typeface="Montserrat"/>
              </a:rPr>
              <a:t>userId</a:t>
            </a:r>
            <a:r>
              <a:rPr lang="tr">
                <a:solidFill>
                  <a:srgbClr val="B6B1B1"/>
                </a:solidFill>
                <a:highlight>
                  <a:srgbClr val="262335"/>
                </a:highlight>
                <a:latin typeface="Montserrat"/>
                <a:ea typeface="Montserrat"/>
                <a:cs typeface="Montserrat"/>
                <a:sym typeface="Montserrat"/>
              </a:rPr>
              <a:t>:</a:t>
            </a:r>
            <a:r>
              <a:rPr lang="tr">
                <a:solidFill>
                  <a:srgbClr val="BBBBBB"/>
                </a:solidFill>
                <a:highlight>
                  <a:srgbClr val="262335"/>
                </a:highlight>
                <a:latin typeface="Montserrat"/>
                <a:ea typeface="Montserrat"/>
                <a:cs typeface="Montserrat"/>
                <a:sym typeface="Montserrat"/>
              </a:rPr>
              <a:t> </a:t>
            </a:r>
            <a:r>
              <a:rPr lang="tr">
                <a:solidFill>
                  <a:srgbClr val="2EE2FA"/>
                </a:solidFill>
                <a:highlight>
                  <a:srgbClr val="262335"/>
                </a:highlight>
                <a:latin typeface="Montserrat"/>
                <a:ea typeface="Montserrat"/>
                <a:cs typeface="Montserrat"/>
                <a:sym typeface="Montserrat"/>
              </a:rPr>
              <a:t>25</a:t>
            </a:r>
            <a:r>
              <a:rPr lang="tr">
                <a:solidFill>
                  <a:srgbClr val="BBBBBB"/>
                </a:solidFill>
                <a:highlight>
                  <a:srgbClr val="262335"/>
                </a:highlight>
                <a:latin typeface="Montserrat"/>
                <a:ea typeface="Montserrat"/>
                <a:cs typeface="Montserrat"/>
                <a:sym typeface="Montserrat"/>
              </a:rPr>
              <a:t>,</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a:solidFill>
                  <a:srgbClr val="BBBBBB"/>
                </a:solidFill>
                <a:highlight>
                  <a:srgbClr val="262335"/>
                </a:highlight>
                <a:latin typeface="Montserrat"/>
                <a:ea typeface="Montserrat"/>
                <a:cs typeface="Montserrat"/>
                <a:sym typeface="Montserrat"/>
              </a:rPr>
              <a:t>    </a:t>
            </a:r>
            <a:r>
              <a:rPr lang="tr">
                <a:solidFill>
                  <a:srgbClr val="2EE2FA"/>
                </a:solidFill>
                <a:highlight>
                  <a:srgbClr val="262335"/>
                </a:highlight>
                <a:latin typeface="Montserrat"/>
                <a:ea typeface="Montserrat"/>
                <a:cs typeface="Montserrat"/>
                <a:sym typeface="Montserrat"/>
              </a:rPr>
              <a:t>id</a:t>
            </a:r>
            <a:r>
              <a:rPr lang="tr">
                <a:solidFill>
                  <a:srgbClr val="B6B1B1"/>
                </a:solidFill>
                <a:highlight>
                  <a:srgbClr val="262335"/>
                </a:highlight>
                <a:latin typeface="Montserrat"/>
                <a:ea typeface="Montserrat"/>
                <a:cs typeface="Montserrat"/>
                <a:sym typeface="Montserrat"/>
              </a:rPr>
              <a:t>:</a:t>
            </a:r>
            <a:r>
              <a:rPr lang="tr">
                <a:solidFill>
                  <a:srgbClr val="BBBBBB"/>
                </a:solidFill>
                <a:highlight>
                  <a:srgbClr val="262335"/>
                </a:highlight>
                <a:latin typeface="Montserrat"/>
                <a:ea typeface="Montserrat"/>
                <a:cs typeface="Montserrat"/>
                <a:sym typeface="Montserrat"/>
              </a:rPr>
              <a:t> </a:t>
            </a:r>
            <a:r>
              <a:rPr lang="tr">
                <a:solidFill>
                  <a:srgbClr val="2EE2FA"/>
                </a:solidFill>
                <a:highlight>
                  <a:srgbClr val="262335"/>
                </a:highlight>
                <a:latin typeface="Montserrat"/>
                <a:ea typeface="Montserrat"/>
                <a:cs typeface="Montserrat"/>
                <a:sym typeface="Montserrat"/>
              </a:rPr>
              <a:t>5</a:t>
            </a:r>
            <a:r>
              <a:rPr lang="tr">
                <a:solidFill>
                  <a:srgbClr val="BBBBBB"/>
                </a:solidFill>
                <a:highlight>
                  <a:srgbClr val="262335"/>
                </a:highlight>
                <a:latin typeface="Montserrat"/>
                <a:ea typeface="Montserrat"/>
                <a:cs typeface="Montserrat"/>
                <a:sym typeface="Montserrat"/>
              </a:rPr>
              <a:t>,</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a:solidFill>
                  <a:srgbClr val="BBBBBB"/>
                </a:solidFill>
                <a:highlight>
                  <a:srgbClr val="262335"/>
                </a:highlight>
                <a:latin typeface="Montserrat"/>
                <a:ea typeface="Montserrat"/>
                <a:cs typeface="Montserrat"/>
                <a:sym typeface="Montserrat"/>
              </a:rPr>
              <a:t>    </a:t>
            </a:r>
            <a:r>
              <a:rPr lang="tr">
                <a:solidFill>
                  <a:srgbClr val="2EE2FA"/>
                </a:solidFill>
                <a:highlight>
                  <a:srgbClr val="262335"/>
                </a:highlight>
                <a:latin typeface="Montserrat"/>
                <a:ea typeface="Montserrat"/>
                <a:cs typeface="Montserrat"/>
                <a:sym typeface="Montserrat"/>
              </a:rPr>
              <a:t>title</a:t>
            </a:r>
            <a:r>
              <a:rPr lang="tr">
                <a:solidFill>
                  <a:srgbClr val="B6B1B1"/>
                </a:solidFill>
                <a:highlight>
                  <a:srgbClr val="262335"/>
                </a:highlight>
                <a:latin typeface="Montserrat"/>
                <a:ea typeface="Montserrat"/>
                <a:cs typeface="Montserrat"/>
                <a:sym typeface="Montserrat"/>
              </a:rPr>
              <a:t>:</a:t>
            </a:r>
            <a:r>
              <a:rPr lang="tr">
                <a:solidFill>
                  <a:srgbClr val="BBBBBB"/>
                </a:solidFill>
                <a:highlight>
                  <a:srgbClr val="262335"/>
                </a:highlight>
                <a:latin typeface="Montserrat"/>
                <a:ea typeface="Montserrat"/>
                <a:cs typeface="Montserrat"/>
                <a:sym typeface="Montserrat"/>
              </a:rPr>
              <a:t> </a:t>
            </a:r>
            <a:r>
              <a:rPr lang="tr">
                <a:solidFill>
                  <a:srgbClr val="FF8B39"/>
                </a:solidFill>
                <a:highlight>
                  <a:srgbClr val="262335"/>
                </a:highlight>
                <a:latin typeface="Montserrat"/>
                <a:ea typeface="Montserrat"/>
                <a:cs typeface="Montserrat"/>
                <a:sym typeface="Montserrat"/>
              </a:rPr>
              <a:t>'Selam Dostum'</a:t>
            </a:r>
            <a:r>
              <a:rPr lang="tr">
                <a:solidFill>
                  <a:srgbClr val="BBBBBB"/>
                </a:solidFill>
                <a:highlight>
                  <a:srgbClr val="262335"/>
                </a:highlight>
                <a:latin typeface="Montserrat"/>
                <a:ea typeface="Montserrat"/>
                <a:cs typeface="Montserrat"/>
                <a:sym typeface="Montserrat"/>
              </a:rPr>
              <a:t>,</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a:solidFill>
                  <a:srgbClr val="BBBBBB"/>
                </a:solidFill>
                <a:highlight>
                  <a:srgbClr val="262335"/>
                </a:highlight>
                <a:latin typeface="Montserrat"/>
                <a:ea typeface="Montserrat"/>
                <a:cs typeface="Montserrat"/>
                <a:sym typeface="Montserrat"/>
              </a:rPr>
              <a:t>    </a:t>
            </a:r>
            <a:r>
              <a:rPr lang="tr">
                <a:solidFill>
                  <a:srgbClr val="2EE2FA"/>
                </a:solidFill>
                <a:highlight>
                  <a:srgbClr val="262335"/>
                </a:highlight>
                <a:latin typeface="Montserrat"/>
                <a:ea typeface="Montserrat"/>
                <a:cs typeface="Montserrat"/>
                <a:sym typeface="Montserrat"/>
              </a:rPr>
              <a:t>body</a:t>
            </a:r>
            <a:r>
              <a:rPr lang="tr">
                <a:solidFill>
                  <a:srgbClr val="B6B1B1"/>
                </a:solidFill>
                <a:highlight>
                  <a:srgbClr val="262335"/>
                </a:highlight>
                <a:latin typeface="Montserrat"/>
                <a:ea typeface="Montserrat"/>
                <a:cs typeface="Montserrat"/>
                <a:sym typeface="Montserrat"/>
              </a:rPr>
              <a:t>:</a:t>
            </a:r>
            <a:r>
              <a:rPr lang="tr">
                <a:solidFill>
                  <a:srgbClr val="BBBBBB"/>
                </a:solidFill>
                <a:highlight>
                  <a:srgbClr val="262335"/>
                </a:highlight>
                <a:latin typeface="Montserrat"/>
                <a:ea typeface="Montserrat"/>
                <a:cs typeface="Montserrat"/>
                <a:sym typeface="Montserrat"/>
              </a:rPr>
              <a:t> </a:t>
            </a:r>
            <a:r>
              <a:rPr lang="tr">
                <a:solidFill>
                  <a:srgbClr val="FF8B39"/>
                </a:solidFill>
                <a:highlight>
                  <a:srgbClr val="262335"/>
                </a:highlight>
                <a:latin typeface="Montserrat"/>
                <a:ea typeface="Montserrat"/>
                <a:cs typeface="Montserrat"/>
                <a:sym typeface="Montserrat"/>
              </a:rPr>
              <a:t>'Sana Dünyadan selam getirdim!'</a:t>
            </a:r>
            <a:endParaRPr>
              <a:solidFill>
                <a:srgbClr val="FF8B39"/>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Montserrat"/>
                <a:ea typeface="Montserrat"/>
                <a:cs typeface="Montserrat"/>
                <a:sym typeface="Montserrat"/>
              </a:rPr>
              <a:t>};</a:t>
            </a:r>
            <a:endParaRPr>
              <a:solidFill>
                <a:srgbClr val="36F9F6"/>
              </a:solidFill>
              <a:highlight>
                <a:srgbClr val="262335"/>
              </a:highlight>
              <a:latin typeface="Montserrat"/>
              <a:ea typeface="Montserrat"/>
              <a:cs typeface="Montserrat"/>
              <a:sym typeface="Montserrat"/>
            </a:endParaRPr>
          </a:p>
        </p:txBody>
      </p:sp>
      <p:sp>
        <p:nvSpPr>
          <p:cNvPr id="239" name="Google Shape;239;p32"/>
          <p:cNvSpPr txBox="1">
            <a:spLocks noGrp="1"/>
          </p:cNvSpPr>
          <p:nvPr>
            <p:ph type="body" idx="1"/>
          </p:nvPr>
        </p:nvSpPr>
        <p:spPr>
          <a:xfrm>
            <a:off x="292550" y="1389800"/>
            <a:ext cx="8751000" cy="9603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Clr>
                <a:schemeClr val="dk1"/>
              </a:buClr>
              <a:buSzPts val="1100"/>
              <a:buFont typeface="Arial"/>
              <a:buNone/>
            </a:pPr>
            <a:r>
              <a:rPr lang="tr" sz="2100">
                <a:solidFill>
                  <a:srgbClr val="262C38"/>
                </a:solidFill>
                <a:highlight>
                  <a:srgbClr val="FFFFFF"/>
                </a:highlight>
                <a:latin typeface="Poppins"/>
                <a:ea typeface="Poppins"/>
                <a:cs typeface="Poppins"/>
                <a:sym typeface="Poppins"/>
              </a:rPr>
              <a:t>İlk olarak göndereceğimiz veriyi API tarafından belirtilen doğru </a:t>
            </a:r>
            <a:r>
              <a:rPr lang="tr" sz="2100">
                <a:solidFill>
                  <a:srgbClr val="6747C7"/>
                </a:solidFill>
                <a:highlight>
                  <a:srgbClr val="FFFFFF"/>
                </a:highlight>
                <a:latin typeface="Poppins"/>
                <a:ea typeface="Poppins"/>
                <a:cs typeface="Poppins"/>
                <a:sym typeface="Poppins"/>
              </a:rPr>
              <a:t>veri formatına</a:t>
            </a:r>
            <a:r>
              <a:rPr lang="tr" sz="2100">
                <a:solidFill>
                  <a:srgbClr val="9900FF"/>
                </a:solidFill>
                <a:highlight>
                  <a:srgbClr val="FFFFFF"/>
                </a:highlight>
                <a:latin typeface="Poppins"/>
                <a:ea typeface="Poppins"/>
                <a:cs typeface="Poppins"/>
                <a:sym typeface="Poppins"/>
              </a:rPr>
              <a:t> </a:t>
            </a:r>
            <a:r>
              <a:rPr lang="tr" sz="2100">
                <a:solidFill>
                  <a:srgbClr val="262C38"/>
                </a:solidFill>
                <a:highlight>
                  <a:srgbClr val="FFFFFF"/>
                </a:highlight>
                <a:latin typeface="Poppins"/>
                <a:ea typeface="Poppins"/>
                <a:cs typeface="Poppins"/>
                <a:sym typeface="Poppins"/>
              </a:rPr>
              <a:t>göre hazırlamamız gerekiyor.</a:t>
            </a:r>
            <a:br>
              <a:rPr lang="tr" sz="2100">
                <a:solidFill>
                  <a:srgbClr val="262C38"/>
                </a:solidFill>
                <a:highlight>
                  <a:srgbClr val="FFFFFF"/>
                </a:highlight>
                <a:latin typeface="Poppins"/>
                <a:ea typeface="Poppins"/>
                <a:cs typeface="Poppins"/>
                <a:sym typeface="Poppins"/>
              </a:rPr>
            </a:br>
            <a:endParaRPr sz="1900">
              <a:solidFill>
                <a:srgbClr val="2F1C6A"/>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body" idx="1"/>
          </p:nvPr>
        </p:nvSpPr>
        <p:spPr>
          <a:xfrm>
            <a:off x="265650" y="1129050"/>
            <a:ext cx="8751000" cy="30204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2100">
                <a:solidFill>
                  <a:srgbClr val="36F9F6"/>
                </a:solidFill>
                <a:highlight>
                  <a:srgbClr val="262335"/>
                </a:highlight>
                <a:latin typeface="Montserrat"/>
                <a:ea typeface="Montserrat"/>
                <a:cs typeface="Montserrat"/>
                <a:sym typeface="Montserrat"/>
              </a:rPr>
              <a:t>fetch</a:t>
            </a:r>
            <a:r>
              <a:rPr lang="tr" sz="2100">
                <a:solidFill>
                  <a:srgbClr val="BBBBBB"/>
                </a:solidFill>
                <a:highlight>
                  <a:srgbClr val="262335"/>
                </a:highlight>
                <a:latin typeface="Montserrat"/>
                <a:ea typeface="Montserrat"/>
                <a:cs typeface="Montserrat"/>
                <a:sym typeface="Montserrat"/>
              </a:rPr>
              <a:t>(</a:t>
            </a:r>
            <a:r>
              <a:rPr lang="tr" sz="2100">
                <a:solidFill>
                  <a:srgbClr val="FF8B39"/>
                </a:solidFill>
                <a:highlight>
                  <a:srgbClr val="262335"/>
                </a:highlight>
                <a:latin typeface="Montserrat"/>
                <a:ea typeface="Montserrat"/>
                <a:cs typeface="Montserrat"/>
                <a:sym typeface="Montserrat"/>
              </a:rPr>
              <a:t>'https://jsonplaceholder.typicode.com/posts'</a:t>
            </a:r>
            <a:r>
              <a:rPr lang="tr" sz="2100">
                <a:solidFill>
                  <a:srgbClr val="BBBBBB"/>
                </a:solidFill>
                <a:highlight>
                  <a:srgbClr val="262335"/>
                </a:highlight>
                <a:latin typeface="Montserrat"/>
                <a:ea typeface="Montserrat"/>
                <a:cs typeface="Montserrat"/>
                <a:sym typeface="Montserrat"/>
              </a:rPr>
              <a:t>, {</a:t>
            </a:r>
            <a:endParaRPr sz="21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100">
                <a:solidFill>
                  <a:srgbClr val="BBBBBB"/>
                </a:solidFill>
                <a:highlight>
                  <a:srgbClr val="262335"/>
                </a:highlight>
                <a:latin typeface="Montserrat"/>
                <a:ea typeface="Montserrat"/>
                <a:cs typeface="Montserrat"/>
                <a:sym typeface="Montserrat"/>
              </a:rPr>
              <a:t>  </a:t>
            </a:r>
            <a:r>
              <a:rPr lang="tr" sz="2100">
                <a:solidFill>
                  <a:srgbClr val="2EE2FA"/>
                </a:solidFill>
                <a:highlight>
                  <a:srgbClr val="262335"/>
                </a:highlight>
                <a:latin typeface="Montserrat"/>
                <a:ea typeface="Montserrat"/>
                <a:cs typeface="Montserrat"/>
                <a:sym typeface="Montserrat"/>
              </a:rPr>
              <a:t>method</a:t>
            </a:r>
            <a:r>
              <a:rPr lang="tr" sz="2100">
                <a:solidFill>
                  <a:srgbClr val="B6B1B1"/>
                </a:solidFill>
                <a:highlight>
                  <a:srgbClr val="262335"/>
                </a:highlight>
                <a:latin typeface="Montserrat"/>
                <a:ea typeface="Montserrat"/>
                <a:cs typeface="Montserrat"/>
                <a:sym typeface="Montserrat"/>
              </a:rPr>
              <a:t>:</a:t>
            </a:r>
            <a:r>
              <a:rPr lang="tr" sz="2100">
                <a:solidFill>
                  <a:srgbClr val="BBBBBB"/>
                </a:solidFill>
                <a:highlight>
                  <a:srgbClr val="262335"/>
                </a:highlight>
                <a:latin typeface="Montserrat"/>
                <a:ea typeface="Montserrat"/>
                <a:cs typeface="Montserrat"/>
                <a:sym typeface="Montserrat"/>
              </a:rPr>
              <a:t> </a:t>
            </a:r>
            <a:r>
              <a:rPr lang="tr" sz="2100">
                <a:solidFill>
                  <a:srgbClr val="FF8B39"/>
                </a:solidFill>
                <a:highlight>
                  <a:srgbClr val="262335"/>
                </a:highlight>
                <a:latin typeface="Montserrat"/>
                <a:ea typeface="Montserrat"/>
                <a:cs typeface="Montserrat"/>
                <a:sym typeface="Montserrat"/>
              </a:rPr>
              <a:t>'POST'</a:t>
            </a:r>
            <a:r>
              <a:rPr lang="tr" sz="2100">
                <a:solidFill>
                  <a:srgbClr val="BBBBBB"/>
                </a:solidFill>
                <a:highlight>
                  <a:srgbClr val="262335"/>
                </a:highlight>
                <a:latin typeface="Montserrat"/>
                <a:ea typeface="Montserrat"/>
                <a:cs typeface="Montserrat"/>
                <a:sym typeface="Montserrat"/>
              </a:rPr>
              <a:t>,</a:t>
            </a:r>
            <a:endParaRPr sz="21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100">
                <a:solidFill>
                  <a:srgbClr val="BBBBBB"/>
                </a:solidFill>
                <a:highlight>
                  <a:srgbClr val="262335"/>
                </a:highlight>
                <a:latin typeface="Montserrat"/>
                <a:ea typeface="Montserrat"/>
                <a:cs typeface="Montserrat"/>
                <a:sym typeface="Montserrat"/>
              </a:rPr>
              <a:t>  </a:t>
            </a:r>
            <a:r>
              <a:rPr lang="tr" sz="2100">
                <a:solidFill>
                  <a:srgbClr val="2EE2FA"/>
                </a:solidFill>
                <a:highlight>
                  <a:srgbClr val="262335"/>
                </a:highlight>
                <a:latin typeface="Montserrat"/>
                <a:ea typeface="Montserrat"/>
                <a:cs typeface="Montserrat"/>
                <a:sym typeface="Montserrat"/>
              </a:rPr>
              <a:t>headers</a:t>
            </a:r>
            <a:r>
              <a:rPr lang="tr" sz="2100">
                <a:solidFill>
                  <a:srgbClr val="B6B1B1"/>
                </a:solidFill>
                <a:highlight>
                  <a:srgbClr val="262335"/>
                </a:highlight>
                <a:latin typeface="Montserrat"/>
                <a:ea typeface="Montserrat"/>
                <a:cs typeface="Montserrat"/>
                <a:sym typeface="Montserrat"/>
              </a:rPr>
              <a:t>:</a:t>
            </a:r>
            <a:r>
              <a:rPr lang="tr" sz="2100">
                <a:solidFill>
                  <a:srgbClr val="BBBBBB"/>
                </a:solidFill>
                <a:highlight>
                  <a:srgbClr val="262335"/>
                </a:highlight>
                <a:latin typeface="Montserrat"/>
                <a:ea typeface="Montserrat"/>
                <a:cs typeface="Montserrat"/>
                <a:sym typeface="Montserrat"/>
              </a:rPr>
              <a:t> {</a:t>
            </a:r>
            <a:endParaRPr sz="21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100">
                <a:solidFill>
                  <a:srgbClr val="BBBBBB"/>
                </a:solidFill>
                <a:highlight>
                  <a:srgbClr val="262335"/>
                </a:highlight>
                <a:latin typeface="Montserrat"/>
                <a:ea typeface="Montserrat"/>
                <a:cs typeface="Montserrat"/>
                <a:sym typeface="Montserrat"/>
              </a:rPr>
              <a:t>    </a:t>
            </a:r>
            <a:r>
              <a:rPr lang="tr" sz="2100">
                <a:solidFill>
                  <a:srgbClr val="FF8B39"/>
                </a:solidFill>
                <a:highlight>
                  <a:srgbClr val="262335"/>
                </a:highlight>
                <a:latin typeface="Montserrat"/>
                <a:ea typeface="Montserrat"/>
                <a:cs typeface="Montserrat"/>
                <a:sym typeface="Montserrat"/>
              </a:rPr>
              <a:t>'Content-Type'</a:t>
            </a:r>
            <a:r>
              <a:rPr lang="tr" sz="2100">
                <a:solidFill>
                  <a:srgbClr val="B6B1B1"/>
                </a:solidFill>
                <a:highlight>
                  <a:srgbClr val="262335"/>
                </a:highlight>
                <a:latin typeface="Montserrat"/>
                <a:ea typeface="Montserrat"/>
                <a:cs typeface="Montserrat"/>
                <a:sym typeface="Montserrat"/>
              </a:rPr>
              <a:t>:</a:t>
            </a:r>
            <a:r>
              <a:rPr lang="tr" sz="2100">
                <a:solidFill>
                  <a:srgbClr val="BBBBBB"/>
                </a:solidFill>
                <a:highlight>
                  <a:srgbClr val="262335"/>
                </a:highlight>
                <a:latin typeface="Montserrat"/>
                <a:ea typeface="Montserrat"/>
                <a:cs typeface="Montserrat"/>
                <a:sym typeface="Montserrat"/>
              </a:rPr>
              <a:t> </a:t>
            </a:r>
            <a:r>
              <a:rPr lang="tr" sz="2100">
                <a:solidFill>
                  <a:srgbClr val="FF8B39"/>
                </a:solidFill>
                <a:highlight>
                  <a:srgbClr val="262335"/>
                </a:highlight>
                <a:latin typeface="Montserrat"/>
                <a:ea typeface="Montserrat"/>
                <a:cs typeface="Montserrat"/>
                <a:sym typeface="Montserrat"/>
              </a:rPr>
              <a:t>'application/json; charset=UTF-8'</a:t>
            </a:r>
            <a:r>
              <a:rPr lang="tr" sz="2100">
                <a:solidFill>
                  <a:srgbClr val="BBBBBB"/>
                </a:solidFill>
                <a:highlight>
                  <a:srgbClr val="262335"/>
                </a:highlight>
                <a:latin typeface="Montserrat"/>
                <a:ea typeface="Montserrat"/>
                <a:cs typeface="Montserrat"/>
                <a:sym typeface="Montserrat"/>
              </a:rPr>
              <a:t>,</a:t>
            </a:r>
            <a:endParaRPr sz="21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100">
                <a:solidFill>
                  <a:srgbClr val="BBBBBB"/>
                </a:solidFill>
                <a:highlight>
                  <a:srgbClr val="262335"/>
                </a:highlight>
                <a:latin typeface="Montserrat"/>
                <a:ea typeface="Montserrat"/>
                <a:cs typeface="Montserrat"/>
                <a:sym typeface="Montserrat"/>
              </a:rPr>
              <a:t>  },</a:t>
            </a:r>
            <a:endParaRPr sz="21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100">
                <a:solidFill>
                  <a:srgbClr val="BBBBBB"/>
                </a:solidFill>
                <a:highlight>
                  <a:srgbClr val="262335"/>
                </a:highlight>
                <a:latin typeface="Montserrat"/>
                <a:ea typeface="Montserrat"/>
                <a:cs typeface="Montserrat"/>
                <a:sym typeface="Montserrat"/>
              </a:rPr>
              <a:t>  </a:t>
            </a:r>
            <a:r>
              <a:rPr lang="tr" sz="2100">
                <a:solidFill>
                  <a:srgbClr val="2EE2FA"/>
                </a:solidFill>
                <a:highlight>
                  <a:srgbClr val="262335"/>
                </a:highlight>
                <a:latin typeface="Montserrat"/>
                <a:ea typeface="Montserrat"/>
                <a:cs typeface="Montserrat"/>
                <a:sym typeface="Montserrat"/>
              </a:rPr>
              <a:t>body</a:t>
            </a:r>
            <a:r>
              <a:rPr lang="tr" sz="2100">
                <a:solidFill>
                  <a:srgbClr val="B6B1B1"/>
                </a:solidFill>
                <a:highlight>
                  <a:srgbClr val="262335"/>
                </a:highlight>
                <a:latin typeface="Montserrat"/>
                <a:ea typeface="Montserrat"/>
                <a:cs typeface="Montserrat"/>
                <a:sym typeface="Montserrat"/>
              </a:rPr>
              <a:t>:</a:t>
            </a:r>
            <a:r>
              <a:rPr lang="tr" sz="2100">
                <a:solidFill>
                  <a:srgbClr val="BBBBBB"/>
                </a:solidFill>
                <a:highlight>
                  <a:srgbClr val="262335"/>
                </a:highlight>
                <a:latin typeface="Montserrat"/>
                <a:ea typeface="Montserrat"/>
                <a:cs typeface="Montserrat"/>
                <a:sym typeface="Montserrat"/>
              </a:rPr>
              <a:t> </a:t>
            </a:r>
            <a:r>
              <a:rPr lang="tr" sz="2100">
                <a:solidFill>
                  <a:srgbClr val="FF7EDB"/>
                </a:solidFill>
                <a:highlight>
                  <a:srgbClr val="262335"/>
                </a:highlight>
                <a:latin typeface="Montserrat"/>
                <a:ea typeface="Montserrat"/>
                <a:cs typeface="Montserrat"/>
                <a:sym typeface="Montserrat"/>
              </a:rPr>
              <a:t>JSON</a:t>
            </a:r>
            <a:r>
              <a:rPr lang="tr" sz="2100">
                <a:solidFill>
                  <a:srgbClr val="BBBBBB"/>
                </a:solidFill>
                <a:highlight>
                  <a:srgbClr val="262335"/>
                </a:highlight>
                <a:latin typeface="Montserrat"/>
                <a:ea typeface="Montserrat"/>
                <a:cs typeface="Montserrat"/>
                <a:sym typeface="Montserrat"/>
              </a:rPr>
              <a:t>.</a:t>
            </a:r>
            <a:r>
              <a:rPr lang="tr" sz="2100">
                <a:solidFill>
                  <a:srgbClr val="36F9F6"/>
                </a:solidFill>
                <a:highlight>
                  <a:srgbClr val="262335"/>
                </a:highlight>
                <a:latin typeface="Montserrat"/>
                <a:ea typeface="Montserrat"/>
                <a:cs typeface="Montserrat"/>
                <a:sym typeface="Montserrat"/>
              </a:rPr>
              <a:t>stringify</a:t>
            </a:r>
            <a:r>
              <a:rPr lang="tr" sz="2100">
                <a:solidFill>
                  <a:srgbClr val="BBBBBB"/>
                </a:solidFill>
                <a:highlight>
                  <a:srgbClr val="262335"/>
                </a:highlight>
                <a:latin typeface="Montserrat"/>
                <a:ea typeface="Montserrat"/>
                <a:cs typeface="Montserrat"/>
                <a:sym typeface="Montserrat"/>
              </a:rPr>
              <a:t>(</a:t>
            </a:r>
            <a:r>
              <a:rPr lang="tr" sz="2100">
                <a:solidFill>
                  <a:srgbClr val="FF7EDB"/>
                </a:solidFill>
                <a:highlight>
                  <a:srgbClr val="262335"/>
                </a:highlight>
                <a:latin typeface="Montserrat"/>
                <a:ea typeface="Montserrat"/>
                <a:cs typeface="Montserrat"/>
                <a:sym typeface="Montserrat"/>
              </a:rPr>
              <a:t>data</a:t>
            </a:r>
            <a:r>
              <a:rPr lang="tr" sz="2100">
                <a:solidFill>
                  <a:srgbClr val="BBBBBB"/>
                </a:solidFill>
                <a:highlight>
                  <a:srgbClr val="262335"/>
                </a:highlight>
                <a:latin typeface="Montserrat"/>
                <a:ea typeface="Montserrat"/>
                <a:cs typeface="Montserrat"/>
                <a:sym typeface="Montserrat"/>
              </a:rPr>
              <a:t>),</a:t>
            </a:r>
            <a:endParaRPr sz="21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100">
                <a:solidFill>
                  <a:srgbClr val="BBBBBB"/>
                </a:solidFill>
                <a:highlight>
                  <a:srgbClr val="262335"/>
                </a:highlight>
                <a:latin typeface="Montserrat"/>
                <a:ea typeface="Montserrat"/>
                <a:cs typeface="Montserrat"/>
                <a:sym typeface="Montserrat"/>
              </a:rPr>
              <a:t>})</a:t>
            </a:r>
            <a:endParaRPr sz="2100">
              <a:solidFill>
                <a:srgbClr val="FEDE5D"/>
              </a:solidFill>
              <a:highlight>
                <a:srgbClr val="262335"/>
              </a:highlight>
              <a:latin typeface="Montserrat"/>
              <a:ea typeface="Montserrat"/>
              <a:cs typeface="Montserrat"/>
              <a:sym typeface="Montserrat"/>
            </a:endParaRPr>
          </a:p>
        </p:txBody>
      </p:sp>
      <p:sp>
        <p:nvSpPr>
          <p:cNvPr id="245" name="Google Shape;245;p33"/>
          <p:cNvSpPr txBox="1">
            <a:spLocks noGrp="1"/>
          </p:cNvSpPr>
          <p:nvPr>
            <p:ph type="body" idx="1"/>
          </p:nvPr>
        </p:nvSpPr>
        <p:spPr>
          <a:xfrm>
            <a:off x="265650" y="4149600"/>
            <a:ext cx="8751000" cy="9603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Clr>
                <a:schemeClr val="dk1"/>
              </a:buClr>
              <a:buSzPts val="1100"/>
              <a:buFont typeface="Arial"/>
              <a:buNone/>
            </a:pPr>
            <a:r>
              <a:rPr lang="tr" sz="2100">
                <a:solidFill>
                  <a:srgbClr val="262C38"/>
                </a:solidFill>
                <a:highlight>
                  <a:srgbClr val="FFFFFF"/>
                </a:highlight>
                <a:latin typeface="Poppins"/>
                <a:ea typeface="Poppins"/>
                <a:cs typeface="Poppins"/>
                <a:sym typeface="Poppins"/>
              </a:rPr>
              <a:t>Get methodunda olduğu gibi </a:t>
            </a:r>
            <a:r>
              <a:rPr lang="tr" sz="2100">
                <a:solidFill>
                  <a:srgbClr val="262C38"/>
                </a:solidFill>
                <a:highlight>
                  <a:schemeClr val="lt1"/>
                </a:highlight>
                <a:latin typeface="Poppins"/>
                <a:ea typeface="Poppins"/>
                <a:cs typeface="Poppins"/>
                <a:sym typeface="Poppins"/>
              </a:rPr>
              <a:t>işlemin durum bilgisini görmek için</a:t>
            </a:r>
            <a:r>
              <a:rPr lang="tr" sz="2100">
                <a:solidFill>
                  <a:srgbClr val="262C38"/>
                </a:solidFill>
                <a:highlight>
                  <a:srgbClr val="FFFFFF"/>
                </a:highlight>
                <a:latin typeface="Poppins"/>
                <a:ea typeface="Poppins"/>
                <a:cs typeface="Poppins"/>
                <a:sym typeface="Poppins"/>
              </a:rPr>
              <a:t> .then ile gelen response’u ve error’u ele alabilirsiniz.</a:t>
            </a:r>
            <a:endParaRPr sz="1900">
              <a:solidFill>
                <a:srgbClr val="2F1C6A"/>
              </a:solidFill>
              <a:highlight>
                <a:srgbClr val="FFFFFF"/>
              </a:highlight>
            </a:endParaRPr>
          </a:p>
        </p:txBody>
      </p:sp>
      <p:sp>
        <p:nvSpPr>
          <p:cNvPr id="246" name="Google Shape;246;p33"/>
          <p:cNvSpPr txBox="1">
            <a:spLocks noGrp="1"/>
          </p:cNvSpPr>
          <p:nvPr>
            <p:ph type="body" idx="1"/>
          </p:nvPr>
        </p:nvSpPr>
        <p:spPr>
          <a:xfrm>
            <a:off x="265650" y="-25100"/>
            <a:ext cx="8751000" cy="9603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Clr>
                <a:schemeClr val="dk1"/>
              </a:buClr>
              <a:buSzPts val="1100"/>
              <a:buFont typeface="Arial"/>
              <a:buNone/>
            </a:pPr>
            <a:r>
              <a:rPr lang="tr" sz="2100">
                <a:solidFill>
                  <a:srgbClr val="262C38"/>
                </a:solidFill>
                <a:highlight>
                  <a:srgbClr val="FFFFFF"/>
                </a:highlight>
                <a:latin typeface="Poppins"/>
                <a:ea typeface="Poppins"/>
                <a:cs typeface="Poppins"/>
                <a:sym typeface="Poppins"/>
              </a:rPr>
              <a:t>API’nin yönergelerine göre gerekli headers’ı ve methodu belirtip önceden tanımladığımız data’yı gönderdik:</a:t>
            </a:r>
            <a:endParaRPr sz="1900">
              <a:solidFill>
                <a:srgbClr val="2F1C6A"/>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body" idx="1"/>
          </p:nvPr>
        </p:nvSpPr>
        <p:spPr>
          <a:xfrm>
            <a:off x="292550" y="183025"/>
            <a:ext cx="8751000" cy="10593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Clr>
                <a:schemeClr val="dk1"/>
              </a:buClr>
              <a:buSzPts val="1100"/>
              <a:buFont typeface="Arial"/>
              <a:buNone/>
            </a:pPr>
            <a:r>
              <a:rPr lang="tr" sz="2100" b="1">
                <a:solidFill>
                  <a:srgbClr val="6747C7"/>
                </a:solidFill>
                <a:highlight>
                  <a:srgbClr val="FFFFFF"/>
                </a:highlight>
                <a:latin typeface="Montserrat"/>
                <a:ea typeface="Montserrat"/>
                <a:cs typeface="Montserrat"/>
                <a:sym typeface="Montserrat"/>
              </a:rPr>
              <a:t>Fetch </a:t>
            </a:r>
            <a:r>
              <a:rPr lang="tr" sz="2100" b="1">
                <a:solidFill>
                  <a:srgbClr val="262335"/>
                </a:solidFill>
                <a:highlight>
                  <a:srgbClr val="FFFFFF"/>
                </a:highlight>
                <a:latin typeface="Montserrat"/>
                <a:ea typeface="Montserrat"/>
                <a:cs typeface="Montserrat"/>
                <a:sym typeface="Montserrat"/>
              </a:rPr>
              <a:t>ile </a:t>
            </a:r>
            <a:r>
              <a:rPr lang="tr" sz="2100" b="1">
                <a:solidFill>
                  <a:srgbClr val="6747C7"/>
                </a:solidFill>
                <a:highlight>
                  <a:srgbClr val="FFFFFF"/>
                </a:highlight>
                <a:latin typeface="Montserrat"/>
                <a:ea typeface="Montserrat"/>
                <a:cs typeface="Montserrat"/>
                <a:sym typeface="Montserrat"/>
              </a:rPr>
              <a:t>Put Methodu </a:t>
            </a:r>
            <a:r>
              <a:rPr lang="tr" sz="2100" b="1">
                <a:solidFill>
                  <a:srgbClr val="262C38"/>
                </a:solidFill>
                <a:highlight>
                  <a:srgbClr val="FFFFFF"/>
                </a:highlight>
                <a:latin typeface="Montserrat"/>
                <a:ea typeface="Montserrat"/>
                <a:cs typeface="Montserrat"/>
                <a:sym typeface="Montserrat"/>
              </a:rPr>
              <a:t>Nasıl Kullanılır?</a:t>
            </a:r>
            <a:br>
              <a:rPr lang="tr" sz="2100" b="1">
                <a:solidFill>
                  <a:srgbClr val="262C38"/>
                </a:solidFill>
                <a:highlight>
                  <a:srgbClr val="FFFFFF"/>
                </a:highlight>
                <a:latin typeface="Montserrat"/>
                <a:ea typeface="Montserrat"/>
                <a:cs typeface="Montserrat"/>
                <a:sym typeface="Montserrat"/>
              </a:rPr>
            </a:br>
            <a:r>
              <a:rPr lang="tr" sz="2100">
                <a:solidFill>
                  <a:srgbClr val="262C38"/>
                </a:solidFill>
                <a:highlight>
                  <a:srgbClr val="FFFFFF"/>
                </a:highlight>
                <a:latin typeface="Poppins"/>
                <a:ea typeface="Poppins"/>
                <a:cs typeface="Poppins"/>
                <a:sym typeface="Poppins"/>
              </a:rPr>
              <a:t>jsonplaceholder.typicode.com sitesinde mevcut olan bir postu güncelleyelim</a:t>
            </a:r>
            <a:endParaRPr sz="1900">
              <a:solidFill>
                <a:srgbClr val="2F1C6A"/>
              </a:solidFill>
              <a:highlight>
                <a:srgbClr val="FFFFFF"/>
              </a:highlight>
            </a:endParaRPr>
          </a:p>
        </p:txBody>
      </p:sp>
      <p:sp>
        <p:nvSpPr>
          <p:cNvPr id="252" name="Google Shape;252;p34"/>
          <p:cNvSpPr txBox="1">
            <a:spLocks noGrp="1"/>
          </p:cNvSpPr>
          <p:nvPr>
            <p:ph type="body" idx="1"/>
          </p:nvPr>
        </p:nvSpPr>
        <p:spPr>
          <a:xfrm>
            <a:off x="292550" y="1783150"/>
            <a:ext cx="8751000" cy="32874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Clr>
                <a:schemeClr val="dk1"/>
              </a:buClr>
              <a:buSzPts val="1100"/>
              <a:buFont typeface="Arial"/>
              <a:buNone/>
            </a:pPr>
            <a:r>
              <a:rPr lang="tr" sz="2150">
                <a:solidFill>
                  <a:srgbClr val="36F9F6"/>
                </a:solidFill>
                <a:highlight>
                  <a:srgbClr val="262335"/>
                </a:highlight>
                <a:latin typeface="Montserrat"/>
                <a:ea typeface="Montserrat"/>
                <a:cs typeface="Montserrat"/>
                <a:sym typeface="Montserrat"/>
              </a:rPr>
              <a:t>fetch</a:t>
            </a:r>
            <a:r>
              <a:rPr lang="tr" sz="2150">
                <a:solidFill>
                  <a:srgbClr val="BBBBBB"/>
                </a:solidFill>
                <a:highlight>
                  <a:srgbClr val="262335"/>
                </a:highlight>
                <a:latin typeface="Montserrat"/>
                <a:ea typeface="Montserrat"/>
                <a:cs typeface="Montserrat"/>
                <a:sym typeface="Montserrat"/>
              </a:rPr>
              <a:t>(</a:t>
            </a:r>
            <a:r>
              <a:rPr lang="tr" sz="2150">
                <a:solidFill>
                  <a:srgbClr val="FF8B39"/>
                </a:solidFill>
                <a:highlight>
                  <a:srgbClr val="262335"/>
                </a:highlight>
                <a:latin typeface="Montserrat"/>
                <a:ea typeface="Montserrat"/>
                <a:cs typeface="Montserrat"/>
                <a:sym typeface="Montserrat"/>
              </a:rPr>
              <a:t>'https://jsonplaceholder.typicode.com/posts/1'</a:t>
            </a:r>
            <a:r>
              <a:rPr lang="tr" sz="2150">
                <a:solidFill>
                  <a:srgbClr val="BBBBBB"/>
                </a:solidFill>
                <a:highlight>
                  <a:srgbClr val="262335"/>
                </a:highlight>
                <a:latin typeface="Montserrat"/>
                <a:ea typeface="Montserrat"/>
                <a:cs typeface="Montserrat"/>
                <a:sym typeface="Montserrat"/>
              </a:rPr>
              <a:t>, {</a:t>
            </a:r>
            <a:endParaRPr sz="21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2150">
                <a:solidFill>
                  <a:srgbClr val="BBBBBB"/>
                </a:solidFill>
                <a:highlight>
                  <a:srgbClr val="262335"/>
                </a:highlight>
                <a:latin typeface="Montserrat"/>
                <a:ea typeface="Montserrat"/>
                <a:cs typeface="Montserrat"/>
                <a:sym typeface="Montserrat"/>
              </a:rPr>
              <a:t>  </a:t>
            </a:r>
            <a:r>
              <a:rPr lang="tr" sz="2150">
                <a:solidFill>
                  <a:srgbClr val="2EE2FA"/>
                </a:solidFill>
                <a:highlight>
                  <a:srgbClr val="262335"/>
                </a:highlight>
                <a:latin typeface="Montserrat"/>
                <a:ea typeface="Montserrat"/>
                <a:cs typeface="Montserrat"/>
                <a:sym typeface="Montserrat"/>
              </a:rPr>
              <a:t>method</a:t>
            </a:r>
            <a:r>
              <a:rPr lang="tr" sz="2150">
                <a:solidFill>
                  <a:srgbClr val="B6B1B1"/>
                </a:solidFill>
                <a:highlight>
                  <a:srgbClr val="262335"/>
                </a:highlight>
                <a:latin typeface="Montserrat"/>
                <a:ea typeface="Montserrat"/>
                <a:cs typeface="Montserrat"/>
                <a:sym typeface="Montserrat"/>
              </a:rPr>
              <a:t>:</a:t>
            </a:r>
            <a:r>
              <a:rPr lang="tr" sz="2150">
                <a:solidFill>
                  <a:srgbClr val="BBBBBB"/>
                </a:solidFill>
                <a:highlight>
                  <a:srgbClr val="262335"/>
                </a:highlight>
                <a:latin typeface="Montserrat"/>
                <a:ea typeface="Montserrat"/>
                <a:cs typeface="Montserrat"/>
                <a:sym typeface="Montserrat"/>
              </a:rPr>
              <a:t> </a:t>
            </a:r>
            <a:r>
              <a:rPr lang="tr" sz="2150">
                <a:solidFill>
                  <a:srgbClr val="FF8B39"/>
                </a:solidFill>
                <a:highlight>
                  <a:srgbClr val="262335"/>
                </a:highlight>
                <a:latin typeface="Montserrat"/>
                <a:ea typeface="Montserrat"/>
                <a:cs typeface="Montserrat"/>
                <a:sym typeface="Montserrat"/>
              </a:rPr>
              <a:t>'PUT'</a:t>
            </a:r>
            <a:r>
              <a:rPr lang="tr" sz="2150">
                <a:solidFill>
                  <a:srgbClr val="BBBBBB"/>
                </a:solidFill>
                <a:highlight>
                  <a:srgbClr val="262335"/>
                </a:highlight>
                <a:latin typeface="Montserrat"/>
                <a:ea typeface="Montserrat"/>
                <a:cs typeface="Montserrat"/>
                <a:sym typeface="Montserrat"/>
              </a:rPr>
              <a:t>,</a:t>
            </a:r>
            <a:endParaRPr sz="21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2150">
                <a:solidFill>
                  <a:srgbClr val="BBBBBB"/>
                </a:solidFill>
                <a:highlight>
                  <a:srgbClr val="262335"/>
                </a:highlight>
                <a:latin typeface="Montserrat"/>
                <a:ea typeface="Montserrat"/>
                <a:cs typeface="Montserrat"/>
                <a:sym typeface="Montserrat"/>
              </a:rPr>
              <a:t>  </a:t>
            </a:r>
            <a:r>
              <a:rPr lang="tr" sz="2150">
                <a:solidFill>
                  <a:srgbClr val="2EE2FA"/>
                </a:solidFill>
                <a:highlight>
                  <a:srgbClr val="262335"/>
                </a:highlight>
                <a:latin typeface="Montserrat"/>
                <a:ea typeface="Montserrat"/>
                <a:cs typeface="Montserrat"/>
                <a:sym typeface="Montserrat"/>
              </a:rPr>
              <a:t>body</a:t>
            </a:r>
            <a:r>
              <a:rPr lang="tr" sz="2150">
                <a:solidFill>
                  <a:srgbClr val="B6B1B1"/>
                </a:solidFill>
                <a:highlight>
                  <a:srgbClr val="262335"/>
                </a:highlight>
                <a:latin typeface="Montserrat"/>
                <a:ea typeface="Montserrat"/>
                <a:cs typeface="Montserrat"/>
                <a:sym typeface="Montserrat"/>
              </a:rPr>
              <a:t>:</a:t>
            </a:r>
            <a:r>
              <a:rPr lang="tr" sz="2150">
                <a:solidFill>
                  <a:srgbClr val="BBBBBB"/>
                </a:solidFill>
                <a:highlight>
                  <a:srgbClr val="262335"/>
                </a:highlight>
                <a:latin typeface="Montserrat"/>
                <a:ea typeface="Montserrat"/>
                <a:cs typeface="Montserrat"/>
                <a:sym typeface="Montserrat"/>
              </a:rPr>
              <a:t> </a:t>
            </a:r>
            <a:r>
              <a:rPr lang="tr" sz="2150">
                <a:solidFill>
                  <a:srgbClr val="FF7EDB"/>
                </a:solidFill>
                <a:highlight>
                  <a:srgbClr val="262335"/>
                </a:highlight>
                <a:latin typeface="Montserrat"/>
                <a:ea typeface="Montserrat"/>
                <a:cs typeface="Montserrat"/>
                <a:sym typeface="Montserrat"/>
              </a:rPr>
              <a:t>JSON</a:t>
            </a:r>
            <a:r>
              <a:rPr lang="tr" sz="2150">
                <a:solidFill>
                  <a:srgbClr val="BBBBBB"/>
                </a:solidFill>
                <a:highlight>
                  <a:srgbClr val="262335"/>
                </a:highlight>
                <a:latin typeface="Montserrat"/>
                <a:ea typeface="Montserrat"/>
                <a:cs typeface="Montserrat"/>
                <a:sym typeface="Montserrat"/>
              </a:rPr>
              <a:t>.</a:t>
            </a:r>
            <a:r>
              <a:rPr lang="tr" sz="2150">
                <a:solidFill>
                  <a:srgbClr val="36F9F6"/>
                </a:solidFill>
                <a:highlight>
                  <a:srgbClr val="262335"/>
                </a:highlight>
                <a:latin typeface="Montserrat"/>
                <a:ea typeface="Montserrat"/>
                <a:cs typeface="Montserrat"/>
                <a:sym typeface="Montserrat"/>
              </a:rPr>
              <a:t>stringify</a:t>
            </a:r>
            <a:r>
              <a:rPr lang="tr" sz="2150">
                <a:solidFill>
                  <a:srgbClr val="BBBBBB"/>
                </a:solidFill>
                <a:highlight>
                  <a:srgbClr val="262335"/>
                </a:highlight>
                <a:latin typeface="Montserrat"/>
                <a:ea typeface="Montserrat"/>
                <a:cs typeface="Montserrat"/>
                <a:sym typeface="Montserrat"/>
              </a:rPr>
              <a:t>({ </a:t>
            </a:r>
            <a:r>
              <a:rPr lang="tr" sz="2150">
                <a:solidFill>
                  <a:srgbClr val="2EE2FA"/>
                </a:solidFill>
                <a:highlight>
                  <a:srgbClr val="262335"/>
                </a:highlight>
                <a:latin typeface="Montserrat"/>
                <a:ea typeface="Montserrat"/>
                <a:cs typeface="Montserrat"/>
                <a:sym typeface="Montserrat"/>
              </a:rPr>
              <a:t>id</a:t>
            </a:r>
            <a:r>
              <a:rPr lang="tr" sz="2150">
                <a:solidFill>
                  <a:srgbClr val="B6B1B1"/>
                </a:solidFill>
                <a:highlight>
                  <a:srgbClr val="262335"/>
                </a:highlight>
                <a:latin typeface="Montserrat"/>
                <a:ea typeface="Montserrat"/>
                <a:cs typeface="Montserrat"/>
                <a:sym typeface="Montserrat"/>
              </a:rPr>
              <a:t>:</a:t>
            </a:r>
            <a:r>
              <a:rPr lang="tr" sz="2150">
                <a:solidFill>
                  <a:srgbClr val="BBBBBB"/>
                </a:solidFill>
                <a:highlight>
                  <a:srgbClr val="262335"/>
                </a:highlight>
                <a:latin typeface="Montserrat"/>
                <a:ea typeface="Montserrat"/>
                <a:cs typeface="Montserrat"/>
                <a:sym typeface="Montserrat"/>
              </a:rPr>
              <a:t> </a:t>
            </a:r>
            <a:r>
              <a:rPr lang="tr" sz="2150">
                <a:solidFill>
                  <a:srgbClr val="2EE2FA"/>
                </a:solidFill>
                <a:highlight>
                  <a:srgbClr val="262335"/>
                </a:highlight>
                <a:latin typeface="Montserrat"/>
                <a:ea typeface="Montserrat"/>
                <a:cs typeface="Montserrat"/>
                <a:sym typeface="Montserrat"/>
              </a:rPr>
              <a:t>1</a:t>
            </a:r>
            <a:r>
              <a:rPr lang="tr" sz="2150">
                <a:solidFill>
                  <a:srgbClr val="BBBBBB"/>
                </a:solidFill>
                <a:highlight>
                  <a:srgbClr val="262335"/>
                </a:highlight>
                <a:latin typeface="Montserrat"/>
                <a:ea typeface="Montserrat"/>
                <a:cs typeface="Montserrat"/>
                <a:sym typeface="Montserrat"/>
              </a:rPr>
              <a:t>,</a:t>
            </a:r>
            <a:r>
              <a:rPr lang="tr" sz="2150">
                <a:solidFill>
                  <a:srgbClr val="2EE2FA"/>
                </a:solidFill>
                <a:highlight>
                  <a:srgbClr val="262335"/>
                </a:highlight>
                <a:latin typeface="Montserrat"/>
                <a:ea typeface="Montserrat"/>
                <a:cs typeface="Montserrat"/>
                <a:sym typeface="Montserrat"/>
              </a:rPr>
              <a:t>title</a:t>
            </a:r>
            <a:r>
              <a:rPr lang="tr" sz="2150">
                <a:solidFill>
                  <a:srgbClr val="B6B1B1"/>
                </a:solidFill>
                <a:highlight>
                  <a:srgbClr val="262335"/>
                </a:highlight>
                <a:latin typeface="Montserrat"/>
                <a:ea typeface="Montserrat"/>
                <a:cs typeface="Montserrat"/>
                <a:sym typeface="Montserrat"/>
              </a:rPr>
              <a:t>:</a:t>
            </a:r>
            <a:r>
              <a:rPr lang="tr" sz="2150">
                <a:solidFill>
                  <a:srgbClr val="BBBBBB"/>
                </a:solidFill>
                <a:highlight>
                  <a:srgbClr val="262335"/>
                </a:highlight>
                <a:latin typeface="Montserrat"/>
                <a:ea typeface="Montserrat"/>
                <a:cs typeface="Montserrat"/>
                <a:sym typeface="Montserrat"/>
              </a:rPr>
              <a:t> </a:t>
            </a:r>
            <a:r>
              <a:rPr lang="tr" sz="2150">
                <a:solidFill>
                  <a:srgbClr val="FF8B39"/>
                </a:solidFill>
                <a:highlight>
                  <a:srgbClr val="262335"/>
                </a:highlight>
                <a:latin typeface="Montserrat"/>
                <a:ea typeface="Montserrat"/>
                <a:cs typeface="Montserrat"/>
                <a:sym typeface="Montserrat"/>
              </a:rPr>
              <a:t>'foo'</a:t>
            </a:r>
            <a:r>
              <a:rPr lang="tr" sz="2150">
                <a:solidFill>
                  <a:srgbClr val="BBBBBB"/>
                </a:solidFill>
                <a:highlight>
                  <a:srgbClr val="262335"/>
                </a:highlight>
                <a:latin typeface="Montserrat"/>
                <a:ea typeface="Montserrat"/>
                <a:cs typeface="Montserrat"/>
                <a:sym typeface="Montserrat"/>
              </a:rPr>
              <a:t>,</a:t>
            </a:r>
            <a:r>
              <a:rPr lang="tr" sz="2150">
                <a:solidFill>
                  <a:srgbClr val="2EE2FA"/>
                </a:solidFill>
                <a:highlight>
                  <a:srgbClr val="262335"/>
                </a:highlight>
                <a:latin typeface="Montserrat"/>
                <a:ea typeface="Montserrat"/>
                <a:cs typeface="Montserrat"/>
                <a:sym typeface="Montserrat"/>
              </a:rPr>
              <a:t>body</a:t>
            </a:r>
            <a:r>
              <a:rPr lang="tr" sz="2150">
                <a:solidFill>
                  <a:srgbClr val="B6B1B1"/>
                </a:solidFill>
                <a:highlight>
                  <a:srgbClr val="262335"/>
                </a:highlight>
                <a:latin typeface="Montserrat"/>
                <a:ea typeface="Montserrat"/>
                <a:cs typeface="Montserrat"/>
                <a:sym typeface="Montserrat"/>
              </a:rPr>
              <a:t>:</a:t>
            </a:r>
            <a:r>
              <a:rPr lang="tr" sz="2150">
                <a:solidFill>
                  <a:srgbClr val="BBBBBB"/>
                </a:solidFill>
                <a:highlight>
                  <a:srgbClr val="262335"/>
                </a:highlight>
                <a:latin typeface="Montserrat"/>
                <a:ea typeface="Montserrat"/>
                <a:cs typeface="Montserrat"/>
                <a:sym typeface="Montserrat"/>
              </a:rPr>
              <a:t> </a:t>
            </a:r>
            <a:r>
              <a:rPr lang="tr" sz="2150">
                <a:solidFill>
                  <a:srgbClr val="FF8B39"/>
                </a:solidFill>
                <a:highlight>
                  <a:srgbClr val="262335"/>
                </a:highlight>
                <a:latin typeface="Montserrat"/>
                <a:ea typeface="Montserrat"/>
                <a:cs typeface="Montserrat"/>
                <a:sym typeface="Montserrat"/>
              </a:rPr>
              <a:t>'bar'</a:t>
            </a:r>
            <a:r>
              <a:rPr lang="tr" sz="2150">
                <a:solidFill>
                  <a:srgbClr val="BBBBBB"/>
                </a:solidFill>
                <a:highlight>
                  <a:srgbClr val="262335"/>
                </a:highlight>
                <a:latin typeface="Montserrat"/>
                <a:ea typeface="Montserrat"/>
                <a:cs typeface="Montserrat"/>
                <a:sym typeface="Montserrat"/>
              </a:rPr>
              <a:t>,</a:t>
            </a:r>
            <a:r>
              <a:rPr lang="tr" sz="2150">
                <a:solidFill>
                  <a:srgbClr val="2EE2FA"/>
                </a:solidFill>
                <a:highlight>
                  <a:srgbClr val="262335"/>
                </a:highlight>
                <a:latin typeface="Montserrat"/>
                <a:ea typeface="Montserrat"/>
                <a:cs typeface="Montserrat"/>
                <a:sym typeface="Montserrat"/>
              </a:rPr>
              <a:t>userId</a:t>
            </a:r>
            <a:r>
              <a:rPr lang="tr" sz="2150">
                <a:solidFill>
                  <a:srgbClr val="B6B1B1"/>
                </a:solidFill>
                <a:highlight>
                  <a:srgbClr val="262335"/>
                </a:highlight>
                <a:latin typeface="Montserrat"/>
                <a:ea typeface="Montserrat"/>
                <a:cs typeface="Montserrat"/>
                <a:sym typeface="Montserrat"/>
              </a:rPr>
              <a:t>:</a:t>
            </a:r>
            <a:r>
              <a:rPr lang="tr" sz="2150">
                <a:solidFill>
                  <a:srgbClr val="BBBBBB"/>
                </a:solidFill>
                <a:highlight>
                  <a:srgbClr val="262335"/>
                </a:highlight>
                <a:latin typeface="Montserrat"/>
                <a:ea typeface="Montserrat"/>
                <a:cs typeface="Montserrat"/>
                <a:sym typeface="Montserrat"/>
              </a:rPr>
              <a:t> </a:t>
            </a:r>
            <a:r>
              <a:rPr lang="tr" sz="2150">
                <a:solidFill>
                  <a:srgbClr val="2EE2FA"/>
                </a:solidFill>
                <a:highlight>
                  <a:srgbClr val="262335"/>
                </a:highlight>
                <a:latin typeface="Montserrat"/>
                <a:ea typeface="Montserrat"/>
                <a:cs typeface="Montserrat"/>
                <a:sym typeface="Montserrat"/>
              </a:rPr>
              <a:t>1</a:t>
            </a:r>
            <a:r>
              <a:rPr lang="tr" sz="2150">
                <a:solidFill>
                  <a:srgbClr val="BBBBBB"/>
                </a:solidFill>
                <a:highlight>
                  <a:srgbClr val="262335"/>
                </a:highlight>
                <a:latin typeface="Montserrat"/>
                <a:ea typeface="Montserrat"/>
                <a:cs typeface="Montserrat"/>
                <a:sym typeface="Montserrat"/>
              </a:rPr>
              <a:t> }),</a:t>
            </a:r>
            <a:endParaRPr sz="21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2150">
                <a:solidFill>
                  <a:srgbClr val="BBBBBB"/>
                </a:solidFill>
                <a:highlight>
                  <a:srgbClr val="262335"/>
                </a:highlight>
                <a:latin typeface="Montserrat"/>
                <a:ea typeface="Montserrat"/>
                <a:cs typeface="Montserrat"/>
                <a:sym typeface="Montserrat"/>
              </a:rPr>
              <a:t>  </a:t>
            </a:r>
            <a:r>
              <a:rPr lang="tr" sz="2150">
                <a:solidFill>
                  <a:srgbClr val="2EE2FA"/>
                </a:solidFill>
                <a:highlight>
                  <a:srgbClr val="262335"/>
                </a:highlight>
                <a:latin typeface="Montserrat"/>
                <a:ea typeface="Montserrat"/>
                <a:cs typeface="Montserrat"/>
                <a:sym typeface="Montserrat"/>
              </a:rPr>
              <a:t>headers</a:t>
            </a:r>
            <a:r>
              <a:rPr lang="tr" sz="2150">
                <a:solidFill>
                  <a:srgbClr val="B6B1B1"/>
                </a:solidFill>
                <a:highlight>
                  <a:srgbClr val="262335"/>
                </a:highlight>
                <a:latin typeface="Montserrat"/>
                <a:ea typeface="Montserrat"/>
                <a:cs typeface="Montserrat"/>
                <a:sym typeface="Montserrat"/>
              </a:rPr>
              <a:t>:</a:t>
            </a:r>
            <a:r>
              <a:rPr lang="tr" sz="2150">
                <a:solidFill>
                  <a:srgbClr val="BBBBBB"/>
                </a:solidFill>
                <a:highlight>
                  <a:srgbClr val="262335"/>
                </a:highlight>
                <a:latin typeface="Montserrat"/>
                <a:ea typeface="Montserrat"/>
                <a:cs typeface="Montserrat"/>
                <a:sym typeface="Montserrat"/>
              </a:rPr>
              <a:t> {</a:t>
            </a:r>
            <a:endParaRPr sz="21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2150">
                <a:solidFill>
                  <a:srgbClr val="BBBBBB"/>
                </a:solidFill>
                <a:highlight>
                  <a:srgbClr val="262335"/>
                </a:highlight>
                <a:latin typeface="Montserrat"/>
                <a:ea typeface="Montserrat"/>
                <a:cs typeface="Montserrat"/>
                <a:sym typeface="Montserrat"/>
              </a:rPr>
              <a:t>    </a:t>
            </a:r>
            <a:r>
              <a:rPr lang="tr" sz="2150">
                <a:solidFill>
                  <a:srgbClr val="FF8B39"/>
                </a:solidFill>
                <a:highlight>
                  <a:srgbClr val="262335"/>
                </a:highlight>
                <a:latin typeface="Montserrat"/>
                <a:ea typeface="Montserrat"/>
                <a:cs typeface="Montserrat"/>
                <a:sym typeface="Montserrat"/>
              </a:rPr>
              <a:t>'Content-type'</a:t>
            </a:r>
            <a:r>
              <a:rPr lang="tr" sz="2150">
                <a:solidFill>
                  <a:srgbClr val="B6B1B1"/>
                </a:solidFill>
                <a:highlight>
                  <a:srgbClr val="262335"/>
                </a:highlight>
                <a:latin typeface="Montserrat"/>
                <a:ea typeface="Montserrat"/>
                <a:cs typeface="Montserrat"/>
                <a:sym typeface="Montserrat"/>
              </a:rPr>
              <a:t>:</a:t>
            </a:r>
            <a:r>
              <a:rPr lang="tr" sz="2150">
                <a:solidFill>
                  <a:srgbClr val="BBBBBB"/>
                </a:solidFill>
                <a:highlight>
                  <a:srgbClr val="262335"/>
                </a:highlight>
                <a:latin typeface="Montserrat"/>
                <a:ea typeface="Montserrat"/>
                <a:cs typeface="Montserrat"/>
                <a:sym typeface="Montserrat"/>
              </a:rPr>
              <a:t> </a:t>
            </a:r>
            <a:r>
              <a:rPr lang="tr" sz="2150">
                <a:solidFill>
                  <a:srgbClr val="FF8B39"/>
                </a:solidFill>
                <a:highlight>
                  <a:srgbClr val="262335"/>
                </a:highlight>
                <a:latin typeface="Montserrat"/>
                <a:ea typeface="Montserrat"/>
                <a:cs typeface="Montserrat"/>
                <a:sym typeface="Montserrat"/>
              </a:rPr>
              <a:t>'application/json; charset=UTF-8'</a:t>
            </a:r>
            <a:r>
              <a:rPr lang="tr" sz="2150">
                <a:solidFill>
                  <a:srgbClr val="BBBBBB"/>
                </a:solidFill>
                <a:highlight>
                  <a:srgbClr val="262335"/>
                </a:highlight>
                <a:latin typeface="Montserrat"/>
                <a:ea typeface="Montserrat"/>
                <a:cs typeface="Montserrat"/>
                <a:sym typeface="Montserrat"/>
              </a:rPr>
              <a:t>,</a:t>
            </a:r>
            <a:endParaRPr sz="21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2150">
                <a:solidFill>
                  <a:srgbClr val="BBBBBB"/>
                </a:solidFill>
                <a:highlight>
                  <a:srgbClr val="262335"/>
                </a:highlight>
                <a:latin typeface="Montserrat"/>
                <a:ea typeface="Montserrat"/>
                <a:cs typeface="Montserrat"/>
                <a:sym typeface="Montserrat"/>
              </a:rPr>
              <a:t>  },</a:t>
            </a:r>
            <a:endParaRPr sz="21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2150">
                <a:solidFill>
                  <a:srgbClr val="BBBBBB"/>
                </a:solidFill>
                <a:highlight>
                  <a:srgbClr val="262335"/>
                </a:highlight>
                <a:latin typeface="Montserrat"/>
                <a:ea typeface="Montserrat"/>
                <a:cs typeface="Montserrat"/>
                <a:sym typeface="Montserrat"/>
              </a:rPr>
              <a:t>})</a:t>
            </a:r>
            <a:endParaRPr sz="21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2600">
              <a:solidFill>
                <a:srgbClr val="FEDE5D"/>
              </a:solidFill>
              <a:highlight>
                <a:srgbClr val="262335"/>
              </a:highlight>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body" idx="1"/>
          </p:nvPr>
        </p:nvSpPr>
        <p:spPr>
          <a:xfrm>
            <a:off x="292550" y="183025"/>
            <a:ext cx="8807700" cy="10473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1200"/>
              </a:spcAft>
              <a:buClr>
                <a:schemeClr val="dk1"/>
              </a:buClr>
              <a:buSzPts val="1100"/>
              <a:buFont typeface="Arial"/>
              <a:buNone/>
            </a:pPr>
            <a:r>
              <a:rPr lang="tr" sz="2100" b="1">
                <a:solidFill>
                  <a:srgbClr val="6747C7"/>
                </a:solidFill>
                <a:highlight>
                  <a:srgbClr val="FFFFFF"/>
                </a:highlight>
                <a:latin typeface="Montserrat"/>
                <a:ea typeface="Montserrat"/>
                <a:cs typeface="Montserrat"/>
                <a:sym typeface="Montserrat"/>
              </a:rPr>
              <a:t>Fetch </a:t>
            </a:r>
            <a:r>
              <a:rPr lang="tr" sz="2100" b="1">
                <a:solidFill>
                  <a:srgbClr val="262335"/>
                </a:solidFill>
                <a:highlight>
                  <a:srgbClr val="FFFFFF"/>
                </a:highlight>
                <a:latin typeface="Montserrat"/>
                <a:ea typeface="Montserrat"/>
                <a:cs typeface="Montserrat"/>
                <a:sym typeface="Montserrat"/>
              </a:rPr>
              <a:t>ile </a:t>
            </a:r>
            <a:r>
              <a:rPr lang="tr" sz="2100" b="1">
                <a:solidFill>
                  <a:srgbClr val="6747C7"/>
                </a:solidFill>
                <a:highlight>
                  <a:srgbClr val="FFFFFF"/>
                </a:highlight>
                <a:latin typeface="Montserrat"/>
                <a:ea typeface="Montserrat"/>
                <a:cs typeface="Montserrat"/>
                <a:sym typeface="Montserrat"/>
              </a:rPr>
              <a:t>Delete Methodu </a:t>
            </a:r>
            <a:r>
              <a:rPr lang="tr" sz="2100" b="1">
                <a:solidFill>
                  <a:srgbClr val="262C38"/>
                </a:solidFill>
                <a:highlight>
                  <a:srgbClr val="FFFFFF"/>
                </a:highlight>
                <a:latin typeface="Montserrat"/>
                <a:ea typeface="Montserrat"/>
                <a:cs typeface="Montserrat"/>
                <a:sym typeface="Montserrat"/>
              </a:rPr>
              <a:t>Nasıl Kullanılır?</a:t>
            </a:r>
            <a:br>
              <a:rPr lang="tr" sz="2100" b="1">
                <a:solidFill>
                  <a:srgbClr val="262C38"/>
                </a:solidFill>
                <a:highlight>
                  <a:srgbClr val="FFFFFF"/>
                </a:highlight>
                <a:latin typeface="Montserrat"/>
                <a:ea typeface="Montserrat"/>
                <a:cs typeface="Montserrat"/>
                <a:sym typeface="Montserrat"/>
              </a:rPr>
            </a:br>
            <a:r>
              <a:rPr lang="tr" sz="2100">
                <a:solidFill>
                  <a:srgbClr val="262C38"/>
                </a:solidFill>
                <a:highlight>
                  <a:srgbClr val="FFFFFF"/>
                </a:highlight>
                <a:latin typeface="Poppins"/>
                <a:ea typeface="Poppins"/>
                <a:cs typeface="Poppins"/>
                <a:sym typeface="Poppins"/>
              </a:rPr>
              <a:t>API’ de mevcut olan postu silme işlemi aşşağıdaki gibidir.</a:t>
            </a:r>
            <a:endParaRPr sz="1900">
              <a:solidFill>
                <a:srgbClr val="2F1C6A"/>
              </a:solidFill>
              <a:highlight>
                <a:srgbClr val="FFFFFF"/>
              </a:highlight>
            </a:endParaRPr>
          </a:p>
        </p:txBody>
      </p:sp>
      <p:sp>
        <p:nvSpPr>
          <p:cNvPr id="258" name="Google Shape;258;p35"/>
          <p:cNvSpPr txBox="1">
            <a:spLocks noGrp="1"/>
          </p:cNvSpPr>
          <p:nvPr>
            <p:ph type="body" idx="1"/>
          </p:nvPr>
        </p:nvSpPr>
        <p:spPr>
          <a:xfrm>
            <a:off x="292550" y="1306900"/>
            <a:ext cx="8751000" cy="18510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2000">
                <a:solidFill>
                  <a:srgbClr val="36F9F6"/>
                </a:solidFill>
                <a:highlight>
                  <a:srgbClr val="262335"/>
                </a:highlight>
                <a:latin typeface="Montserrat"/>
                <a:ea typeface="Montserrat"/>
                <a:cs typeface="Montserrat"/>
                <a:sym typeface="Montserrat"/>
              </a:rPr>
              <a:t>fetch</a:t>
            </a:r>
            <a:r>
              <a:rPr lang="tr" sz="2000">
                <a:solidFill>
                  <a:srgbClr val="BBBBBB"/>
                </a:solidFill>
                <a:highlight>
                  <a:srgbClr val="262335"/>
                </a:highlight>
                <a:latin typeface="Montserrat"/>
                <a:ea typeface="Montserrat"/>
                <a:cs typeface="Montserrat"/>
                <a:sym typeface="Montserrat"/>
              </a:rPr>
              <a:t>(</a:t>
            </a:r>
            <a:r>
              <a:rPr lang="tr" sz="2000">
                <a:solidFill>
                  <a:srgbClr val="FF8B39"/>
                </a:solidFill>
                <a:highlight>
                  <a:srgbClr val="262335"/>
                </a:highlight>
                <a:latin typeface="Montserrat"/>
                <a:ea typeface="Montserrat"/>
                <a:cs typeface="Montserrat"/>
                <a:sym typeface="Montserrat"/>
              </a:rPr>
              <a:t>'https://jsonplaceholder.typicode.com/posts/1'</a:t>
            </a:r>
            <a:r>
              <a:rPr lang="tr" sz="2000">
                <a:solidFill>
                  <a:srgbClr val="BBBBBB"/>
                </a:solidFill>
                <a:highlight>
                  <a:srgbClr val="262335"/>
                </a:highlight>
                <a:latin typeface="Montserrat"/>
                <a:ea typeface="Montserrat"/>
                <a:cs typeface="Montserrat"/>
                <a:sym typeface="Montserrat"/>
              </a:rPr>
              <a:t>, {</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r>
              <a:rPr lang="tr" sz="2000">
                <a:solidFill>
                  <a:srgbClr val="2EE2FA"/>
                </a:solidFill>
                <a:highlight>
                  <a:srgbClr val="262335"/>
                </a:highlight>
                <a:latin typeface="Montserrat"/>
                <a:ea typeface="Montserrat"/>
                <a:cs typeface="Montserrat"/>
                <a:sym typeface="Montserrat"/>
              </a:rPr>
              <a:t>method</a:t>
            </a:r>
            <a:r>
              <a:rPr lang="tr" sz="2000">
                <a:solidFill>
                  <a:srgbClr val="B6B1B1"/>
                </a:solidFill>
                <a:highlight>
                  <a:srgbClr val="262335"/>
                </a:highlight>
                <a:latin typeface="Montserrat"/>
                <a:ea typeface="Montserrat"/>
                <a:cs typeface="Montserrat"/>
                <a:sym typeface="Montserrat"/>
              </a:rPr>
              <a:t>:</a:t>
            </a:r>
            <a:r>
              <a:rPr lang="tr" sz="2000">
                <a:solidFill>
                  <a:srgbClr val="BBBBBB"/>
                </a:solidFill>
                <a:highlight>
                  <a:srgbClr val="262335"/>
                </a:highlight>
                <a:latin typeface="Montserrat"/>
                <a:ea typeface="Montserrat"/>
                <a:cs typeface="Montserrat"/>
                <a:sym typeface="Montserrat"/>
              </a:rPr>
              <a:t> </a:t>
            </a:r>
            <a:r>
              <a:rPr lang="tr" sz="2000">
                <a:solidFill>
                  <a:srgbClr val="FF8B39"/>
                </a:solidFill>
                <a:highlight>
                  <a:srgbClr val="262335"/>
                </a:highlight>
                <a:latin typeface="Montserrat"/>
                <a:ea typeface="Montserrat"/>
                <a:cs typeface="Montserrat"/>
                <a:sym typeface="Montserrat"/>
              </a:rPr>
              <a:t>'DELETE'</a:t>
            </a:r>
            <a:r>
              <a:rPr lang="tr" sz="2000">
                <a:solidFill>
                  <a:srgbClr val="BBBBBB"/>
                </a:solidFill>
                <a:highlight>
                  <a:srgbClr val="262335"/>
                </a:highlight>
                <a:latin typeface="Montserrat"/>
                <a:ea typeface="Montserrat"/>
                <a:cs typeface="Montserrat"/>
                <a:sym typeface="Montserrat"/>
              </a:rPr>
              <a:t>,</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Clr>
                <a:schemeClr val="dk1"/>
              </a:buClr>
              <a:buSzPts val="1100"/>
              <a:buFont typeface="Arial"/>
              <a:buNone/>
            </a:pPr>
            <a:r>
              <a:rPr lang="tr" sz="2000">
                <a:solidFill>
                  <a:srgbClr val="BBBBBB"/>
                </a:solidFill>
                <a:highlight>
                  <a:srgbClr val="262335"/>
                </a:highlight>
                <a:latin typeface="Montserrat"/>
                <a:ea typeface="Montserrat"/>
                <a:cs typeface="Montserrat"/>
                <a:sym typeface="Montserrat"/>
              </a:rPr>
              <a:t>   .</a:t>
            </a:r>
            <a:r>
              <a:rPr lang="tr" sz="2000">
                <a:solidFill>
                  <a:srgbClr val="36F9F6"/>
                </a:solidFill>
                <a:highlight>
                  <a:srgbClr val="262335"/>
                </a:highlight>
                <a:latin typeface="Montserrat"/>
                <a:ea typeface="Montserrat"/>
                <a:cs typeface="Montserrat"/>
                <a:sym typeface="Montserrat"/>
              </a:rPr>
              <a:t>then</a:t>
            </a:r>
            <a:r>
              <a:rPr lang="tr" sz="2000">
                <a:solidFill>
                  <a:srgbClr val="BBBBBB"/>
                </a:solidFill>
                <a:highlight>
                  <a:srgbClr val="262335"/>
                </a:highlight>
                <a:latin typeface="Montserrat"/>
                <a:ea typeface="Montserrat"/>
                <a:cs typeface="Montserrat"/>
                <a:sym typeface="Montserrat"/>
              </a:rPr>
              <a:t>((</a:t>
            </a:r>
            <a:r>
              <a:rPr lang="tr" sz="2000" i="1">
                <a:solidFill>
                  <a:srgbClr val="FF7EDB"/>
                </a:solidFill>
                <a:highlight>
                  <a:srgbClr val="262335"/>
                </a:highlight>
                <a:latin typeface="Montserrat"/>
                <a:ea typeface="Montserrat"/>
                <a:cs typeface="Montserrat"/>
                <a:sym typeface="Montserrat"/>
              </a:rPr>
              <a:t>res</a:t>
            </a:r>
            <a:r>
              <a:rPr lang="tr" sz="2000">
                <a:solidFill>
                  <a:srgbClr val="BBBBBB"/>
                </a:solidFill>
                <a:highlight>
                  <a:srgbClr val="262335"/>
                </a:highlight>
                <a:latin typeface="Montserrat"/>
                <a:ea typeface="Montserrat"/>
                <a:cs typeface="Montserrat"/>
                <a:sym typeface="Montserrat"/>
              </a:rPr>
              <a:t>) </a:t>
            </a:r>
            <a:r>
              <a:rPr lang="tr" sz="2000">
                <a:solidFill>
                  <a:srgbClr val="FEDE5D"/>
                </a:solidFill>
                <a:highlight>
                  <a:srgbClr val="262335"/>
                </a:highlight>
                <a:latin typeface="Montserrat"/>
                <a:ea typeface="Montserrat"/>
                <a:cs typeface="Montserrat"/>
                <a:sym typeface="Montserrat"/>
              </a:rPr>
              <a:t>=&gt;</a:t>
            </a:r>
            <a:r>
              <a:rPr lang="tr" sz="2000">
                <a:solidFill>
                  <a:srgbClr val="BBBBBB"/>
                </a:solidFill>
                <a:highlight>
                  <a:srgbClr val="262335"/>
                </a:highlight>
                <a:latin typeface="Montserrat"/>
                <a:ea typeface="Montserrat"/>
                <a:cs typeface="Montserrat"/>
                <a:sym typeface="Montserrat"/>
              </a:rPr>
              <a:t> </a:t>
            </a:r>
            <a:r>
              <a:rPr lang="tr" sz="2000">
                <a:solidFill>
                  <a:srgbClr val="FF7EDB"/>
                </a:solidFill>
                <a:highlight>
                  <a:srgbClr val="262335"/>
                </a:highlight>
                <a:latin typeface="Montserrat"/>
                <a:ea typeface="Montserrat"/>
                <a:cs typeface="Montserrat"/>
                <a:sym typeface="Montserrat"/>
              </a:rPr>
              <a:t>console</a:t>
            </a:r>
            <a:r>
              <a:rPr lang="tr" sz="2000">
                <a:solidFill>
                  <a:srgbClr val="BBBBBB"/>
                </a:solidFill>
                <a:highlight>
                  <a:srgbClr val="262335"/>
                </a:highlight>
                <a:latin typeface="Montserrat"/>
                <a:ea typeface="Montserrat"/>
                <a:cs typeface="Montserrat"/>
                <a:sym typeface="Montserrat"/>
              </a:rPr>
              <a:t>.</a:t>
            </a:r>
            <a:r>
              <a:rPr lang="tr" sz="2000">
                <a:solidFill>
                  <a:srgbClr val="36F9F6"/>
                </a:solidFill>
                <a:highlight>
                  <a:srgbClr val="262335"/>
                </a:highlight>
                <a:latin typeface="Montserrat"/>
                <a:ea typeface="Montserrat"/>
                <a:cs typeface="Montserrat"/>
                <a:sym typeface="Montserrat"/>
              </a:rPr>
              <a:t>log</a:t>
            </a:r>
            <a:r>
              <a:rPr lang="tr" sz="2000">
                <a:solidFill>
                  <a:srgbClr val="BBBBBB"/>
                </a:solidFill>
                <a:highlight>
                  <a:srgbClr val="262335"/>
                </a:highlight>
                <a:latin typeface="Montserrat"/>
                <a:ea typeface="Montserrat"/>
                <a:cs typeface="Montserrat"/>
                <a:sym typeface="Montserrat"/>
              </a:rPr>
              <a:t>(</a:t>
            </a:r>
            <a:r>
              <a:rPr lang="tr" sz="2000" i="1">
                <a:solidFill>
                  <a:srgbClr val="FF7EDB"/>
                </a:solidFill>
                <a:highlight>
                  <a:srgbClr val="262335"/>
                </a:highlight>
                <a:latin typeface="Montserrat"/>
                <a:ea typeface="Montserrat"/>
                <a:cs typeface="Montserrat"/>
                <a:sym typeface="Montserrat"/>
              </a:rPr>
              <a:t>res</a:t>
            </a:r>
            <a:r>
              <a:rPr lang="tr" sz="2000">
                <a:solidFill>
                  <a:srgbClr val="BBBBBB"/>
                </a:solidFill>
                <a:highlight>
                  <a:srgbClr val="262335"/>
                </a:highlight>
                <a:latin typeface="Montserrat"/>
                <a:ea typeface="Montserrat"/>
                <a:cs typeface="Montserrat"/>
                <a:sym typeface="Montserrat"/>
              </a:rPr>
              <a:t>));</a:t>
            </a:r>
            <a:endParaRPr sz="2000">
              <a:solidFill>
                <a:srgbClr val="36F9F6"/>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2000">
              <a:solidFill>
                <a:srgbClr val="FEDE5D"/>
              </a:solidFill>
              <a:highlight>
                <a:srgbClr val="262335"/>
              </a:highlight>
              <a:latin typeface="Montserrat"/>
              <a:ea typeface="Montserrat"/>
              <a:cs typeface="Montserrat"/>
              <a:sym typeface="Montserrat"/>
            </a:endParaRPr>
          </a:p>
        </p:txBody>
      </p:sp>
      <p:sp>
        <p:nvSpPr>
          <p:cNvPr id="259" name="Google Shape;259;p35"/>
          <p:cNvSpPr txBox="1">
            <a:spLocks noGrp="1"/>
          </p:cNvSpPr>
          <p:nvPr>
            <p:ph type="body" idx="1"/>
          </p:nvPr>
        </p:nvSpPr>
        <p:spPr>
          <a:xfrm>
            <a:off x="292550" y="3275475"/>
            <a:ext cx="8807700" cy="15183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tr" sz="1600">
                <a:solidFill>
                  <a:schemeClr val="dk1"/>
                </a:solidFill>
                <a:latin typeface="Poppins"/>
                <a:ea typeface="Poppins"/>
                <a:cs typeface="Poppins"/>
                <a:sym typeface="Poppins"/>
              </a:rPr>
              <a:t>Dikkat edilmesi gerekenler:</a:t>
            </a:r>
            <a:endParaRPr sz="1600">
              <a:solidFill>
                <a:schemeClr val="dk1"/>
              </a:solidFill>
              <a:latin typeface="Poppins"/>
              <a:ea typeface="Poppins"/>
              <a:cs typeface="Poppins"/>
              <a:sym typeface="Poppins"/>
            </a:endParaRPr>
          </a:p>
          <a:p>
            <a:pPr marL="0" lvl="0" indent="0" algn="l" rtl="0">
              <a:lnSpc>
                <a:spcPct val="150000"/>
              </a:lnSpc>
              <a:spcBef>
                <a:spcPts val="1200"/>
              </a:spcBef>
              <a:spcAft>
                <a:spcPts val="0"/>
              </a:spcAft>
              <a:buClr>
                <a:schemeClr val="dk1"/>
              </a:buClr>
              <a:buSzPts val="1100"/>
              <a:buFont typeface="Arial"/>
              <a:buNone/>
            </a:pPr>
            <a:r>
              <a:rPr lang="tr" sz="1600" b="1">
                <a:solidFill>
                  <a:schemeClr val="dk1"/>
                </a:solidFill>
                <a:latin typeface="Poppins"/>
                <a:ea typeface="Poppins"/>
                <a:cs typeface="Poppins"/>
                <a:sym typeface="Poppins"/>
              </a:rPr>
              <a:t>Doğru URI</a:t>
            </a:r>
            <a:r>
              <a:rPr lang="tr" sz="1600">
                <a:solidFill>
                  <a:schemeClr val="dk1"/>
                </a:solidFill>
                <a:latin typeface="Poppins"/>
                <a:ea typeface="Poppins"/>
                <a:cs typeface="Poppins"/>
                <a:sym typeface="Poppins"/>
              </a:rPr>
              <a:t>: Silinmesi istenen kaynağın URI'si </a:t>
            </a:r>
            <a:r>
              <a:rPr lang="tr" sz="1600">
                <a:solidFill>
                  <a:srgbClr val="6747C7"/>
                </a:solidFill>
                <a:latin typeface="Poppins"/>
                <a:ea typeface="Poppins"/>
                <a:cs typeface="Poppins"/>
                <a:sym typeface="Poppins"/>
              </a:rPr>
              <a:t>doğru </a:t>
            </a:r>
            <a:r>
              <a:rPr lang="tr" sz="1600">
                <a:solidFill>
                  <a:schemeClr val="dk1"/>
                </a:solidFill>
                <a:latin typeface="Poppins"/>
                <a:ea typeface="Poppins"/>
                <a:cs typeface="Poppins"/>
                <a:sym typeface="Poppins"/>
              </a:rPr>
              <a:t>şekilde belirtilmelidir</a:t>
            </a:r>
            <a:endParaRPr sz="1600">
              <a:solidFill>
                <a:schemeClr val="dk1"/>
              </a:solidFill>
              <a:latin typeface="Poppins"/>
              <a:ea typeface="Poppins"/>
              <a:cs typeface="Poppins"/>
              <a:sym typeface="Poppins"/>
            </a:endParaRPr>
          </a:p>
          <a:p>
            <a:pPr marL="0" lvl="0" indent="0" algn="l" rtl="0">
              <a:lnSpc>
                <a:spcPct val="150000"/>
              </a:lnSpc>
              <a:spcBef>
                <a:spcPts val="1200"/>
              </a:spcBef>
              <a:spcAft>
                <a:spcPts val="1200"/>
              </a:spcAft>
              <a:buClr>
                <a:schemeClr val="dk1"/>
              </a:buClr>
              <a:buSzPts val="1100"/>
              <a:buFont typeface="Arial"/>
              <a:buNone/>
            </a:pPr>
            <a:r>
              <a:rPr lang="tr" sz="1600" b="1">
                <a:solidFill>
                  <a:schemeClr val="dk1"/>
                </a:solidFill>
                <a:latin typeface="Poppins"/>
                <a:ea typeface="Poppins"/>
                <a:cs typeface="Poppins"/>
                <a:sym typeface="Poppins"/>
              </a:rPr>
              <a:t>Geri Alınamaz Olma</a:t>
            </a:r>
            <a:r>
              <a:rPr lang="tr" sz="1600">
                <a:solidFill>
                  <a:schemeClr val="dk1"/>
                </a:solidFill>
                <a:latin typeface="Poppins"/>
                <a:ea typeface="Poppins"/>
                <a:cs typeface="Poppins"/>
                <a:sym typeface="Poppins"/>
              </a:rPr>
              <a:t>: DELETE methodu çalıştıktan sonra kaynak </a:t>
            </a:r>
            <a:r>
              <a:rPr lang="tr" sz="1600">
                <a:solidFill>
                  <a:srgbClr val="6747C7"/>
                </a:solidFill>
                <a:latin typeface="Poppins"/>
                <a:ea typeface="Poppins"/>
                <a:cs typeface="Poppins"/>
                <a:sym typeface="Poppins"/>
              </a:rPr>
              <a:t>geri alınamaz</a:t>
            </a:r>
            <a:r>
              <a:rPr lang="tr" sz="1600">
                <a:solidFill>
                  <a:schemeClr val="dk1"/>
                </a:solidFill>
                <a:latin typeface="Poppins"/>
                <a:ea typeface="Poppins"/>
                <a:cs typeface="Poppins"/>
                <a:sym typeface="Poppins"/>
              </a:rPr>
              <a:t>, dikkatli kullanılmalıdır</a:t>
            </a:r>
            <a:endParaRPr sz="1600">
              <a:solidFill>
                <a:schemeClr val="dk1"/>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body" idx="1"/>
          </p:nvPr>
        </p:nvSpPr>
        <p:spPr>
          <a:xfrm>
            <a:off x="196500" y="170850"/>
            <a:ext cx="8817600" cy="16143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tr" sz="2200" b="1">
                <a:solidFill>
                  <a:srgbClr val="6747C7"/>
                </a:solidFill>
                <a:highlight>
                  <a:srgbClr val="FFFFFF"/>
                </a:highlight>
                <a:latin typeface="Montserrat"/>
                <a:ea typeface="Montserrat"/>
                <a:cs typeface="Montserrat"/>
                <a:sym typeface="Montserrat"/>
              </a:rPr>
              <a:t>                                Axios()</a:t>
            </a:r>
            <a:r>
              <a:rPr lang="tr" sz="2200">
                <a:solidFill>
                  <a:srgbClr val="2F1C6A"/>
                </a:solidFill>
                <a:highlight>
                  <a:srgbClr val="FFFFFF"/>
                </a:highlight>
                <a:latin typeface="Montserrat"/>
                <a:ea typeface="Montserrat"/>
                <a:cs typeface="Montserrat"/>
                <a:sym typeface="Montserrat"/>
              </a:rPr>
              <a:t>: </a:t>
            </a:r>
            <a:r>
              <a:rPr lang="tr" sz="2200" b="1">
                <a:solidFill>
                  <a:srgbClr val="262C38"/>
                </a:solidFill>
                <a:highlight>
                  <a:srgbClr val="FFFFFF"/>
                </a:highlight>
                <a:latin typeface="Montserrat"/>
                <a:ea typeface="Montserrat"/>
                <a:cs typeface="Montserrat"/>
                <a:sym typeface="Montserrat"/>
              </a:rPr>
              <a:t>TEMEL Kullanım</a:t>
            </a:r>
            <a:endParaRPr sz="2200" b="1">
              <a:solidFill>
                <a:srgbClr val="262C38"/>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Clr>
                <a:schemeClr val="dk1"/>
              </a:buClr>
              <a:buSzPts val="1100"/>
              <a:buFont typeface="Arial"/>
              <a:buNone/>
            </a:pPr>
            <a:r>
              <a:rPr lang="tr" sz="1900">
                <a:solidFill>
                  <a:schemeClr val="dk1"/>
                </a:solidFill>
                <a:highlight>
                  <a:srgbClr val="FFFFFF"/>
                </a:highlight>
              </a:rPr>
              <a:t>Axiosu kullanmak için önce axios kütüphanesi projeye dahil etmemiz gerekiyor.</a:t>
            </a:r>
            <a:endParaRPr sz="1900">
              <a:solidFill>
                <a:schemeClr val="dk1"/>
              </a:solidFill>
              <a:highlight>
                <a:srgbClr val="FFFFFF"/>
              </a:highlight>
            </a:endParaRPr>
          </a:p>
          <a:p>
            <a:pPr marL="0" lvl="0" indent="0" algn="l" rtl="0">
              <a:lnSpc>
                <a:spcPct val="150000"/>
              </a:lnSpc>
              <a:spcBef>
                <a:spcPts val="1200"/>
              </a:spcBef>
              <a:spcAft>
                <a:spcPts val="1200"/>
              </a:spcAft>
              <a:buClr>
                <a:schemeClr val="dk1"/>
              </a:buClr>
              <a:buSzPts val="1100"/>
              <a:buFont typeface="Arial"/>
              <a:buNone/>
            </a:pPr>
            <a:r>
              <a:rPr lang="tr" sz="1900">
                <a:solidFill>
                  <a:srgbClr val="2F1C6A"/>
                </a:solidFill>
                <a:highlight>
                  <a:srgbClr val="FFFFFF"/>
                </a:highlight>
              </a:rPr>
              <a:t>Node.js için terminale aşşağıdaki komutu girerek projeye dahil edebilirsiniz</a:t>
            </a:r>
            <a:endParaRPr sz="1900">
              <a:solidFill>
                <a:srgbClr val="2F1C6A"/>
              </a:solidFill>
              <a:highlight>
                <a:srgbClr val="FFFFFF"/>
              </a:highlight>
            </a:endParaRPr>
          </a:p>
        </p:txBody>
      </p:sp>
      <p:sp>
        <p:nvSpPr>
          <p:cNvPr id="265" name="Google Shape;265;p36"/>
          <p:cNvSpPr txBox="1">
            <a:spLocks noGrp="1"/>
          </p:cNvSpPr>
          <p:nvPr>
            <p:ph type="body" idx="1"/>
          </p:nvPr>
        </p:nvSpPr>
        <p:spPr>
          <a:xfrm>
            <a:off x="196500" y="1944300"/>
            <a:ext cx="8751000" cy="5073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2000">
                <a:solidFill>
                  <a:srgbClr val="36F9F6"/>
                </a:solidFill>
                <a:highlight>
                  <a:srgbClr val="262335"/>
                </a:highlight>
                <a:latin typeface="Poppins"/>
                <a:ea typeface="Poppins"/>
                <a:cs typeface="Poppins"/>
                <a:sym typeface="Poppins"/>
              </a:rPr>
              <a:t>npm </a:t>
            </a:r>
            <a:r>
              <a:rPr lang="tr">
                <a:solidFill>
                  <a:srgbClr val="FF7EDB"/>
                </a:solidFill>
                <a:highlight>
                  <a:srgbClr val="262335"/>
                </a:highlight>
                <a:latin typeface="Poppins"/>
                <a:ea typeface="Poppins"/>
                <a:cs typeface="Poppins"/>
                <a:sym typeface="Poppins"/>
              </a:rPr>
              <a:t>install  </a:t>
            </a:r>
            <a:r>
              <a:rPr lang="tr">
                <a:solidFill>
                  <a:srgbClr val="FEDE5D"/>
                </a:solidFill>
                <a:highlight>
                  <a:srgbClr val="262335"/>
                </a:highlight>
                <a:latin typeface="Poppins"/>
                <a:ea typeface="Poppins"/>
                <a:cs typeface="Poppins"/>
                <a:sym typeface="Poppins"/>
              </a:rPr>
              <a:t>axios</a:t>
            </a:r>
            <a:r>
              <a:rPr lang="tr">
                <a:solidFill>
                  <a:srgbClr val="BBBBBB"/>
                </a:solidFill>
                <a:highlight>
                  <a:srgbClr val="262335"/>
                </a:highlight>
                <a:latin typeface="Poppins"/>
                <a:ea typeface="Poppins"/>
                <a:cs typeface="Poppins"/>
                <a:sym typeface="Poppins"/>
              </a:rPr>
              <a:t> </a:t>
            </a:r>
            <a:endParaRPr sz="2000">
              <a:solidFill>
                <a:srgbClr val="FEDE5D"/>
              </a:solidFill>
              <a:highlight>
                <a:srgbClr val="262335"/>
              </a:highlight>
              <a:latin typeface="Poppins"/>
              <a:ea typeface="Poppins"/>
              <a:cs typeface="Poppins"/>
              <a:sym typeface="Poppins"/>
            </a:endParaRPr>
          </a:p>
        </p:txBody>
      </p:sp>
      <p:sp>
        <p:nvSpPr>
          <p:cNvPr id="266" name="Google Shape;266;p36"/>
          <p:cNvSpPr txBox="1">
            <a:spLocks noGrp="1"/>
          </p:cNvSpPr>
          <p:nvPr>
            <p:ph type="body" idx="1"/>
          </p:nvPr>
        </p:nvSpPr>
        <p:spPr>
          <a:xfrm>
            <a:off x="196500" y="2610750"/>
            <a:ext cx="8219100" cy="5415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900"/>
              </a:spcAft>
              <a:buClr>
                <a:schemeClr val="dk1"/>
              </a:buClr>
              <a:buSzPts val="1100"/>
              <a:buFont typeface="Arial"/>
              <a:buNone/>
            </a:pPr>
            <a:r>
              <a:rPr lang="tr" sz="1900">
                <a:solidFill>
                  <a:srgbClr val="262C38"/>
                </a:solidFill>
                <a:highlight>
                  <a:srgbClr val="FFFFFF"/>
                </a:highlight>
              </a:rPr>
              <a:t>Bir react projesinde kullanımı için izlemeniz gereken diğer adımlar:</a:t>
            </a:r>
            <a:endParaRPr/>
          </a:p>
        </p:txBody>
      </p:sp>
      <p:sp>
        <p:nvSpPr>
          <p:cNvPr id="267" name="Google Shape;267;p36"/>
          <p:cNvSpPr txBox="1">
            <a:spLocks noGrp="1"/>
          </p:cNvSpPr>
          <p:nvPr>
            <p:ph type="body" idx="1"/>
          </p:nvPr>
        </p:nvSpPr>
        <p:spPr>
          <a:xfrm>
            <a:off x="196500" y="4218800"/>
            <a:ext cx="8751000" cy="4581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1900">
                <a:solidFill>
                  <a:srgbClr val="72F1B8"/>
                </a:solidFill>
                <a:highlight>
                  <a:srgbClr val="262335"/>
                </a:highlight>
                <a:latin typeface="Montserrat"/>
                <a:ea typeface="Montserrat"/>
                <a:cs typeface="Montserrat"/>
                <a:sym typeface="Montserrat"/>
              </a:rPr>
              <a:t>import</a:t>
            </a:r>
            <a:r>
              <a:rPr lang="tr" sz="1900">
                <a:solidFill>
                  <a:srgbClr val="BBBBBB"/>
                </a:solidFill>
                <a:highlight>
                  <a:srgbClr val="262335"/>
                </a:highlight>
                <a:latin typeface="Montserrat"/>
                <a:ea typeface="Montserrat"/>
                <a:cs typeface="Montserrat"/>
                <a:sym typeface="Montserrat"/>
              </a:rPr>
              <a:t> </a:t>
            </a:r>
            <a:r>
              <a:rPr lang="tr" sz="1900">
                <a:solidFill>
                  <a:srgbClr val="FF7EDB"/>
                </a:solidFill>
                <a:highlight>
                  <a:srgbClr val="262335"/>
                </a:highlight>
                <a:latin typeface="Montserrat"/>
                <a:ea typeface="Montserrat"/>
                <a:cs typeface="Montserrat"/>
                <a:sym typeface="Montserrat"/>
              </a:rPr>
              <a:t>axios</a:t>
            </a:r>
            <a:r>
              <a:rPr lang="tr" sz="1900">
                <a:solidFill>
                  <a:srgbClr val="BBBBBB"/>
                </a:solidFill>
                <a:highlight>
                  <a:srgbClr val="262335"/>
                </a:highlight>
                <a:latin typeface="Montserrat"/>
                <a:ea typeface="Montserrat"/>
                <a:cs typeface="Montserrat"/>
                <a:sym typeface="Montserrat"/>
              </a:rPr>
              <a:t> </a:t>
            </a:r>
            <a:r>
              <a:rPr lang="tr" sz="1900">
                <a:solidFill>
                  <a:srgbClr val="FEDE5D"/>
                </a:solidFill>
                <a:highlight>
                  <a:srgbClr val="262335"/>
                </a:highlight>
                <a:latin typeface="Montserrat"/>
                <a:ea typeface="Montserrat"/>
                <a:cs typeface="Montserrat"/>
                <a:sym typeface="Montserrat"/>
              </a:rPr>
              <a:t>from</a:t>
            </a:r>
            <a:r>
              <a:rPr lang="tr" sz="1900">
                <a:solidFill>
                  <a:srgbClr val="BBBBBB"/>
                </a:solidFill>
                <a:highlight>
                  <a:srgbClr val="262335"/>
                </a:highlight>
                <a:latin typeface="Montserrat"/>
                <a:ea typeface="Montserrat"/>
                <a:cs typeface="Montserrat"/>
                <a:sym typeface="Montserrat"/>
              </a:rPr>
              <a:t> </a:t>
            </a:r>
            <a:r>
              <a:rPr lang="tr" sz="1900">
                <a:solidFill>
                  <a:srgbClr val="FF8B39"/>
                </a:solidFill>
                <a:highlight>
                  <a:srgbClr val="262335"/>
                </a:highlight>
                <a:latin typeface="Montserrat"/>
                <a:ea typeface="Montserrat"/>
                <a:cs typeface="Montserrat"/>
                <a:sym typeface="Montserrat"/>
              </a:rPr>
              <a:t>'axios'</a:t>
            </a:r>
            <a:r>
              <a:rPr lang="tr" sz="1900">
                <a:solidFill>
                  <a:srgbClr val="BBBBBB"/>
                </a:solidFill>
                <a:highlight>
                  <a:srgbClr val="262335"/>
                </a:highlight>
                <a:latin typeface="Montserrat"/>
                <a:ea typeface="Montserrat"/>
                <a:cs typeface="Montserrat"/>
                <a:sym typeface="Montserrat"/>
              </a:rPr>
              <a:t>;</a:t>
            </a:r>
            <a:endParaRPr sz="1900">
              <a:solidFill>
                <a:srgbClr val="36F9F6"/>
              </a:solidFill>
              <a:highlight>
                <a:srgbClr val="262335"/>
              </a:highlight>
              <a:latin typeface="Montserrat"/>
              <a:ea typeface="Montserrat"/>
              <a:cs typeface="Montserrat"/>
              <a:sym typeface="Montserrat"/>
            </a:endParaRPr>
          </a:p>
        </p:txBody>
      </p:sp>
      <p:sp>
        <p:nvSpPr>
          <p:cNvPr id="268" name="Google Shape;268;p36"/>
          <p:cNvSpPr txBox="1">
            <a:spLocks noGrp="1"/>
          </p:cNvSpPr>
          <p:nvPr>
            <p:ph type="body" idx="1"/>
          </p:nvPr>
        </p:nvSpPr>
        <p:spPr>
          <a:xfrm>
            <a:off x="196500" y="3610550"/>
            <a:ext cx="8219100" cy="4581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900"/>
              </a:spcAft>
              <a:buClr>
                <a:schemeClr val="dk1"/>
              </a:buClr>
              <a:buSzPts val="1100"/>
              <a:buFont typeface="Arial"/>
              <a:buNone/>
            </a:pPr>
            <a:r>
              <a:rPr lang="tr" sz="1900" b="1">
                <a:solidFill>
                  <a:srgbClr val="6747C7"/>
                </a:solidFill>
                <a:highlight>
                  <a:srgbClr val="FFFFFF"/>
                </a:highlight>
              </a:rPr>
              <a:t>1-</a:t>
            </a:r>
            <a:r>
              <a:rPr lang="tr" sz="1900">
                <a:solidFill>
                  <a:srgbClr val="6747C7"/>
                </a:solidFill>
                <a:highlight>
                  <a:srgbClr val="FFFFFF"/>
                </a:highlight>
              </a:rPr>
              <a:t> </a:t>
            </a:r>
            <a:r>
              <a:rPr lang="tr" sz="1900">
                <a:solidFill>
                  <a:schemeClr val="dk1"/>
                </a:solidFill>
                <a:highlight>
                  <a:srgbClr val="FFFFFF"/>
                </a:highlight>
              </a:rPr>
              <a:t>İstek yapmak istediğiniz component içinde Axios'u import etmek</a:t>
            </a:r>
            <a:endParaRPr sz="1900">
              <a:solidFill>
                <a:schemeClr val="dk1"/>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body" idx="1"/>
          </p:nvPr>
        </p:nvSpPr>
        <p:spPr>
          <a:xfrm>
            <a:off x="196500" y="2782475"/>
            <a:ext cx="8751000" cy="23610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1900">
                <a:solidFill>
                  <a:srgbClr val="FF7EDB"/>
                </a:solidFill>
                <a:highlight>
                  <a:srgbClr val="262335"/>
                </a:highlight>
                <a:latin typeface="Montserrat"/>
                <a:ea typeface="Montserrat"/>
                <a:cs typeface="Montserrat"/>
                <a:sym typeface="Montserrat"/>
              </a:rPr>
              <a:t>axios</a:t>
            </a:r>
            <a:r>
              <a:rPr lang="tr" sz="1900">
                <a:solidFill>
                  <a:srgbClr val="BBBBBB"/>
                </a:solidFill>
                <a:highlight>
                  <a:srgbClr val="262335"/>
                </a:highlight>
                <a:latin typeface="Montserrat"/>
                <a:ea typeface="Montserrat"/>
                <a:cs typeface="Montserrat"/>
                <a:sym typeface="Montserrat"/>
              </a:rPr>
              <a:t>.</a:t>
            </a:r>
            <a:r>
              <a:rPr lang="tr" sz="1900">
                <a:solidFill>
                  <a:srgbClr val="36F9F6"/>
                </a:solidFill>
                <a:highlight>
                  <a:srgbClr val="262335"/>
                </a:highlight>
                <a:latin typeface="Montserrat"/>
                <a:ea typeface="Montserrat"/>
                <a:cs typeface="Montserrat"/>
                <a:sym typeface="Montserrat"/>
              </a:rPr>
              <a:t>get</a:t>
            </a:r>
            <a:r>
              <a:rPr lang="tr" sz="1900">
                <a:solidFill>
                  <a:srgbClr val="BBBBBB"/>
                </a:solidFill>
                <a:highlight>
                  <a:srgbClr val="262335"/>
                </a:highlight>
                <a:latin typeface="Montserrat"/>
                <a:ea typeface="Montserrat"/>
                <a:cs typeface="Montserrat"/>
                <a:sym typeface="Montserrat"/>
              </a:rPr>
              <a:t>(</a:t>
            </a:r>
            <a:r>
              <a:rPr lang="tr" sz="1900">
                <a:solidFill>
                  <a:srgbClr val="FF8B39"/>
                </a:solidFill>
                <a:highlight>
                  <a:srgbClr val="262335"/>
                </a:highlight>
                <a:latin typeface="Montserrat"/>
                <a:ea typeface="Montserrat"/>
                <a:cs typeface="Montserrat"/>
                <a:sym typeface="Montserrat"/>
              </a:rPr>
              <a:t>"/users"</a:t>
            </a:r>
            <a:r>
              <a:rPr lang="tr" sz="1900">
                <a:solidFill>
                  <a:srgbClr val="BBBBBB"/>
                </a:solidFill>
                <a:highlight>
                  <a:srgbClr val="262335"/>
                </a:highlight>
                <a:latin typeface="Montserrat"/>
                <a:ea typeface="Montserrat"/>
                <a:cs typeface="Montserrat"/>
                <a:sym typeface="Montserrat"/>
              </a:rPr>
              <a:t>); </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BBBBBB"/>
                </a:solidFill>
                <a:highlight>
                  <a:srgbClr val="262335"/>
                </a:highlight>
                <a:latin typeface="Montserrat"/>
                <a:ea typeface="Montserrat"/>
                <a:cs typeface="Montserrat"/>
                <a:sym typeface="Montserrat"/>
              </a:rPr>
              <a:t> </a:t>
            </a:r>
            <a:r>
              <a:rPr lang="tr">
                <a:solidFill>
                  <a:srgbClr val="FEDE5D"/>
                </a:solidFill>
                <a:highlight>
                  <a:srgbClr val="262335"/>
                </a:highlight>
                <a:latin typeface="Montserrat"/>
                <a:ea typeface="Montserrat"/>
                <a:cs typeface="Montserrat"/>
                <a:sym typeface="Montserrat"/>
              </a:rPr>
              <a:t>veya</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FF7EDB"/>
                </a:solidFill>
                <a:highlight>
                  <a:srgbClr val="262335"/>
                </a:highlight>
                <a:latin typeface="Montserrat"/>
                <a:ea typeface="Montserrat"/>
                <a:cs typeface="Montserrat"/>
                <a:sym typeface="Montserrat"/>
              </a:rPr>
              <a:t>axios</a:t>
            </a:r>
            <a:r>
              <a:rPr lang="tr" sz="1900">
                <a:solidFill>
                  <a:srgbClr val="BBBBBB"/>
                </a:solidFill>
                <a:highlight>
                  <a:srgbClr val="262335"/>
                </a:highlight>
                <a:latin typeface="Montserrat"/>
                <a:ea typeface="Montserrat"/>
                <a:cs typeface="Montserrat"/>
                <a:sym typeface="Montserrat"/>
              </a:rPr>
              <a:t>.</a:t>
            </a:r>
            <a:r>
              <a:rPr lang="tr" sz="1900">
                <a:solidFill>
                  <a:srgbClr val="36F9F6"/>
                </a:solidFill>
                <a:highlight>
                  <a:srgbClr val="262335"/>
                </a:highlight>
                <a:latin typeface="Montserrat"/>
                <a:ea typeface="Montserrat"/>
                <a:cs typeface="Montserrat"/>
                <a:sym typeface="Montserrat"/>
              </a:rPr>
              <a:t>post</a:t>
            </a:r>
            <a:r>
              <a:rPr lang="tr" sz="1900">
                <a:solidFill>
                  <a:srgbClr val="BBBBBB"/>
                </a:solidFill>
                <a:highlight>
                  <a:srgbClr val="262335"/>
                </a:highlight>
                <a:latin typeface="Montserrat"/>
                <a:ea typeface="Montserrat"/>
                <a:cs typeface="Montserrat"/>
                <a:sym typeface="Montserrat"/>
              </a:rPr>
              <a:t>(</a:t>
            </a:r>
            <a:r>
              <a:rPr lang="tr" sz="1900">
                <a:solidFill>
                  <a:srgbClr val="FF8B39"/>
                </a:solidFill>
                <a:highlight>
                  <a:srgbClr val="262335"/>
                </a:highlight>
                <a:latin typeface="Montserrat"/>
                <a:ea typeface="Montserrat"/>
                <a:cs typeface="Montserrat"/>
                <a:sym typeface="Montserrat"/>
              </a:rPr>
              <a:t>"/login"</a:t>
            </a:r>
            <a:r>
              <a:rPr lang="tr" sz="1900">
                <a:solidFill>
                  <a:srgbClr val="BBBBBB"/>
                </a:solidFill>
                <a:highlight>
                  <a:srgbClr val="262335"/>
                </a:highlight>
                <a:latin typeface="Montserrat"/>
                <a:ea typeface="Montserrat"/>
                <a:cs typeface="Montserrat"/>
                <a:sym typeface="Montserrat"/>
              </a:rPr>
              <a:t>, {</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BBBBBB"/>
                </a:solidFill>
                <a:highlight>
                  <a:srgbClr val="262335"/>
                </a:highlight>
                <a:latin typeface="Montserrat"/>
                <a:ea typeface="Montserrat"/>
                <a:cs typeface="Montserrat"/>
                <a:sym typeface="Montserrat"/>
              </a:rPr>
              <a:t>    </a:t>
            </a:r>
            <a:r>
              <a:rPr lang="tr" sz="1900">
                <a:solidFill>
                  <a:srgbClr val="2EE2FA"/>
                </a:solidFill>
                <a:highlight>
                  <a:srgbClr val="262335"/>
                </a:highlight>
                <a:latin typeface="Montserrat"/>
                <a:ea typeface="Montserrat"/>
                <a:cs typeface="Montserrat"/>
                <a:sym typeface="Montserrat"/>
              </a:rPr>
              <a:t>username</a:t>
            </a:r>
            <a:r>
              <a:rPr lang="tr" sz="1900">
                <a:solidFill>
                  <a:srgbClr val="B6B1B1"/>
                </a:solidFill>
                <a:highlight>
                  <a:srgbClr val="262335"/>
                </a:highlight>
                <a:latin typeface="Montserrat"/>
                <a:ea typeface="Montserrat"/>
                <a:cs typeface="Montserrat"/>
                <a:sym typeface="Montserrat"/>
              </a:rPr>
              <a:t>:</a:t>
            </a:r>
            <a:r>
              <a:rPr lang="tr" sz="1900">
                <a:solidFill>
                  <a:srgbClr val="BBBBBB"/>
                </a:solidFill>
                <a:highlight>
                  <a:srgbClr val="262335"/>
                </a:highlight>
                <a:latin typeface="Montserrat"/>
                <a:ea typeface="Montserrat"/>
                <a:cs typeface="Montserrat"/>
                <a:sym typeface="Montserrat"/>
              </a:rPr>
              <a:t> </a:t>
            </a:r>
            <a:r>
              <a:rPr lang="tr" sz="1900">
                <a:solidFill>
                  <a:srgbClr val="FF8B39"/>
                </a:solidFill>
                <a:highlight>
                  <a:srgbClr val="262335"/>
                </a:highlight>
                <a:latin typeface="Montserrat"/>
                <a:ea typeface="Montserrat"/>
                <a:cs typeface="Montserrat"/>
                <a:sym typeface="Montserrat"/>
              </a:rPr>
              <a:t>"kullanici adi"</a:t>
            </a:r>
            <a:r>
              <a:rPr lang="tr" sz="1900">
                <a:solidFill>
                  <a:srgbClr val="BBBBBB"/>
                </a:solidFill>
                <a:highlight>
                  <a:srgbClr val="262335"/>
                </a:highlight>
                <a:latin typeface="Montserrat"/>
                <a:ea typeface="Montserrat"/>
                <a:cs typeface="Montserrat"/>
                <a:sym typeface="Montserrat"/>
              </a:rPr>
              <a:t>,</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BBBBBB"/>
                </a:solidFill>
                <a:highlight>
                  <a:srgbClr val="262335"/>
                </a:highlight>
                <a:latin typeface="Montserrat"/>
                <a:ea typeface="Montserrat"/>
                <a:cs typeface="Montserrat"/>
                <a:sym typeface="Montserrat"/>
              </a:rPr>
              <a:t>    </a:t>
            </a:r>
            <a:r>
              <a:rPr lang="tr" sz="1900">
                <a:solidFill>
                  <a:srgbClr val="2EE2FA"/>
                </a:solidFill>
                <a:highlight>
                  <a:srgbClr val="262335"/>
                </a:highlight>
                <a:latin typeface="Montserrat"/>
                <a:ea typeface="Montserrat"/>
                <a:cs typeface="Montserrat"/>
                <a:sym typeface="Montserrat"/>
              </a:rPr>
              <a:t>password</a:t>
            </a:r>
            <a:r>
              <a:rPr lang="tr" sz="1900">
                <a:solidFill>
                  <a:srgbClr val="B6B1B1"/>
                </a:solidFill>
                <a:highlight>
                  <a:srgbClr val="262335"/>
                </a:highlight>
                <a:latin typeface="Montserrat"/>
                <a:ea typeface="Montserrat"/>
                <a:cs typeface="Montserrat"/>
                <a:sym typeface="Montserrat"/>
              </a:rPr>
              <a:t>:</a:t>
            </a:r>
            <a:r>
              <a:rPr lang="tr" sz="1900">
                <a:solidFill>
                  <a:srgbClr val="BBBBBB"/>
                </a:solidFill>
                <a:highlight>
                  <a:srgbClr val="262335"/>
                </a:highlight>
                <a:latin typeface="Montserrat"/>
                <a:ea typeface="Montserrat"/>
                <a:cs typeface="Montserrat"/>
                <a:sym typeface="Montserrat"/>
              </a:rPr>
              <a:t> </a:t>
            </a:r>
            <a:r>
              <a:rPr lang="tr" sz="1900">
                <a:solidFill>
                  <a:srgbClr val="FF8B39"/>
                </a:solidFill>
                <a:highlight>
                  <a:srgbClr val="262335"/>
                </a:highlight>
                <a:latin typeface="Montserrat"/>
                <a:ea typeface="Montserrat"/>
                <a:cs typeface="Montserrat"/>
                <a:sym typeface="Montserrat"/>
              </a:rPr>
              <a:t>"parola"</a:t>
            </a:r>
            <a:endParaRPr sz="1900">
              <a:solidFill>
                <a:srgbClr val="FF8B39"/>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BBBBBB"/>
                </a:solidFill>
                <a:highlight>
                  <a:srgbClr val="262335"/>
                </a:highlight>
                <a:latin typeface="Montserrat"/>
                <a:ea typeface="Montserrat"/>
                <a:cs typeface="Montserrat"/>
                <a:sym typeface="Montserrat"/>
              </a:rPr>
              <a:t>});</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900">
              <a:solidFill>
                <a:srgbClr val="9CDCFE"/>
              </a:solidFill>
              <a:highlight>
                <a:srgbClr val="232323"/>
              </a:highlight>
              <a:latin typeface="Montserrat"/>
              <a:ea typeface="Montserrat"/>
              <a:cs typeface="Montserrat"/>
              <a:sym typeface="Montserrat"/>
            </a:endParaRPr>
          </a:p>
        </p:txBody>
      </p:sp>
      <p:sp>
        <p:nvSpPr>
          <p:cNvPr id="274" name="Google Shape;274;p37"/>
          <p:cNvSpPr txBox="1">
            <a:spLocks noGrp="1"/>
          </p:cNvSpPr>
          <p:nvPr>
            <p:ph type="body" idx="1"/>
          </p:nvPr>
        </p:nvSpPr>
        <p:spPr>
          <a:xfrm>
            <a:off x="237750" y="225525"/>
            <a:ext cx="8668500" cy="10890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tr" sz="1900" b="1">
                <a:solidFill>
                  <a:srgbClr val="6747C7"/>
                </a:solidFill>
                <a:highlight>
                  <a:srgbClr val="FFFFFF"/>
                </a:highlight>
              </a:rPr>
              <a:t>2-</a:t>
            </a:r>
            <a:r>
              <a:rPr lang="tr" sz="1900">
                <a:solidFill>
                  <a:srgbClr val="6747C7"/>
                </a:solidFill>
                <a:highlight>
                  <a:srgbClr val="FFFFFF"/>
                </a:highlight>
              </a:rPr>
              <a:t> </a:t>
            </a:r>
            <a:r>
              <a:rPr lang="tr" sz="1900">
                <a:solidFill>
                  <a:schemeClr val="dk1"/>
                </a:solidFill>
                <a:highlight>
                  <a:srgbClr val="FFFFFF"/>
                </a:highlight>
              </a:rPr>
              <a:t>Axios'u kullanarak HTTP isteği yapmak.</a:t>
            </a:r>
            <a:endParaRPr sz="1900">
              <a:solidFill>
                <a:srgbClr val="6747C7"/>
              </a:solidFill>
              <a:highlight>
                <a:srgbClr val="FFFFFF"/>
              </a:highlight>
            </a:endParaRPr>
          </a:p>
          <a:p>
            <a:pPr marL="0" lvl="0" indent="0" algn="l" rtl="0">
              <a:lnSpc>
                <a:spcPct val="115000"/>
              </a:lnSpc>
              <a:spcBef>
                <a:spcPts val="900"/>
              </a:spcBef>
              <a:spcAft>
                <a:spcPts val="900"/>
              </a:spcAft>
              <a:buClr>
                <a:schemeClr val="dk1"/>
              </a:buClr>
              <a:buSzPts val="1100"/>
              <a:buFont typeface="Arial"/>
              <a:buNone/>
            </a:pPr>
            <a:r>
              <a:rPr lang="tr" sz="1900">
                <a:solidFill>
                  <a:srgbClr val="6747C7"/>
                </a:solidFill>
                <a:highlight>
                  <a:srgbClr val="FFFFFF"/>
                </a:highlight>
              </a:rPr>
              <a:t>axios’da </a:t>
            </a:r>
            <a:r>
              <a:rPr lang="tr" sz="1900">
                <a:solidFill>
                  <a:schemeClr val="dk1"/>
                </a:solidFill>
                <a:highlight>
                  <a:srgbClr val="FFFFFF"/>
                </a:highlight>
              </a:rPr>
              <a:t>HTTP çağrısı yapabilmek için  HTTP metod tiplerine özel yazılmış fonksiyonları kullanmaktır.</a:t>
            </a:r>
            <a:endParaRPr sz="1900">
              <a:solidFill>
                <a:schemeClr val="dk1"/>
              </a:solidFill>
              <a:highlight>
                <a:srgbClr val="FFFFFF"/>
              </a:highlight>
            </a:endParaRPr>
          </a:p>
        </p:txBody>
      </p:sp>
      <p:sp>
        <p:nvSpPr>
          <p:cNvPr id="275" name="Google Shape;275;p37"/>
          <p:cNvSpPr txBox="1">
            <a:spLocks noGrp="1"/>
          </p:cNvSpPr>
          <p:nvPr>
            <p:ph type="body" idx="1"/>
          </p:nvPr>
        </p:nvSpPr>
        <p:spPr>
          <a:xfrm>
            <a:off x="196500" y="1567750"/>
            <a:ext cx="8751000" cy="5256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a:solidFill>
                  <a:srgbClr val="FF7EDB"/>
                </a:solidFill>
                <a:highlight>
                  <a:srgbClr val="262335"/>
                </a:highlight>
                <a:latin typeface="Montserrat"/>
                <a:ea typeface="Montserrat"/>
                <a:cs typeface="Montserrat"/>
                <a:sym typeface="Montserrat"/>
              </a:rPr>
              <a:t>axios</a:t>
            </a:r>
            <a:r>
              <a:rPr lang="tr">
                <a:solidFill>
                  <a:srgbClr val="BBBBBB"/>
                </a:solidFill>
                <a:highlight>
                  <a:srgbClr val="262335"/>
                </a:highlight>
                <a:latin typeface="Montserrat"/>
                <a:ea typeface="Montserrat"/>
                <a:cs typeface="Montserrat"/>
                <a:sym typeface="Montserrat"/>
              </a:rPr>
              <a:t>.</a:t>
            </a:r>
            <a:r>
              <a:rPr lang="tr">
                <a:solidFill>
                  <a:srgbClr val="36F9F6"/>
                </a:solidFill>
                <a:highlight>
                  <a:srgbClr val="262335"/>
                </a:highlight>
                <a:latin typeface="Montserrat"/>
                <a:ea typeface="Montserrat"/>
                <a:cs typeface="Montserrat"/>
                <a:sym typeface="Montserrat"/>
              </a:rPr>
              <a:t>get</a:t>
            </a:r>
            <a:r>
              <a:rPr lang="tr">
                <a:solidFill>
                  <a:srgbClr val="BBBBBB"/>
                </a:solidFill>
                <a:highlight>
                  <a:srgbClr val="262335"/>
                </a:highlight>
                <a:latin typeface="Montserrat"/>
                <a:ea typeface="Montserrat"/>
                <a:cs typeface="Montserrat"/>
                <a:sym typeface="Montserrat"/>
              </a:rPr>
              <a:t>(</a:t>
            </a:r>
            <a:r>
              <a:rPr lang="tr">
                <a:solidFill>
                  <a:srgbClr val="FF7EDB"/>
                </a:solidFill>
                <a:highlight>
                  <a:srgbClr val="262335"/>
                </a:highlight>
                <a:latin typeface="Montserrat"/>
                <a:ea typeface="Montserrat"/>
                <a:cs typeface="Montserrat"/>
                <a:sym typeface="Montserrat"/>
              </a:rPr>
              <a:t>url</a:t>
            </a:r>
            <a:r>
              <a:rPr lang="tr">
                <a:solidFill>
                  <a:srgbClr val="BBBBBB"/>
                </a:solidFill>
                <a:highlight>
                  <a:srgbClr val="262335"/>
                </a:highlight>
                <a:latin typeface="Montserrat"/>
                <a:ea typeface="Montserrat"/>
                <a:cs typeface="Montserrat"/>
                <a:sym typeface="Montserrat"/>
              </a:rPr>
              <a:t>) </a:t>
            </a:r>
            <a:r>
              <a:rPr lang="tr">
                <a:solidFill>
                  <a:srgbClr val="FEDE5D"/>
                </a:solidFill>
                <a:highlight>
                  <a:srgbClr val="262335"/>
                </a:highlight>
                <a:latin typeface="Montserrat"/>
                <a:ea typeface="Montserrat"/>
                <a:cs typeface="Montserrat"/>
                <a:sym typeface="Montserrat"/>
              </a:rPr>
              <a:t>&amp;</a:t>
            </a: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axios</a:t>
            </a:r>
            <a:r>
              <a:rPr lang="tr">
                <a:solidFill>
                  <a:srgbClr val="BBBBBB"/>
                </a:solidFill>
                <a:highlight>
                  <a:srgbClr val="262335"/>
                </a:highlight>
                <a:latin typeface="Montserrat"/>
                <a:ea typeface="Montserrat"/>
                <a:cs typeface="Montserrat"/>
                <a:sym typeface="Montserrat"/>
              </a:rPr>
              <a:t>.</a:t>
            </a:r>
            <a:r>
              <a:rPr lang="tr">
                <a:solidFill>
                  <a:srgbClr val="36F9F6"/>
                </a:solidFill>
                <a:highlight>
                  <a:srgbClr val="262335"/>
                </a:highlight>
                <a:latin typeface="Montserrat"/>
                <a:ea typeface="Montserrat"/>
                <a:cs typeface="Montserrat"/>
                <a:sym typeface="Montserrat"/>
              </a:rPr>
              <a:t>post</a:t>
            </a:r>
            <a:r>
              <a:rPr lang="tr">
                <a:solidFill>
                  <a:srgbClr val="BBBBBB"/>
                </a:solidFill>
                <a:highlight>
                  <a:srgbClr val="262335"/>
                </a:highlight>
                <a:latin typeface="Montserrat"/>
                <a:ea typeface="Montserrat"/>
                <a:cs typeface="Montserrat"/>
                <a:sym typeface="Montserrat"/>
              </a:rPr>
              <a:t>(</a:t>
            </a:r>
            <a:r>
              <a:rPr lang="tr">
                <a:solidFill>
                  <a:srgbClr val="FF7EDB"/>
                </a:solidFill>
                <a:highlight>
                  <a:srgbClr val="262335"/>
                </a:highlight>
                <a:latin typeface="Montserrat"/>
                <a:ea typeface="Montserrat"/>
                <a:cs typeface="Montserrat"/>
                <a:sym typeface="Montserrat"/>
              </a:rPr>
              <a:t>url</a:t>
            </a: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data</a:t>
            </a:r>
            <a:r>
              <a:rPr lang="tr">
                <a:solidFill>
                  <a:srgbClr val="BBBBBB"/>
                </a:solidFill>
                <a:highlight>
                  <a:srgbClr val="262335"/>
                </a:highlight>
                <a:latin typeface="Montserrat"/>
                <a:ea typeface="Montserrat"/>
                <a:cs typeface="Montserrat"/>
                <a:sym typeface="Montserrat"/>
              </a:rPr>
              <a:t>) </a:t>
            </a:r>
            <a:r>
              <a:rPr lang="tr">
                <a:solidFill>
                  <a:srgbClr val="FEDE5D"/>
                </a:solidFill>
                <a:highlight>
                  <a:srgbClr val="262335"/>
                </a:highlight>
                <a:latin typeface="Montserrat"/>
                <a:ea typeface="Montserrat"/>
                <a:cs typeface="Montserrat"/>
                <a:sym typeface="Montserrat"/>
              </a:rPr>
              <a:t>&amp;</a:t>
            </a: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axios</a:t>
            </a:r>
            <a:r>
              <a:rPr lang="tr">
                <a:solidFill>
                  <a:srgbClr val="BBBBBB"/>
                </a:solidFill>
                <a:highlight>
                  <a:srgbClr val="262335"/>
                </a:highlight>
                <a:latin typeface="Montserrat"/>
                <a:ea typeface="Montserrat"/>
                <a:cs typeface="Montserrat"/>
                <a:sym typeface="Montserrat"/>
              </a:rPr>
              <a:t>.</a:t>
            </a:r>
            <a:r>
              <a:rPr lang="tr">
                <a:solidFill>
                  <a:srgbClr val="36F9F6"/>
                </a:solidFill>
                <a:highlight>
                  <a:srgbClr val="262335"/>
                </a:highlight>
                <a:latin typeface="Montserrat"/>
                <a:ea typeface="Montserrat"/>
                <a:cs typeface="Montserrat"/>
                <a:sym typeface="Montserrat"/>
              </a:rPr>
              <a:t>delete</a:t>
            </a:r>
            <a:r>
              <a:rPr lang="tr">
                <a:solidFill>
                  <a:srgbClr val="BBBBBB"/>
                </a:solidFill>
                <a:highlight>
                  <a:srgbClr val="262335"/>
                </a:highlight>
                <a:latin typeface="Montserrat"/>
                <a:ea typeface="Montserrat"/>
                <a:cs typeface="Montserrat"/>
                <a:sym typeface="Montserrat"/>
              </a:rPr>
              <a:t>(</a:t>
            </a:r>
            <a:r>
              <a:rPr lang="tr">
                <a:solidFill>
                  <a:srgbClr val="FF7EDB"/>
                </a:solidFill>
                <a:highlight>
                  <a:srgbClr val="262335"/>
                </a:highlight>
                <a:latin typeface="Montserrat"/>
                <a:ea typeface="Montserrat"/>
                <a:cs typeface="Montserrat"/>
                <a:sym typeface="Montserrat"/>
              </a:rPr>
              <a:t>url</a:t>
            </a:r>
            <a:r>
              <a:rPr lang="tr">
                <a:solidFill>
                  <a:srgbClr val="BBBBBB"/>
                </a:solidFill>
                <a:highlight>
                  <a:srgbClr val="262335"/>
                </a:highlight>
                <a:latin typeface="Montserrat"/>
                <a:ea typeface="Montserrat"/>
                <a:cs typeface="Montserrat"/>
                <a:sym typeface="Montserrat"/>
              </a:rPr>
              <a:t>) </a:t>
            </a:r>
            <a:r>
              <a:rPr lang="tr">
                <a:solidFill>
                  <a:srgbClr val="FEDE5D"/>
                </a:solidFill>
                <a:highlight>
                  <a:srgbClr val="262335"/>
                </a:highlight>
                <a:latin typeface="Montserrat"/>
                <a:ea typeface="Montserrat"/>
                <a:cs typeface="Montserrat"/>
                <a:sym typeface="Montserrat"/>
              </a:rPr>
              <a:t>&amp;</a:t>
            </a: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axios</a:t>
            </a:r>
            <a:r>
              <a:rPr lang="tr">
                <a:solidFill>
                  <a:srgbClr val="BBBBBB"/>
                </a:solidFill>
                <a:highlight>
                  <a:srgbClr val="262335"/>
                </a:highlight>
                <a:latin typeface="Montserrat"/>
                <a:ea typeface="Montserrat"/>
                <a:cs typeface="Montserrat"/>
                <a:sym typeface="Montserrat"/>
              </a:rPr>
              <a:t>.</a:t>
            </a:r>
            <a:r>
              <a:rPr lang="tr">
                <a:solidFill>
                  <a:srgbClr val="36F9F6"/>
                </a:solidFill>
                <a:highlight>
                  <a:srgbClr val="262335"/>
                </a:highlight>
                <a:latin typeface="Montserrat"/>
                <a:ea typeface="Montserrat"/>
                <a:cs typeface="Montserrat"/>
                <a:sym typeface="Montserrat"/>
              </a:rPr>
              <a:t>put</a:t>
            </a:r>
            <a:r>
              <a:rPr lang="tr">
                <a:solidFill>
                  <a:srgbClr val="BBBBBB"/>
                </a:solidFill>
                <a:highlight>
                  <a:srgbClr val="262335"/>
                </a:highlight>
                <a:latin typeface="Montserrat"/>
                <a:ea typeface="Montserrat"/>
                <a:cs typeface="Montserrat"/>
                <a:sym typeface="Montserrat"/>
              </a:rPr>
              <a:t>(</a:t>
            </a:r>
            <a:r>
              <a:rPr lang="tr">
                <a:solidFill>
                  <a:srgbClr val="FF7EDB"/>
                </a:solidFill>
                <a:highlight>
                  <a:srgbClr val="262335"/>
                </a:highlight>
                <a:latin typeface="Montserrat"/>
                <a:ea typeface="Montserrat"/>
                <a:cs typeface="Montserrat"/>
                <a:sym typeface="Montserrat"/>
              </a:rPr>
              <a:t>url</a:t>
            </a: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data</a:t>
            </a:r>
            <a:r>
              <a:rPr lang="tr">
                <a:solidFill>
                  <a:srgbClr val="BBBBBB"/>
                </a:solidFill>
                <a:highlight>
                  <a:srgbClr val="262335"/>
                </a:highlight>
                <a:latin typeface="Montserrat"/>
                <a:ea typeface="Montserrat"/>
                <a:cs typeface="Montserrat"/>
                <a:sym typeface="Montserrat"/>
              </a:rPr>
              <a:t>)</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72F1B8"/>
              </a:solidFill>
              <a:highlight>
                <a:srgbClr val="262335"/>
              </a:highlight>
              <a:latin typeface="Montserrat"/>
              <a:ea typeface="Montserrat"/>
              <a:cs typeface="Montserrat"/>
              <a:sym typeface="Montserrat"/>
            </a:endParaRPr>
          </a:p>
        </p:txBody>
      </p:sp>
      <p:sp>
        <p:nvSpPr>
          <p:cNvPr id="276" name="Google Shape;276;p37"/>
          <p:cNvSpPr txBox="1">
            <a:spLocks noGrp="1"/>
          </p:cNvSpPr>
          <p:nvPr>
            <p:ph type="body" idx="1"/>
          </p:nvPr>
        </p:nvSpPr>
        <p:spPr>
          <a:xfrm>
            <a:off x="196500" y="2212100"/>
            <a:ext cx="8668500" cy="443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900"/>
              </a:spcAft>
              <a:buClr>
                <a:schemeClr val="dk1"/>
              </a:buClr>
              <a:buSzPts val="1100"/>
              <a:buFont typeface="Arial"/>
              <a:buNone/>
            </a:pPr>
            <a:r>
              <a:rPr lang="tr" sz="1900">
                <a:solidFill>
                  <a:schemeClr val="dk1"/>
                </a:solidFill>
                <a:highlight>
                  <a:srgbClr val="FFFFFF"/>
                </a:highlight>
              </a:rPr>
              <a:t>Örneğin aşşağıdaki şekilde kullanılabilir</a:t>
            </a:r>
            <a:endParaRPr sz="1900">
              <a:solidFill>
                <a:schemeClr val="dk1"/>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237750" y="2251750"/>
            <a:ext cx="8751000" cy="19329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r>
              <a:rPr lang="tr" sz="2000">
                <a:solidFill>
                  <a:srgbClr val="FF7EDB"/>
                </a:solidFill>
                <a:highlight>
                  <a:srgbClr val="262335"/>
                </a:highlight>
                <a:latin typeface="Montserrat"/>
                <a:ea typeface="Montserrat"/>
                <a:cs typeface="Montserrat"/>
                <a:sym typeface="Montserrat"/>
              </a:rPr>
              <a:t>axios</a:t>
            </a:r>
            <a:endParaRPr sz="2000">
              <a:solidFill>
                <a:srgbClr val="FF7ED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r>
              <a:rPr lang="tr" sz="2000">
                <a:solidFill>
                  <a:srgbClr val="36F9F6"/>
                </a:solidFill>
                <a:highlight>
                  <a:srgbClr val="262335"/>
                </a:highlight>
                <a:latin typeface="Montserrat"/>
                <a:ea typeface="Montserrat"/>
                <a:cs typeface="Montserrat"/>
                <a:sym typeface="Montserrat"/>
              </a:rPr>
              <a:t>get</a:t>
            </a:r>
            <a:r>
              <a:rPr lang="tr" sz="2000">
                <a:solidFill>
                  <a:srgbClr val="BBBBBB"/>
                </a:solidFill>
                <a:highlight>
                  <a:srgbClr val="262335"/>
                </a:highlight>
                <a:latin typeface="Montserrat"/>
                <a:ea typeface="Montserrat"/>
                <a:cs typeface="Montserrat"/>
                <a:sym typeface="Montserrat"/>
              </a:rPr>
              <a:t>(</a:t>
            </a:r>
            <a:r>
              <a:rPr lang="tr" sz="2000">
                <a:solidFill>
                  <a:srgbClr val="FF8B39"/>
                </a:solidFill>
                <a:highlight>
                  <a:srgbClr val="262335"/>
                </a:highlight>
                <a:latin typeface="Montserrat"/>
                <a:ea typeface="Montserrat"/>
                <a:cs typeface="Montserrat"/>
                <a:sym typeface="Montserrat"/>
              </a:rPr>
              <a:t>'https://jsonplaceholder.typicode.com/users'</a:t>
            </a:r>
            <a:r>
              <a:rPr lang="tr" sz="2000">
                <a:solidFill>
                  <a:srgbClr val="BBBBBB"/>
                </a:solidFill>
                <a:highlight>
                  <a:srgbClr val="262335"/>
                </a:highlight>
                <a:latin typeface="Montserrat"/>
                <a:ea typeface="Montserrat"/>
                <a:cs typeface="Montserrat"/>
                <a:sym typeface="Montserrat"/>
              </a:rPr>
              <a:t>)</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r>
              <a:rPr lang="tr" sz="2000">
                <a:solidFill>
                  <a:srgbClr val="36F9F6"/>
                </a:solidFill>
                <a:highlight>
                  <a:srgbClr val="262335"/>
                </a:highlight>
                <a:latin typeface="Montserrat"/>
                <a:ea typeface="Montserrat"/>
                <a:cs typeface="Montserrat"/>
                <a:sym typeface="Montserrat"/>
              </a:rPr>
              <a:t>then</a:t>
            </a:r>
            <a:r>
              <a:rPr lang="tr" sz="2000">
                <a:solidFill>
                  <a:srgbClr val="BBBBBB"/>
                </a:solidFill>
                <a:highlight>
                  <a:srgbClr val="262335"/>
                </a:highlight>
                <a:latin typeface="Montserrat"/>
                <a:ea typeface="Montserrat"/>
                <a:cs typeface="Montserrat"/>
                <a:sym typeface="Montserrat"/>
              </a:rPr>
              <a:t>((</a:t>
            </a:r>
            <a:r>
              <a:rPr lang="tr" sz="2000" i="1">
                <a:solidFill>
                  <a:srgbClr val="FF7EDB"/>
                </a:solidFill>
                <a:highlight>
                  <a:srgbClr val="262335"/>
                </a:highlight>
                <a:latin typeface="Montserrat"/>
                <a:ea typeface="Montserrat"/>
                <a:cs typeface="Montserrat"/>
                <a:sym typeface="Montserrat"/>
              </a:rPr>
              <a:t>response</a:t>
            </a:r>
            <a:r>
              <a:rPr lang="tr" sz="2000">
                <a:solidFill>
                  <a:srgbClr val="BBBBBB"/>
                </a:solidFill>
                <a:highlight>
                  <a:srgbClr val="262335"/>
                </a:highlight>
                <a:latin typeface="Montserrat"/>
                <a:ea typeface="Montserrat"/>
                <a:cs typeface="Montserrat"/>
                <a:sym typeface="Montserrat"/>
              </a:rPr>
              <a:t>) </a:t>
            </a:r>
            <a:r>
              <a:rPr lang="tr" sz="2000">
                <a:solidFill>
                  <a:srgbClr val="FEDE5D"/>
                </a:solidFill>
                <a:highlight>
                  <a:srgbClr val="262335"/>
                </a:highlight>
                <a:latin typeface="Montserrat"/>
                <a:ea typeface="Montserrat"/>
                <a:cs typeface="Montserrat"/>
                <a:sym typeface="Montserrat"/>
              </a:rPr>
              <a:t>=&gt;</a:t>
            </a:r>
            <a:r>
              <a:rPr lang="tr" sz="2000">
                <a:solidFill>
                  <a:srgbClr val="FF7EDB"/>
                </a:solidFill>
                <a:highlight>
                  <a:srgbClr val="262335"/>
                </a:highlight>
                <a:latin typeface="Montserrat"/>
                <a:ea typeface="Montserrat"/>
                <a:cs typeface="Montserrat"/>
                <a:sym typeface="Montserrat"/>
              </a:rPr>
              <a:t>console</a:t>
            </a:r>
            <a:r>
              <a:rPr lang="tr" sz="2000">
                <a:solidFill>
                  <a:srgbClr val="BBBBBB"/>
                </a:solidFill>
                <a:highlight>
                  <a:srgbClr val="262335"/>
                </a:highlight>
                <a:latin typeface="Montserrat"/>
                <a:ea typeface="Montserrat"/>
                <a:cs typeface="Montserrat"/>
                <a:sym typeface="Montserrat"/>
              </a:rPr>
              <a:t>.</a:t>
            </a:r>
            <a:r>
              <a:rPr lang="tr" sz="2000">
                <a:solidFill>
                  <a:srgbClr val="36F9F6"/>
                </a:solidFill>
                <a:highlight>
                  <a:srgbClr val="262335"/>
                </a:highlight>
                <a:latin typeface="Montserrat"/>
                <a:ea typeface="Montserrat"/>
                <a:cs typeface="Montserrat"/>
                <a:sym typeface="Montserrat"/>
              </a:rPr>
              <a:t>log</a:t>
            </a:r>
            <a:r>
              <a:rPr lang="tr" sz="2000">
                <a:solidFill>
                  <a:srgbClr val="BBBBBB"/>
                </a:solidFill>
                <a:highlight>
                  <a:srgbClr val="262335"/>
                </a:highlight>
                <a:latin typeface="Montserrat"/>
                <a:ea typeface="Montserrat"/>
                <a:cs typeface="Montserrat"/>
                <a:sym typeface="Montserrat"/>
              </a:rPr>
              <a:t>(</a:t>
            </a:r>
            <a:r>
              <a:rPr lang="tr" sz="2000" i="1">
                <a:solidFill>
                  <a:srgbClr val="FF7EDB"/>
                </a:solidFill>
                <a:highlight>
                  <a:srgbClr val="262335"/>
                </a:highlight>
                <a:latin typeface="Montserrat"/>
                <a:ea typeface="Montserrat"/>
                <a:cs typeface="Montserrat"/>
                <a:sym typeface="Montserrat"/>
              </a:rPr>
              <a:t>response</a:t>
            </a:r>
            <a:r>
              <a:rPr lang="tr" sz="2000">
                <a:solidFill>
                  <a:srgbClr val="BBBBBB"/>
                </a:solidFill>
                <a:highlight>
                  <a:srgbClr val="262335"/>
                </a:highlight>
                <a:latin typeface="Montserrat"/>
                <a:ea typeface="Montserrat"/>
                <a:cs typeface="Montserrat"/>
                <a:sym typeface="Montserrat"/>
              </a:rPr>
              <a:t>) ) </a:t>
            </a:r>
            <a:br>
              <a:rPr lang="tr" sz="2000">
                <a:solidFill>
                  <a:srgbClr val="BBBBBB"/>
                </a:solidFill>
                <a:highlight>
                  <a:srgbClr val="262335"/>
                </a:highlight>
                <a:latin typeface="Montserrat"/>
                <a:ea typeface="Montserrat"/>
                <a:cs typeface="Montserrat"/>
                <a:sym typeface="Montserrat"/>
              </a:rPr>
            </a:br>
            <a:r>
              <a:rPr lang="tr" sz="2000">
                <a:solidFill>
                  <a:srgbClr val="BBBBBB"/>
                </a:solidFill>
                <a:highlight>
                  <a:srgbClr val="262335"/>
                </a:highlight>
                <a:latin typeface="Montserrat"/>
                <a:ea typeface="Montserrat"/>
                <a:cs typeface="Montserrat"/>
                <a:sym typeface="Montserrat"/>
              </a:rPr>
              <a:t>      .</a:t>
            </a:r>
            <a:r>
              <a:rPr lang="tr" sz="2000">
                <a:solidFill>
                  <a:srgbClr val="36F9F6"/>
                </a:solidFill>
                <a:highlight>
                  <a:srgbClr val="262335"/>
                </a:highlight>
                <a:latin typeface="Montserrat"/>
                <a:ea typeface="Montserrat"/>
                <a:cs typeface="Montserrat"/>
                <a:sym typeface="Montserrat"/>
              </a:rPr>
              <a:t>catch</a:t>
            </a:r>
            <a:r>
              <a:rPr lang="tr" sz="2000">
                <a:solidFill>
                  <a:srgbClr val="BBBBBB"/>
                </a:solidFill>
                <a:highlight>
                  <a:srgbClr val="262335"/>
                </a:highlight>
                <a:latin typeface="Montserrat"/>
                <a:ea typeface="Montserrat"/>
                <a:cs typeface="Montserrat"/>
                <a:sym typeface="Montserrat"/>
              </a:rPr>
              <a:t>((</a:t>
            </a:r>
            <a:r>
              <a:rPr lang="tr" sz="2000" i="1">
                <a:solidFill>
                  <a:srgbClr val="FF7EDB"/>
                </a:solidFill>
                <a:highlight>
                  <a:srgbClr val="262335"/>
                </a:highlight>
                <a:latin typeface="Montserrat"/>
                <a:ea typeface="Montserrat"/>
                <a:cs typeface="Montserrat"/>
                <a:sym typeface="Montserrat"/>
              </a:rPr>
              <a:t>err</a:t>
            </a:r>
            <a:r>
              <a:rPr lang="tr" sz="2000">
                <a:solidFill>
                  <a:srgbClr val="BBBBBB"/>
                </a:solidFill>
                <a:highlight>
                  <a:srgbClr val="262335"/>
                </a:highlight>
                <a:latin typeface="Montserrat"/>
                <a:ea typeface="Montserrat"/>
                <a:cs typeface="Montserrat"/>
                <a:sym typeface="Montserrat"/>
              </a:rPr>
              <a:t>) </a:t>
            </a:r>
            <a:r>
              <a:rPr lang="tr" sz="2000">
                <a:solidFill>
                  <a:srgbClr val="FEDE5D"/>
                </a:solidFill>
                <a:highlight>
                  <a:srgbClr val="262335"/>
                </a:highlight>
                <a:latin typeface="Montserrat"/>
                <a:ea typeface="Montserrat"/>
                <a:cs typeface="Montserrat"/>
                <a:sym typeface="Montserrat"/>
              </a:rPr>
              <a:t>=&gt;</a:t>
            </a:r>
            <a:r>
              <a:rPr lang="tr" sz="2000">
                <a:solidFill>
                  <a:srgbClr val="BBBBBB"/>
                </a:solidFill>
                <a:highlight>
                  <a:srgbClr val="262335"/>
                </a:highlight>
                <a:latin typeface="Montserrat"/>
                <a:ea typeface="Montserrat"/>
                <a:cs typeface="Montserrat"/>
                <a:sym typeface="Montserrat"/>
              </a:rPr>
              <a:t> </a:t>
            </a:r>
            <a:r>
              <a:rPr lang="tr" sz="2000">
                <a:solidFill>
                  <a:srgbClr val="FF7EDB"/>
                </a:solidFill>
                <a:highlight>
                  <a:srgbClr val="262335"/>
                </a:highlight>
                <a:latin typeface="Montserrat"/>
                <a:ea typeface="Montserrat"/>
                <a:cs typeface="Montserrat"/>
                <a:sym typeface="Montserrat"/>
              </a:rPr>
              <a:t>console</a:t>
            </a:r>
            <a:r>
              <a:rPr lang="tr" sz="2000">
                <a:solidFill>
                  <a:srgbClr val="BBBBBB"/>
                </a:solidFill>
                <a:highlight>
                  <a:srgbClr val="262335"/>
                </a:highlight>
                <a:latin typeface="Montserrat"/>
                <a:ea typeface="Montserrat"/>
                <a:cs typeface="Montserrat"/>
                <a:sym typeface="Montserrat"/>
              </a:rPr>
              <a:t>.</a:t>
            </a:r>
            <a:r>
              <a:rPr lang="tr" sz="2000">
                <a:solidFill>
                  <a:srgbClr val="36F9F6"/>
                </a:solidFill>
                <a:highlight>
                  <a:srgbClr val="262335"/>
                </a:highlight>
                <a:latin typeface="Montserrat"/>
                <a:ea typeface="Montserrat"/>
                <a:cs typeface="Montserrat"/>
                <a:sym typeface="Montserrat"/>
              </a:rPr>
              <a:t>log</a:t>
            </a:r>
            <a:r>
              <a:rPr lang="tr" sz="2000">
                <a:solidFill>
                  <a:srgbClr val="BBBBBB"/>
                </a:solidFill>
                <a:highlight>
                  <a:srgbClr val="262335"/>
                </a:highlight>
                <a:latin typeface="Montserrat"/>
                <a:ea typeface="Montserrat"/>
                <a:cs typeface="Montserrat"/>
                <a:sym typeface="Montserrat"/>
              </a:rPr>
              <a:t>(</a:t>
            </a:r>
            <a:r>
              <a:rPr lang="tr" sz="2000" i="1">
                <a:solidFill>
                  <a:srgbClr val="FF7EDB"/>
                </a:solidFill>
                <a:highlight>
                  <a:srgbClr val="262335"/>
                </a:highlight>
                <a:latin typeface="Montserrat"/>
                <a:ea typeface="Montserrat"/>
                <a:cs typeface="Montserrat"/>
                <a:sym typeface="Montserrat"/>
              </a:rPr>
              <a:t>err</a:t>
            </a:r>
            <a:r>
              <a:rPr lang="tr" sz="2000">
                <a:solidFill>
                  <a:srgbClr val="BBBBBB"/>
                </a:solidFill>
                <a:highlight>
                  <a:srgbClr val="262335"/>
                </a:highlight>
                <a:latin typeface="Montserrat"/>
                <a:ea typeface="Montserrat"/>
                <a:cs typeface="Montserrat"/>
                <a:sym typeface="Montserrat"/>
              </a:rPr>
              <a:t>));</a:t>
            </a:r>
            <a:endParaRPr sz="2000">
              <a:solidFill>
                <a:srgbClr val="9CDCFE"/>
              </a:solidFill>
              <a:highlight>
                <a:srgbClr val="232323"/>
              </a:highlight>
              <a:latin typeface="Montserrat"/>
              <a:ea typeface="Montserrat"/>
              <a:cs typeface="Montserrat"/>
              <a:sym typeface="Montserrat"/>
            </a:endParaRPr>
          </a:p>
        </p:txBody>
      </p:sp>
      <p:sp>
        <p:nvSpPr>
          <p:cNvPr id="282" name="Google Shape;282;p38"/>
          <p:cNvSpPr txBox="1">
            <a:spLocks noGrp="1"/>
          </p:cNvSpPr>
          <p:nvPr>
            <p:ph type="body" idx="1"/>
          </p:nvPr>
        </p:nvSpPr>
        <p:spPr>
          <a:xfrm>
            <a:off x="237750" y="298375"/>
            <a:ext cx="8668500" cy="17109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tr" sz="2000" b="1">
                <a:solidFill>
                  <a:srgbClr val="6747C7"/>
                </a:solidFill>
                <a:highlight>
                  <a:srgbClr val="FFFFFF"/>
                </a:highlight>
              </a:rPr>
              <a:t>3-</a:t>
            </a:r>
            <a:r>
              <a:rPr lang="tr" sz="2000">
                <a:solidFill>
                  <a:srgbClr val="6747C7"/>
                </a:solidFill>
                <a:highlight>
                  <a:srgbClr val="FFFFFF"/>
                </a:highlight>
              </a:rPr>
              <a:t> </a:t>
            </a:r>
            <a:r>
              <a:rPr lang="tr" sz="2000">
                <a:solidFill>
                  <a:schemeClr val="dk1"/>
                </a:solidFill>
                <a:highlight>
                  <a:srgbClr val="FFFFFF"/>
                </a:highlight>
              </a:rPr>
              <a:t>İstek yapıldıktan sonra gelen cevabın (response) işlenmesi:</a:t>
            </a:r>
            <a:endParaRPr sz="2000">
              <a:solidFill>
                <a:schemeClr val="dk1"/>
              </a:solidFill>
              <a:highlight>
                <a:srgbClr val="FFFFFF"/>
              </a:highlight>
            </a:endParaRPr>
          </a:p>
          <a:p>
            <a:pPr marL="0" lvl="0" indent="0" algn="l" rtl="0">
              <a:lnSpc>
                <a:spcPct val="115000"/>
              </a:lnSpc>
              <a:spcBef>
                <a:spcPts val="900"/>
              </a:spcBef>
              <a:spcAft>
                <a:spcPts val="900"/>
              </a:spcAft>
              <a:buClr>
                <a:schemeClr val="dk1"/>
              </a:buClr>
              <a:buSzPts val="1100"/>
              <a:buFont typeface="Arial"/>
              <a:buNone/>
            </a:pPr>
            <a:r>
              <a:rPr lang="tr" sz="2000">
                <a:solidFill>
                  <a:schemeClr val="dk1"/>
                </a:solidFill>
                <a:highlight>
                  <a:schemeClr val="lt1"/>
                </a:highlight>
              </a:rPr>
              <a:t>Geri dönen cevabı fetch methodundaki gibi .then promise methodu ile ele almak gerekiyor</a:t>
            </a:r>
            <a:r>
              <a:rPr lang="tr" sz="2000">
                <a:solidFill>
                  <a:schemeClr val="dk1"/>
                </a:solidFill>
                <a:highlight>
                  <a:srgbClr val="FFFFFF"/>
                </a:highlight>
              </a:rPr>
              <a:t>. Ancak axios veriyi otomatik olarak JavaScript objesine dönüştürür. Yani parse işlemi için, ikinci .then methoduna ihtiyacımız yok. </a:t>
            </a:r>
            <a:endParaRPr sz="2000">
              <a:solidFill>
                <a:schemeClr val="dk1"/>
              </a:solidFill>
              <a:highlight>
                <a:srgbClr val="FFFFFF"/>
              </a:highlight>
            </a:endParaRPr>
          </a:p>
        </p:txBody>
      </p:sp>
      <p:pic>
        <p:nvPicPr>
          <p:cNvPr id="283" name="Google Shape;283;p38"/>
          <p:cNvPicPr preferRelativeResize="0"/>
          <p:nvPr/>
        </p:nvPicPr>
        <p:blipFill rotWithShape="1">
          <a:blip r:embed="rId3">
            <a:alphaModFix/>
          </a:blip>
          <a:srcRect/>
          <a:stretch/>
        </p:blipFill>
        <p:spPr>
          <a:xfrm>
            <a:off x="2705100" y="4358575"/>
            <a:ext cx="3005400" cy="784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9"/>
          <p:cNvSpPr txBox="1">
            <a:spLocks noGrp="1"/>
          </p:cNvSpPr>
          <p:nvPr>
            <p:ph type="body" idx="1"/>
          </p:nvPr>
        </p:nvSpPr>
        <p:spPr>
          <a:xfrm>
            <a:off x="196500" y="2195750"/>
            <a:ext cx="8751000" cy="26205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2000">
                <a:solidFill>
                  <a:srgbClr val="FEDE5D"/>
                </a:solidFill>
                <a:highlight>
                  <a:srgbClr val="262335"/>
                </a:highlight>
                <a:latin typeface="Montserrat"/>
                <a:ea typeface="Montserrat"/>
                <a:cs typeface="Montserrat"/>
                <a:sym typeface="Montserrat"/>
              </a:rPr>
              <a:t>const</a:t>
            </a:r>
            <a:r>
              <a:rPr lang="tr" sz="2000">
                <a:solidFill>
                  <a:srgbClr val="BBBBBB"/>
                </a:solidFill>
                <a:highlight>
                  <a:srgbClr val="262335"/>
                </a:highlight>
                <a:latin typeface="Montserrat"/>
                <a:ea typeface="Montserrat"/>
                <a:cs typeface="Montserrat"/>
                <a:sym typeface="Montserrat"/>
              </a:rPr>
              <a:t> </a:t>
            </a:r>
            <a:r>
              <a:rPr lang="tr" sz="2000">
                <a:solidFill>
                  <a:srgbClr val="FF7EDB"/>
                </a:solidFill>
                <a:highlight>
                  <a:srgbClr val="262335"/>
                </a:highlight>
                <a:latin typeface="Montserrat"/>
                <a:ea typeface="Montserrat"/>
                <a:cs typeface="Montserrat"/>
                <a:sym typeface="Montserrat"/>
              </a:rPr>
              <a:t>config</a:t>
            </a:r>
            <a:r>
              <a:rPr lang="tr" sz="2000">
                <a:solidFill>
                  <a:srgbClr val="BBBBBB"/>
                </a:solidFill>
                <a:highlight>
                  <a:srgbClr val="262335"/>
                </a:highlight>
                <a:latin typeface="Montserrat"/>
                <a:ea typeface="Montserrat"/>
                <a:cs typeface="Montserrat"/>
                <a:sym typeface="Montserrat"/>
              </a:rPr>
              <a:t> </a:t>
            </a:r>
            <a:r>
              <a:rPr lang="tr" sz="2000">
                <a:solidFill>
                  <a:srgbClr val="FFFFFF"/>
                </a:solidFill>
                <a:highlight>
                  <a:srgbClr val="262335"/>
                </a:highlight>
                <a:latin typeface="Montserrat"/>
                <a:ea typeface="Montserrat"/>
                <a:cs typeface="Montserrat"/>
                <a:sym typeface="Montserrat"/>
              </a:rPr>
              <a:t>=</a:t>
            </a:r>
            <a:r>
              <a:rPr lang="tr" sz="2000">
                <a:solidFill>
                  <a:srgbClr val="BBBBBB"/>
                </a:solidFill>
                <a:highlight>
                  <a:srgbClr val="262335"/>
                </a:highlight>
                <a:latin typeface="Montserrat"/>
                <a:ea typeface="Montserrat"/>
                <a:cs typeface="Montserrat"/>
                <a:sym typeface="Montserrat"/>
              </a:rPr>
              <a:t> { </a:t>
            </a:r>
            <a:r>
              <a:rPr lang="tr">
                <a:solidFill>
                  <a:srgbClr val="BBBBBB"/>
                </a:solidFill>
                <a:highlight>
                  <a:srgbClr val="262335"/>
                </a:highlight>
                <a:latin typeface="Montserrat"/>
                <a:ea typeface="Montserrat"/>
                <a:cs typeface="Montserrat"/>
                <a:sym typeface="Montserrat"/>
              </a:rPr>
              <a:t>// config objesinde header tanımlanıyor</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r>
              <a:rPr lang="tr" sz="2000">
                <a:solidFill>
                  <a:srgbClr val="2EE2FA"/>
                </a:solidFill>
                <a:highlight>
                  <a:srgbClr val="262335"/>
                </a:highlight>
                <a:latin typeface="Montserrat"/>
                <a:ea typeface="Montserrat"/>
                <a:cs typeface="Montserrat"/>
                <a:sym typeface="Montserrat"/>
              </a:rPr>
              <a:t>headers</a:t>
            </a:r>
            <a:r>
              <a:rPr lang="tr" sz="2000">
                <a:solidFill>
                  <a:srgbClr val="B6B1B1"/>
                </a:solidFill>
                <a:highlight>
                  <a:srgbClr val="262335"/>
                </a:highlight>
                <a:latin typeface="Montserrat"/>
                <a:ea typeface="Montserrat"/>
                <a:cs typeface="Montserrat"/>
                <a:sym typeface="Montserrat"/>
              </a:rPr>
              <a:t>:</a:t>
            </a:r>
            <a:r>
              <a:rPr lang="tr" sz="2000">
                <a:solidFill>
                  <a:srgbClr val="BBBBBB"/>
                </a:solidFill>
                <a:highlight>
                  <a:srgbClr val="262335"/>
                </a:highlight>
                <a:latin typeface="Montserrat"/>
                <a:ea typeface="Montserrat"/>
                <a:cs typeface="Montserrat"/>
                <a:sym typeface="Montserrat"/>
              </a:rPr>
              <a:t> {</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r>
              <a:rPr lang="tr" sz="2000">
                <a:solidFill>
                  <a:srgbClr val="FF8B39"/>
                </a:solidFill>
                <a:highlight>
                  <a:srgbClr val="262335"/>
                </a:highlight>
                <a:latin typeface="Montserrat"/>
                <a:ea typeface="Montserrat"/>
                <a:cs typeface="Montserrat"/>
                <a:sym typeface="Montserrat"/>
              </a:rPr>
              <a:t>'Content-Type'</a:t>
            </a:r>
            <a:r>
              <a:rPr lang="tr" sz="2000">
                <a:solidFill>
                  <a:srgbClr val="B6B1B1"/>
                </a:solidFill>
                <a:highlight>
                  <a:srgbClr val="262335"/>
                </a:highlight>
                <a:latin typeface="Montserrat"/>
                <a:ea typeface="Montserrat"/>
                <a:cs typeface="Montserrat"/>
                <a:sym typeface="Montserrat"/>
              </a:rPr>
              <a:t>:</a:t>
            </a:r>
            <a:r>
              <a:rPr lang="tr" sz="2000">
                <a:solidFill>
                  <a:srgbClr val="BBBBBB"/>
                </a:solidFill>
                <a:highlight>
                  <a:srgbClr val="262335"/>
                </a:highlight>
                <a:latin typeface="Montserrat"/>
                <a:ea typeface="Montserrat"/>
                <a:cs typeface="Montserrat"/>
                <a:sym typeface="Montserrat"/>
              </a:rPr>
              <a:t> </a:t>
            </a:r>
            <a:r>
              <a:rPr lang="tr" sz="2000">
                <a:solidFill>
                  <a:srgbClr val="FF8B39"/>
                </a:solidFill>
                <a:highlight>
                  <a:srgbClr val="262335"/>
                </a:highlight>
                <a:latin typeface="Montserrat"/>
                <a:ea typeface="Montserrat"/>
                <a:cs typeface="Montserrat"/>
                <a:sym typeface="Montserrat"/>
              </a:rPr>
              <a:t>'application/json'</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  },</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BBBBBB"/>
                </a:solidFill>
                <a:highlight>
                  <a:srgbClr val="262335"/>
                </a:highlight>
                <a:latin typeface="Montserrat"/>
                <a:ea typeface="Montserrat"/>
                <a:cs typeface="Montserrat"/>
                <a:sym typeface="Montserrat"/>
              </a:rPr>
              <a:t>};</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2000">
                <a:solidFill>
                  <a:srgbClr val="FF7EDB"/>
                </a:solidFill>
                <a:highlight>
                  <a:srgbClr val="262335"/>
                </a:highlight>
                <a:latin typeface="Montserrat"/>
                <a:ea typeface="Montserrat"/>
                <a:cs typeface="Montserrat"/>
                <a:sym typeface="Montserrat"/>
              </a:rPr>
              <a:t>axios</a:t>
            </a:r>
            <a:r>
              <a:rPr lang="tr" sz="2000">
                <a:solidFill>
                  <a:srgbClr val="BBBBBB"/>
                </a:solidFill>
                <a:highlight>
                  <a:srgbClr val="262335"/>
                </a:highlight>
                <a:latin typeface="Montserrat"/>
                <a:ea typeface="Montserrat"/>
                <a:cs typeface="Montserrat"/>
                <a:sym typeface="Montserrat"/>
              </a:rPr>
              <a:t>.</a:t>
            </a:r>
            <a:r>
              <a:rPr lang="tr" sz="2000">
                <a:solidFill>
                  <a:srgbClr val="36F9F6"/>
                </a:solidFill>
                <a:highlight>
                  <a:srgbClr val="262335"/>
                </a:highlight>
                <a:latin typeface="Montserrat"/>
                <a:ea typeface="Montserrat"/>
                <a:cs typeface="Montserrat"/>
                <a:sym typeface="Montserrat"/>
              </a:rPr>
              <a:t>post</a:t>
            </a:r>
            <a:r>
              <a:rPr lang="tr" sz="2000">
                <a:solidFill>
                  <a:srgbClr val="BBBBBB"/>
                </a:solidFill>
                <a:highlight>
                  <a:srgbClr val="262335"/>
                </a:highlight>
                <a:latin typeface="Montserrat"/>
                <a:ea typeface="Montserrat"/>
                <a:cs typeface="Montserrat"/>
                <a:sym typeface="Montserrat"/>
              </a:rPr>
              <a:t>(</a:t>
            </a:r>
            <a:r>
              <a:rPr lang="tr" sz="2000">
                <a:solidFill>
                  <a:srgbClr val="FF7EDB"/>
                </a:solidFill>
                <a:highlight>
                  <a:srgbClr val="262335"/>
                </a:highlight>
                <a:latin typeface="Montserrat"/>
                <a:ea typeface="Montserrat"/>
                <a:cs typeface="Montserrat"/>
                <a:sym typeface="Montserrat"/>
              </a:rPr>
              <a:t>url</a:t>
            </a:r>
            <a:r>
              <a:rPr lang="tr" sz="2000">
                <a:solidFill>
                  <a:srgbClr val="BBBBBB"/>
                </a:solidFill>
                <a:highlight>
                  <a:srgbClr val="262335"/>
                </a:highlight>
                <a:latin typeface="Montserrat"/>
                <a:ea typeface="Montserrat"/>
                <a:cs typeface="Montserrat"/>
                <a:sym typeface="Montserrat"/>
              </a:rPr>
              <a:t>, </a:t>
            </a:r>
            <a:r>
              <a:rPr lang="tr" sz="2000">
                <a:solidFill>
                  <a:srgbClr val="FF7EDB"/>
                </a:solidFill>
                <a:highlight>
                  <a:srgbClr val="262335"/>
                </a:highlight>
                <a:latin typeface="Montserrat"/>
                <a:ea typeface="Montserrat"/>
                <a:cs typeface="Montserrat"/>
                <a:sym typeface="Montserrat"/>
              </a:rPr>
              <a:t>data</a:t>
            </a:r>
            <a:r>
              <a:rPr lang="tr" sz="2000">
                <a:solidFill>
                  <a:srgbClr val="BBBBBB"/>
                </a:solidFill>
                <a:highlight>
                  <a:srgbClr val="262335"/>
                </a:highlight>
                <a:latin typeface="Montserrat"/>
                <a:ea typeface="Montserrat"/>
                <a:cs typeface="Montserrat"/>
                <a:sym typeface="Montserrat"/>
              </a:rPr>
              <a:t>, </a:t>
            </a:r>
            <a:r>
              <a:rPr lang="tr" sz="2000">
                <a:solidFill>
                  <a:srgbClr val="FF7EDB"/>
                </a:solidFill>
                <a:highlight>
                  <a:srgbClr val="262335"/>
                </a:highlight>
                <a:latin typeface="Montserrat"/>
                <a:ea typeface="Montserrat"/>
                <a:cs typeface="Montserrat"/>
                <a:sym typeface="Montserrat"/>
              </a:rPr>
              <a:t>config</a:t>
            </a:r>
            <a:r>
              <a:rPr lang="tr" sz="2000">
                <a:solidFill>
                  <a:srgbClr val="BBBBBB"/>
                </a:solidFill>
                <a:highlight>
                  <a:srgbClr val="262335"/>
                </a:highlight>
                <a:latin typeface="Montserrat"/>
                <a:ea typeface="Montserrat"/>
                <a:cs typeface="Montserrat"/>
                <a:sym typeface="Montserrat"/>
              </a:rPr>
              <a:t>);  </a:t>
            </a:r>
            <a:r>
              <a:rPr lang="tr">
                <a:solidFill>
                  <a:srgbClr val="BBBBBB"/>
                </a:solidFill>
                <a:highlight>
                  <a:srgbClr val="262335"/>
                </a:highlight>
                <a:latin typeface="Montserrat"/>
                <a:ea typeface="Montserrat"/>
                <a:cs typeface="Montserrat"/>
                <a:sym typeface="Montserrat"/>
              </a:rPr>
              <a:t>// config(headers) parametre olarak verildi</a:t>
            </a:r>
            <a:r>
              <a:rPr lang="tr" sz="2000">
                <a:solidFill>
                  <a:srgbClr val="BBBBBB"/>
                </a:solidFill>
                <a:highlight>
                  <a:srgbClr val="262335"/>
                </a:highlight>
                <a:latin typeface="Montserrat"/>
                <a:ea typeface="Montserrat"/>
                <a:cs typeface="Montserrat"/>
                <a:sym typeface="Montserrat"/>
              </a:rPr>
              <a:t> </a:t>
            </a: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20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2000">
              <a:solidFill>
                <a:srgbClr val="BBBBBB"/>
              </a:solidFill>
              <a:highlight>
                <a:srgbClr val="262335"/>
              </a:highlight>
              <a:latin typeface="Montserrat"/>
              <a:ea typeface="Montserrat"/>
              <a:cs typeface="Montserrat"/>
              <a:sym typeface="Montserrat"/>
            </a:endParaRPr>
          </a:p>
        </p:txBody>
      </p:sp>
      <p:sp>
        <p:nvSpPr>
          <p:cNvPr id="289" name="Google Shape;289;p39"/>
          <p:cNvSpPr txBox="1">
            <a:spLocks noGrp="1"/>
          </p:cNvSpPr>
          <p:nvPr>
            <p:ph type="body" idx="1"/>
          </p:nvPr>
        </p:nvSpPr>
        <p:spPr>
          <a:xfrm>
            <a:off x="237750" y="298375"/>
            <a:ext cx="8668500" cy="16659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tr" sz="2000" b="1">
                <a:solidFill>
                  <a:srgbClr val="6747C7"/>
                </a:solidFill>
                <a:highlight>
                  <a:srgbClr val="FFFFFF"/>
                </a:highlight>
              </a:rPr>
              <a:t>4-</a:t>
            </a:r>
            <a:r>
              <a:rPr lang="tr" sz="2000">
                <a:solidFill>
                  <a:srgbClr val="6747C7"/>
                </a:solidFill>
                <a:highlight>
                  <a:srgbClr val="FFFFFF"/>
                </a:highlight>
              </a:rPr>
              <a:t> </a:t>
            </a:r>
            <a:r>
              <a:rPr lang="tr" sz="2000">
                <a:solidFill>
                  <a:schemeClr val="dk1"/>
                </a:solidFill>
                <a:highlight>
                  <a:srgbClr val="FFFFFF"/>
                </a:highlight>
              </a:rPr>
              <a:t>Axios ile istek yaparken API’nin bizden istediği header verilerini göndermek isteyebilirsiniz. </a:t>
            </a:r>
            <a:endParaRPr sz="2000">
              <a:solidFill>
                <a:schemeClr val="dk1"/>
              </a:solidFill>
              <a:highlight>
                <a:srgbClr val="FFFFFF"/>
              </a:highlight>
            </a:endParaRPr>
          </a:p>
          <a:p>
            <a:pPr marL="0" lvl="0" indent="0" algn="l" rtl="0">
              <a:lnSpc>
                <a:spcPct val="115000"/>
              </a:lnSpc>
              <a:spcBef>
                <a:spcPts val="900"/>
              </a:spcBef>
              <a:spcAft>
                <a:spcPts val="900"/>
              </a:spcAft>
              <a:buClr>
                <a:schemeClr val="dk1"/>
              </a:buClr>
              <a:buSzPts val="1100"/>
              <a:buFont typeface="Arial"/>
              <a:buNone/>
            </a:pPr>
            <a:r>
              <a:rPr lang="tr" sz="2000">
                <a:solidFill>
                  <a:schemeClr val="dk1"/>
                </a:solidFill>
                <a:highlight>
                  <a:srgbClr val="FFFFFF"/>
                </a:highlight>
              </a:rPr>
              <a:t>O zaman tanımladığımız header’ları axiosun çağırdığımız methoduna parametre olarak giriyoruz.</a:t>
            </a:r>
            <a:endParaRPr sz="20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body" idx="1"/>
          </p:nvPr>
        </p:nvSpPr>
        <p:spPr>
          <a:xfrm>
            <a:off x="287350" y="360000"/>
            <a:ext cx="8219100" cy="4221000"/>
          </a:xfrm>
          <a:prstGeom prst="rect">
            <a:avLst/>
          </a:prstGeom>
          <a:noFill/>
          <a:ln>
            <a:noFill/>
          </a:ln>
        </p:spPr>
        <p:txBody>
          <a:bodyPr spcFirstLastPara="1" wrap="square" lIns="0" tIns="91425" rIns="91425" bIns="91425" anchor="t" anchorCtr="0">
            <a:noAutofit/>
          </a:bodyPr>
          <a:lstStyle/>
          <a:p>
            <a:r>
              <a:rPr lang="en-US" sz="2000" b="1" dirty="0"/>
              <a:t>Basic Steps:</a:t>
            </a:r>
            <a:endParaRPr lang="en-US" sz="2000" dirty="0"/>
          </a:p>
          <a:p>
            <a:pPr>
              <a:buFont typeface="+mj-lt"/>
              <a:buAutoNum type="arabicPeriod"/>
            </a:pPr>
            <a:r>
              <a:rPr lang="en-US" sz="2000" dirty="0"/>
              <a:t>A client (e.g., a web application) sends a request to an API, typically using the HTTP protocol with methods such as GET, POST, PUT, PATCH, or DELETE.</a:t>
            </a:r>
          </a:p>
          <a:p>
            <a:pPr>
              <a:buFont typeface="+mj-lt"/>
              <a:buAutoNum type="arabicPeriod"/>
            </a:pPr>
            <a:r>
              <a:rPr lang="en-US" sz="2000" dirty="0"/>
              <a:t>The API receives and processes the request, possibly retrieving data from a database or connecting to another system.</a:t>
            </a:r>
          </a:p>
          <a:p>
            <a:pPr>
              <a:buFont typeface="+mj-lt"/>
              <a:buAutoNum type="arabicPeriod"/>
            </a:pPr>
            <a:r>
              <a:rPr lang="en-US" sz="2000" dirty="0"/>
              <a:t>The API returns the result to the client, usually in JSON or XML format.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a:spLocks noGrp="1"/>
          </p:cNvSpPr>
          <p:nvPr>
            <p:ph type="body" idx="1"/>
          </p:nvPr>
        </p:nvSpPr>
        <p:spPr>
          <a:xfrm>
            <a:off x="215350" y="3645325"/>
            <a:ext cx="8668500" cy="5154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1900">
                <a:solidFill>
                  <a:srgbClr val="FF7EDB"/>
                </a:solidFill>
                <a:highlight>
                  <a:srgbClr val="262335"/>
                </a:highlight>
                <a:latin typeface="Montserrat"/>
                <a:ea typeface="Montserrat"/>
                <a:cs typeface="Montserrat"/>
                <a:sym typeface="Montserrat"/>
              </a:rPr>
              <a:t>axios</a:t>
            </a:r>
            <a:r>
              <a:rPr lang="tr" sz="1900">
                <a:solidFill>
                  <a:srgbClr val="BBBBBB"/>
                </a:solidFill>
                <a:highlight>
                  <a:srgbClr val="262335"/>
                </a:highlight>
                <a:latin typeface="Montserrat"/>
                <a:ea typeface="Montserrat"/>
                <a:cs typeface="Montserrat"/>
                <a:sym typeface="Montserrat"/>
              </a:rPr>
              <a:t>.</a:t>
            </a:r>
            <a:r>
              <a:rPr lang="tr" sz="1900">
                <a:solidFill>
                  <a:srgbClr val="FF7EDB"/>
                </a:solidFill>
                <a:highlight>
                  <a:srgbClr val="262335"/>
                </a:highlight>
                <a:latin typeface="Montserrat"/>
                <a:ea typeface="Montserrat"/>
                <a:cs typeface="Montserrat"/>
                <a:sym typeface="Montserrat"/>
              </a:rPr>
              <a:t>defaults</a:t>
            </a:r>
            <a:r>
              <a:rPr lang="tr" sz="1900">
                <a:solidFill>
                  <a:srgbClr val="BBBBBB"/>
                </a:solidFill>
                <a:highlight>
                  <a:srgbClr val="262335"/>
                </a:highlight>
                <a:latin typeface="Montserrat"/>
                <a:ea typeface="Montserrat"/>
                <a:cs typeface="Montserrat"/>
                <a:sym typeface="Montserrat"/>
              </a:rPr>
              <a:t>.</a:t>
            </a:r>
            <a:r>
              <a:rPr lang="tr" sz="1900">
                <a:solidFill>
                  <a:srgbClr val="FF7EDB"/>
                </a:solidFill>
                <a:highlight>
                  <a:srgbClr val="262335"/>
                </a:highlight>
                <a:latin typeface="Montserrat"/>
                <a:ea typeface="Montserrat"/>
                <a:cs typeface="Montserrat"/>
                <a:sym typeface="Montserrat"/>
              </a:rPr>
              <a:t>headers</a:t>
            </a:r>
            <a:r>
              <a:rPr lang="tr" sz="1900">
                <a:solidFill>
                  <a:srgbClr val="BBBBBB"/>
                </a:solidFill>
                <a:highlight>
                  <a:srgbClr val="262335"/>
                </a:highlight>
                <a:latin typeface="Montserrat"/>
                <a:ea typeface="Montserrat"/>
                <a:cs typeface="Montserrat"/>
                <a:sym typeface="Montserrat"/>
              </a:rPr>
              <a:t>.</a:t>
            </a:r>
            <a:r>
              <a:rPr lang="tr" sz="1900">
                <a:solidFill>
                  <a:srgbClr val="2EE2FA"/>
                </a:solidFill>
                <a:highlight>
                  <a:srgbClr val="262335"/>
                </a:highlight>
                <a:latin typeface="Montserrat"/>
                <a:ea typeface="Montserrat"/>
                <a:cs typeface="Montserrat"/>
                <a:sym typeface="Montserrat"/>
              </a:rPr>
              <a:t>post</a:t>
            </a:r>
            <a:r>
              <a:rPr lang="tr" sz="1900">
                <a:solidFill>
                  <a:srgbClr val="BBBBBB"/>
                </a:solidFill>
                <a:highlight>
                  <a:srgbClr val="262335"/>
                </a:highlight>
                <a:latin typeface="Montserrat"/>
                <a:ea typeface="Montserrat"/>
                <a:cs typeface="Montserrat"/>
                <a:sym typeface="Montserrat"/>
              </a:rPr>
              <a:t>[</a:t>
            </a:r>
            <a:r>
              <a:rPr lang="tr" sz="1900">
                <a:solidFill>
                  <a:srgbClr val="FF8B39"/>
                </a:solidFill>
                <a:highlight>
                  <a:srgbClr val="262335"/>
                </a:highlight>
                <a:latin typeface="Montserrat"/>
                <a:ea typeface="Montserrat"/>
                <a:cs typeface="Montserrat"/>
                <a:sym typeface="Montserrat"/>
              </a:rPr>
              <a:t>'Content-Type'</a:t>
            </a:r>
            <a:r>
              <a:rPr lang="tr" sz="1900">
                <a:solidFill>
                  <a:srgbClr val="BBBBBB"/>
                </a:solidFill>
                <a:highlight>
                  <a:srgbClr val="262335"/>
                </a:highlight>
                <a:latin typeface="Montserrat"/>
                <a:ea typeface="Montserrat"/>
                <a:cs typeface="Montserrat"/>
                <a:sym typeface="Montserrat"/>
              </a:rPr>
              <a:t>] </a:t>
            </a:r>
            <a:r>
              <a:rPr lang="tr" sz="1900">
                <a:solidFill>
                  <a:srgbClr val="FFFFFF"/>
                </a:solidFill>
                <a:highlight>
                  <a:srgbClr val="262335"/>
                </a:highlight>
                <a:latin typeface="Montserrat"/>
                <a:ea typeface="Montserrat"/>
                <a:cs typeface="Montserrat"/>
                <a:sym typeface="Montserrat"/>
              </a:rPr>
              <a:t>=</a:t>
            </a:r>
            <a:r>
              <a:rPr lang="tr" sz="1900">
                <a:solidFill>
                  <a:srgbClr val="BBBBBB"/>
                </a:solidFill>
                <a:highlight>
                  <a:srgbClr val="262335"/>
                </a:highlight>
                <a:latin typeface="Montserrat"/>
                <a:ea typeface="Montserrat"/>
                <a:cs typeface="Montserrat"/>
                <a:sym typeface="Montserrat"/>
              </a:rPr>
              <a:t> </a:t>
            </a:r>
            <a:r>
              <a:rPr lang="tr" sz="1900">
                <a:solidFill>
                  <a:srgbClr val="FF8B39"/>
                </a:solidFill>
                <a:highlight>
                  <a:srgbClr val="262335"/>
                </a:highlight>
                <a:latin typeface="Montserrat"/>
                <a:ea typeface="Montserrat"/>
                <a:cs typeface="Montserrat"/>
                <a:sym typeface="Montserrat"/>
              </a:rPr>
              <a:t>'application/json'</a:t>
            </a:r>
            <a:r>
              <a:rPr lang="tr" sz="1900">
                <a:solidFill>
                  <a:srgbClr val="BBBBBB"/>
                </a:solidFill>
                <a:highlight>
                  <a:srgbClr val="262335"/>
                </a:highlight>
                <a:latin typeface="Montserrat"/>
                <a:ea typeface="Montserrat"/>
                <a:cs typeface="Montserrat"/>
                <a:sym typeface="Montserrat"/>
              </a:rPr>
              <a:t>;</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900">
              <a:solidFill>
                <a:srgbClr val="BBBBBB"/>
              </a:solidFill>
              <a:highlight>
                <a:srgbClr val="262335"/>
              </a:highlight>
              <a:latin typeface="Montserrat"/>
              <a:ea typeface="Montserrat"/>
              <a:cs typeface="Montserrat"/>
              <a:sym typeface="Montserrat"/>
            </a:endParaRPr>
          </a:p>
        </p:txBody>
      </p:sp>
      <p:sp>
        <p:nvSpPr>
          <p:cNvPr id="295" name="Google Shape;295;p40"/>
          <p:cNvSpPr txBox="1">
            <a:spLocks noGrp="1"/>
          </p:cNvSpPr>
          <p:nvPr>
            <p:ph type="body" idx="1"/>
          </p:nvPr>
        </p:nvSpPr>
        <p:spPr>
          <a:xfrm>
            <a:off x="237750" y="163900"/>
            <a:ext cx="8668500" cy="32853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tr" sz="2000" b="1">
                <a:solidFill>
                  <a:srgbClr val="6747C7"/>
                </a:solidFill>
                <a:highlight>
                  <a:srgbClr val="FFFFFF"/>
                </a:highlight>
              </a:rPr>
              <a:t>5-</a:t>
            </a:r>
            <a:r>
              <a:rPr lang="tr" sz="2000">
                <a:solidFill>
                  <a:srgbClr val="6747C7"/>
                </a:solidFill>
                <a:highlight>
                  <a:srgbClr val="FFFFFF"/>
                </a:highlight>
              </a:rPr>
              <a:t> </a:t>
            </a:r>
            <a:r>
              <a:rPr lang="tr" sz="2000">
                <a:solidFill>
                  <a:schemeClr val="dk1"/>
                </a:solidFill>
                <a:highlight>
                  <a:srgbClr val="FFFFFF"/>
                </a:highlight>
              </a:rPr>
              <a:t>Axios, istekleri yaparken çeşitli </a:t>
            </a:r>
            <a:r>
              <a:rPr lang="tr" sz="2000">
                <a:solidFill>
                  <a:srgbClr val="6747C7"/>
                </a:solidFill>
                <a:highlight>
                  <a:srgbClr val="FFFFFF"/>
                </a:highlight>
              </a:rPr>
              <a:t>global </a:t>
            </a:r>
            <a:r>
              <a:rPr lang="tr" sz="2000">
                <a:solidFill>
                  <a:schemeClr val="dk1"/>
                </a:solidFill>
                <a:highlight>
                  <a:srgbClr val="FFFFFF"/>
                </a:highlight>
              </a:rPr>
              <a:t>ayarlar içerebilir. </a:t>
            </a:r>
            <a:endParaRPr sz="2000">
              <a:solidFill>
                <a:schemeClr val="dk1"/>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tr" sz="2000">
                <a:solidFill>
                  <a:schemeClr val="dk1"/>
                </a:solidFill>
                <a:highlight>
                  <a:srgbClr val="FFFFFF"/>
                </a:highlight>
              </a:rPr>
              <a:t>Bunlar, </a:t>
            </a:r>
            <a:r>
              <a:rPr lang="tr" sz="2000">
                <a:solidFill>
                  <a:srgbClr val="6747C7"/>
                </a:solidFill>
                <a:highlight>
                  <a:srgbClr val="FFFFFF"/>
                </a:highlight>
              </a:rPr>
              <a:t>her </a:t>
            </a:r>
            <a:r>
              <a:rPr lang="tr" sz="2000">
                <a:solidFill>
                  <a:schemeClr val="dk1"/>
                </a:solidFill>
                <a:highlight>
                  <a:srgbClr val="FFFFFF"/>
                </a:highlight>
              </a:rPr>
              <a:t>bir isteğe uygulanmasını istediğiniz </a:t>
            </a:r>
            <a:r>
              <a:rPr lang="tr" sz="2000">
                <a:solidFill>
                  <a:srgbClr val="6747C7"/>
                </a:solidFill>
                <a:highlight>
                  <a:srgbClr val="FFFFFF"/>
                </a:highlight>
              </a:rPr>
              <a:t>farklı </a:t>
            </a:r>
            <a:r>
              <a:rPr lang="tr" sz="2000">
                <a:solidFill>
                  <a:schemeClr val="dk1"/>
                </a:solidFill>
                <a:highlight>
                  <a:srgbClr val="FFFFFF"/>
                </a:highlight>
              </a:rPr>
              <a:t>seçeneklerdir. </a:t>
            </a:r>
            <a:endParaRPr sz="2000">
              <a:solidFill>
                <a:schemeClr val="dk1"/>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tr" sz="2000">
                <a:solidFill>
                  <a:schemeClr val="dk1"/>
                </a:solidFill>
                <a:highlight>
                  <a:srgbClr val="FFFFFF"/>
                </a:highlight>
              </a:rPr>
              <a:t>Örneğin, her bir isteğe gönderilmesi gereken </a:t>
            </a:r>
            <a:r>
              <a:rPr lang="tr" sz="2000">
                <a:solidFill>
                  <a:srgbClr val="6747C7"/>
                </a:solidFill>
                <a:highlight>
                  <a:srgbClr val="FFFFFF"/>
                </a:highlight>
              </a:rPr>
              <a:t>ortak </a:t>
            </a:r>
            <a:r>
              <a:rPr lang="tr" sz="2000">
                <a:solidFill>
                  <a:schemeClr val="dk1"/>
                </a:solidFill>
                <a:highlight>
                  <a:srgbClr val="FFFFFF"/>
                </a:highlight>
              </a:rPr>
              <a:t>bir "</a:t>
            </a:r>
            <a:r>
              <a:rPr lang="tr" sz="2000">
                <a:solidFill>
                  <a:srgbClr val="6747C7"/>
                </a:solidFill>
                <a:highlight>
                  <a:srgbClr val="FFFFFF"/>
                </a:highlight>
              </a:rPr>
              <a:t>Authorization</a:t>
            </a:r>
            <a:r>
              <a:rPr lang="tr" sz="2000">
                <a:solidFill>
                  <a:schemeClr val="dk1"/>
                </a:solidFill>
                <a:highlight>
                  <a:srgbClr val="FFFFFF"/>
                </a:highlight>
              </a:rPr>
              <a:t>" başlığının olması gerektiği durumlarda, bu başlığı </a:t>
            </a:r>
            <a:r>
              <a:rPr lang="tr" sz="2000">
                <a:solidFill>
                  <a:srgbClr val="6747C7"/>
                </a:solidFill>
                <a:highlight>
                  <a:srgbClr val="FFFFFF"/>
                </a:highlight>
              </a:rPr>
              <a:t>tek </a:t>
            </a:r>
            <a:r>
              <a:rPr lang="tr" sz="2000">
                <a:solidFill>
                  <a:schemeClr val="dk1"/>
                </a:solidFill>
                <a:highlight>
                  <a:srgbClr val="FFFFFF"/>
                </a:highlight>
              </a:rPr>
              <a:t>bir yerde tanımlayabilirsiniz ve </a:t>
            </a:r>
            <a:r>
              <a:rPr lang="tr" sz="2000">
                <a:solidFill>
                  <a:srgbClr val="6747C7"/>
                </a:solidFill>
                <a:highlight>
                  <a:srgbClr val="FFFFFF"/>
                </a:highlight>
              </a:rPr>
              <a:t>her </a:t>
            </a:r>
            <a:r>
              <a:rPr lang="tr" sz="2000">
                <a:solidFill>
                  <a:schemeClr val="dk1"/>
                </a:solidFill>
                <a:highlight>
                  <a:srgbClr val="FFFFFF"/>
                </a:highlight>
              </a:rPr>
              <a:t>bir istekte </a:t>
            </a:r>
            <a:r>
              <a:rPr lang="tr" sz="2000">
                <a:solidFill>
                  <a:srgbClr val="6747C7"/>
                </a:solidFill>
                <a:highlight>
                  <a:srgbClr val="FFFFFF"/>
                </a:highlight>
              </a:rPr>
              <a:t>otomatik </a:t>
            </a:r>
            <a:r>
              <a:rPr lang="tr" sz="2000">
                <a:solidFill>
                  <a:schemeClr val="dk1"/>
                </a:solidFill>
                <a:highlight>
                  <a:srgbClr val="FFFFFF"/>
                </a:highlight>
              </a:rPr>
              <a:t>olarak uygulanmasını sağlayabilirsiniz. </a:t>
            </a:r>
            <a:endParaRPr sz="2000">
              <a:solidFill>
                <a:schemeClr val="dk1"/>
              </a:solidFill>
              <a:highlight>
                <a:srgbClr val="FFFFFF"/>
              </a:highlight>
            </a:endParaRPr>
          </a:p>
          <a:p>
            <a:pPr marL="0" lvl="0" indent="0" algn="l" rtl="0">
              <a:lnSpc>
                <a:spcPct val="115000"/>
              </a:lnSpc>
              <a:spcBef>
                <a:spcPts val="900"/>
              </a:spcBef>
              <a:spcAft>
                <a:spcPts val="900"/>
              </a:spcAft>
              <a:buClr>
                <a:schemeClr val="dk1"/>
              </a:buClr>
              <a:buSzPts val="1100"/>
              <a:buFont typeface="Arial"/>
              <a:buNone/>
            </a:pPr>
            <a:r>
              <a:rPr lang="tr" sz="2000">
                <a:solidFill>
                  <a:schemeClr val="dk1"/>
                </a:solidFill>
                <a:highlight>
                  <a:srgbClr val="FFFFFF"/>
                </a:highlight>
              </a:rPr>
              <a:t>Bunun yanı sıra, Axios, "</a:t>
            </a:r>
            <a:r>
              <a:rPr lang="tr" sz="2000">
                <a:solidFill>
                  <a:srgbClr val="6747C7"/>
                </a:solidFill>
                <a:highlight>
                  <a:srgbClr val="FFFFFF"/>
                </a:highlight>
              </a:rPr>
              <a:t>base</a:t>
            </a:r>
            <a:r>
              <a:rPr lang="tr" sz="2000">
                <a:solidFill>
                  <a:schemeClr val="dk1"/>
                </a:solidFill>
                <a:highlight>
                  <a:srgbClr val="FFFFFF"/>
                </a:highlight>
              </a:rPr>
              <a:t> </a:t>
            </a:r>
            <a:r>
              <a:rPr lang="tr" sz="2000">
                <a:solidFill>
                  <a:srgbClr val="6747C7"/>
                </a:solidFill>
                <a:highlight>
                  <a:srgbClr val="FFFFFF"/>
                </a:highlight>
              </a:rPr>
              <a:t>URL</a:t>
            </a:r>
            <a:r>
              <a:rPr lang="tr" sz="2000">
                <a:solidFill>
                  <a:schemeClr val="dk1"/>
                </a:solidFill>
                <a:highlight>
                  <a:srgbClr val="FFFFFF"/>
                </a:highlight>
              </a:rPr>
              <a:t>" olarak adlandırılan ve her bir isteğin </a:t>
            </a:r>
            <a:r>
              <a:rPr lang="tr" sz="2000">
                <a:solidFill>
                  <a:srgbClr val="6747C7"/>
                </a:solidFill>
                <a:highlight>
                  <a:srgbClr val="FFFFFF"/>
                </a:highlight>
              </a:rPr>
              <a:t>başına eklenmesi </a:t>
            </a:r>
            <a:r>
              <a:rPr lang="tr" sz="2000">
                <a:solidFill>
                  <a:schemeClr val="dk1"/>
                </a:solidFill>
                <a:highlight>
                  <a:srgbClr val="FFFFFF"/>
                </a:highlight>
              </a:rPr>
              <a:t>gereken bir URL tanımlayabilirsiniz.</a:t>
            </a:r>
            <a:endParaRPr sz="2000">
              <a:solidFill>
                <a:schemeClr val="dk1"/>
              </a:solidFill>
              <a:highlight>
                <a:srgbClr val="FFFFFF"/>
              </a:highlight>
            </a:endParaRPr>
          </a:p>
        </p:txBody>
      </p:sp>
      <p:sp>
        <p:nvSpPr>
          <p:cNvPr id="296" name="Google Shape;296;p40"/>
          <p:cNvSpPr txBox="1">
            <a:spLocks noGrp="1"/>
          </p:cNvSpPr>
          <p:nvPr>
            <p:ph type="body" idx="1"/>
          </p:nvPr>
        </p:nvSpPr>
        <p:spPr>
          <a:xfrm>
            <a:off x="182850" y="4352425"/>
            <a:ext cx="8723400" cy="5154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1900">
                <a:solidFill>
                  <a:srgbClr val="FE4450"/>
                </a:solidFill>
                <a:highlight>
                  <a:srgbClr val="262335"/>
                </a:highlight>
                <a:latin typeface="Montserrat"/>
                <a:ea typeface="Montserrat"/>
                <a:cs typeface="Montserrat"/>
                <a:sym typeface="Montserrat"/>
              </a:rPr>
              <a:t>baseURL</a:t>
            </a:r>
            <a:r>
              <a:rPr lang="tr" sz="1900">
                <a:solidFill>
                  <a:srgbClr val="BBBBBB"/>
                </a:solidFill>
                <a:highlight>
                  <a:srgbClr val="262335"/>
                </a:highlight>
                <a:latin typeface="Montserrat"/>
                <a:ea typeface="Montserrat"/>
                <a:cs typeface="Montserrat"/>
                <a:sym typeface="Montserrat"/>
              </a:rPr>
              <a:t>: </a:t>
            </a:r>
            <a:r>
              <a:rPr lang="tr" sz="1900">
                <a:solidFill>
                  <a:srgbClr val="FF8B39"/>
                </a:solidFill>
                <a:highlight>
                  <a:srgbClr val="262335"/>
                </a:highlight>
                <a:latin typeface="Montserrat"/>
                <a:ea typeface="Montserrat"/>
                <a:cs typeface="Montserrat"/>
                <a:sym typeface="Montserrat"/>
              </a:rPr>
              <a:t>'https://api.example.com/'</a:t>
            </a:r>
            <a:r>
              <a:rPr lang="tr" sz="1900">
                <a:solidFill>
                  <a:srgbClr val="BBBBBB"/>
                </a:solidFill>
                <a:highlight>
                  <a:srgbClr val="262335"/>
                </a:highlight>
                <a:latin typeface="Montserrat"/>
                <a:ea typeface="Montserrat"/>
                <a:cs typeface="Montserrat"/>
                <a:sym typeface="Montserrat"/>
              </a:rPr>
              <a:t>,</a:t>
            </a:r>
            <a:endParaRPr sz="1900">
              <a:solidFill>
                <a:srgbClr val="FF7ED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900">
              <a:solidFill>
                <a:srgbClr val="BBBBBB"/>
              </a:solidFill>
              <a:highlight>
                <a:srgbClr val="262335"/>
              </a:highlight>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1"/>
          <p:cNvSpPr txBox="1">
            <a:spLocks noGrp="1"/>
          </p:cNvSpPr>
          <p:nvPr>
            <p:ph type="body" idx="1"/>
          </p:nvPr>
        </p:nvSpPr>
        <p:spPr>
          <a:xfrm>
            <a:off x="237750" y="1325525"/>
            <a:ext cx="8668500" cy="35916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1900">
                <a:solidFill>
                  <a:srgbClr val="72F1B8"/>
                </a:solidFill>
                <a:highlight>
                  <a:srgbClr val="262335"/>
                </a:highlight>
                <a:latin typeface="Montserrat"/>
                <a:ea typeface="Montserrat"/>
                <a:cs typeface="Montserrat"/>
                <a:sym typeface="Montserrat"/>
              </a:rPr>
              <a:t>import</a:t>
            </a:r>
            <a:r>
              <a:rPr lang="tr" sz="1900">
                <a:solidFill>
                  <a:srgbClr val="BBBBBB"/>
                </a:solidFill>
                <a:highlight>
                  <a:srgbClr val="262335"/>
                </a:highlight>
                <a:latin typeface="Montserrat"/>
                <a:ea typeface="Montserrat"/>
                <a:cs typeface="Montserrat"/>
                <a:sym typeface="Montserrat"/>
              </a:rPr>
              <a:t> </a:t>
            </a:r>
            <a:r>
              <a:rPr lang="tr" sz="1900">
                <a:solidFill>
                  <a:srgbClr val="FF7EDB"/>
                </a:solidFill>
                <a:highlight>
                  <a:srgbClr val="262335"/>
                </a:highlight>
                <a:latin typeface="Montserrat"/>
                <a:ea typeface="Montserrat"/>
                <a:cs typeface="Montserrat"/>
                <a:sym typeface="Montserrat"/>
              </a:rPr>
              <a:t>axios</a:t>
            </a:r>
            <a:r>
              <a:rPr lang="tr" sz="1900">
                <a:solidFill>
                  <a:srgbClr val="BBBBBB"/>
                </a:solidFill>
                <a:highlight>
                  <a:srgbClr val="262335"/>
                </a:highlight>
                <a:latin typeface="Montserrat"/>
                <a:ea typeface="Montserrat"/>
                <a:cs typeface="Montserrat"/>
                <a:sym typeface="Montserrat"/>
              </a:rPr>
              <a:t> </a:t>
            </a:r>
            <a:r>
              <a:rPr lang="tr" sz="1900">
                <a:solidFill>
                  <a:srgbClr val="FEDE5D"/>
                </a:solidFill>
                <a:highlight>
                  <a:srgbClr val="262335"/>
                </a:highlight>
                <a:latin typeface="Montserrat"/>
                <a:ea typeface="Montserrat"/>
                <a:cs typeface="Montserrat"/>
                <a:sym typeface="Montserrat"/>
              </a:rPr>
              <a:t>from</a:t>
            </a:r>
            <a:r>
              <a:rPr lang="tr" sz="1900">
                <a:solidFill>
                  <a:srgbClr val="BBBBBB"/>
                </a:solidFill>
                <a:highlight>
                  <a:srgbClr val="262335"/>
                </a:highlight>
                <a:latin typeface="Montserrat"/>
                <a:ea typeface="Montserrat"/>
                <a:cs typeface="Montserrat"/>
                <a:sym typeface="Montserrat"/>
              </a:rPr>
              <a:t> </a:t>
            </a:r>
            <a:r>
              <a:rPr lang="tr" sz="1900">
                <a:solidFill>
                  <a:srgbClr val="FF8B39"/>
                </a:solidFill>
                <a:highlight>
                  <a:srgbClr val="262335"/>
                </a:highlight>
                <a:latin typeface="Montserrat"/>
                <a:ea typeface="Montserrat"/>
                <a:cs typeface="Montserrat"/>
                <a:sym typeface="Montserrat"/>
              </a:rPr>
              <a:t>'axios'</a:t>
            </a:r>
            <a:r>
              <a:rPr lang="tr" sz="1900">
                <a:solidFill>
                  <a:srgbClr val="BBBBBB"/>
                </a:solidFill>
                <a:highlight>
                  <a:srgbClr val="262335"/>
                </a:highlight>
                <a:latin typeface="Montserrat"/>
                <a:ea typeface="Montserrat"/>
                <a:cs typeface="Montserrat"/>
                <a:sym typeface="Montserrat"/>
              </a:rPr>
              <a:t>;</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FEDE5D"/>
                </a:solidFill>
                <a:highlight>
                  <a:srgbClr val="262335"/>
                </a:highlight>
                <a:latin typeface="Montserrat"/>
                <a:ea typeface="Montserrat"/>
                <a:cs typeface="Montserrat"/>
                <a:sym typeface="Montserrat"/>
              </a:rPr>
              <a:t>const</a:t>
            </a:r>
            <a:r>
              <a:rPr lang="tr" sz="1900">
                <a:solidFill>
                  <a:srgbClr val="BBBBBB"/>
                </a:solidFill>
                <a:highlight>
                  <a:srgbClr val="262335"/>
                </a:highlight>
                <a:latin typeface="Montserrat"/>
                <a:ea typeface="Montserrat"/>
                <a:cs typeface="Montserrat"/>
                <a:sym typeface="Montserrat"/>
              </a:rPr>
              <a:t> </a:t>
            </a:r>
            <a:r>
              <a:rPr lang="tr" sz="1900">
                <a:solidFill>
                  <a:srgbClr val="FF7EDB"/>
                </a:solidFill>
                <a:highlight>
                  <a:srgbClr val="262335"/>
                </a:highlight>
                <a:latin typeface="Montserrat"/>
                <a:ea typeface="Montserrat"/>
                <a:cs typeface="Montserrat"/>
                <a:sym typeface="Montserrat"/>
              </a:rPr>
              <a:t>instance</a:t>
            </a:r>
            <a:r>
              <a:rPr lang="tr" sz="1900">
                <a:solidFill>
                  <a:srgbClr val="BBBBBB"/>
                </a:solidFill>
                <a:highlight>
                  <a:srgbClr val="262335"/>
                </a:highlight>
                <a:latin typeface="Montserrat"/>
                <a:ea typeface="Montserrat"/>
                <a:cs typeface="Montserrat"/>
                <a:sym typeface="Montserrat"/>
              </a:rPr>
              <a:t> </a:t>
            </a:r>
            <a:r>
              <a:rPr lang="tr" sz="1900">
                <a:solidFill>
                  <a:srgbClr val="FFFFFF"/>
                </a:solidFill>
                <a:highlight>
                  <a:srgbClr val="262335"/>
                </a:highlight>
                <a:latin typeface="Montserrat"/>
                <a:ea typeface="Montserrat"/>
                <a:cs typeface="Montserrat"/>
                <a:sym typeface="Montserrat"/>
              </a:rPr>
              <a:t>=</a:t>
            </a:r>
            <a:r>
              <a:rPr lang="tr" sz="1900">
                <a:solidFill>
                  <a:srgbClr val="BBBBBB"/>
                </a:solidFill>
                <a:highlight>
                  <a:srgbClr val="262335"/>
                </a:highlight>
                <a:latin typeface="Montserrat"/>
                <a:ea typeface="Montserrat"/>
                <a:cs typeface="Montserrat"/>
                <a:sym typeface="Montserrat"/>
              </a:rPr>
              <a:t> </a:t>
            </a:r>
            <a:r>
              <a:rPr lang="tr" sz="1900">
                <a:solidFill>
                  <a:srgbClr val="FF7EDB"/>
                </a:solidFill>
                <a:highlight>
                  <a:srgbClr val="262335"/>
                </a:highlight>
                <a:latin typeface="Montserrat"/>
                <a:ea typeface="Montserrat"/>
                <a:cs typeface="Montserrat"/>
                <a:sym typeface="Montserrat"/>
              </a:rPr>
              <a:t>axios</a:t>
            </a:r>
            <a:r>
              <a:rPr lang="tr" sz="1900">
                <a:solidFill>
                  <a:srgbClr val="BBBBBB"/>
                </a:solidFill>
                <a:highlight>
                  <a:srgbClr val="262335"/>
                </a:highlight>
                <a:latin typeface="Montserrat"/>
                <a:ea typeface="Montserrat"/>
                <a:cs typeface="Montserrat"/>
                <a:sym typeface="Montserrat"/>
              </a:rPr>
              <a:t>.</a:t>
            </a:r>
            <a:r>
              <a:rPr lang="tr" sz="1900">
                <a:solidFill>
                  <a:srgbClr val="36F9F6"/>
                </a:solidFill>
                <a:highlight>
                  <a:srgbClr val="262335"/>
                </a:highlight>
                <a:latin typeface="Montserrat"/>
                <a:ea typeface="Montserrat"/>
                <a:cs typeface="Montserrat"/>
                <a:sym typeface="Montserrat"/>
              </a:rPr>
              <a:t>create</a:t>
            </a:r>
            <a:r>
              <a:rPr lang="tr" sz="1900">
                <a:solidFill>
                  <a:srgbClr val="BBBBBB"/>
                </a:solidFill>
                <a:highlight>
                  <a:srgbClr val="262335"/>
                </a:highlight>
                <a:latin typeface="Montserrat"/>
                <a:ea typeface="Montserrat"/>
                <a:cs typeface="Montserrat"/>
                <a:sym typeface="Montserrat"/>
              </a:rPr>
              <a:t>({</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BBBBBB"/>
                </a:solidFill>
                <a:highlight>
                  <a:srgbClr val="262335"/>
                </a:highlight>
                <a:latin typeface="Montserrat"/>
                <a:ea typeface="Montserrat"/>
                <a:cs typeface="Montserrat"/>
                <a:sym typeface="Montserrat"/>
              </a:rPr>
              <a:t>  </a:t>
            </a:r>
            <a:r>
              <a:rPr lang="tr" sz="1900">
                <a:solidFill>
                  <a:srgbClr val="2EE2FA"/>
                </a:solidFill>
                <a:highlight>
                  <a:srgbClr val="262335"/>
                </a:highlight>
                <a:latin typeface="Montserrat"/>
                <a:ea typeface="Montserrat"/>
                <a:cs typeface="Montserrat"/>
                <a:sym typeface="Montserrat"/>
              </a:rPr>
              <a:t>baseURL</a:t>
            </a:r>
            <a:r>
              <a:rPr lang="tr" sz="1900">
                <a:solidFill>
                  <a:srgbClr val="B6B1B1"/>
                </a:solidFill>
                <a:highlight>
                  <a:srgbClr val="262335"/>
                </a:highlight>
                <a:latin typeface="Montserrat"/>
                <a:ea typeface="Montserrat"/>
                <a:cs typeface="Montserrat"/>
                <a:sym typeface="Montserrat"/>
              </a:rPr>
              <a:t>:</a:t>
            </a:r>
            <a:r>
              <a:rPr lang="tr" sz="1900">
                <a:solidFill>
                  <a:srgbClr val="BBBBBB"/>
                </a:solidFill>
                <a:highlight>
                  <a:srgbClr val="262335"/>
                </a:highlight>
                <a:latin typeface="Montserrat"/>
                <a:ea typeface="Montserrat"/>
                <a:cs typeface="Montserrat"/>
                <a:sym typeface="Montserrat"/>
              </a:rPr>
              <a:t> </a:t>
            </a:r>
            <a:r>
              <a:rPr lang="tr" sz="1900">
                <a:solidFill>
                  <a:srgbClr val="FF8B39"/>
                </a:solidFill>
                <a:highlight>
                  <a:srgbClr val="262335"/>
                </a:highlight>
                <a:latin typeface="Montserrat"/>
                <a:ea typeface="Montserrat"/>
                <a:cs typeface="Montserrat"/>
                <a:sym typeface="Montserrat"/>
              </a:rPr>
              <a:t>'https://jsonplaceholder.typicode.com/'</a:t>
            </a:r>
            <a:r>
              <a:rPr lang="tr" sz="1900">
                <a:solidFill>
                  <a:srgbClr val="BBBBBB"/>
                </a:solidFill>
                <a:highlight>
                  <a:srgbClr val="262335"/>
                </a:highlight>
                <a:latin typeface="Montserrat"/>
                <a:ea typeface="Montserrat"/>
                <a:cs typeface="Montserrat"/>
                <a:sym typeface="Montserrat"/>
              </a:rPr>
              <a:t>,</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BBBBBB"/>
                </a:solidFill>
                <a:highlight>
                  <a:srgbClr val="262335"/>
                </a:highlight>
                <a:latin typeface="Montserrat"/>
                <a:ea typeface="Montserrat"/>
                <a:cs typeface="Montserrat"/>
                <a:sym typeface="Montserrat"/>
              </a:rPr>
              <a:t>  </a:t>
            </a:r>
            <a:r>
              <a:rPr lang="tr" sz="1900">
                <a:solidFill>
                  <a:srgbClr val="2EE2FA"/>
                </a:solidFill>
                <a:highlight>
                  <a:srgbClr val="262335"/>
                </a:highlight>
                <a:latin typeface="Montserrat"/>
                <a:ea typeface="Montserrat"/>
                <a:cs typeface="Montserrat"/>
                <a:sym typeface="Montserrat"/>
              </a:rPr>
              <a:t>headers</a:t>
            </a:r>
            <a:r>
              <a:rPr lang="tr" sz="1900">
                <a:solidFill>
                  <a:srgbClr val="B6B1B1"/>
                </a:solidFill>
                <a:highlight>
                  <a:srgbClr val="262335"/>
                </a:highlight>
                <a:latin typeface="Montserrat"/>
                <a:ea typeface="Montserrat"/>
                <a:cs typeface="Montserrat"/>
                <a:sym typeface="Montserrat"/>
              </a:rPr>
              <a:t>:</a:t>
            </a:r>
            <a:r>
              <a:rPr lang="tr" sz="1900">
                <a:solidFill>
                  <a:srgbClr val="BBBBBB"/>
                </a:solidFill>
                <a:highlight>
                  <a:srgbClr val="262335"/>
                </a:highlight>
                <a:latin typeface="Montserrat"/>
                <a:ea typeface="Montserrat"/>
                <a:cs typeface="Montserrat"/>
                <a:sym typeface="Montserrat"/>
              </a:rPr>
              <a:t> {</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BBBBBB"/>
                </a:solidFill>
                <a:highlight>
                  <a:srgbClr val="262335"/>
                </a:highlight>
                <a:latin typeface="Montserrat"/>
                <a:ea typeface="Montserrat"/>
                <a:cs typeface="Montserrat"/>
                <a:sym typeface="Montserrat"/>
              </a:rPr>
              <a:t>    </a:t>
            </a:r>
            <a:r>
              <a:rPr lang="tr" sz="1900">
                <a:solidFill>
                  <a:srgbClr val="FF8B39"/>
                </a:solidFill>
                <a:highlight>
                  <a:srgbClr val="262335"/>
                </a:highlight>
                <a:latin typeface="Montserrat"/>
                <a:ea typeface="Montserrat"/>
                <a:cs typeface="Montserrat"/>
                <a:sym typeface="Montserrat"/>
              </a:rPr>
              <a:t>'Authorization'</a:t>
            </a:r>
            <a:r>
              <a:rPr lang="tr" sz="1900">
                <a:solidFill>
                  <a:srgbClr val="B6B1B1"/>
                </a:solidFill>
                <a:highlight>
                  <a:srgbClr val="262335"/>
                </a:highlight>
                <a:latin typeface="Montserrat"/>
                <a:ea typeface="Montserrat"/>
                <a:cs typeface="Montserrat"/>
                <a:sym typeface="Montserrat"/>
              </a:rPr>
              <a:t>:</a:t>
            </a:r>
            <a:r>
              <a:rPr lang="tr" sz="1900">
                <a:solidFill>
                  <a:srgbClr val="BBBBBB"/>
                </a:solidFill>
                <a:highlight>
                  <a:srgbClr val="262335"/>
                </a:highlight>
                <a:latin typeface="Montserrat"/>
                <a:ea typeface="Montserrat"/>
                <a:cs typeface="Montserrat"/>
                <a:sym typeface="Montserrat"/>
              </a:rPr>
              <a:t> </a:t>
            </a:r>
            <a:r>
              <a:rPr lang="tr" sz="1900">
                <a:solidFill>
                  <a:srgbClr val="FF8B39"/>
                </a:solidFill>
                <a:highlight>
                  <a:srgbClr val="262335"/>
                </a:highlight>
                <a:latin typeface="Montserrat"/>
                <a:ea typeface="Montserrat"/>
                <a:cs typeface="Montserrat"/>
                <a:sym typeface="Montserrat"/>
              </a:rPr>
              <a:t>'Bearer '</a:t>
            </a:r>
            <a:r>
              <a:rPr lang="tr" sz="1900">
                <a:solidFill>
                  <a:srgbClr val="BBBBBB"/>
                </a:solidFill>
                <a:highlight>
                  <a:srgbClr val="262335"/>
                </a:highlight>
                <a:latin typeface="Montserrat"/>
                <a:ea typeface="Montserrat"/>
                <a:cs typeface="Montserrat"/>
                <a:sym typeface="Montserrat"/>
              </a:rPr>
              <a:t> </a:t>
            </a:r>
            <a:r>
              <a:rPr lang="tr" sz="1900">
                <a:solidFill>
                  <a:srgbClr val="FEDE5D"/>
                </a:solidFill>
                <a:highlight>
                  <a:srgbClr val="262335"/>
                </a:highlight>
                <a:latin typeface="Montserrat"/>
                <a:ea typeface="Montserrat"/>
                <a:cs typeface="Montserrat"/>
                <a:sym typeface="Montserrat"/>
              </a:rPr>
              <a:t>+</a:t>
            </a:r>
            <a:r>
              <a:rPr lang="tr" sz="1900">
                <a:solidFill>
                  <a:srgbClr val="BBBBBB"/>
                </a:solidFill>
                <a:highlight>
                  <a:srgbClr val="262335"/>
                </a:highlight>
                <a:latin typeface="Montserrat"/>
                <a:ea typeface="Montserrat"/>
                <a:cs typeface="Montserrat"/>
                <a:sym typeface="Montserrat"/>
              </a:rPr>
              <a:t> </a:t>
            </a:r>
            <a:r>
              <a:rPr lang="tr" sz="1900">
                <a:solidFill>
                  <a:srgbClr val="FF7EDB"/>
                </a:solidFill>
                <a:highlight>
                  <a:srgbClr val="262335"/>
                </a:highlight>
                <a:latin typeface="Montserrat"/>
                <a:ea typeface="Montserrat"/>
                <a:cs typeface="Montserrat"/>
                <a:sym typeface="Montserrat"/>
              </a:rPr>
              <a:t>localStorage</a:t>
            </a:r>
            <a:r>
              <a:rPr lang="tr" sz="1900">
                <a:solidFill>
                  <a:srgbClr val="BBBBBB"/>
                </a:solidFill>
                <a:highlight>
                  <a:srgbClr val="262335"/>
                </a:highlight>
                <a:latin typeface="Montserrat"/>
                <a:ea typeface="Montserrat"/>
                <a:cs typeface="Montserrat"/>
                <a:sym typeface="Montserrat"/>
              </a:rPr>
              <a:t>.</a:t>
            </a:r>
            <a:r>
              <a:rPr lang="tr" sz="1900">
                <a:solidFill>
                  <a:srgbClr val="36F9F6"/>
                </a:solidFill>
                <a:highlight>
                  <a:srgbClr val="262335"/>
                </a:highlight>
                <a:latin typeface="Montserrat"/>
                <a:ea typeface="Montserrat"/>
                <a:cs typeface="Montserrat"/>
                <a:sym typeface="Montserrat"/>
              </a:rPr>
              <a:t>getItem</a:t>
            </a:r>
            <a:r>
              <a:rPr lang="tr" sz="1900">
                <a:solidFill>
                  <a:srgbClr val="BBBBBB"/>
                </a:solidFill>
                <a:highlight>
                  <a:srgbClr val="262335"/>
                </a:highlight>
                <a:latin typeface="Montserrat"/>
                <a:ea typeface="Montserrat"/>
                <a:cs typeface="Montserrat"/>
                <a:sym typeface="Montserrat"/>
              </a:rPr>
              <a:t>(</a:t>
            </a:r>
            <a:r>
              <a:rPr lang="tr" sz="1900">
                <a:solidFill>
                  <a:srgbClr val="FF8B39"/>
                </a:solidFill>
                <a:highlight>
                  <a:srgbClr val="262335"/>
                </a:highlight>
                <a:latin typeface="Montserrat"/>
                <a:ea typeface="Montserrat"/>
                <a:cs typeface="Montserrat"/>
                <a:sym typeface="Montserrat"/>
              </a:rPr>
              <a:t>'token'</a:t>
            </a:r>
            <a:r>
              <a:rPr lang="tr" sz="1900">
                <a:solidFill>
                  <a:srgbClr val="BBBBBB"/>
                </a:solidFill>
                <a:highlight>
                  <a:srgbClr val="262335"/>
                </a:highlight>
                <a:latin typeface="Montserrat"/>
                <a:ea typeface="Montserrat"/>
                <a:cs typeface="Montserrat"/>
                <a:sym typeface="Montserrat"/>
              </a:rPr>
              <a:t>)</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BBBBBB"/>
                </a:solidFill>
                <a:highlight>
                  <a:srgbClr val="262335"/>
                </a:highlight>
                <a:latin typeface="Montserrat"/>
                <a:ea typeface="Montserrat"/>
                <a:cs typeface="Montserrat"/>
                <a:sym typeface="Montserrat"/>
              </a:rPr>
              <a:t>  }</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BBBBBB"/>
                </a:solidFill>
                <a:highlight>
                  <a:srgbClr val="262335"/>
                </a:highlight>
                <a:latin typeface="Montserrat"/>
                <a:ea typeface="Montserrat"/>
                <a:cs typeface="Montserrat"/>
                <a:sym typeface="Montserrat"/>
              </a:rPr>
              <a:t>});</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900">
                <a:solidFill>
                  <a:srgbClr val="72F1B8"/>
                </a:solidFill>
                <a:highlight>
                  <a:srgbClr val="262335"/>
                </a:highlight>
                <a:latin typeface="Montserrat"/>
                <a:ea typeface="Montserrat"/>
                <a:cs typeface="Montserrat"/>
                <a:sym typeface="Montserrat"/>
              </a:rPr>
              <a:t>export</a:t>
            </a:r>
            <a:r>
              <a:rPr lang="tr" sz="1900">
                <a:solidFill>
                  <a:srgbClr val="BBBBBB"/>
                </a:solidFill>
                <a:highlight>
                  <a:srgbClr val="262335"/>
                </a:highlight>
                <a:latin typeface="Montserrat"/>
                <a:ea typeface="Montserrat"/>
                <a:cs typeface="Montserrat"/>
                <a:sym typeface="Montserrat"/>
              </a:rPr>
              <a:t> </a:t>
            </a:r>
            <a:r>
              <a:rPr lang="tr" sz="1900">
                <a:solidFill>
                  <a:srgbClr val="FEDE5D"/>
                </a:solidFill>
                <a:highlight>
                  <a:srgbClr val="262335"/>
                </a:highlight>
                <a:latin typeface="Montserrat"/>
                <a:ea typeface="Montserrat"/>
                <a:cs typeface="Montserrat"/>
                <a:sym typeface="Montserrat"/>
              </a:rPr>
              <a:t>default</a:t>
            </a:r>
            <a:r>
              <a:rPr lang="tr" sz="1900">
                <a:solidFill>
                  <a:srgbClr val="BBBBBB"/>
                </a:solidFill>
                <a:highlight>
                  <a:srgbClr val="262335"/>
                </a:highlight>
                <a:latin typeface="Montserrat"/>
                <a:ea typeface="Montserrat"/>
                <a:cs typeface="Montserrat"/>
                <a:sym typeface="Montserrat"/>
              </a:rPr>
              <a:t> </a:t>
            </a:r>
            <a:r>
              <a:rPr lang="tr" sz="1900">
                <a:solidFill>
                  <a:srgbClr val="FF7EDB"/>
                </a:solidFill>
                <a:highlight>
                  <a:srgbClr val="262335"/>
                </a:highlight>
                <a:latin typeface="Montserrat"/>
                <a:ea typeface="Montserrat"/>
                <a:cs typeface="Montserrat"/>
                <a:sym typeface="Montserrat"/>
              </a:rPr>
              <a:t>instance</a:t>
            </a:r>
            <a:r>
              <a:rPr lang="tr" sz="1900">
                <a:solidFill>
                  <a:srgbClr val="BBBBBB"/>
                </a:solidFill>
                <a:highlight>
                  <a:srgbClr val="262335"/>
                </a:highlight>
                <a:latin typeface="Montserrat"/>
                <a:ea typeface="Montserrat"/>
                <a:cs typeface="Montserrat"/>
                <a:sym typeface="Montserrat"/>
              </a:rPr>
              <a:t>;</a:t>
            </a: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9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900">
              <a:solidFill>
                <a:srgbClr val="FF7ED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900">
              <a:solidFill>
                <a:srgbClr val="BBBBBB"/>
              </a:solidFill>
              <a:highlight>
                <a:srgbClr val="262335"/>
              </a:highlight>
              <a:latin typeface="Montserrat"/>
              <a:ea typeface="Montserrat"/>
              <a:cs typeface="Montserrat"/>
              <a:sym typeface="Montserrat"/>
            </a:endParaRPr>
          </a:p>
        </p:txBody>
      </p:sp>
      <p:sp>
        <p:nvSpPr>
          <p:cNvPr id="302" name="Google Shape;302;p41"/>
          <p:cNvSpPr txBox="1">
            <a:spLocks noGrp="1"/>
          </p:cNvSpPr>
          <p:nvPr>
            <p:ph type="body" idx="1"/>
          </p:nvPr>
        </p:nvSpPr>
        <p:spPr>
          <a:xfrm>
            <a:off x="237750" y="163900"/>
            <a:ext cx="8668500" cy="8871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900"/>
              </a:spcAft>
              <a:buClr>
                <a:schemeClr val="dk1"/>
              </a:buClr>
              <a:buSzPts val="1100"/>
              <a:buFont typeface="Arial"/>
              <a:buNone/>
            </a:pPr>
            <a:r>
              <a:rPr lang="tr" sz="2000" b="1">
                <a:solidFill>
                  <a:srgbClr val="6747C7"/>
                </a:solidFill>
                <a:highlight>
                  <a:srgbClr val="FFFFFF"/>
                </a:highlight>
              </a:rPr>
              <a:t>Örnek -</a:t>
            </a:r>
            <a:r>
              <a:rPr lang="tr" sz="2000">
                <a:solidFill>
                  <a:srgbClr val="6747C7"/>
                </a:solidFill>
                <a:highlight>
                  <a:srgbClr val="FFFFFF"/>
                </a:highlight>
              </a:rPr>
              <a:t> </a:t>
            </a:r>
            <a:r>
              <a:rPr lang="tr" sz="2000">
                <a:solidFill>
                  <a:schemeClr val="dk1"/>
                </a:solidFill>
                <a:highlight>
                  <a:srgbClr val="FFFFFF"/>
                </a:highlight>
              </a:rPr>
              <a:t>Aşağıdaki örnekte, Axios'un global olarak base URL ve headers (token gibi) ayarlarını değiştirmek için axios.create() fonksiyonu kullanılır:</a:t>
            </a:r>
            <a:endParaRPr sz="2000">
              <a:solidFill>
                <a:schemeClr val="dk1"/>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2"/>
          <p:cNvSpPr txBox="1">
            <a:spLocks noGrp="1"/>
          </p:cNvSpPr>
          <p:nvPr>
            <p:ph type="body" idx="1"/>
          </p:nvPr>
        </p:nvSpPr>
        <p:spPr>
          <a:xfrm>
            <a:off x="237750" y="776425"/>
            <a:ext cx="8668500" cy="43671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a:solidFill>
                  <a:srgbClr val="72F1B8"/>
                </a:solidFill>
                <a:highlight>
                  <a:srgbClr val="262335"/>
                </a:highlight>
                <a:latin typeface="Montserrat"/>
                <a:ea typeface="Montserrat"/>
                <a:cs typeface="Montserrat"/>
                <a:sym typeface="Montserrat"/>
              </a:rPr>
              <a:t>import</a:t>
            </a: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api</a:t>
            </a:r>
            <a:r>
              <a:rPr lang="tr">
                <a:solidFill>
                  <a:srgbClr val="BBBBBB"/>
                </a:solidFill>
                <a:highlight>
                  <a:srgbClr val="262335"/>
                </a:highlight>
                <a:latin typeface="Montserrat"/>
                <a:ea typeface="Montserrat"/>
                <a:cs typeface="Montserrat"/>
                <a:sym typeface="Montserrat"/>
              </a:rPr>
              <a:t> </a:t>
            </a:r>
            <a:r>
              <a:rPr lang="tr">
                <a:solidFill>
                  <a:srgbClr val="FEDE5D"/>
                </a:solidFill>
                <a:highlight>
                  <a:srgbClr val="262335"/>
                </a:highlight>
                <a:latin typeface="Montserrat"/>
                <a:ea typeface="Montserrat"/>
                <a:cs typeface="Montserrat"/>
                <a:sym typeface="Montserrat"/>
              </a:rPr>
              <a:t>from</a:t>
            </a:r>
            <a:r>
              <a:rPr lang="tr">
                <a:solidFill>
                  <a:srgbClr val="BBBBBB"/>
                </a:solidFill>
                <a:highlight>
                  <a:srgbClr val="262335"/>
                </a:highlight>
                <a:latin typeface="Montserrat"/>
                <a:ea typeface="Montserrat"/>
                <a:cs typeface="Montserrat"/>
                <a:sym typeface="Montserrat"/>
              </a:rPr>
              <a:t> </a:t>
            </a:r>
            <a:r>
              <a:rPr lang="tr">
                <a:solidFill>
                  <a:srgbClr val="FF8B39"/>
                </a:solidFill>
                <a:highlight>
                  <a:srgbClr val="262335"/>
                </a:highlight>
                <a:latin typeface="Montserrat"/>
                <a:ea typeface="Montserrat"/>
                <a:cs typeface="Montserrat"/>
                <a:sym typeface="Montserrat"/>
              </a:rPr>
              <a:t>'./instance</a:t>
            </a:r>
            <a:r>
              <a:rPr lang="tr">
                <a:solidFill>
                  <a:srgbClr val="BBBBBB"/>
                </a:solidFill>
                <a:highlight>
                  <a:srgbClr val="262335"/>
                </a:highlight>
                <a:latin typeface="Montserrat"/>
                <a:ea typeface="Montserrat"/>
                <a:cs typeface="Montserrat"/>
                <a:sym typeface="Montserrat"/>
              </a:rPr>
              <a:t>;  </a:t>
            </a:r>
            <a:r>
              <a:rPr lang="tr" sz="1500">
                <a:solidFill>
                  <a:srgbClr val="BBBBBB"/>
                </a:solidFill>
                <a:highlight>
                  <a:srgbClr val="262335"/>
                </a:highlight>
                <a:latin typeface="Montserrat"/>
                <a:ea typeface="Montserrat"/>
                <a:cs typeface="Montserrat"/>
                <a:sym typeface="Montserrat"/>
              </a:rPr>
              <a:t>//yukarıda tanımladığımız methodu api ismiyle çağırdık</a:t>
            </a:r>
            <a:endParaRPr sz="15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a:solidFill>
                  <a:srgbClr val="FEDE5D"/>
                </a:solidFill>
                <a:highlight>
                  <a:srgbClr val="262335"/>
                </a:highlight>
                <a:latin typeface="Montserrat"/>
                <a:ea typeface="Montserrat"/>
                <a:cs typeface="Montserrat"/>
                <a:sym typeface="Montserrat"/>
              </a:rPr>
              <a:t>function</a:t>
            </a:r>
            <a:r>
              <a:rPr lang="tr">
                <a:solidFill>
                  <a:srgbClr val="BBBBBB"/>
                </a:solidFill>
                <a:highlight>
                  <a:srgbClr val="262335"/>
                </a:highlight>
                <a:latin typeface="Montserrat"/>
                <a:ea typeface="Montserrat"/>
                <a:cs typeface="Montserrat"/>
                <a:sym typeface="Montserrat"/>
              </a:rPr>
              <a:t> </a:t>
            </a:r>
            <a:r>
              <a:rPr lang="tr">
                <a:solidFill>
                  <a:srgbClr val="36F9F6"/>
                </a:solidFill>
                <a:highlight>
                  <a:srgbClr val="262335"/>
                </a:highlight>
                <a:latin typeface="Montserrat"/>
                <a:ea typeface="Montserrat"/>
                <a:cs typeface="Montserrat"/>
                <a:sym typeface="Montserrat"/>
              </a:rPr>
              <a:t>App</a:t>
            </a:r>
            <a:r>
              <a:rPr lang="tr">
                <a:solidFill>
                  <a:srgbClr val="BBBBBB"/>
                </a:solidFill>
                <a:highlight>
                  <a:srgbClr val="262335"/>
                </a:highlight>
                <a:latin typeface="Montserrat"/>
                <a:ea typeface="Montserrat"/>
                <a:cs typeface="Montserrat"/>
                <a:sym typeface="Montserrat"/>
              </a:rPr>
              <a:t>() {</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Montserrat"/>
                <a:ea typeface="Montserrat"/>
                <a:cs typeface="Montserrat"/>
                <a:sym typeface="Montserrat"/>
              </a:rPr>
              <a:t>  </a:t>
            </a:r>
            <a:r>
              <a:rPr lang="tr">
                <a:solidFill>
                  <a:srgbClr val="36F9F6"/>
                </a:solidFill>
                <a:highlight>
                  <a:srgbClr val="262335"/>
                </a:highlight>
                <a:latin typeface="Montserrat"/>
                <a:ea typeface="Montserrat"/>
                <a:cs typeface="Montserrat"/>
                <a:sym typeface="Montserrat"/>
              </a:rPr>
              <a:t>useEffect</a:t>
            </a:r>
            <a:r>
              <a:rPr lang="tr">
                <a:solidFill>
                  <a:srgbClr val="BBBBBB"/>
                </a:solidFill>
                <a:highlight>
                  <a:srgbClr val="262335"/>
                </a:highlight>
                <a:latin typeface="Montserrat"/>
                <a:ea typeface="Montserrat"/>
                <a:cs typeface="Montserrat"/>
                <a:sym typeface="Montserrat"/>
              </a:rPr>
              <a:t>(() </a:t>
            </a:r>
            <a:r>
              <a:rPr lang="tr">
                <a:solidFill>
                  <a:srgbClr val="FEDE5D"/>
                </a:solidFill>
                <a:highlight>
                  <a:srgbClr val="262335"/>
                </a:highlight>
                <a:latin typeface="Montserrat"/>
                <a:ea typeface="Montserrat"/>
                <a:cs typeface="Montserrat"/>
                <a:sym typeface="Montserrat"/>
              </a:rPr>
              <a:t>=&gt;</a:t>
            </a:r>
            <a:r>
              <a:rPr lang="tr">
                <a:solidFill>
                  <a:srgbClr val="BBBBBB"/>
                </a:solidFill>
                <a:highlight>
                  <a:srgbClr val="262335"/>
                </a:highlight>
                <a:latin typeface="Montserrat"/>
                <a:ea typeface="Montserrat"/>
                <a:cs typeface="Montserrat"/>
                <a:sym typeface="Montserrat"/>
              </a:rPr>
              <a:t> { </a:t>
            </a:r>
            <a:r>
              <a:rPr lang="tr" sz="1600">
                <a:solidFill>
                  <a:srgbClr val="BBBBBB"/>
                </a:solidFill>
                <a:highlight>
                  <a:srgbClr val="262335"/>
                </a:highlight>
                <a:latin typeface="Montserrat"/>
                <a:ea typeface="Montserrat"/>
                <a:cs typeface="Montserrat"/>
                <a:sym typeface="Montserrat"/>
              </a:rPr>
              <a:t>// sayfa yüklendiğinde useEffect içindeki kodlar çalışı</a:t>
            </a:r>
            <a:r>
              <a:rPr lang="tr">
                <a:solidFill>
                  <a:srgbClr val="BBBBBB"/>
                </a:solidFill>
                <a:highlight>
                  <a:srgbClr val="262335"/>
                </a:highlight>
                <a:latin typeface="Montserrat"/>
                <a:ea typeface="Montserrat"/>
                <a:cs typeface="Montserrat"/>
                <a:sym typeface="Montserrat"/>
              </a:rPr>
              <a:t>r</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api</a:t>
            </a:r>
            <a:endParaRPr>
              <a:solidFill>
                <a:srgbClr val="FF7ED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Montserrat"/>
                <a:ea typeface="Montserrat"/>
                <a:cs typeface="Montserrat"/>
                <a:sym typeface="Montserrat"/>
              </a:rPr>
              <a:t>      .</a:t>
            </a:r>
            <a:r>
              <a:rPr lang="tr">
                <a:solidFill>
                  <a:srgbClr val="36F9F6"/>
                </a:solidFill>
                <a:highlight>
                  <a:srgbClr val="262335"/>
                </a:highlight>
                <a:latin typeface="Montserrat"/>
                <a:ea typeface="Montserrat"/>
                <a:cs typeface="Montserrat"/>
                <a:sym typeface="Montserrat"/>
              </a:rPr>
              <a:t>get</a:t>
            </a:r>
            <a:r>
              <a:rPr lang="tr">
                <a:solidFill>
                  <a:srgbClr val="BBBBBB"/>
                </a:solidFill>
                <a:highlight>
                  <a:srgbClr val="262335"/>
                </a:highlight>
                <a:latin typeface="Montserrat"/>
                <a:ea typeface="Montserrat"/>
                <a:cs typeface="Montserrat"/>
                <a:sym typeface="Montserrat"/>
              </a:rPr>
              <a:t>(</a:t>
            </a:r>
            <a:r>
              <a:rPr lang="tr">
                <a:solidFill>
                  <a:srgbClr val="FF8B39"/>
                </a:solidFill>
                <a:highlight>
                  <a:srgbClr val="262335"/>
                </a:highlight>
                <a:latin typeface="Montserrat"/>
                <a:ea typeface="Montserrat"/>
                <a:cs typeface="Montserrat"/>
                <a:sym typeface="Montserrat"/>
              </a:rPr>
              <a:t>'users'</a:t>
            </a:r>
            <a:r>
              <a:rPr lang="tr">
                <a:solidFill>
                  <a:srgbClr val="BBBBBB"/>
                </a:solidFill>
                <a:highlight>
                  <a:srgbClr val="262335"/>
                </a:highlight>
                <a:latin typeface="Montserrat"/>
                <a:ea typeface="Montserrat"/>
                <a:cs typeface="Montserrat"/>
                <a:sym typeface="Montserrat"/>
              </a:rPr>
              <a:t>) </a:t>
            </a:r>
            <a:r>
              <a:rPr lang="tr" sz="1600">
                <a:solidFill>
                  <a:srgbClr val="BBBBBB"/>
                </a:solidFill>
                <a:highlight>
                  <a:srgbClr val="262335"/>
                </a:highlight>
                <a:latin typeface="Montserrat"/>
                <a:ea typeface="Montserrat"/>
                <a:cs typeface="Montserrat"/>
                <a:sym typeface="Montserrat"/>
              </a:rPr>
              <a:t> // base url belirttiğimiz için urlnin başındaki kısmı yazmadık</a:t>
            </a:r>
            <a:endParaRPr sz="16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Montserrat"/>
                <a:ea typeface="Montserrat"/>
                <a:cs typeface="Montserrat"/>
                <a:sym typeface="Montserrat"/>
              </a:rPr>
              <a:t>      .</a:t>
            </a:r>
            <a:r>
              <a:rPr lang="tr">
                <a:solidFill>
                  <a:srgbClr val="36F9F6"/>
                </a:solidFill>
                <a:highlight>
                  <a:srgbClr val="262335"/>
                </a:highlight>
                <a:latin typeface="Montserrat"/>
                <a:ea typeface="Montserrat"/>
                <a:cs typeface="Montserrat"/>
                <a:sym typeface="Montserrat"/>
              </a:rPr>
              <a:t>then</a:t>
            </a:r>
            <a:r>
              <a:rPr lang="tr">
                <a:solidFill>
                  <a:srgbClr val="BBBBBB"/>
                </a:solidFill>
                <a:highlight>
                  <a:srgbClr val="262335"/>
                </a:highlight>
                <a:latin typeface="Montserrat"/>
                <a:ea typeface="Montserrat"/>
                <a:cs typeface="Montserrat"/>
                <a:sym typeface="Montserrat"/>
              </a:rPr>
              <a:t>((</a:t>
            </a:r>
            <a:r>
              <a:rPr lang="tr" i="1">
                <a:solidFill>
                  <a:srgbClr val="FF7EDB"/>
                </a:solidFill>
                <a:highlight>
                  <a:srgbClr val="262335"/>
                </a:highlight>
                <a:latin typeface="Montserrat"/>
                <a:ea typeface="Montserrat"/>
                <a:cs typeface="Montserrat"/>
                <a:sym typeface="Montserrat"/>
              </a:rPr>
              <a:t>response</a:t>
            </a:r>
            <a:r>
              <a:rPr lang="tr">
                <a:solidFill>
                  <a:srgbClr val="BBBBBB"/>
                </a:solidFill>
                <a:highlight>
                  <a:srgbClr val="262335"/>
                </a:highlight>
                <a:latin typeface="Montserrat"/>
                <a:ea typeface="Montserrat"/>
                <a:cs typeface="Montserrat"/>
                <a:sym typeface="Montserrat"/>
              </a:rPr>
              <a:t>) </a:t>
            </a:r>
            <a:r>
              <a:rPr lang="tr">
                <a:solidFill>
                  <a:srgbClr val="FEDE5D"/>
                </a:solidFill>
                <a:highlight>
                  <a:srgbClr val="262335"/>
                </a:highlight>
                <a:latin typeface="Montserrat"/>
                <a:ea typeface="Montserrat"/>
                <a:cs typeface="Montserrat"/>
                <a:sym typeface="Montserrat"/>
              </a:rPr>
              <a:t>=&gt;</a:t>
            </a: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console</a:t>
            </a:r>
            <a:r>
              <a:rPr lang="tr">
                <a:solidFill>
                  <a:srgbClr val="BBBBBB"/>
                </a:solidFill>
                <a:highlight>
                  <a:srgbClr val="262335"/>
                </a:highlight>
                <a:latin typeface="Montserrat"/>
                <a:ea typeface="Montserrat"/>
                <a:cs typeface="Montserrat"/>
                <a:sym typeface="Montserrat"/>
              </a:rPr>
              <a:t>.</a:t>
            </a:r>
            <a:r>
              <a:rPr lang="tr">
                <a:solidFill>
                  <a:srgbClr val="36F9F6"/>
                </a:solidFill>
                <a:highlight>
                  <a:srgbClr val="262335"/>
                </a:highlight>
                <a:latin typeface="Montserrat"/>
                <a:ea typeface="Montserrat"/>
                <a:cs typeface="Montserrat"/>
                <a:sym typeface="Montserrat"/>
              </a:rPr>
              <a:t>log</a:t>
            </a:r>
            <a:r>
              <a:rPr lang="tr">
                <a:solidFill>
                  <a:srgbClr val="BBBBBB"/>
                </a:solidFill>
                <a:highlight>
                  <a:srgbClr val="262335"/>
                </a:highlight>
                <a:latin typeface="Montserrat"/>
                <a:ea typeface="Montserrat"/>
                <a:cs typeface="Montserrat"/>
                <a:sym typeface="Montserrat"/>
              </a:rPr>
              <a:t>(</a:t>
            </a:r>
            <a:r>
              <a:rPr lang="tr" i="1">
                <a:solidFill>
                  <a:srgbClr val="FF7EDB"/>
                </a:solidFill>
                <a:highlight>
                  <a:srgbClr val="262335"/>
                </a:highlight>
                <a:latin typeface="Montserrat"/>
                <a:ea typeface="Montserrat"/>
                <a:cs typeface="Montserrat"/>
                <a:sym typeface="Montserrat"/>
              </a:rPr>
              <a:t>response</a:t>
            </a:r>
            <a:r>
              <a:rPr lang="tr">
                <a:solidFill>
                  <a:srgbClr val="BBBBBB"/>
                </a:solidFill>
                <a:highlight>
                  <a:srgbClr val="262335"/>
                </a:highlight>
                <a:latin typeface="Montserrat"/>
                <a:ea typeface="Montserrat"/>
                <a:cs typeface="Montserrat"/>
                <a:sym typeface="Montserrat"/>
              </a:rPr>
              <a:t>))</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Montserrat"/>
                <a:ea typeface="Montserrat"/>
                <a:cs typeface="Montserrat"/>
                <a:sym typeface="Montserrat"/>
              </a:rPr>
              <a:t>      .</a:t>
            </a:r>
            <a:r>
              <a:rPr lang="tr">
                <a:solidFill>
                  <a:srgbClr val="36F9F6"/>
                </a:solidFill>
                <a:highlight>
                  <a:srgbClr val="262335"/>
                </a:highlight>
                <a:latin typeface="Montserrat"/>
                <a:ea typeface="Montserrat"/>
                <a:cs typeface="Montserrat"/>
                <a:sym typeface="Montserrat"/>
              </a:rPr>
              <a:t>catch</a:t>
            </a:r>
            <a:r>
              <a:rPr lang="tr">
                <a:solidFill>
                  <a:srgbClr val="BBBBBB"/>
                </a:solidFill>
                <a:highlight>
                  <a:srgbClr val="262335"/>
                </a:highlight>
                <a:latin typeface="Montserrat"/>
                <a:ea typeface="Montserrat"/>
                <a:cs typeface="Montserrat"/>
                <a:sym typeface="Montserrat"/>
              </a:rPr>
              <a:t>((</a:t>
            </a:r>
            <a:r>
              <a:rPr lang="tr" i="1">
                <a:solidFill>
                  <a:srgbClr val="FF7EDB"/>
                </a:solidFill>
                <a:highlight>
                  <a:srgbClr val="262335"/>
                </a:highlight>
                <a:latin typeface="Montserrat"/>
                <a:ea typeface="Montserrat"/>
                <a:cs typeface="Montserrat"/>
                <a:sym typeface="Montserrat"/>
              </a:rPr>
              <a:t>err</a:t>
            </a:r>
            <a:r>
              <a:rPr lang="tr">
                <a:solidFill>
                  <a:srgbClr val="BBBBBB"/>
                </a:solidFill>
                <a:highlight>
                  <a:srgbClr val="262335"/>
                </a:highlight>
                <a:latin typeface="Montserrat"/>
                <a:ea typeface="Montserrat"/>
                <a:cs typeface="Montserrat"/>
                <a:sym typeface="Montserrat"/>
              </a:rPr>
              <a:t>) </a:t>
            </a:r>
            <a:r>
              <a:rPr lang="tr">
                <a:solidFill>
                  <a:srgbClr val="FEDE5D"/>
                </a:solidFill>
                <a:highlight>
                  <a:srgbClr val="262335"/>
                </a:highlight>
                <a:latin typeface="Montserrat"/>
                <a:ea typeface="Montserrat"/>
                <a:cs typeface="Montserrat"/>
                <a:sym typeface="Montserrat"/>
              </a:rPr>
              <a:t>=&gt;</a:t>
            </a:r>
            <a:r>
              <a:rPr lang="tr">
                <a:solidFill>
                  <a:srgbClr val="BBBBBB"/>
                </a:solidFill>
                <a:highlight>
                  <a:srgbClr val="262335"/>
                </a:highlight>
                <a:latin typeface="Montserrat"/>
                <a:ea typeface="Montserrat"/>
                <a:cs typeface="Montserrat"/>
                <a:sym typeface="Montserrat"/>
              </a:rPr>
              <a:t> </a:t>
            </a:r>
            <a:r>
              <a:rPr lang="tr">
                <a:solidFill>
                  <a:srgbClr val="FF7EDB"/>
                </a:solidFill>
                <a:highlight>
                  <a:srgbClr val="262335"/>
                </a:highlight>
                <a:latin typeface="Montserrat"/>
                <a:ea typeface="Montserrat"/>
                <a:cs typeface="Montserrat"/>
                <a:sym typeface="Montserrat"/>
              </a:rPr>
              <a:t>console</a:t>
            </a:r>
            <a:r>
              <a:rPr lang="tr">
                <a:solidFill>
                  <a:srgbClr val="BBBBBB"/>
                </a:solidFill>
                <a:highlight>
                  <a:srgbClr val="262335"/>
                </a:highlight>
                <a:latin typeface="Montserrat"/>
                <a:ea typeface="Montserrat"/>
                <a:cs typeface="Montserrat"/>
                <a:sym typeface="Montserrat"/>
              </a:rPr>
              <a:t>.</a:t>
            </a:r>
            <a:r>
              <a:rPr lang="tr">
                <a:solidFill>
                  <a:srgbClr val="36F9F6"/>
                </a:solidFill>
                <a:highlight>
                  <a:srgbClr val="262335"/>
                </a:highlight>
                <a:latin typeface="Montserrat"/>
                <a:ea typeface="Montserrat"/>
                <a:cs typeface="Montserrat"/>
                <a:sym typeface="Montserrat"/>
              </a:rPr>
              <a:t>log</a:t>
            </a:r>
            <a:r>
              <a:rPr lang="tr">
                <a:solidFill>
                  <a:srgbClr val="BBBBBB"/>
                </a:solidFill>
                <a:highlight>
                  <a:srgbClr val="262335"/>
                </a:highlight>
                <a:latin typeface="Montserrat"/>
                <a:ea typeface="Montserrat"/>
                <a:cs typeface="Montserrat"/>
                <a:sym typeface="Montserrat"/>
              </a:rPr>
              <a:t>(</a:t>
            </a:r>
            <a:r>
              <a:rPr lang="tr" i="1">
                <a:solidFill>
                  <a:srgbClr val="FF7EDB"/>
                </a:solidFill>
                <a:highlight>
                  <a:srgbClr val="262335"/>
                </a:highlight>
                <a:latin typeface="Montserrat"/>
                <a:ea typeface="Montserrat"/>
                <a:cs typeface="Montserrat"/>
                <a:sym typeface="Montserrat"/>
              </a:rPr>
              <a:t>err</a:t>
            </a:r>
            <a:r>
              <a:rPr lang="tr">
                <a:solidFill>
                  <a:srgbClr val="BBBBBB"/>
                </a:solidFill>
                <a:highlight>
                  <a:srgbClr val="262335"/>
                </a:highlight>
                <a:latin typeface="Montserrat"/>
                <a:ea typeface="Montserrat"/>
                <a:cs typeface="Montserrat"/>
                <a:sym typeface="Montserrat"/>
              </a:rPr>
              <a:t>));</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Montserrat"/>
                <a:ea typeface="Montserrat"/>
                <a:cs typeface="Montserrat"/>
                <a:sym typeface="Montserrat"/>
              </a:rPr>
              <a:t>  }, []);</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a:solidFill>
                  <a:srgbClr val="BBBBBB"/>
                </a:solidFill>
                <a:highlight>
                  <a:srgbClr val="262335"/>
                </a:highlight>
                <a:latin typeface="Montserrat"/>
                <a:ea typeface="Montserrat"/>
                <a:cs typeface="Montserrat"/>
                <a:sym typeface="Montserrat"/>
              </a:rPr>
              <a:t>}</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72F1B8"/>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FF7ED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Montserrat"/>
              <a:ea typeface="Montserrat"/>
              <a:cs typeface="Montserrat"/>
              <a:sym typeface="Montserrat"/>
            </a:endParaRPr>
          </a:p>
        </p:txBody>
      </p:sp>
      <p:sp>
        <p:nvSpPr>
          <p:cNvPr id="308" name="Google Shape;308;p42"/>
          <p:cNvSpPr txBox="1">
            <a:spLocks noGrp="1"/>
          </p:cNvSpPr>
          <p:nvPr>
            <p:ph type="body" idx="1"/>
          </p:nvPr>
        </p:nvSpPr>
        <p:spPr>
          <a:xfrm>
            <a:off x="237750" y="163900"/>
            <a:ext cx="8668500" cy="5229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900"/>
              </a:spcAft>
              <a:buClr>
                <a:schemeClr val="dk1"/>
              </a:buClr>
              <a:buSzPts val="1100"/>
              <a:buFont typeface="Arial"/>
              <a:buNone/>
            </a:pPr>
            <a:r>
              <a:rPr lang="tr" sz="2000" b="1">
                <a:solidFill>
                  <a:srgbClr val="6747C7"/>
                </a:solidFill>
                <a:highlight>
                  <a:srgbClr val="FFFFFF"/>
                </a:highlight>
              </a:rPr>
              <a:t>Örnek -</a:t>
            </a:r>
            <a:r>
              <a:rPr lang="tr" sz="2000">
                <a:solidFill>
                  <a:srgbClr val="6747C7"/>
                </a:solidFill>
                <a:highlight>
                  <a:srgbClr val="FFFFFF"/>
                </a:highlight>
              </a:rPr>
              <a:t> </a:t>
            </a:r>
            <a:r>
              <a:rPr lang="tr" sz="2000">
                <a:solidFill>
                  <a:schemeClr val="dk1"/>
                </a:solidFill>
                <a:highlight>
                  <a:srgbClr val="FFFFFF"/>
                </a:highlight>
              </a:rPr>
              <a:t>Üstte global ayarlarını </a:t>
            </a:r>
            <a:r>
              <a:rPr lang="tr" sz="2000">
                <a:solidFill>
                  <a:schemeClr val="dk1"/>
                </a:solidFill>
                <a:highlight>
                  <a:schemeClr val="lt1"/>
                </a:highlight>
              </a:rPr>
              <a:t>tanımladığımız axios hookunu kullanalım.</a:t>
            </a:r>
            <a:endParaRPr sz="2000">
              <a:solidFill>
                <a:schemeClr val="dk1"/>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3"/>
          <p:cNvSpPr txBox="1">
            <a:spLocks noGrp="1"/>
          </p:cNvSpPr>
          <p:nvPr>
            <p:ph type="body" idx="1"/>
          </p:nvPr>
        </p:nvSpPr>
        <p:spPr>
          <a:xfrm>
            <a:off x="237750" y="57425"/>
            <a:ext cx="8668500" cy="4979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2500"/>
              </a:spcBef>
              <a:spcAft>
                <a:spcPts val="0"/>
              </a:spcAft>
              <a:buClr>
                <a:schemeClr val="dk1"/>
              </a:buClr>
              <a:buSzPts val="1100"/>
              <a:buFont typeface="Arial"/>
              <a:buNone/>
            </a:pPr>
            <a:r>
              <a:rPr lang="tr" sz="1900">
                <a:solidFill>
                  <a:schemeClr val="dk1"/>
                </a:solidFill>
                <a:highlight>
                  <a:srgbClr val="FFFFFF"/>
                </a:highlight>
              </a:rPr>
              <a:t>Çektiğimiz verileri listelediğimiz bir </a:t>
            </a:r>
            <a:r>
              <a:rPr lang="tr" sz="1900" b="1">
                <a:solidFill>
                  <a:schemeClr val="dk1"/>
                </a:solidFill>
                <a:highlight>
                  <a:srgbClr val="FFFFFF"/>
                </a:highlight>
              </a:rPr>
              <a:t>örnek </a:t>
            </a:r>
            <a:r>
              <a:rPr lang="tr" sz="1900">
                <a:solidFill>
                  <a:schemeClr val="dk1"/>
                </a:solidFill>
                <a:highlight>
                  <a:srgbClr val="FFFFFF"/>
                </a:highlight>
              </a:rPr>
              <a:t>yapalım:</a:t>
            </a:r>
            <a:br>
              <a:rPr lang="tr" sz="1900">
                <a:solidFill>
                  <a:schemeClr val="dk1"/>
                </a:solidFill>
                <a:highlight>
                  <a:srgbClr val="FFFFFF"/>
                </a:highlight>
              </a:rPr>
            </a:br>
            <a:r>
              <a:rPr lang="tr" sz="1900" b="1">
                <a:solidFill>
                  <a:srgbClr val="6747C7"/>
                </a:solidFill>
                <a:highlight>
                  <a:srgbClr val="FFFFFF"/>
                </a:highlight>
              </a:rPr>
              <a:t>1- </a:t>
            </a:r>
            <a:r>
              <a:rPr lang="tr" sz="1900">
                <a:solidFill>
                  <a:schemeClr val="dk1"/>
                </a:solidFill>
                <a:highlight>
                  <a:srgbClr val="FFFFFF"/>
                </a:highlight>
              </a:rPr>
              <a:t>İlk olarak, "</a:t>
            </a:r>
            <a:r>
              <a:rPr lang="tr" sz="1900">
                <a:solidFill>
                  <a:srgbClr val="6747C7"/>
                </a:solidFill>
                <a:highlight>
                  <a:srgbClr val="FFFFFF"/>
                </a:highlight>
              </a:rPr>
              <a:t>axios</a:t>
            </a:r>
            <a:r>
              <a:rPr lang="tr" sz="1900">
                <a:solidFill>
                  <a:schemeClr val="dk1"/>
                </a:solidFill>
                <a:highlight>
                  <a:srgbClr val="FFFFFF"/>
                </a:highlight>
              </a:rPr>
              <a:t>" kütüphanesi projede kullanılmak üzere "</a:t>
            </a:r>
            <a:r>
              <a:rPr lang="tr" sz="1900">
                <a:solidFill>
                  <a:srgbClr val="6747C7"/>
                </a:solidFill>
                <a:highlight>
                  <a:srgbClr val="FFFFFF"/>
                </a:highlight>
              </a:rPr>
              <a:t>import</a:t>
            </a:r>
            <a:r>
              <a:rPr lang="tr" sz="1900">
                <a:solidFill>
                  <a:schemeClr val="dk1"/>
                </a:solidFill>
                <a:highlight>
                  <a:srgbClr val="FFFFFF"/>
                </a:highlight>
              </a:rPr>
              <a:t>" edilir.</a:t>
            </a:r>
            <a:endParaRPr sz="1900">
              <a:solidFill>
                <a:schemeClr val="dk1"/>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b="1">
                <a:solidFill>
                  <a:srgbClr val="6747C7"/>
                </a:solidFill>
                <a:highlight>
                  <a:schemeClr val="lt1"/>
                </a:highlight>
              </a:rPr>
              <a:t>2- </a:t>
            </a:r>
            <a:r>
              <a:rPr lang="tr" sz="1900">
                <a:solidFill>
                  <a:schemeClr val="dk1"/>
                </a:solidFill>
                <a:highlight>
                  <a:srgbClr val="FFFFFF"/>
                </a:highlight>
              </a:rPr>
              <a:t>Sonra, React'in "useEffect" ve "useState" hook'ları kullanılır. "</a:t>
            </a:r>
            <a:r>
              <a:rPr lang="tr" sz="1900">
                <a:solidFill>
                  <a:srgbClr val="6747C7"/>
                </a:solidFill>
                <a:highlight>
                  <a:srgbClr val="FFFFFF"/>
                </a:highlight>
              </a:rPr>
              <a:t>useState</a:t>
            </a:r>
            <a:r>
              <a:rPr lang="tr" sz="1900">
                <a:solidFill>
                  <a:schemeClr val="dk1"/>
                </a:solidFill>
                <a:highlight>
                  <a:srgbClr val="FFFFFF"/>
                </a:highlight>
              </a:rPr>
              <a:t>"     hook'u, </a:t>
            </a:r>
            <a:r>
              <a:rPr lang="tr" sz="1900">
                <a:solidFill>
                  <a:srgbClr val="6747C7"/>
                </a:solidFill>
                <a:highlight>
                  <a:srgbClr val="FFFFFF"/>
                </a:highlight>
              </a:rPr>
              <a:t>verilerin tutulması </a:t>
            </a:r>
            <a:r>
              <a:rPr lang="tr" sz="1900">
                <a:solidFill>
                  <a:schemeClr val="dk1"/>
                </a:solidFill>
                <a:highlight>
                  <a:srgbClr val="FFFFFF"/>
                </a:highlight>
              </a:rPr>
              <a:t>için boş bir </a:t>
            </a:r>
            <a:r>
              <a:rPr lang="tr" sz="1900">
                <a:solidFill>
                  <a:srgbClr val="6747C7"/>
                </a:solidFill>
                <a:highlight>
                  <a:srgbClr val="FFFFFF"/>
                </a:highlight>
              </a:rPr>
              <a:t>dizi </a:t>
            </a:r>
            <a:r>
              <a:rPr lang="tr" sz="1900">
                <a:solidFill>
                  <a:schemeClr val="dk1"/>
                </a:solidFill>
                <a:highlight>
                  <a:srgbClr val="FFFFFF"/>
                </a:highlight>
              </a:rPr>
              <a:t>olarak ilk değer verilir ve "</a:t>
            </a:r>
            <a:r>
              <a:rPr lang="tr" sz="1900">
                <a:solidFill>
                  <a:srgbClr val="6747C7"/>
                </a:solidFill>
                <a:highlight>
                  <a:srgbClr val="FFFFFF"/>
                </a:highlight>
              </a:rPr>
              <a:t>setKullanicilar</a:t>
            </a:r>
            <a:r>
              <a:rPr lang="tr" sz="1900">
                <a:solidFill>
                  <a:schemeClr val="dk1"/>
                </a:solidFill>
                <a:highlight>
                  <a:srgbClr val="FFFFFF"/>
                </a:highlight>
              </a:rPr>
              <a:t>" fonksiyonu ile boş dizi değiştirilir.</a:t>
            </a:r>
            <a:endParaRPr sz="1900">
              <a:solidFill>
                <a:schemeClr val="dk1"/>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b="1">
                <a:solidFill>
                  <a:srgbClr val="6747C7"/>
                </a:solidFill>
                <a:highlight>
                  <a:schemeClr val="lt1"/>
                </a:highlight>
              </a:rPr>
              <a:t>3- </a:t>
            </a:r>
            <a:r>
              <a:rPr lang="tr" sz="1900">
                <a:solidFill>
                  <a:schemeClr val="dk1"/>
                </a:solidFill>
                <a:highlight>
                  <a:srgbClr val="FFFFFF"/>
                </a:highlight>
              </a:rPr>
              <a:t>"</a:t>
            </a:r>
            <a:r>
              <a:rPr lang="tr" sz="1900">
                <a:solidFill>
                  <a:srgbClr val="6747C7"/>
                </a:solidFill>
                <a:highlight>
                  <a:srgbClr val="FFFFFF"/>
                </a:highlight>
              </a:rPr>
              <a:t>useEffect</a:t>
            </a:r>
            <a:r>
              <a:rPr lang="tr" sz="1900">
                <a:solidFill>
                  <a:schemeClr val="dk1"/>
                </a:solidFill>
                <a:highlight>
                  <a:srgbClr val="FFFFFF"/>
                </a:highlight>
              </a:rPr>
              <a:t>" hook'u, </a:t>
            </a:r>
            <a:r>
              <a:rPr lang="tr" sz="1900">
                <a:solidFill>
                  <a:srgbClr val="6747C7"/>
                </a:solidFill>
                <a:highlight>
                  <a:srgbClr val="FFFFFF"/>
                </a:highlight>
              </a:rPr>
              <a:t>component yüklendiğinde </a:t>
            </a:r>
            <a:r>
              <a:rPr lang="tr" sz="1900">
                <a:solidFill>
                  <a:schemeClr val="dk1"/>
                </a:solidFill>
                <a:highlight>
                  <a:srgbClr val="FFFFFF"/>
                </a:highlight>
              </a:rPr>
              <a:t>verilerin çekilmesini sağlar.</a:t>
            </a:r>
            <a:endParaRPr sz="1900">
              <a:solidFill>
                <a:schemeClr val="dk1"/>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a:solidFill>
                  <a:schemeClr val="dk1"/>
                </a:solidFill>
                <a:highlight>
                  <a:srgbClr val="FFFFFF"/>
                </a:highlight>
              </a:rPr>
              <a:t> </a:t>
            </a:r>
            <a:r>
              <a:rPr lang="tr" sz="1900" b="1">
                <a:solidFill>
                  <a:srgbClr val="6747C7"/>
                </a:solidFill>
                <a:highlight>
                  <a:schemeClr val="lt1"/>
                </a:highlight>
              </a:rPr>
              <a:t>4- </a:t>
            </a:r>
            <a:r>
              <a:rPr lang="tr" sz="1900">
                <a:solidFill>
                  <a:schemeClr val="dk1"/>
                </a:solidFill>
                <a:highlight>
                  <a:srgbClr val="FFFFFF"/>
                </a:highlight>
              </a:rPr>
              <a:t>"axios.get" ile veriler "https://jsonplaceholder.typicode.com/users" adresinden </a:t>
            </a:r>
            <a:r>
              <a:rPr lang="tr" sz="1900">
                <a:solidFill>
                  <a:srgbClr val="6747C7"/>
                </a:solidFill>
                <a:highlight>
                  <a:srgbClr val="FFFFFF"/>
                </a:highlight>
              </a:rPr>
              <a:t>çekilir</a:t>
            </a:r>
            <a:r>
              <a:rPr lang="tr" sz="1900">
                <a:solidFill>
                  <a:schemeClr val="dk1"/>
                </a:solidFill>
                <a:highlight>
                  <a:srgbClr val="FFFFFF"/>
                </a:highlight>
              </a:rPr>
              <a:t>. "then" içinde, çekilen veriler "setData" ile "data" dizisine </a:t>
            </a:r>
            <a:r>
              <a:rPr lang="tr" sz="1900">
                <a:solidFill>
                  <a:srgbClr val="6747C7"/>
                </a:solidFill>
                <a:highlight>
                  <a:srgbClr val="FFFFFF"/>
                </a:highlight>
              </a:rPr>
              <a:t>atanır</a:t>
            </a:r>
            <a:r>
              <a:rPr lang="tr" sz="1900">
                <a:solidFill>
                  <a:schemeClr val="dk1"/>
                </a:solidFill>
                <a:highlight>
                  <a:srgbClr val="FFFFFF"/>
                </a:highlight>
              </a:rPr>
              <a:t>. Eğer hata oluşursa, "catch" bloğu ile loglanır.</a:t>
            </a:r>
            <a:endParaRPr sz="1900">
              <a:solidFill>
                <a:schemeClr val="dk1"/>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b="1">
                <a:solidFill>
                  <a:srgbClr val="6747C7"/>
                </a:solidFill>
                <a:highlight>
                  <a:schemeClr val="lt1"/>
                </a:highlight>
              </a:rPr>
              <a:t>5- </a:t>
            </a:r>
            <a:r>
              <a:rPr lang="tr" sz="1900">
                <a:solidFill>
                  <a:schemeClr val="dk1"/>
                </a:solidFill>
                <a:highlight>
                  <a:srgbClr val="FFFFFF"/>
                </a:highlight>
              </a:rPr>
              <a:t>Son olarak, veriler "</a:t>
            </a:r>
            <a:r>
              <a:rPr lang="tr" sz="1900">
                <a:solidFill>
                  <a:srgbClr val="6747C7"/>
                </a:solidFill>
                <a:highlight>
                  <a:srgbClr val="FFFFFF"/>
                </a:highlight>
              </a:rPr>
              <a:t>map</a:t>
            </a:r>
            <a:r>
              <a:rPr lang="tr" sz="1900">
                <a:solidFill>
                  <a:schemeClr val="dk1"/>
                </a:solidFill>
                <a:highlight>
                  <a:srgbClr val="FFFFFF"/>
                </a:highlight>
              </a:rPr>
              <a:t>" fonksiyonu ile </a:t>
            </a:r>
            <a:r>
              <a:rPr lang="tr" sz="1900">
                <a:solidFill>
                  <a:srgbClr val="6747C7"/>
                </a:solidFill>
                <a:highlight>
                  <a:srgbClr val="FFFFFF"/>
                </a:highlight>
              </a:rPr>
              <a:t>döngü </a:t>
            </a:r>
            <a:r>
              <a:rPr lang="tr" sz="1900">
                <a:solidFill>
                  <a:schemeClr val="dk1"/>
                </a:solidFill>
                <a:highlight>
                  <a:srgbClr val="FFFFFF"/>
                </a:highlight>
              </a:rPr>
              <a:t>halinde </a:t>
            </a:r>
            <a:r>
              <a:rPr lang="tr" sz="1900">
                <a:solidFill>
                  <a:srgbClr val="6747C7"/>
                </a:solidFill>
                <a:highlight>
                  <a:srgbClr val="FFFFFF"/>
                </a:highlight>
              </a:rPr>
              <a:t>ekrana </a:t>
            </a:r>
            <a:r>
              <a:rPr lang="tr" sz="1900">
                <a:solidFill>
                  <a:schemeClr val="dk1"/>
                </a:solidFill>
                <a:highlight>
                  <a:srgbClr val="FFFFFF"/>
                </a:highlight>
              </a:rPr>
              <a:t>yazdırılır. Her bir kullanıcı için ad, telefon ve e-posta bilgisi yazdırılır.</a:t>
            </a:r>
            <a:endParaRPr sz="1900">
              <a:solidFill>
                <a:schemeClr val="dk1"/>
              </a:solidFill>
              <a:highlight>
                <a:srgbClr val="FFFFFF"/>
              </a:highlight>
            </a:endParaRPr>
          </a:p>
          <a:p>
            <a:pPr marL="0" lvl="0" indent="0" algn="l" rtl="0">
              <a:lnSpc>
                <a:spcPct val="115000"/>
              </a:lnSpc>
              <a:spcBef>
                <a:spcPts val="900"/>
              </a:spcBef>
              <a:spcAft>
                <a:spcPts val="900"/>
              </a:spcAft>
              <a:buClr>
                <a:schemeClr val="dk1"/>
              </a:buClr>
              <a:buSzPts val="1100"/>
              <a:buFont typeface="Arial"/>
              <a:buNone/>
            </a:pPr>
            <a:endParaRPr sz="1900">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body" idx="1"/>
          </p:nvPr>
        </p:nvSpPr>
        <p:spPr>
          <a:xfrm>
            <a:off x="0" y="25650"/>
            <a:ext cx="6298800" cy="51180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1650">
                <a:solidFill>
                  <a:srgbClr val="72F1B8"/>
                </a:solidFill>
                <a:highlight>
                  <a:srgbClr val="262335"/>
                </a:highlight>
                <a:latin typeface="Montserrat"/>
                <a:ea typeface="Montserrat"/>
                <a:cs typeface="Montserrat"/>
                <a:sym typeface="Montserrat"/>
              </a:rPr>
              <a:t>import</a:t>
            </a:r>
            <a:r>
              <a:rPr lang="tr" sz="1650">
                <a:solidFill>
                  <a:srgbClr val="BBBBBB"/>
                </a:solidFill>
                <a:highlight>
                  <a:srgbClr val="262335"/>
                </a:highlight>
                <a:latin typeface="Montserrat"/>
                <a:ea typeface="Montserrat"/>
                <a:cs typeface="Montserrat"/>
                <a:sym typeface="Montserrat"/>
              </a:rPr>
              <a:t> </a:t>
            </a:r>
            <a:r>
              <a:rPr lang="tr" sz="1650">
                <a:solidFill>
                  <a:srgbClr val="FF7EDB"/>
                </a:solidFill>
                <a:highlight>
                  <a:srgbClr val="262335"/>
                </a:highlight>
                <a:latin typeface="Montserrat"/>
                <a:ea typeface="Montserrat"/>
                <a:cs typeface="Montserrat"/>
                <a:sym typeface="Montserrat"/>
              </a:rPr>
              <a:t>axios</a:t>
            </a:r>
            <a:r>
              <a:rPr lang="tr" sz="1650">
                <a:solidFill>
                  <a:srgbClr val="BBBBBB"/>
                </a:solidFill>
                <a:highlight>
                  <a:srgbClr val="262335"/>
                </a:highlight>
                <a:latin typeface="Montserrat"/>
                <a:ea typeface="Montserrat"/>
                <a:cs typeface="Montserrat"/>
                <a:sym typeface="Montserrat"/>
              </a:rPr>
              <a:t> </a:t>
            </a:r>
            <a:r>
              <a:rPr lang="tr" sz="1650">
                <a:solidFill>
                  <a:srgbClr val="FEDE5D"/>
                </a:solidFill>
                <a:highlight>
                  <a:srgbClr val="262335"/>
                </a:highlight>
                <a:latin typeface="Montserrat"/>
                <a:ea typeface="Montserrat"/>
                <a:cs typeface="Montserrat"/>
                <a:sym typeface="Montserrat"/>
              </a:rPr>
              <a:t>from</a:t>
            </a:r>
            <a:r>
              <a:rPr lang="tr" sz="1650">
                <a:solidFill>
                  <a:srgbClr val="BBBBBB"/>
                </a:solidFill>
                <a:highlight>
                  <a:srgbClr val="262335"/>
                </a:highlight>
                <a:latin typeface="Montserrat"/>
                <a:ea typeface="Montserrat"/>
                <a:cs typeface="Montserrat"/>
                <a:sym typeface="Montserrat"/>
              </a:rPr>
              <a:t> </a:t>
            </a:r>
            <a:r>
              <a:rPr lang="tr" sz="1650">
                <a:solidFill>
                  <a:srgbClr val="FF8B39"/>
                </a:solidFill>
                <a:highlight>
                  <a:srgbClr val="262335"/>
                </a:highlight>
                <a:latin typeface="Montserrat"/>
                <a:ea typeface="Montserrat"/>
                <a:cs typeface="Montserrat"/>
                <a:sym typeface="Montserrat"/>
              </a:rPr>
              <a:t>'axios'</a:t>
            </a:r>
            <a:r>
              <a:rPr lang="tr" sz="1650">
                <a:solidFill>
                  <a:srgbClr val="BBBBBB"/>
                </a:solidFill>
                <a:highlight>
                  <a:srgbClr val="262335"/>
                </a:highlight>
                <a:latin typeface="Montserrat"/>
                <a:ea typeface="Montserrat"/>
                <a:cs typeface="Montserrat"/>
                <a:sym typeface="Montserrat"/>
              </a:rPr>
              <a:t>;</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72F1B8"/>
                </a:solidFill>
                <a:highlight>
                  <a:srgbClr val="262335"/>
                </a:highlight>
                <a:latin typeface="Montserrat"/>
                <a:ea typeface="Montserrat"/>
                <a:cs typeface="Montserrat"/>
                <a:sym typeface="Montserrat"/>
              </a:rPr>
              <a:t>import</a:t>
            </a:r>
            <a:r>
              <a:rPr lang="tr" sz="1650">
                <a:solidFill>
                  <a:srgbClr val="BBBBBB"/>
                </a:solidFill>
                <a:highlight>
                  <a:srgbClr val="262335"/>
                </a:highlight>
                <a:latin typeface="Montserrat"/>
                <a:ea typeface="Montserrat"/>
                <a:cs typeface="Montserrat"/>
                <a:sym typeface="Montserrat"/>
              </a:rPr>
              <a:t> { </a:t>
            </a:r>
            <a:r>
              <a:rPr lang="tr" sz="1650">
                <a:solidFill>
                  <a:srgbClr val="FF7EDB"/>
                </a:solidFill>
                <a:highlight>
                  <a:srgbClr val="262335"/>
                </a:highlight>
                <a:latin typeface="Montserrat"/>
                <a:ea typeface="Montserrat"/>
                <a:cs typeface="Montserrat"/>
                <a:sym typeface="Montserrat"/>
              </a:rPr>
              <a:t>useEffect</a:t>
            </a:r>
            <a:r>
              <a:rPr lang="tr" sz="1650">
                <a:solidFill>
                  <a:srgbClr val="BBBBBB"/>
                </a:solidFill>
                <a:highlight>
                  <a:srgbClr val="262335"/>
                </a:highlight>
                <a:latin typeface="Montserrat"/>
                <a:ea typeface="Montserrat"/>
                <a:cs typeface="Montserrat"/>
                <a:sym typeface="Montserrat"/>
              </a:rPr>
              <a:t>, </a:t>
            </a:r>
            <a:r>
              <a:rPr lang="tr" sz="1650">
                <a:solidFill>
                  <a:srgbClr val="FF7EDB"/>
                </a:solidFill>
                <a:highlight>
                  <a:srgbClr val="262335"/>
                </a:highlight>
                <a:latin typeface="Montserrat"/>
                <a:ea typeface="Montserrat"/>
                <a:cs typeface="Montserrat"/>
                <a:sym typeface="Montserrat"/>
              </a:rPr>
              <a:t>useState</a:t>
            </a:r>
            <a:r>
              <a:rPr lang="tr" sz="1650">
                <a:solidFill>
                  <a:srgbClr val="BBBBBB"/>
                </a:solidFill>
                <a:highlight>
                  <a:srgbClr val="262335"/>
                </a:highlight>
                <a:latin typeface="Montserrat"/>
                <a:ea typeface="Montserrat"/>
                <a:cs typeface="Montserrat"/>
                <a:sym typeface="Montserrat"/>
              </a:rPr>
              <a:t> } </a:t>
            </a:r>
            <a:r>
              <a:rPr lang="tr" sz="1650">
                <a:solidFill>
                  <a:srgbClr val="FEDE5D"/>
                </a:solidFill>
                <a:highlight>
                  <a:srgbClr val="262335"/>
                </a:highlight>
                <a:latin typeface="Montserrat"/>
                <a:ea typeface="Montserrat"/>
                <a:cs typeface="Montserrat"/>
                <a:sym typeface="Montserrat"/>
              </a:rPr>
              <a:t>from</a:t>
            </a:r>
            <a:r>
              <a:rPr lang="tr" sz="1650">
                <a:solidFill>
                  <a:srgbClr val="BBBBBB"/>
                </a:solidFill>
                <a:highlight>
                  <a:srgbClr val="262335"/>
                </a:highlight>
                <a:latin typeface="Montserrat"/>
                <a:ea typeface="Montserrat"/>
                <a:cs typeface="Montserrat"/>
                <a:sym typeface="Montserrat"/>
              </a:rPr>
              <a:t> </a:t>
            </a:r>
            <a:r>
              <a:rPr lang="tr" sz="1650">
                <a:solidFill>
                  <a:srgbClr val="FF8B39"/>
                </a:solidFill>
                <a:highlight>
                  <a:srgbClr val="262335"/>
                </a:highlight>
                <a:latin typeface="Montserrat"/>
                <a:ea typeface="Montserrat"/>
                <a:cs typeface="Montserrat"/>
                <a:sym typeface="Montserrat"/>
              </a:rPr>
              <a:t>'react'</a:t>
            </a:r>
            <a:r>
              <a:rPr lang="tr" sz="1650">
                <a:solidFill>
                  <a:srgbClr val="BBBBBB"/>
                </a:solidFill>
                <a:highlight>
                  <a:srgbClr val="262335"/>
                </a:highlight>
                <a:latin typeface="Montserrat"/>
                <a:ea typeface="Montserrat"/>
                <a:cs typeface="Montserrat"/>
                <a:sym typeface="Montserrat"/>
              </a:rPr>
              <a:t>;</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FEDE5D"/>
                </a:solidFill>
                <a:highlight>
                  <a:srgbClr val="262335"/>
                </a:highlight>
                <a:latin typeface="Montserrat"/>
                <a:ea typeface="Montserrat"/>
                <a:cs typeface="Montserrat"/>
                <a:sym typeface="Montserrat"/>
              </a:rPr>
              <a:t>function</a:t>
            </a:r>
            <a:r>
              <a:rPr lang="tr" sz="1650">
                <a:solidFill>
                  <a:srgbClr val="BBBBBB"/>
                </a:solidFill>
                <a:highlight>
                  <a:srgbClr val="262335"/>
                </a:highlight>
                <a:latin typeface="Montserrat"/>
                <a:ea typeface="Montserrat"/>
                <a:cs typeface="Montserrat"/>
                <a:sym typeface="Montserrat"/>
              </a:rPr>
              <a:t> </a:t>
            </a:r>
            <a:r>
              <a:rPr lang="tr" sz="1650">
                <a:solidFill>
                  <a:srgbClr val="36F9F6"/>
                </a:solidFill>
                <a:highlight>
                  <a:srgbClr val="262335"/>
                </a:highlight>
                <a:latin typeface="Montserrat"/>
                <a:ea typeface="Montserrat"/>
                <a:cs typeface="Montserrat"/>
                <a:sym typeface="Montserrat"/>
              </a:rPr>
              <a:t>App</a:t>
            </a:r>
            <a:r>
              <a:rPr lang="tr" sz="1650">
                <a:solidFill>
                  <a:srgbClr val="BBBBBB"/>
                </a:solidFill>
                <a:highlight>
                  <a:srgbClr val="262335"/>
                </a:highlight>
                <a:latin typeface="Montserrat"/>
                <a:ea typeface="Montserrat"/>
                <a:cs typeface="Montserrat"/>
                <a:sym typeface="Montserrat"/>
              </a:rPr>
              <a:t>() {</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BBBBBB"/>
                </a:solidFill>
                <a:highlight>
                  <a:srgbClr val="262335"/>
                </a:highlight>
                <a:latin typeface="Montserrat"/>
                <a:ea typeface="Montserrat"/>
                <a:cs typeface="Montserrat"/>
                <a:sym typeface="Montserrat"/>
              </a:rPr>
              <a:t>  </a:t>
            </a:r>
            <a:r>
              <a:rPr lang="tr" sz="1650">
                <a:solidFill>
                  <a:srgbClr val="FEDE5D"/>
                </a:solidFill>
                <a:highlight>
                  <a:srgbClr val="262335"/>
                </a:highlight>
                <a:latin typeface="Montserrat"/>
                <a:ea typeface="Montserrat"/>
                <a:cs typeface="Montserrat"/>
                <a:sym typeface="Montserrat"/>
              </a:rPr>
              <a:t>const</a:t>
            </a:r>
            <a:r>
              <a:rPr lang="tr" sz="1650">
                <a:solidFill>
                  <a:srgbClr val="BBBBBB"/>
                </a:solidFill>
                <a:highlight>
                  <a:srgbClr val="262335"/>
                </a:highlight>
                <a:latin typeface="Montserrat"/>
                <a:ea typeface="Montserrat"/>
                <a:cs typeface="Montserrat"/>
                <a:sym typeface="Montserrat"/>
              </a:rPr>
              <a:t> [</a:t>
            </a:r>
            <a:r>
              <a:rPr lang="tr" sz="1650">
                <a:solidFill>
                  <a:srgbClr val="FF7EDB"/>
                </a:solidFill>
                <a:highlight>
                  <a:srgbClr val="262335"/>
                </a:highlight>
                <a:latin typeface="Montserrat"/>
                <a:ea typeface="Montserrat"/>
                <a:cs typeface="Montserrat"/>
                <a:sym typeface="Montserrat"/>
              </a:rPr>
              <a:t>data</a:t>
            </a:r>
            <a:r>
              <a:rPr lang="tr" sz="1650">
                <a:solidFill>
                  <a:srgbClr val="BBBBBB"/>
                </a:solidFill>
                <a:highlight>
                  <a:srgbClr val="262335"/>
                </a:highlight>
                <a:latin typeface="Montserrat"/>
                <a:ea typeface="Montserrat"/>
                <a:cs typeface="Montserrat"/>
                <a:sym typeface="Montserrat"/>
              </a:rPr>
              <a:t>, </a:t>
            </a:r>
            <a:r>
              <a:rPr lang="tr" sz="1650">
                <a:solidFill>
                  <a:srgbClr val="36F9F6"/>
                </a:solidFill>
                <a:highlight>
                  <a:srgbClr val="262335"/>
                </a:highlight>
                <a:latin typeface="Montserrat"/>
                <a:ea typeface="Montserrat"/>
                <a:cs typeface="Montserrat"/>
                <a:sym typeface="Montserrat"/>
              </a:rPr>
              <a:t>setData</a:t>
            </a:r>
            <a:r>
              <a:rPr lang="tr" sz="1650">
                <a:solidFill>
                  <a:srgbClr val="BBBBBB"/>
                </a:solidFill>
                <a:highlight>
                  <a:srgbClr val="262335"/>
                </a:highlight>
                <a:latin typeface="Montserrat"/>
                <a:ea typeface="Montserrat"/>
                <a:cs typeface="Montserrat"/>
                <a:sym typeface="Montserrat"/>
              </a:rPr>
              <a:t>] </a:t>
            </a:r>
            <a:r>
              <a:rPr lang="tr" sz="1650">
                <a:solidFill>
                  <a:srgbClr val="FFFFFF"/>
                </a:solidFill>
                <a:highlight>
                  <a:srgbClr val="262335"/>
                </a:highlight>
                <a:latin typeface="Montserrat"/>
                <a:ea typeface="Montserrat"/>
                <a:cs typeface="Montserrat"/>
                <a:sym typeface="Montserrat"/>
              </a:rPr>
              <a:t>=</a:t>
            </a:r>
            <a:r>
              <a:rPr lang="tr" sz="1650">
                <a:solidFill>
                  <a:srgbClr val="BBBBBB"/>
                </a:solidFill>
                <a:highlight>
                  <a:srgbClr val="262335"/>
                </a:highlight>
                <a:latin typeface="Montserrat"/>
                <a:ea typeface="Montserrat"/>
                <a:cs typeface="Montserrat"/>
                <a:sym typeface="Montserrat"/>
              </a:rPr>
              <a:t> </a:t>
            </a:r>
            <a:r>
              <a:rPr lang="tr" sz="1650">
                <a:solidFill>
                  <a:srgbClr val="36F9F6"/>
                </a:solidFill>
                <a:highlight>
                  <a:srgbClr val="262335"/>
                </a:highlight>
                <a:latin typeface="Montserrat"/>
                <a:ea typeface="Montserrat"/>
                <a:cs typeface="Montserrat"/>
                <a:sym typeface="Montserrat"/>
              </a:rPr>
              <a:t>useState</a:t>
            </a:r>
            <a:r>
              <a:rPr lang="tr" sz="1650">
                <a:solidFill>
                  <a:srgbClr val="BBBBBB"/>
                </a:solidFill>
                <a:highlight>
                  <a:srgbClr val="262335"/>
                </a:highlight>
                <a:latin typeface="Montserrat"/>
                <a:ea typeface="Montserrat"/>
                <a:cs typeface="Montserrat"/>
                <a:sym typeface="Montserrat"/>
              </a:rPr>
              <a:t>([]);</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BBBBBB"/>
                </a:solidFill>
                <a:highlight>
                  <a:srgbClr val="262335"/>
                </a:highlight>
                <a:latin typeface="Montserrat"/>
                <a:ea typeface="Montserrat"/>
                <a:cs typeface="Montserrat"/>
                <a:sym typeface="Montserrat"/>
              </a:rPr>
              <a:t>  </a:t>
            </a:r>
            <a:r>
              <a:rPr lang="tr" sz="1650">
                <a:solidFill>
                  <a:srgbClr val="36F9F6"/>
                </a:solidFill>
                <a:highlight>
                  <a:srgbClr val="262335"/>
                </a:highlight>
                <a:latin typeface="Montserrat"/>
                <a:ea typeface="Montserrat"/>
                <a:cs typeface="Montserrat"/>
                <a:sym typeface="Montserrat"/>
              </a:rPr>
              <a:t>useEffect</a:t>
            </a:r>
            <a:r>
              <a:rPr lang="tr" sz="1650">
                <a:solidFill>
                  <a:srgbClr val="BBBBBB"/>
                </a:solidFill>
                <a:highlight>
                  <a:srgbClr val="262335"/>
                </a:highlight>
                <a:latin typeface="Montserrat"/>
                <a:ea typeface="Montserrat"/>
                <a:cs typeface="Montserrat"/>
                <a:sym typeface="Montserrat"/>
              </a:rPr>
              <a:t>(() </a:t>
            </a:r>
            <a:r>
              <a:rPr lang="tr" sz="1650">
                <a:solidFill>
                  <a:srgbClr val="FEDE5D"/>
                </a:solidFill>
                <a:highlight>
                  <a:srgbClr val="262335"/>
                </a:highlight>
                <a:latin typeface="Montserrat"/>
                <a:ea typeface="Montserrat"/>
                <a:cs typeface="Montserrat"/>
                <a:sym typeface="Montserrat"/>
              </a:rPr>
              <a:t>=&gt;</a:t>
            </a:r>
            <a:r>
              <a:rPr lang="tr" sz="1650">
                <a:solidFill>
                  <a:srgbClr val="BBBBBB"/>
                </a:solidFill>
                <a:highlight>
                  <a:srgbClr val="262335"/>
                </a:highlight>
                <a:latin typeface="Montserrat"/>
                <a:ea typeface="Montserrat"/>
                <a:cs typeface="Montserrat"/>
                <a:sym typeface="Montserrat"/>
              </a:rPr>
              <a:t> {</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BBBBBB"/>
                </a:solidFill>
                <a:highlight>
                  <a:srgbClr val="262335"/>
                </a:highlight>
                <a:latin typeface="Montserrat"/>
                <a:ea typeface="Montserrat"/>
                <a:cs typeface="Montserrat"/>
                <a:sym typeface="Montserrat"/>
              </a:rPr>
              <a:t>    </a:t>
            </a:r>
            <a:r>
              <a:rPr lang="tr" sz="1650">
                <a:solidFill>
                  <a:srgbClr val="FF7EDB"/>
                </a:solidFill>
                <a:highlight>
                  <a:srgbClr val="262335"/>
                </a:highlight>
                <a:latin typeface="Montserrat"/>
                <a:ea typeface="Montserrat"/>
                <a:cs typeface="Montserrat"/>
                <a:sym typeface="Montserrat"/>
              </a:rPr>
              <a:t>axios</a:t>
            </a:r>
            <a:endParaRPr sz="1650">
              <a:solidFill>
                <a:srgbClr val="FF7ED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BBBBBB"/>
                </a:solidFill>
                <a:highlight>
                  <a:srgbClr val="262335"/>
                </a:highlight>
                <a:latin typeface="Montserrat"/>
                <a:ea typeface="Montserrat"/>
                <a:cs typeface="Montserrat"/>
                <a:sym typeface="Montserrat"/>
              </a:rPr>
              <a:t>      .</a:t>
            </a:r>
            <a:r>
              <a:rPr lang="tr" sz="1650">
                <a:solidFill>
                  <a:srgbClr val="36F9F6"/>
                </a:solidFill>
                <a:highlight>
                  <a:srgbClr val="262335"/>
                </a:highlight>
                <a:latin typeface="Montserrat"/>
                <a:ea typeface="Montserrat"/>
                <a:cs typeface="Montserrat"/>
                <a:sym typeface="Montserrat"/>
              </a:rPr>
              <a:t>get</a:t>
            </a:r>
            <a:r>
              <a:rPr lang="tr" sz="1650">
                <a:solidFill>
                  <a:srgbClr val="BBBBBB"/>
                </a:solidFill>
                <a:highlight>
                  <a:srgbClr val="262335"/>
                </a:highlight>
                <a:latin typeface="Montserrat"/>
                <a:ea typeface="Montserrat"/>
                <a:cs typeface="Montserrat"/>
                <a:sym typeface="Montserrat"/>
              </a:rPr>
              <a:t>(</a:t>
            </a:r>
            <a:r>
              <a:rPr lang="tr" sz="1650">
                <a:solidFill>
                  <a:srgbClr val="FF8B39"/>
                </a:solidFill>
                <a:highlight>
                  <a:srgbClr val="262335"/>
                </a:highlight>
                <a:latin typeface="Montserrat"/>
                <a:ea typeface="Montserrat"/>
                <a:cs typeface="Montserrat"/>
                <a:sym typeface="Montserrat"/>
              </a:rPr>
              <a:t>'https://jsonplaceholder.typicode.com/users'</a:t>
            </a:r>
            <a:r>
              <a:rPr lang="tr" sz="1650">
                <a:solidFill>
                  <a:srgbClr val="BBBBBB"/>
                </a:solidFill>
                <a:highlight>
                  <a:srgbClr val="262335"/>
                </a:highlight>
                <a:latin typeface="Montserrat"/>
                <a:ea typeface="Montserrat"/>
                <a:cs typeface="Montserrat"/>
                <a:sym typeface="Montserrat"/>
              </a:rPr>
              <a:t>)</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BBBBBB"/>
                </a:solidFill>
                <a:highlight>
                  <a:srgbClr val="262335"/>
                </a:highlight>
                <a:latin typeface="Montserrat"/>
                <a:ea typeface="Montserrat"/>
                <a:cs typeface="Montserrat"/>
                <a:sym typeface="Montserrat"/>
              </a:rPr>
              <a:t>      .</a:t>
            </a:r>
            <a:r>
              <a:rPr lang="tr" sz="1650">
                <a:solidFill>
                  <a:srgbClr val="36F9F6"/>
                </a:solidFill>
                <a:highlight>
                  <a:srgbClr val="262335"/>
                </a:highlight>
                <a:latin typeface="Montserrat"/>
                <a:ea typeface="Montserrat"/>
                <a:cs typeface="Montserrat"/>
                <a:sym typeface="Montserrat"/>
              </a:rPr>
              <a:t>then</a:t>
            </a:r>
            <a:r>
              <a:rPr lang="tr" sz="1650">
                <a:solidFill>
                  <a:srgbClr val="BBBBBB"/>
                </a:solidFill>
                <a:highlight>
                  <a:srgbClr val="262335"/>
                </a:highlight>
                <a:latin typeface="Montserrat"/>
                <a:ea typeface="Montserrat"/>
                <a:cs typeface="Montserrat"/>
                <a:sym typeface="Montserrat"/>
              </a:rPr>
              <a:t>((</a:t>
            </a:r>
            <a:r>
              <a:rPr lang="tr" sz="1650" i="1">
                <a:solidFill>
                  <a:srgbClr val="FF7EDB"/>
                </a:solidFill>
                <a:highlight>
                  <a:srgbClr val="262335"/>
                </a:highlight>
                <a:latin typeface="Montserrat"/>
                <a:ea typeface="Montserrat"/>
                <a:cs typeface="Montserrat"/>
                <a:sym typeface="Montserrat"/>
              </a:rPr>
              <a:t>response</a:t>
            </a:r>
            <a:r>
              <a:rPr lang="tr" sz="1650">
                <a:solidFill>
                  <a:srgbClr val="BBBBBB"/>
                </a:solidFill>
                <a:highlight>
                  <a:srgbClr val="262335"/>
                </a:highlight>
                <a:latin typeface="Montserrat"/>
                <a:ea typeface="Montserrat"/>
                <a:cs typeface="Montserrat"/>
                <a:sym typeface="Montserrat"/>
              </a:rPr>
              <a:t>) </a:t>
            </a:r>
            <a:r>
              <a:rPr lang="tr" sz="1650">
                <a:solidFill>
                  <a:srgbClr val="FEDE5D"/>
                </a:solidFill>
                <a:highlight>
                  <a:srgbClr val="262335"/>
                </a:highlight>
                <a:latin typeface="Montserrat"/>
                <a:ea typeface="Montserrat"/>
                <a:cs typeface="Montserrat"/>
                <a:sym typeface="Montserrat"/>
              </a:rPr>
              <a:t>=&gt;</a:t>
            </a:r>
            <a:r>
              <a:rPr lang="tr" sz="1650">
                <a:solidFill>
                  <a:srgbClr val="BBBBBB"/>
                </a:solidFill>
                <a:highlight>
                  <a:srgbClr val="262335"/>
                </a:highlight>
                <a:latin typeface="Montserrat"/>
                <a:ea typeface="Montserrat"/>
                <a:cs typeface="Montserrat"/>
                <a:sym typeface="Montserrat"/>
              </a:rPr>
              <a:t> </a:t>
            </a:r>
            <a:r>
              <a:rPr lang="tr" sz="1650">
                <a:solidFill>
                  <a:srgbClr val="36F9F6"/>
                </a:solidFill>
                <a:highlight>
                  <a:srgbClr val="262335"/>
                </a:highlight>
                <a:latin typeface="Montserrat"/>
                <a:ea typeface="Montserrat"/>
                <a:cs typeface="Montserrat"/>
                <a:sym typeface="Montserrat"/>
              </a:rPr>
              <a:t>setData</a:t>
            </a:r>
            <a:r>
              <a:rPr lang="tr" sz="1650">
                <a:solidFill>
                  <a:srgbClr val="BBBBBB"/>
                </a:solidFill>
                <a:highlight>
                  <a:srgbClr val="262335"/>
                </a:highlight>
                <a:latin typeface="Montserrat"/>
                <a:ea typeface="Montserrat"/>
                <a:cs typeface="Montserrat"/>
                <a:sym typeface="Montserrat"/>
              </a:rPr>
              <a:t>(</a:t>
            </a:r>
            <a:r>
              <a:rPr lang="tr" sz="1650" i="1">
                <a:solidFill>
                  <a:srgbClr val="FF7EDB"/>
                </a:solidFill>
                <a:highlight>
                  <a:srgbClr val="262335"/>
                </a:highlight>
                <a:latin typeface="Montserrat"/>
                <a:ea typeface="Montserrat"/>
                <a:cs typeface="Montserrat"/>
                <a:sym typeface="Montserrat"/>
              </a:rPr>
              <a:t>response</a:t>
            </a:r>
            <a:r>
              <a:rPr lang="tr" sz="1650">
                <a:solidFill>
                  <a:srgbClr val="BBBBBB"/>
                </a:solidFill>
                <a:highlight>
                  <a:srgbClr val="262335"/>
                </a:highlight>
                <a:latin typeface="Montserrat"/>
                <a:ea typeface="Montserrat"/>
                <a:cs typeface="Montserrat"/>
                <a:sym typeface="Montserrat"/>
              </a:rPr>
              <a:t>.</a:t>
            </a:r>
            <a:r>
              <a:rPr lang="tr" sz="1650">
                <a:solidFill>
                  <a:srgbClr val="2EE2FA"/>
                </a:solidFill>
                <a:highlight>
                  <a:srgbClr val="262335"/>
                </a:highlight>
                <a:latin typeface="Montserrat"/>
                <a:ea typeface="Montserrat"/>
                <a:cs typeface="Montserrat"/>
                <a:sym typeface="Montserrat"/>
              </a:rPr>
              <a:t>data</a:t>
            </a:r>
            <a:r>
              <a:rPr lang="tr" sz="1650">
                <a:solidFill>
                  <a:srgbClr val="BBBBBB"/>
                </a:solidFill>
                <a:highlight>
                  <a:srgbClr val="262335"/>
                </a:highlight>
                <a:latin typeface="Montserrat"/>
                <a:ea typeface="Montserrat"/>
                <a:cs typeface="Montserrat"/>
                <a:sym typeface="Montserrat"/>
              </a:rPr>
              <a:t>))</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BBBBBB"/>
                </a:solidFill>
                <a:highlight>
                  <a:srgbClr val="262335"/>
                </a:highlight>
                <a:latin typeface="Montserrat"/>
                <a:ea typeface="Montserrat"/>
                <a:cs typeface="Montserrat"/>
                <a:sym typeface="Montserrat"/>
              </a:rPr>
              <a:t>      .</a:t>
            </a:r>
            <a:r>
              <a:rPr lang="tr" sz="1650">
                <a:solidFill>
                  <a:srgbClr val="36F9F6"/>
                </a:solidFill>
                <a:highlight>
                  <a:srgbClr val="262335"/>
                </a:highlight>
                <a:latin typeface="Montserrat"/>
                <a:ea typeface="Montserrat"/>
                <a:cs typeface="Montserrat"/>
                <a:sym typeface="Montserrat"/>
              </a:rPr>
              <a:t>catch</a:t>
            </a:r>
            <a:r>
              <a:rPr lang="tr" sz="1650">
                <a:solidFill>
                  <a:srgbClr val="BBBBBB"/>
                </a:solidFill>
                <a:highlight>
                  <a:srgbClr val="262335"/>
                </a:highlight>
                <a:latin typeface="Montserrat"/>
                <a:ea typeface="Montserrat"/>
                <a:cs typeface="Montserrat"/>
                <a:sym typeface="Montserrat"/>
              </a:rPr>
              <a:t>((</a:t>
            </a:r>
            <a:r>
              <a:rPr lang="tr" sz="1650" i="1">
                <a:solidFill>
                  <a:srgbClr val="FF7EDB"/>
                </a:solidFill>
                <a:highlight>
                  <a:srgbClr val="262335"/>
                </a:highlight>
                <a:latin typeface="Montserrat"/>
                <a:ea typeface="Montserrat"/>
                <a:cs typeface="Montserrat"/>
                <a:sym typeface="Montserrat"/>
              </a:rPr>
              <a:t>err</a:t>
            </a:r>
            <a:r>
              <a:rPr lang="tr" sz="1650">
                <a:solidFill>
                  <a:srgbClr val="BBBBBB"/>
                </a:solidFill>
                <a:highlight>
                  <a:srgbClr val="262335"/>
                </a:highlight>
                <a:latin typeface="Montserrat"/>
                <a:ea typeface="Montserrat"/>
                <a:cs typeface="Montserrat"/>
                <a:sym typeface="Montserrat"/>
              </a:rPr>
              <a:t>) </a:t>
            </a:r>
            <a:r>
              <a:rPr lang="tr" sz="1650">
                <a:solidFill>
                  <a:srgbClr val="FEDE5D"/>
                </a:solidFill>
                <a:highlight>
                  <a:srgbClr val="262335"/>
                </a:highlight>
                <a:latin typeface="Montserrat"/>
                <a:ea typeface="Montserrat"/>
                <a:cs typeface="Montserrat"/>
                <a:sym typeface="Montserrat"/>
              </a:rPr>
              <a:t>=&gt;</a:t>
            </a:r>
            <a:r>
              <a:rPr lang="tr" sz="1650">
                <a:solidFill>
                  <a:srgbClr val="BBBBBB"/>
                </a:solidFill>
                <a:highlight>
                  <a:srgbClr val="262335"/>
                </a:highlight>
                <a:latin typeface="Montserrat"/>
                <a:ea typeface="Montserrat"/>
                <a:cs typeface="Montserrat"/>
                <a:sym typeface="Montserrat"/>
              </a:rPr>
              <a:t> </a:t>
            </a:r>
            <a:r>
              <a:rPr lang="tr" sz="1650">
                <a:solidFill>
                  <a:srgbClr val="FF7EDB"/>
                </a:solidFill>
                <a:highlight>
                  <a:srgbClr val="262335"/>
                </a:highlight>
                <a:latin typeface="Montserrat"/>
                <a:ea typeface="Montserrat"/>
                <a:cs typeface="Montserrat"/>
                <a:sym typeface="Montserrat"/>
              </a:rPr>
              <a:t>console</a:t>
            </a:r>
            <a:r>
              <a:rPr lang="tr" sz="1650">
                <a:solidFill>
                  <a:srgbClr val="BBBBBB"/>
                </a:solidFill>
                <a:highlight>
                  <a:srgbClr val="262335"/>
                </a:highlight>
                <a:latin typeface="Montserrat"/>
                <a:ea typeface="Montserrat"/>
                <a:cs typeface="Montserrat"/>
                <a:sym typeface="Montserrat"/>
              </a:rPr>
              <a:t>.</a:t>
            </a:r>
            <a:r>
              <a:rPr lang="tr" sz="1650">
                <a:solidFill>
                  <a:srgbClr val="36F9F6"/>
                </a:solidFill>
                <a:highlight>
                  <a:srgbClr val="262335"/>
                </a:highlight>
                <a:latin typeface="Montserrat"/>
                <a:ea typeface="Montserrat"/>
                <a:cs typeface="Montserrat"/>
                <a:sym typeface="Montserrat"/>
              </a:rPr>
              <a:t>log</a:t>
            </a:r>
            <a:r>
              <a:rPr lang="tr" sz="1650">
                <a:solidFill>
                  <a:srgbClr val="BBBBBB"/>
                </a:solidFill>
                <a:highlight>
                  <a:srgbClr val="262335"/>
                </a:highlight>
                <a:latin typeface="Montserrat"/>
                <a:ea typeface="Montserrat"/>
                <a:cs typeface="Montserrat"/>
                <a:sym typeface="Montserrat"/>
              </a:rPr>
              <a:t>(</a:t>
            </a:r>
            <a:r>
              <a:rPr lang="tr" sz="1650" i="1">
                <a:solidFill>
                  <a:srgbClr val="FF7EDB"/>
                </a:solidFill>
                <a:highlight>
                  <a:srgbClr val="262335"/>
                </a:highlight>
                <a:latin typeface="Montserrat"/>
                <a:ea typeface="Montserrat"/>
                <a:cs typeface="Montserrat"/>
                <a:sym typeface="Montserrat"/>
              </a:rPr>
              <a:t>err</a:t>
            </a:r>
            <a:r>
              <a:rPr lang="tr" sz="1650">
                <a:solidFill>
                  <a:srgbClr val="BBBBBB"/>
                </a:solidFill>
                <a:highlight>
                  <a:srgbClr val="262335"/>
                </a:highlight>
                <a:latin typeface="Montserrat"/>
                <a:ea typeface="Montserrat"/>
                <a:cs typeface="Montserrat"/>
                <a:sym typeface="Montserrat"/>
              </a:rPr>
              <a:t>));</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BBBBBB"/>
                </a:solidFill>
                <a:highlight>
                  <a:srgbClr val="262335"/>
                </a:highlight>
                <a:latin typeface="Montserrat"/>
                <a:ea typeface="Montserrat"/>
                <a:cs typeface="Montserrat"/>
                <a:sym typeface="Montserrat"/>
              </a:rPr>
              <a:t>  }, []);</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50">
                <a:solidFill>
                  <a:srgbClr val="BBBBBB"/>
                </a:solidFill>
                <a:highlight>
                  <a:srgbClr val="262335"/>
                </a:highlight>
                <a:latin typeface="Montserrat"/>
                <a:ea typeface="Montserrat"/>
                <a:cs typeface="Montserrat"/>
                <a:sym typeface="Montserrat"/>
              </a:rPr>
              <a:t>// return kısmı yan tarafta belirtilmiştir</a:t>
            </a:r>
            <a:endParaRPr sz="165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2100">
              <a:solidFill>
                <a:srgbClr val="BBBBBB"/>
              </a:solidFill>
              <a:highlight>
                <a:srgbClr val="262335"/>
              </a:highlight>
              <a:latin typeface="Montserrat"/>
              <a:ea typeface="Montserrat"/>
              <a:cs typeface="Montserrat"/>
              <a:sym typeface="Montserrat"/>
            </a:endParaRPr>
          </a:p>
        </p:txBody>
      </p:sp>
      <p:sp>
        <p:nvSpPr>
          <p:cNvPr id="319" name="Google Shape;319;p44"/>
          <p:cNvSpPr txBox="1">
            <a:spLocks noGrp="1"/>
          </p:cNvSpPr>
          <p:nvPr>
            <p:ph type="body" idx="1"/>
          </p:nvPr>
        </p:nvSpPr>
        <p:spPr>
          <a:xfrm>
            <a:off x="6298800" y="25650"/>
            <a:ext cx="2800500" cy="51180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endParaRPr sz="1600">
              <a:solidFill>
                <a:srgbClr val="BBBBBB"/>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600">
              <a:solidFill>
                <a:srgbClr val="FEDE5D"/>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FEDE5D"/>
                </a:solidFill>
                <a:latin typeface="Montserrat"/>
                <a:ea typeface="Montserrat"/>
                <a:cs typeface="Montserrat"/>
                <a:sym typeface="Montserrat"/>
              </a:rPr>
              <a:t>return</a:t>
            </a:r>
            <a:r>
              <a:rPr lang="tr" sz="1600">
                <a:solidFill>
                  <a:srgbClr val="BBBBBB"/>
                </a:solidFill>
                <a:latin typeface="Montserrat"/>
                <a:ea typeface="Montserrat"/>
                <a:cs typeface="Montserrat"/>
                <a:sym typeface="Montserrat"/>
              </a:rPr>
              <a:t> (</a:t>
            </a:r>
            <a:endParaRPr sz="1600">
              <a:solidFill>
                <a:srgbClr val="BBBBBB"/>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r>
              <a:rPr lang="tr" sz="1600">
                <a:solidFill>
                  <a:srgbClr val="36F9F6"/>
                </a:solidFill>
                <a:latin typeface="Montserrat"/>
                <a:ea typeface="Montserrat"/>
                <a:cs typeface="Montserrat"/>
                <a:sym typeface="Montserrat"/>
              </a:rPr>
              <a:t>&lt;&gt;</a:t>
            </a:r>
            <a:endParaRPr sz="1600">
              <a:solidFill>
                <a:srgbClr val="36F9F6"/>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r>
              <a:rPr lang="tr" sz="1600">
                <a:solidFill>
                  <a:srgbClr val="FEDE5D"/>
                </a:solidFill>
                <a:latin typeface="Montserrat"/>
                <a:ea typeface="Montserrat"/>
                <a:cs typeface="Montserrat"/>
                <a:sym typeface="Montserrat"/>
              </a:rPr>
              <a:t>{</a:t>
            </a:r>
            <a:r>
              <a:rPr lang="tr" sz="1600">
                <a:solidFill>
                  <a:srgbClr val="FF7EDB"/>
                </a:solidFill>
                <a:latin typeface="Montserrat"/>
                <a:ea typeface="Montserrat"/>
                <a:cs typeface="Montserrat"/>
                <a:sym typeface="Montserrat"/>
              </a:rPr>
              <a:t>data</a:t>
            </a:r>
            <a:r>
              <a:rPr lang="tr" sz="1600">
                <a:solidFill>
                  <a:srgbClr val="BBBBBB"/>
                </a:solidFill>
                <a:latin typeface="Montserrat"/>
                <a:ea typeface="Montserrat"/>
                <a:cs typeface="Montserrat"/>
                <a:sym typeface="Montserrat"/>
              </a:rPr>
              <a:t>.</a:t>
            </a:r>
            <a:r>
              <a:rPr lang="tr" sz="1600">
                <a:solidFill>
                  <a:srgbClr val="36F9F6"/>
                </a:solidFill>
                <a:latin typeface="Montserrat"/>
                <a:ea typeface="Montserrat"/>
                <a:cs typeface="Montserrat"/>
                <a:sym typeface="Montserrat"/>
              </a:rPr>
              <a:t>map</a:t>
            </a:r>
            <a:r>
              <a:rPr lang="tr" sz="1600">
                <a:solidFill>
                  <a:srgbClr val="BBBBBB"/>
                </a:solidFill>
                <a:latin typeface="Montserrat"/>
                <a:ea typeface="Montserrat"/>
                <a:cs typeface="Montserrat"/>
                <a:sym typeface="Montserrat"/>
              </a:rPr>
              <a:t>((</a:t>
            </a:r>
            <a:r>
              <a:rPr lang="tr" sz="1600" i="1">
                <a:solidFill>
                  <a:srgbClr val="FF7EDB"/>
                </a:solidFill>
                <a:latin typeface="Montserrat"/>
                <a:ea typeface="Montserrat"/>
                <a:cs typeface="Montserrat"/>
                <a:sym typeface="Montserrat"/>
              </a:rPr>
              <a:t>user</a:t>
            </a:r>
            <a:r>
              <a:rPr lang="tr" sz="1600">
                <a:solidFill>
                  <a:srgbClr val="BBBBBB"/>
                </a:solidFill>
                <a:latin typeface="Montserrat"/>
                <a:ea typeface="Montserrat"/>
                <a:cs typeface="Montserrat"/>
                <a:sym typeface="Montserrat"/>
              </a:rPr>
              <a:t>) </a:t>
            </a:r>
            <a:r>
              <a:rPr lang="tr" sz="1600">
                <a:solidFill>
                  <a:srgbClr val="FEDE5D"/>
                </a:solidFill>
                <a:latin typeface="Montserrat"/>
                <a:ea typeface="Montserrat"/>
                <a:cs typeface="Montserrat"/>
                <a:sym typeface="Montserrat"/>
              </a:rPr>
              <a:t>=&gt;</a:t>
            </a:r>
            <a:r>
              <a:rPr lang="tr" sz="1600">
                <a:solidFill>
                  <a:srgbClr val="BBBBBB"/>
                </a:solidFill>
                <a:latin typeface="Montserrat"/>
                <a:ea typeface="Montserrat"/>
                <a:cs typeface="Montserrat"/>
                <a:sym typeface="Montserrat"/>
              </a:rPr>
              <a:t> (</a:t>
            </a:r>
            <a:endParaRPr sz="1600">
              <a:solidFill>
                <a:srgbClr val="BBBBBB"/>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r>
              <a:rPr lang="tr" sz="1600">
                <a:solidFill>
                  <a:srgbClr val="36F9F6"/>
                </a:solidFill>
                <a:latin typeface="Montserrat"/>
                <a:ea typeface="Montserrat"/>
                <a:cs typeface="Montserrat"/>
                <a:sym typeface="Montserrat"/>
              </a:rPr>
              <a:t>&lt;</a:t>
            </a:r>
            <a:r>
              <a:rPr lang="tr" sz="1600">
                <a:solidFill>
                  <a:srgbClr val="72F1B8"/>
                </a:solidFill>
                <a:latin typeface="Montserrat"/>
                <a:ea typeface="Montserrat"/>
                <a:cs typeface="Montserrat"/>
                <a:sym typeface="Montserrat"/>
              </a:rPr>
              <a:t>div</a:t>
            </a:r>
            <a:r>
              <a:rPr lang="tr" sz="1600">
                <a:solidFill>
                  <a:srgbClr val="36F9F6"/>
                </a:solidFill>
                <a:latin typeface="Montserrat"/>
                <a:ea typeface="Montserrat"/>
                <a:cs typeface="Montserrat"/>
                <a:sym typeface="Montserrat"/>
              </a:rPr>
              <a:t>&gt;</a:t>
            </a:r>
            <a:endParaRPr sz="1600">
              <a:solidFill>
                <a:srgbClr val="36F9F6"/>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r>
              <a:rPr lang="tr" sz="1600">
                <a:solidFill>
                  <a:srgbClr val="36F9F6"/>
                </a:solidFill>
                <a:latin typeface="Montserrat"/>
                <a:ea typeface="Montserrat"/>
                <a:cs typeface="Montserrat"/>
                <a:sym typeface="Montserrat"/>
              </a:rPr>
              <a:t>&lt;</a:t>
            </a:r>
            <a:r>
              <a:rPr lang="tr" sz="1600">
                <a:solidFill>
                  <a:srgbClr val="72F1B8"/>
                </a:solidFill>
                <a:latin typeface="Montserrat"/>
                <a:ea typeface="Montserrat"/>
                <a:cs typeface="Montserrat"/>
                <a:sym typeface="Montserrat"/>
              </a:rPr>
              <a:t>p</a:t>
            </a:r>
            <a:r>
              <a:rPr lang="tr" sz="1600">
                <a:solidFill>
                  <a:srgbClr val="36F9F6"/>
                </a:solidFill>
                <a:latin typeface="Montserrat"/>
                <a:ea typeface="Montserrat"/>
                <a:cs typeface="Montserrat"/>
                <a:sym typeface="Montserrat"/>
              </a:rPr>
              <a:t>&gt;</a:t>
            </a:r>
            <a:r>
              <a:rPr lang="tr" sz="1600">
                <a:solidFill>
                  <a:srgbClr val="FEDE5D"/>
                </a:solidFill>
                <a:latin typeface="Montserrat"/>
                <a:ea typeface="Montserrat"/>
                <a:cs typeface="Montserrat"/>
                <a:sym typeface="Montserrat"/>
              </a:rPr>
              <a:t>{</a:t>
            </a:r>
            <a:r>
              <a:rPr lang="tr" sz="1600" i="1">
                <a:solidFill>
                  <a:srgbClr val="FF7EDB"/>
                </a:solidFill>
                <a:latin typeface="Montserrat"/>
                <a:ea typeface="Montserrat"/>
                <a:cs typeface="Montserrat"/>
                <a:sym typeface="Montserrat"/>
              </a:rPr>
              <a:t>user</a:t>
            </a:r>
            <a:r>
              <a:rPr lang="tr" sz="1600">
                <a:solidFill>
                  <a:srgbClr val="BBBBBB"/>
                </a:solidFill>
                <a:latin typeface="Montserrat"/>
                <a:ea typeface="Montserrat"/>
                <a:cs typeface="Montserrat"/>
                <a:sym typeface="Montserrat"/>
              </a:rPr>
              <a:t>.</a:t>
            </a:r>
            <a:r>
              <a:rPr lang="tr" sz="1600">
                <a:solidFill>
                  <a:srgbClr val="2EE2FA"/>
                </a:solidFill>
                <a:latin typeface="Montserrat"/>
                <a:ea typeface="Montserrat"/>
                <a:cs typeface="Montserrat"/>
                <a:sym typeface="Montserrat"/>
              </a:rPr>
              <a:t>name</a:t>
            </a:r>
            <a:r>
              <a:rPr lang="tr" sz="1600">
                <a:solidFill>
                  <a:srgbClr val="FEDE5D"/>
                </a:solidFill>
                <a:latin typeface="Montserrat"/>
                <a:ea typeface="Montserrat"/>
                <a:cs typeface="Montserrat"/>
                <a:sym typeface="Montserrat"/>
              </a:rPr>
              <a:t>}</a:t>
            </a:r>
            <a:r>
              <a:rPr lang="tr" sz="1600">
                <a:solidFill>
                  <a:srgbClr val="36F9F6"/>
                </a:solidFill>
                <a:latin typeface="Montserrat"/>
                <a:ea typeface="Montserrat"/>
                <a:cs typeface="Montserrat"/>
                <a:sym typeface="Montserrat"/>
              </a:rPr>
              <a:t>&lt;/</a:t>
            </a:r>
            <a:r>
              <a:rPr lang="tr" sz="1600">
                <a:solidFill>
                  <a:srgbClr val="72F1B8"/>
                </a:solidFill>
                <a:latin typeface="Montserrat"/>
                <a:ea typeface="Montserrat"/>
                <a:cs typeface="Montserrat"/>
                <a:sym typeface="Montserrat"/>
              </a:rPr>
              <a:t>p</a:t>
            </a:r>
            <a:r>
              <a:rPr lang="tr" sz="1600">
                <a:solidFill>
                  <a:srgbClr val="36F9F6"/>
                </a:solidFill>
                <a:latin typeface="Montserrat"/>
                <a:ea typeface="Montserrat"/>
                <a:cs typeface="Montserrat"/>
                <a:sym typeface="Montserrat"/>
              </a:rPr>
              <a:t>&gt;</a:t>
            </a:r>
            <a:endParaRPr sz="1600">
              <a:solidFill>
                <a:srgbClr val="36F9F6"/>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r>
              <a:rPr lang="tr" sz="1600">
                <a:solidFill>
                  <a:srgbClr val="36F9F6"/>
                </a:solidFill>
                <a:latin typeface="Montserrat"/>
                <a:ea typeface="Montserrat"/>
                <a:cs typeface="Montserrat"/>
                <a:sym typeface="Montserrat"/>
              </a:rPr>
              <a:t>&lt;</a:t>
            </a:r>
            <a:r>
              <a:rPr lang="tr" sz="1600">
                <a:solidFill>
                  <a:srgbClr val="72F1B8"/>
                </a:solidFill>
                <a:latin typeface="Montserrat"/>
                <a:ea typeface="Montserrat"/>
                <a:cs typeface="Montserrat"/>
                <a:sym typeface="Montserrat"/>
              </a:rPr>
              <a:t>p</a:t>
            </a:r>
            <a:r>
              <a:rPr lang="tr" sz="1600">
                <a:solidFill>
                  <a:srgbClr val="36F9F6"/>
                </a:solidFill>
                <a:latin typeface="Montserrat"/>
                <a:ea typeface="Montserrat"/>
                <a:cs typeface="Montserrat"/>
                <a:sym typeface="Montserrat"/>
              </a:rPr>
              <a:t>&gt;</a:t>
            </a:r>
            <a:r>
              <a:rPr lang="tr" sz="1600">
                <a:solidFill>
                  <a:srgbClr val="FEDE5D"/>
                </a:solidFill>
                <a:latin typeface="Montserrat"/>
                <a:ea typeface="Montserrat"/>
                <a:cs typeface="Montserrat"/>
                <a:sym typeface="Montserrat"/>
              </a:rPr>
              <a:t>{</a:t>
            </a:r>
            <a:r>
              <a:rPr lang="tr" sz="1600" i="1">
                <a:solidFill>
                  <a:srgbClr val="FF7EDB"/>
                </a:solidFill>
                <a:latin typeface="Montserrat"/>
                <a:ea typeface="Montserrat"/>
                <a:cs typeface="Montserrat"/>
                <a:sym typeface="Montserrat"/>
              </a:rPr>
              <a:t>user</a:t>
            </a:r>
            <a:r>
              <a:rPr lang="tr" sz="1600">
                <a:solidFill>
                  <a:srgbClr val="BBBBBB"/>
                </a:solidFill>
                <a:latin typeface="Montserrat"/>
                <a:ea typeface="Montserrat"/>
                <a:cs typeface="Montserrat"/>
                <a:sym typeface="Montserrat"/>
              </a:rPr>
              <a:t>.</a:t>
            </a:r>
            <a:r>
              <a:rPr lang="tr" sz="1600">
                <a:solidFill>
                  <a:srgbClr val="2EE2FA"/>
                </a:solidFill>
                <a:latin typeface="Montserrat"/>
                <a:ea typeface="Montserrat"/>
                <a:cs typeface="Montserrat"/>
                <a:sym typeface="Montserrat"/>
              </a:rPr>
              <a:t>phone</a:t>
            </a:r>
            <a:r>
              <a:rPr lang="tr" sz="1600">
                <a:solidFill>
                  <a:srgbClr val="FEDE5D"/>
                </a:solidFill>
                <a:latin typeface="Montserrat"/>
                <a:ea typeface="Montserrat"/>
                <a:cs typeface="Montserrat"/>
                <a:sym typeface="Montserrat"/>
              </a:rPr>
              <a:t>}</a:t>
            </a:r>
            <a:r>
              <a:rPr lang="tr" sz="1600">
                <a:solidFill>
                  <a:srgbClr val="36F9F6"/>
                </a:solidFill>
                <a:latin typeface="Montserrat"/>
                <a:ea typeface="Montserrat"/>
                <a:cs typeface="Montserrat"/>
                <a:sym typeface="Montserrat"/>
              </a:rPr>
              <a:t>&lt;/</a:t>
            </a:r>
            <a:r>
              <a:rPr lang="tr" sz="1600">
                <a:solidFill>
                  <a:srgbClr val="72F1B8"/>
                </a:solidFill>
                <a:latin typeface="Montserrat"/>
                <a:ea typeface="Montserrat"/>
                <a:cs typeface="Montserrat"/>
                <a:sym typeface="Montserrat"/>
              </a:rPr>
              <a:t>p</a:t>
            </a:r>
            <a:r>
              <a:rPr lang="tr" sz="1600">
                <a:solidFill>
                  <a:srgbClr val="36F9F6"/>
                </a:solidFill>
                <a:latin typeface="Montserrat"/>
                <a:ea typeface="Montserrat"/>
                <a:cs typeface="Montserrat"/>
                <a:sym typeface="Montserrat"/>
              </a:rPr>
              <a:t>&gt;</a:t>
            </a:r>
            <a:endParaRPr sz="1600">
              <a:solidFill>
                <a:srgbClr val="36F9F6"/>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r>
              <a:rPr lang="tr" sz="1600">
                <a:solidFill>
                  <a:srgbClr val="36F9F6"/>
                </a:solidFill>
                <a:latin typeface="Montserrat"/>
                <a:ea typeface="Montserrat"/>
                <a:cs typeface="Montserrat"/>
                <a:sym typeface="Montserrat"/>
              </a:rPr>
              <a:t>&lt;</a:t>
            </a:r>
            <a:r>
              <a:rPr lang="tr" sz="1600">
                <a:solidFill>
                  <a:srgbClr val="72F1B8"/>
                </a:solidFill>
                <a:latin typeface="Montserrat"/>
                <a:ea typeface="Montserrat"/>
                <a:cs typeface="Montserrat"/>
                <a:sym typeface="Montserrat"/>
              </a:rPr>
              <a:t>p</a:t>
            </a:r>
            <a:r>
              <a:rPr lang="tr" sz="1600">
                <a:solidFill>
                  <a:srgbClr val="36F9F6"/>
                </a:solidFill>
                <a:latin typeface="Montserrat"/>
                <a:ea typeface="Montserrat"/>
                <a:cs typeface="Montserrat"/>
                <a:sym typeface="Montserrat"/>
              </a:rPr>
              <a:t>&gt;</a:t>
            </a:r>
            <a:r>
              <a:rPr lang="tr" sz="1600">
                <a:solidFill>
                  <a:srgbClr val="FEDE5D"/>
                </a:solidFill>
                <a:latin typeface="Montserrat"/>
                <a:ea typeface="Montserrat"/>
                <a:cs typeface="Montserrat"/>
                <a:sym typeface="Montserrat"/>
              </a:rPr>
              <a:t>{</a:t>
            </a:r>
            <a:r>
              <a:rPr lang="tr" sz="1600" i="1">
                <a:solidFill>
                  <a:srgbClr val="FF7EDB"/>
                </a:solidFill>
                <a:latin typeface="Montserrat"/>
                <a:ea typeface="Montserrat"/>
                <a:cs typeface="Montserrat"/>
                <a:sym typeface="Montserrat"/>
              </a:rPr>
              <a:t>user</a:t>
            </a:r>
            <a:r>
              <a:rPr lang="tr" sz="1600">
                <a:solidFill>
                  <a:srgbClr val="BBBBBB"/>
                </a:solidFill>
                <a:latin typeface="Montserrat"/>
                <a:ea typeface="Montserrat"/>
                <a:cs typeface="Montserrat"/>
                <a:sym typeface="Montserrat"/>
              </a:rPr>
              <a:t>.</a:t>
            </a:r>
            <a:r>
              <a:rPr lang="tr" sz="1600">
                <a:solidFill>
                  <a:srgbClr val="2EE2FA"/>
                </a:solidFill>
                <a:latin typeface="Montserrat"/>
                <a:ea typeface="Montserrat"/>
                <a:cs typeface="Montserrat"/>
                <a:sym typeface="Montserrat"/>
              </a:rPr>
              <a:t>email</a:t>
            </a:r>
            <a:r>
              <a:rPr lang="tr" sz="1600">
                <a:solidFill>
                  <a:srgbClr val="FEDE5D"/>
                </a:solidFill>
                <a:latin typeface="Montserrat"/>
                <a:ea typeface="Montserrat"/>
                <a:cs typeface="Montserrat"/>
                <a:sym typeface="Montserrat"/>
              </a:rPr>
              <a:t>}</a:t>
            </a:r>
            <a:r>
              <a:rPr lang="tr" sz="1600">
                <a:solidFill>
                  <a:srgbClr val="36F9F6"/>
                </a:solidFill>
                <a:latin typeface="Montserrat"/>
                <a:ea typeface="Montserrat"/>
                <a:cs typeface="Montserrat"/>
                <a:sym typeface="Montserrat"/>
              </a:rPr>
              <a:t>&lt;/</a:t>
            </a:r>
            <a:r>
              <a:rPr lang="tr" sz="1600">
                <a:solidFill>
                  <a:srgbClr val="72F1B8"/>
                </a:solidFill>
                <a:latin typeface="Montserrat"/>
                <a:ea typeface="Montserrat"/>
                <a:cs typeface="Montserrat"/>
                <a:sym typeface="Montserrat"/>
              </a:rPr>
              <a:t>p</a:t>
            </a:r>
            <a:r>
              <a:rPr lang="tr" sz="1600">
                <a:solidFill>
                  <a:srgbClr val="36F9F6"/>
                </a:solidFill>
                <a:latin typeface="Montserrat"/>
                <a:ea typeface="Montserrat"/>
                <a:cs typeface="Montserrat"/>
                <a:sym typeface="Montserrat"/>
              </a:rPr>
              <a:t>&gt;</a:t>
            </a:r>
            <a:endParaRPr sz="1600">
              <a:solidFill>
                <a:srgbClr val="36F9F6"/>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r>
              <a:rPr lang="tr" sz="1600">
                <a:solidFill>
                  <a:srgbClr val="36F9F6"/>
                </a:solidFill>
                <a:latin typeface="Montserrat"/>
                <a:ea typeface="Montserrat"/>
                <a:cs typeface="Montserrat"/>
                <a:sym typeface="Montserrat"/>
              </a:rPr>
              <a:t>&lt;/</a:t>
            </a:r>
            <a:r>
              <a:rPr lang="tr" sz="1600">
                <a:solidFill>
                  <a:srgbClr val="72F1B8"/>
                </a:solidFill>
                <a:latin typeface="Montserrat"/>
                <a:ea typeface="Montserrat"/>
                <a:cs typeface="Montserrat"/>
                <a:sym typeface="Montserrat"/>
              </a:rPr>
              <a:t>div</a:t>
            </a:r>
            <a:r>
              <a:rPr lang="tr" sz="1600">
                <a:solidFill>
                  <a:srgbClr val="36F9F6"/>
                </a:solidFill>
                <a:latin typeface="Montserrat"/>
                <a:ea typeface="Montserrat"/>
                <a:cs typeface="Montserrat"/>
                <a:sym typeface="Montserrat"/>
              </a:rPr>
              <a:t>&gt;</a:t>
            </a:r>
            <a:endParaRPr sz="1600">
              <a:solidFill>
                <a:srgbClr val="36F9F6"/>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r>
              <a:rPr lang="tr" sz="1600">
                <a:solidFill>
                  <a:srgbClr val="FEDE5D"/>
                </a:solidFill>
                <a:latin typeface="Montserrat"/>
                <a:ea typeface="Montserrat"/>
                <a:cs typeface="Montserrat"/>
                <a:sym typeface="Montserrat"/>
              </a:rPr>
              <a:t>}</a:t>
            </a:r>
            <a:endParaRPr sz="1600">
              <a:solidFill>
                <a:srgbClr val="FEDE5D"/>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r>
              <a:rPr lang="tr" sz="1600">
                <a:solidFill>
                  <a:srgbClr val="36F9F6"/>
                </a:solidFill>
                <a:latin typeface="Montserrat"/>
                <a:ea typeface="Montserrat"/>
                <a:cs typeface="Montserrat"/>
                <a:sym typeface="Montserrat"/>
              </a:rPr>
              <a:t>&lt;/&gt;</a:t>
            </a:r>
            <a:endParaRPr sz="1600">
              <a:solidFill>
                <a:srgbClr val="36F9F6"/>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600">
                <a:solidFill>
                  <a:srgbClr val="BBBBBB"/>
                </a:solidFill>
                <a:latin typeface="Montserrat"/>
                <a:ea typeface="Montserrat"/>
                <a:cs typeface="Montserrat"/>
                <a:sym typeface="Montserrat"/>
              </a:rPr>
              <a:t>  );</a:t>
            </a:r>
            <a:endParaRPr sz="1600">
              <a:solidFill>
                <a:srgbClr val="BBBBBB"/>
              </a:solidFill>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600">
              <a:solidFill>
                <a:srgbClr val="72F1B8"/>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sz="1600">
              <a:solidFill>
                <a:srgbClr val="BBBBBB"/>
              </a:solidFill>
              <a:highlight>
                <a:srgbClr val="262335"/>
              </a:highlight>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body" idx="1"/>
          </p:nvPr>
        </p:nvSpPr>
        <p:spPr>
          <a:xfrm>
            <a:off x="3840450" y="1017500"/>
            <a:ext cx="5265600" cy="3789900"/>
          </a:xfrm>
          <a:prstGeom prst="rect">
            <a:avLst/>
          </a:prstGeom>
          <a:solidFill>
            <a:schemeClr val="dk1"/>
          </a:solidFill>
          <a:ln>
            <a:noFill/>
          </a:ln>
        </p:spPr>
        <p:txBody>
          <a:bodyPr spcFirstLastPara="1" wrap="square" lIns="0" tIns="91425" rIns="91425" bIns="91425" anchor="t" anchorCtr="0">
            <a:noAutofit/>
          </a:bodyPr>
          <a:lstStyle/>
          <a:p>
            <a:pPr marL="0" lvl="0" indent="0" algn="l" rtl="0">
              <a:lnSpc>
                <a:spcPct val="133333"/>
              </a:lnSpc>
              <a:spcBef>
                <a:spcPts val="0"/>
              </a:spcBef>
              <a:spcAft>
                <a:spcPts val="0"/>
              </a:spcAft>
              <a:buSzPts val="1100"/>
              <a:buNone/>
            </a:pPr>
            <a:r>
              <a:rPr lang="tr" sz="1700">
                <a:solidFill>
                  <a:srgbClr val="FEDE5D"/>
                </a:solidFill>
                <a:highlight>
                  <a:srgbClr val="262335"/>
                </a:highlight>
                <a:latin typeface="Montserrat"/>
                <a:ea typeface="Montserrat"/>
                <a:cs typeface="Montserrat"/>
                <a:sym typeface="Montserrat"/>
              </a:rPr>
              <a:t>async</a:t>
            </a:r>
            <a:r>
              <a:rPr lang="tr" sz="1700">
                <a:solidFill>
                  <a:srgbClr val="BBBBBB"/>
                </a:solidFill>
                <a:highlight>
                  <a:srgbClr val="262335"/>
                </a:highlight>
                <a:latin typeface="Montserrat"/>
                <a:ea typeface="Montserrat"/>
                <a:cs typeface="Montserrat"/>
                <a:sym typeface="Montserrat"/>
              </a:rPr>
              <a:t> </a:t>
            </a:r>
            <a:r>
              <a:rPr lang="tr" sz="1700">
                <a:solidFill>
                  <a:srgbClr val="FEDE5D"/>
                </a:solidFill>
                <a:highlight>
                  <a:srgbClr val="262335"/>
                </a:highlight>
                <a:latin typeface="Montserrat"/>
                <a:ea typeface="Montserrat"/>
                <a:cs typeface="Montserrat"/>
                <a:sym typeface="Montserrat"/>
              </a:rPr>
              <a:t>function</a:t>
            </a:r>
            <a:r>
              <a:rPr lang="tr" sz="1700">
                <a:solidFill>
                  <a:srgbClr val="BBBBBB"/>
                </a:solidFill>
                <a:highlight>
                  <a:srgbClr val="262335"/>
                </a:highlight>
                <a:latin typeface="Montserrat"/>
                <a:ea typeface="Montserrat"/>
                <a:cs typeface="Montserrat"/>
                <a:sym typeface="Montserrat"/>
              </a:rPr>
              <a:t> </a:t>
            </a:r>
            <a:r>
              <a:rPr lang="tr" sz="1700">
                <a:solidFill>
                  <a:srgbClr val="36F9F6"/>
                </a:solidFill>
                <a:highlight>
                  <a:srgbClr val="262335"/>
                </a:highlight>
                <a:latin typeface="Montserrat"/>
                <a:ea typeface="Montserrat"/>
                <a:cs typeface="Montserrat"/>
                <a:sym typeface="Montserrat"/>
              </a:rPr>
              <a:t>getUsers</a:t>
            </a:r>
            <a:r>
              <a:rPr lang="tr" sz="1700">
                <a:solidFill>
                  <a:srgbClr val="BBBBBB"/>
                </a:solidFill>
                <a:highlight>
                  <a:srgbClr val="262335"/>
                </a:highlight>
                <a:latin typeface="Montserrat"/>
                <a:ea typeface="Montserrat"/>
                <a:cs typeface="Montserrat"/>
                <a:sym typeface="Montserrat"/>
              </a:rPr>
              <a:t>() {</a:t>
            </a:r>
            <a:endParaRPr sz="17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  </a:t>
            </a:r>
            <a:r>
              <a:rPr lang="tr" sz="1700">
                <a:solidFill>
                  <a:srgbClr val="FEDE5D"/>
                </a:solidFill>
                <a:highlight>
                  <a:srgbClr val="262335"/>
                </a:highlight>
                <a:latin typeface="Montserrat"/>
                <a:ea typeface="Montserrat"/>
                <a:cs typeface="Montserrat"/>
                <a:sym typeface="Montserrat"/>
              </a:rPr>
              <a:t>try</a:t>
            </a:r>
            <a:r>
              <a:rPr lang="tr" sz="1700">
                <a:solidFill>
                  <a:srgbClr val="BBBBBB"/>
                </a:solidFill>
                <a:highlight>
                  <a:srgbClr val="262335"/>
                </a:highlight>
                <a:latin typeface="Montserrat"/>
                <a:ea typeface="Montserrat"/>
                <a:cs typeface="Montserrat"/>
                <a:sym typeface="Montserrat"/>
              </a:rPr>
              <a:t> {</a:t>
            </a:r>
            <a:endParaRPr sz="17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    </a:t>
            </a:r>
            <a:r>
              <a:rPr lang="tr" sz="1700">
                <a:solidFill>
                  <a:srgbClr val="FEDE5D"/>
                </a:solidFill>
                <a:highlight>
                  <a:srgbClr val="262335"/>
                </a:highlight>
                <a:latin typeface="Montserrat"/>
                <a:ea typeface="Montserrat"/>
                <a:cs typeface="Montserrat"/>
                <a:sym typeface="Montserrat"/>
              </a:rPr>
              <a:t>const</a:t>
            </a:r>
            <a:r>
              <a:rPr lang="tr" sz="1700">
                <a:solidFill>
                  <a:srgbClr val="BBBBBB"/>
                </a:solidFill>
                <a:highlight>
                  <a:srgbClr val="262335"/>
                </a:highlight>
                <a:latin typeface="Montserrat"/>
                <a:ea typeface="Montserrat"/>
                <a:cs typeface="Montserrat"/>
                <a:sym typeface="Montserrat"/>
              </a:rPr>
              <a:t> </a:t>
            </a:r>
            <a:r>
              <a:rPr lang="tr" sz="1700">
                <a:solidFill>
                  <a:srgbClr val="FF7EDB"/>
                </a:solidFill>
                <a:highlight>
                  <a:srgbClr val="262335"/>
                </a:highlight>
                <a:latin typeface="Montserrat"/>
                <a:ea typeface="Montserrat"/>
                <a:cs typeface="Montserrat"/>
                <a:sym typeface="Montserrat"/>
              </a:rPr>
              <a:t>response</a:t>
            </a:r>
            <a:r>
              <a:rPr lang="tr" sz="1700">
                <a:solidFill>
                  <a:srgbClr val="BBBBBB"/>
                </a:solidFill>
                <a:highlight>
                  <a:srgbClr val="262335"/>
                </a:highlight>
                <a:latin typeface="Montserrat"/>
                <a:ea typeface="Montserrat"/>
                <a:cs typeface="Montserrat"/>
                <a:sym typeface="Montserrat"/>
              </a:rPr>
              <a:t> </a:t>
            </a:r>
            <a:r>
              <a:rPr lang="tr" sz="1700">
                <a:solidFill>
                  <a:srgbClr val="FFFFFF"/>
                </a:solidFill>
                <a:highlight>
                  <a:srgbClr val="262335"/>
                </a:highlight>
                <a:latin typeface="Montserrat"/>
                <a:ea typeface="Montserrat"/>
                <a:cs typeface="Montserrat"/>
                <a:sym typeface="Montserrat"/>
              </a:rPr>
              <a:t>=</a:t>
            </a:r>
            <a:r>
              <a:rPr lang="tr" sz="1700">
                <a:solidFill>
                  <a:srgbClr val="BBBBBB"/>
                </a:solidFill>
                <a:highlight>
                  <a:srgbClr val="262335"/>
                </a:highlight>
                <a:latin typeface="Montserrat"/>
                <a:ea typeface="Montserrat"/>
                <a:cs typeface="Montserrat"/>
                <a:sym typeface="Montserrat"/>
              </a:rPr>
              <a:t> </a:t>
            </a:r>
            <a:r>
              <a:rPr lang="tr" sz="1700">
                <a:solidFill>
                  <a:srgbClr val="FEDE5D"/>
                </a:solidFill>
                <a:highlight>
                  <a:srgbClr val="262335"/>
                </a:highlight>
                <a:latin typeface="Montserrat"/>
                <a:ea typeface="Montserrat"/>
                <a:cs typeface="Montserrat"/>
                <a:sym typeface="Montserrat"/>
              </a:rPr>
              <a:t>await</a:t>
            </a:r>
            <a:r>
              <a:rPr lang="tr" sz="1700">
                <a:solidFill>
                  <a:srgbClr val="BBBBBB"/>
                </a:solidFill>
                <a:highlight>
                  <a:srgbClr val="262335"/>
                </a:highlight>
                <a:latin typeface="Montserrat"/>
                <a:ea typeface="Montserrat"/>
                <a:cs typeface="Montserrat"/>
                <a:sym typeface="Montserrat"/>
              </a:rPr>
              <a:t> </a:t>
            </a:r>
            <a:r>
              <a:rPr lang="tr" sz="1700">
                <a:solidFill>
                  <a:srgbClr val="FF7EDB"/>
                </a:solidFill>
                <a:highlight>
                  <a:srgbClr val="262335"/>
                </a:highlight>
                <a:latin typeface="Montserrat"/>
                <a:ea typeface="Montserrat"/>
                <a:cs typeface="Montserrat"/>
                <a:sym typeface="Montserrat"/>
              </a:rPr>
              <a:t>axios</a:t>
            </a:r>
            <a:r>
              <a:rPr lang="tr" sz="1700">
                <a:solidFill>
                  <a:srgbClr val="BBBBBB"/>
                </a:solidFill>
                <a:highlight>
                  <a:srgbClr val="262335"/>
                </a:highlight>
                <a:latin typeface="Montserrat"/>
                <a:ea typeface="Montserrat"/>
                <a:cs typeface="Montserrat"/>
                <a:sym typeface="Montserrat"/>
              </a:rPr>
              <a:t>.</a:t>
            </a:r>
            <a:r>
              <a:rPr lang="tr" sz="1700">
                <a:solidFill>
                  <a:srgbClr val="36F9F6"/>
                </a:solidFill>
                <a:highlight>
                  <a:srgbClr val="262335"/>
                </a:highlight>
                <a:latin typeface="Montserrat"/>
                <a:ea typeface="Montserrat"/>
                <a:cs typeface="Montserrat"/>
                <a:sym typeface="Montserrat"/>
              </a:rPr>
              <a:t>get</a:t>
            </a:r>
            <a:r>
              <a:rPr lang="tr" sz="1700">
                <a:solidFill>
                  <a:srgbClr val="BBBBBB"/>
                </a:solidFill>
                <a:highlight>
                  <a:srgbClr val="262335"/>
                </a:highlight>
                <a:latin typeface="Montserrat"/>
                <a:ea typeface="Montserrat"/>
                <a:cs typeface="Montserrat"/>
                <a:sym typeface="Montserrat"/>
              </a:rPr>
              <a:t>(</a:t>
            </a:r>
            <a:endParaRPr sz="17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      </a:t>
            </a:r>
            <a:r>
              <a:rPr lang="tr" sz="1700">
                <a:solidFill>
                  <a:srgbClr val="FF8B39"/>
                </a:solidFill>
                <a:highlight>
                  <a:srgbClr val="262335"/>
                </a:highlight>
                <a:latin typeface="Montserrat"/>
                <a:ea typeface="Montserrat"/>
                <a:cs typeface="Montserrat"/>
                <a:sym typeface="Montserrat"/>
              </a:rPr>
              <a:t>'https://jsonplaceholder.typicode.com/users'</a:t>
            </a:r>
            <a:endParaRPr sz="1700">
              <a:solidFill>
                <a:srgbClr val="FF8B39"/>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    );</a:t>
            </a:r>
            <a:endParaRPr sz="17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    </a:t>
            </a:r>
            <a:r>
              <a:rPr lang="tr" sz="1700">
                <a:solidFill>
                  <a:srgbClr val="FEDE5D"/>
                </a:solidFill>
                <a:highlight>
                  <a:srgbClr val="262335"/>
                </a:highlight>
                <a:latin typeface="Montserrat"/>
                <a:ea typeface="Montserrat"/>
                <a:cs typeface="Montserrat"/>
                <a:sym typeface="Montserrat"/>
              </a:rPr>
              <a:t>const</a:t>
            </a:r>
            <a:r>
              <a:rPr lang="tr" sz="1700">
                <a:solidFill>
                  <a:srgbClr val="BBBBBB"/>
                </a:solidFill>
                <a:highlight>
                  <a:srgbClr val="262335"/>
                </a:highlight>
                <a:latin typeface="Montserrat"/>
                <a:ea typeface="Montserrat"/>
                <a:cs typeface="Montserrat"/>
                <a:sym typeface="Montserrat"/>
              </a:rPr>
              <a:t> </a:t>
            </a:r>
            <a:r>
              <a:rPr lang="tr" sz="1700">
                <a:solidFill>
                  <a:srgbClr val="FF7EDB"/>
                </a:solidFill>
                <a:highlight>
                  <a:srgbClr val="262335"/>
                </a:highlight>
                <a:latin typeface="Montserrat"/>
                <a:ea typeface="Montserrat"/>
                <a:cs typeface="Montserrat"/>
                <a:sym typeface="Montserrat"/>
              </a:rPr>
              <a:t>users</a:t>
            </a:r>
            <a:r>
              <a:rPr lang="tr" sz="1700">
                <a:solidFill>
                  <a:srgbClr val="BBBBBB"/>
                </a:solidFill>
                <a:highlight>
                  <a:srgbClr val="262335"/>
                </a:highlight>
                <a:latin typeface="Montserrat"/>
                <a:ea typeface="Montserrat"/>
                <a:cs typeface="Montserrat"/>
                <a:sym typeface="Montserrat"/>
              </a:rPr>
              <a:t> </a:t>
            </a:r>
            <a:r>
              <a:rPr lang="tr" sz="1700">
                <a:solidFill>
                  <a:srgbClr val="FFFFFF"/>
                </a:solidFill>
                <a:highlight>
                  <a:srgbClr val="262335"/>
                </a:highlight>
                <a:latin typeface="Montserrat"/>
                <a:ea typeface="Montserrat"/>
                <a:cs typeface="Montserrat"/>
                <a:sym typeface="Montserrat"/>
              </a:rPr>
              <a:t>=</a:t>
            </a:r>
            <a:r>
              <a:rPr lang="tr" sz="1700">
                <a:solidFill>
                  <a:srgbClr val="BBBBBB"/>
                </a:solidFill>
                <a:highlight>
                  <a:srgbClr val="262335"/>
                </a:highlight>
                <a:latin typeface="Montserrat"/>
                <a:ea typeface="Montserrat"/>
                <a:cs typeface="Montserrat"/>
                <a:sym typeface="Montserrat"/>
              </a:rPr>
              <a:t> </a:t>
            </a:r>
            <a:r>
              <a:rPr lang="tr" sz="1700">
                <a:solidFill>
                  <a:srgbClr val="FF7EDB"/>
                </a:solidFill>
                <a:highlight>
                  <a:srgbClr val="262335"/>
                </a:highlight>
                <a:latin typeface="Montserrat"/>
                <a:ea typeface="Montserrat"/>
                <a:cs typeface="Montserrat"/>
                <a:sym typeface="Montserrat"/>
              </a:rPr>
              <a:t>response</a:t>
            </a:r>
            <a:r>
              <a:rPr lang="tr" sz="1700">
                <a:solidFill>
                  <a:srgbClr val="BBBBBB"/>
                </a:solidFill>
                <a:highlight>
                  <a:srgbClr val="262335"/>
                </a:highlight>
                <a:latin typeface="Montserrat"/>
                <a:ea typeface="Montserrat"/>
                <a:cs typeface="Montserrat"/>
                <a:sym typeface="Montserrat"/>
              </a:rPr>
              <a:t>.</a:t>
            </a:r>
            <a:r>
              <a:rPr lang="tr" sz="1700">
                <a:solidFill>
                  <a:srgbClr val="2EE2FA"/>
                </a:solidFill>
                <a:highlight>
                  <a:srgbClr val="262335"/>
                </a:highlight>
                <a:latin typeface="Montserrat"/>
                <a:ea typeface="Montserrat"/>
                <a:cs typeface="Montserrat"/>
                <a:sym typeface="Montserrat"/>
              </a:rPr>
              <a:t>data</a:t>
            </a:r>
            <a:r>
              <a:rPr lang="tr" sz="1700">
                <a:solidFill>
                  <a:srgbClr val="BBBBBB"/>
                </a:solidFill>
                <a:highlight>
                  <a:srgbClr val="262335"/>
                </a:highlight>
                <a:latin typeface="Montserrat"/>
                <a:ea typeface="Montserrat"/>
                <a:cs typeface="Montserrat"/>
                <a:sym typeface="Montserrat"/>
              </a:rPr>
              <a:t>;</a:t>
            </a:r>
            <a:endParaRPr sz="17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    </a:t>
            </a:r>
            <a:r>
              <a:rPr lang="tr" sz="1700">
                <a:solidFill>
                  <a:srgbClr val="FF7EDB"/>
                </a:solidFill>
                <a:highlight>
                  <a:srgbClr val="262335"/>
                </a:highlight>
                <a:latin typeface="Montserrat"/>
                <a:ea typeface="Montserrat"/>
                <a:cs typeface="Montserrat"/>
                <a:sym typeface="Montserrat"/>
              </a:rPr>
              <a:t>console</a:t>
            </a:r>
            <a:r>
              <a:rPr lang="tr" sz="1700">
                <a:solidFill>
                  <a:srgbClr val="BBBBBB"/>
                </a:solidFill>
                <a:highlight>
                  <a:srgbClr val="262335"/>
                </a:highlight>
                <a:latin typeface="Montserrat"/>
                <a:ea typeface="Montserrat"/>
                <a:cs typeface="Montserrat"/>
                <a:sym typeface="Montserrat"/>
              </a:rPr>
              <a:t>.</a:t>
            </a:r>
            <a:r>
              <a:rPr lang="tr" sz="1700">
                <a:solidFill>
                  <a:srgbClr val="36F9F6"/>
                </a:solidFill>
                <a:highlight>
                  <a:srgbClr val="262335"/>
                </a:highlight>
                <a:latin typeface="Montserrat"/>
                <a:ea typeface="Montserrat"/>
                <a:cs typeface="Montserrat"/>
                <a:sym typeface="Montserrat"/>
              </a:rPr>
              <a:t>log</a:t>
            </a:r>
            <a:r>
              <a:rPr lang="tr" sz="1700">
                <a:solidFill>
                  <a:srgbClr val="BBBBBB"/>
                </a:solidFill>
                <a:highlight>
                  <a:srgbClr val="262335"/>
                </a:highlight>
                <a:latin typeface="Montserrat"/>
                <a:ea typeface="Montserrat"/>
                <a:cs typeface="Montserrat"/>
                <a:sym typeface="Montserrat"/>
              </a:rPr>
              <a:t>(</a:t>
            </a:r>
            <a:r>
              <a:rPr lang="tr" sz="1700">
                <a:solidFill>
                  <a:srgbClr val="FF7EDB"/>
                </a:solidFill>
                <a:highlight>
                  <a:srgbClr val="262335"/>
                </a:highlight>
                <a:latin typeface="Montserrat"/>
                <a:ea typeface="Montserrat"/>
                <a:cs typeface="Montserrat"/>
                <a:sym typeface="Montserrat"/>
              </a:rPr>
              <a:t>users</a:t>
            </a:r>
            <a:r>
              <a:rPr lang="tr" sz="1700">
                <a:solidFill>
                  <a:srgbClr val="BBBBBB"/>
                </a:solidFill>
                <a:highlight>
                  <a:srgbClr val="262335"/>
                </a:highlight>
                <a:latin typeface="Montserrat"/>
                <a:ea typeface="Montserrat"/>
                <a:cs typeface="Montserrat"/>
                <a:sym typeface="Montserrat"/>
              </a:rPr>
              <a:t>);</a:t>
            </a:r>
            <a:endParaRPr sz="17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  } </a:t>
            </a:r>
            <a:r>
              <a:rPr lang="tr" sz="1700">
                <a:solidFill>
                  <a:srgbClr val="FEDE5D"/>
                </a:solidFill>
                <a:highlight>
                  <a:srgbClr val="262335"/>
                </a:highlight>
                <a:latin typeface="Montserrat"/>
                <a:ea typeface="Montserrat"/>
                <a:cs typeface="Montserrat"/>
                <a:sym typeface="Montserrat"/>
              </a:rPr>
              <a:t>catch</a:t>
            </a:r>
            <a:r>
              <a:rPr lang="tr" sz="1700">
                <a:solidFill>
                  <a:srgbClr val="BBBBBB"/>
                </a:solidFill>
                <a:highlight>
                  <a:srgbClr val="262335"/>
                </a:highlight>
                <a:latin typeface="Montserrat"/>
                <a:ea typeface="Montserrat"/>
                <a:cs typeface="Montserrat"/>
                <a:sym typeface="Montserrat"/>
              </a:rPr>
              <a:t> (</a:t>
            </a:r>
            <a:r>
              <a:rPr lang="tr" sz="1700">
                <a:solidFill>
                  <a:srgbClr val="FF7EDB"/>
                </a:solidFill>
                <a:highlight>
                  <a:srgbClr val="262335"/>
                </a:highlight>
                <a:latin typeface="Montserrat"/>
                <a:ea typeface="Montserrat"/>
                <a:cs typeface="Montserrat"/>
                <a:sym typeface="Montserrat"/>
              </a:rPr>
              <a:t>error</a:t>
            </a:r>
            <a:r>
              <a:rPr lang="tr" sz="1700">
                <a:solidFill>
                  <a:srgbClr val="BBBBBB"/>
                </a:solidFill>
                <a:highlight>
                  <a:srgbClr val="262335"/>
                </a:highlight>
                <a:latin typeface="Montserrat"/>
                <a:ea typeface="Montserrat"/>
                <a:cs typeface="Montserrat"/>
                <a:sym typeface="Montserrat"/>
              </a:rPr>
              <a:t>) {</a:t>
            </a:r>
            <a:endParaRPr sz="17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    </a:t>
            </a:r>
            <a:r>
              <a:rPr lang="tr" sz="1700">
                <a:solidFill>
                  <a:srgbClr val="FF7EDB"/>
                </a:solidFill>
                <a:highlight>
                  <a:srgbClr val="262335"/>
                </a:highlight>
                <a:latin typeface="Montserrat"/>
                <a:ea typeface="Montserrat"/>
                <a:cs typeface="Montserrat"/>
                <a:sym typeface="Montserrat"/>
              </a:rPr>
              <a:t>console</a:t>
            </a:r>
            <a:r>
              <a:rPr lang="tr" sz="1700">
                <a:solidFill>
                  <a:srgbClr val="BBBBBB"/>
                </a:solidFill>
                <a:highlight>
                  <a:srgbClr val="262335"/>
                </a:highlight>
                <a:latin typeface="Montserrat"/>
                <a:ea typeface="Montserrat"/>
                <a:cs typeface="Montserrat"/>
                <a:sym typeface="Montserrat"/>
              </a:rPr>
              <a:t>.</a:t>
            </a:r>
            <a:r>
              <a:rPr lang="tr" sz="1700">
                <a:solidFill>
                  <a:srgbClr val="36F9F6"/>
                </a:solidFill>
                <a:highlight>
                  <a:srgbClr val="262335"/>
                </a:highlight>
                <a:latin typeface="Montserrat"/>
                <a:ea typeface="Montserrat"/>
                <a:cs typeface="Montserrat"/>
                <a:sym typeface="Montserrat"/>
              </a:rPr>
              <a:t>error</a:t>
            </a:r>
            <a:r>
              <a:rPr lang="tr" sz="1700">
                <a:solidFill>
                  <a:srgbClr val="BBBBBB"/>
                </a:solidFill>
                <a:highlight>
                  <a:srgbClr val="262335"/>
                </a:highlight>
                <a:latin typeface="Montserrat"/>
                <a:ea typeface="Montserrat"/>
                <a:cs typeface="Montserrat"/>
                <a:sym typeface="Montserrat"/>
              </a:rPr>
              <a:t>(</a:t>
            </a:r>
            <a:r>
              <a:rPr lang="tr" sz="1700">
                <a:solidFill>
                  <a:srgbClr val="FF7EDB"/>
                </a:solidFill>
                <a:highlight>
                  <a:srgbClr val="262335"/>
                </a:highlight>
                <a:latin typeface="Montserrat"/>
                <a:ea typeface="Montserrat"/>
                <a:cs typeface="Montserrat"/>
                <a:sym typeface="Montserrat"/>
              </a:rPr>
              <a:t>error</a:t>
            </a:r>
            <a:r>
              <a:rPr lang="tr" sz="1700">
                <a:solidFill>
                  <a:srgbClr val="BBBBBB"/>
                </a:solidFill>
                <a:highlight>
                  <a:srgbClr val="262335"/>
                </a:highlight>
                <a:latin typeface="Montserrat"/>
                <a:ea typeface="Montserrat"/>
                <a:cs typeface="Montserrat"/>
                <a:sym typeface="Montserrat"/>
              </a:rPr>
              <a:t>);</a:t>
            </a:r>
            <a:endParaRPr sz="17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  }</a:t>
            </a:r>
            <a:endParaRPr sz="1700">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r>
              <a:rPr lang="tr" sz="1700">
                <a:solidFill>
                  <a:srgbClr val="BBBBBB"/>
                </a:solidFill>
                <a:highlight>
                  <a:srgbClr val="262335"/>
                </a:highlight>
                <a:latin typeface="Montserrat"/>
                <a:ea typeface="Montserrat"/>
                <a:cs typeface="Montserrat"/>
                <a:sym typeface="Montserrat"/>
              </a:rPr>
              <a:t>}</a:t>
            </a: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72F1B8"/>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FF7EDB"/>
              </a:solidFill>
              <a:highlight>
                <a:srgbClr val="262335"/>
              </a:highlight>
              <a:latin typeface="Montserrat"/>
              <a:ea typeface="Montserrat"/>
              <a:cs typeface="Montserrat"/>
              <a:sym typeface="Montserrat"/>
            </a:endParaRPr>
          </a:p>
          <a:p>
            <a:pPr marL="0" lvl="0" indent="0" algn="l" rtl="0">
              <a:lnSpc>
                <a:spcPct val="133333"/>
              </a:lnSpc>
              <a:spcBef>
                <a:spcPts val="0"/>
              </a:spcBef>
              <a:spcAft>
                <a:spcPts val="0"/>
              </a:spcAft>
              <a:buSzPts val="1100"/>
              <a:buNone/>
            </a:pPr>
            <a:endParaRPr>
              <a:solidFill>
                <a:srgbClr val="BBBBBB"/>
              </a:solidFill>
              <a:highlight>
                <a:srgbClr val="262335"/>
              </a:highlight>
              <a:latin typeface="Montserrat"/>
              <a:ea typeface="Montserrat"/>
              <a:cs typeface="Montserrat"/>
              <a:sym typeface="Montserrat"/>
            </a:endParaRPr>
          </a:p>
        </p:txBody>
      </p:sp>
      <p:sp>
        <p:nvSpPr>
          <p:cNvPr id="325" name="Google Shape;325;p45"/>
          <p:cNvSpPr txBox="1">
            <a:spLocks noGrp="1"/>
          </p:cNvSpPr>
          <p:nvPr>
            <p:ph type="body" idx="1"/>
          </p:nvPr>
        </p:nvSpPr>
        <p:spPr>
          <a:xfrm>
            <a:off x="237750" y="130300"/>
            <a:ext cx="8668500" cy="5229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900"/>
              </a:spcAft>
              <a:buClr>
                <a:schemeClr val="dk1"/>
              </a:buClr>
              <a:buSzPts val="1100"/>
              <a:buFont typeface="Arial"/>
              <a:buNone/>
            </a:pPr>
            <a:r>
              <a:rPr lang="tr" sz="2000" b="1">
                <a:solidFill>
                  <a:srgbClr val="6747C7"/>
                </a:solidFill>
                <a:highlight>
                  <a:srgbClr val="FFFFFF"/>
                </a:highlight>
              </a:rPr>
              <a:t>Örnek -</a:t>
            </a:r>
            <a:r>
              <a:rPr lang="tr" sz="2000">
                <a:solidFill>
                  <a:srgbClr val="6747C7"/>
                </a:solidFill>
                <a:highlight>
                  <a:srgbClr val="FFFFFF"/>
                </a:highlight>
              </a:rPr>
              <a:t> </a:t>
            </a:r>
            <a:r>
              <a:rPr lang="tr" sz="2000">
                <a:solidFill>
                  <a:schemeClr val="dk1"/>
                </a:solidFill>
                <a:highlight>
                  <a:srgbClr val="FFFFFF"/>
                </a:highlight>
              </a:rPr>
              <a:t>Async await ile kullanım:</a:t>
            </a:r>
            <a:endParaRPr sz="2000">
              <a:solidFill>
                <a:schemeClr val="dk1"/>
              </a:solidFill>
              <a:highlight>
                <a:srgbClr val="FFFFFF"/>
              </a:highlight>
            </a:endParaRPr>
          </a:p>
        </p:txBody>
      </p:sp>
      <p:sp>
        <p:nvSpPr>
          <p:cNvPr id="326" name="Google Shape;326;p45"/>
          <p:cNvSpPr txBox="1"/>
          <p:nvPr/>
        </p:nvSpPr>
        <p:spPr>
          <a:xfrm>
            <a:off x="114500" y="595850"/>
            <a:ext cx="3545700" cy="463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tr" sz="1700" b="0" i="0" u="none" strike="noStrike" cap="none">
                <a:solidFill>
                  <a:srgbClr val="6747C7"/>
                </a:solidFill>
                <a:latin typeface="Arial"/>
                <a:ea typeface="Arial"/>
                <a:cs typeface="Arial"/>
                <a:sym typeface="Arial"/>
              </a:rPr>
              <a:t>Async</a:t>
            </a:r>
            <a:r>
              <a:rPr lang="tr" sz="1700" b="0" i="0" u="none" strike="noStrike" cap="none">
                <a:solidFill>
                  <a:srgbClr val="000000"/>
                </a:solidFill>
                <a:latin typeface="Arial"/>
                <a:ea typeface="Arial"/>
                <a:cs typeface="Arial"/>
                <a:sym typeface="Arial"/>
              </a:rPr>
              <a:t>/</a:t>
            </a:r>
            <a:r>
              <a:rPr lang="tr" sz="1700" b="0" i="0" u="none" strike="noStrike" cap="none">
                <a:solidFill>
                  <a:srgbClr val="6747C7"/>
                </a:solidFill>
                <a:latin typeface="Arial"/>
                <a:ea typeface="Arial"/>
                <a:cs typeface="Arial"/>
                <a:sym typeface="Arial"/>
              </a:rPr>
              <a:t>await</a:t>
            </a:r>
            <a:r>
              <a:rPr lang="tr" sz="1700" b="0" i="0" u="none" strike="noStrike" cap="none">
                <a:solidFill>
                  <a:srgbClr val="000000"/>
                </a:solidFill>
                <a:latin typeface="Arial"/>
                <a:ea typeface="Arial"/>
                <a:cs typeface="Arial"/>
                <a:sym typeface="Arial"/>
              </a:rPr>
              <a:t>, JavaScript içinde </a:t>
            </a:r>
            <a:r>
              <a:rPr lang="tr" sz="1700" b="0" i="0" u="none" strike="noStrike" cap="none">
                <a:solidFill>
                  <a:srgbClr val="6747C7"/>
                </a:solidFill>
                <a:latin typeface="Arial"/>
                <a:ea typeface="Arial"/>
                <a:cs typeface="Arial"/>
                <a:sym typeface="Arial"/>
              </a:rPr>
              <a:t>asenkron </a:t>
            </a:r>
            <a:r>
              <a:rPr lang="tr" sz="1700" b="0" i="0" u="none" strike="noStrike" cap="none">
                <a:solidFill>
                  <a:srgbClr val="000000"/>
                </a:solidFill>
                <a:latin typeface="Arial"/>
                <a:ea typeface="Arial"/>
                <a:cs typeface="Arial"/>
                <a:sym typeface="Arial"/>
              </a:rPr>
              <a:t>fonksiyonların yönetimini kolaylaştırmayı amaçlar. Asenkron fonksiyonlar, belirli bir noktadan sonra </a:t>
            </a:r>
            <a:r>
              <a:rPr lang="tr" sz="1700" b="0" i="0" u="none" strike="noStrike" cap="none">
                <a:solidFill>
                  <a:srgbClr val="6747C7"/>
                </a:solidFill>
                <a:latin typeface="Arial"/>
                <a:ea typeface="Arial"/>
                <a:cs typeface="Arial"/>
                <a:sym typeface="Arial"/>
              </a:rPr>
              <a:t>devam </a:t>
            </a:r>
            <a:r>
              <a:rPr lang="tr" sz="1700" b="0" i="0" u="none" strike="noStrike" cap="none">
                <a:solidFill>
                  <a:srgbClr val="000000"/>
                </a:solidFill>
                <a:latin typeface="Arial"/>
                <a:ea typeface="Arial"/>
                <a:cs typeface="Arial"/>
                <a:sym typeface="Arial"/>
              </a:rPr>
              <a:t>etmelerini bekleyen diğer işlemlerin etkisini </a:t>
            </a:r>
            <a:r>
              <a:rPr lang="tr" sz="1700" b="0" i="0" u="none" strike="noStrike" cap="none">
                <a:solidFill>
                  <a:srgbClr val="6747C7"/>
                </a:solidFill>
                <a:latin typeface="Arial"/>
                <a:ea typeface="Arial"/>
                <a:cs typeface="Arial"/>
                <a:sym typeface="Arial"/>
              </a:rPr>
              <a:t>minimumda </a:t>
            </a:r>
            <a:r>
              <a:rPr lang="tr" sz="1700" b="0" i="0" u="none" strike="noStrike" cap="none">
                <a:solidFill>
                  <a:srgbClr val="000000"/>
                </a:solidFill>
                <a:latin typeface="Arial"/>
                <a:ea typeface="Arial"/>
                <a:cs typeface="Arial"/>
                <a:sym typeface="Arial"/>
              </a:rPr>
              <a:t>tutar. </a:t>
            </a:r>
            <a:br>
              <a:rPr lang="tr" sz="1700" b="0" i="0" u="none" strike="noStrike" cap="none">
                <a:solidFill>
                  <a:srgbClr val="000000"/>
                </a:solidFill>
                <a:latin typeface="Arial"/>
                <a:ea typeface="Arial"/>
                <a:cs typeface="Arial"/>
                <a:sym typeface="Arial"/>
              </a:rPr>
            </a:br>
            <a:r>
              <a:rPr lang="tr" sz="1700" b="0" i="0" u="none" strike="noStrike" cap="none">
                <a:solidFill>
                  <a:srgbClr val="000000"/>
                </a:solidFill>
                <a:latin typeface="Arial"/>
                <a:ea typeface="Arial"/>
                <a:cs typeface="Arial"/>
                <a:sym typeface="Arial"/>
              </a:rPr>
              <a:t>Ayrıca, asenkron fonksiyonların çalışması sonucunda dönen değerleri beklemek için </a:t>
            </a:r>
            <a:r>
              <a:rPr lang="tr" sz="1700" b="0" i="0" u="none" strike="noStrike" cap="none">
                <a:solidFill>
                  <a:srgbClr val="6747C7"/>
                </a:solidFill>
                <a:latin typeface="Arial"/>
                <a:ea typeface="Arial"/>
                <a:cs typeface="Arial"/>
                <a:sym typeface="Arial"/>
              </a:rPr>
              <a:t>Promise </a:t>
            </a:r>
            <a:r>
              <a:rPr lang="tr" sz="1700" b="0" i="0" u="none" strike="noStrike" cap="none">
                <a:solidFill>
                  <a:srgbClr val="000000"/>
                </a:solidFill>
                <a:latin typeface="Arial"/>
                <a:ea typeface="Arial"/>
                <a:cs typeface="Arial"/>
                <a:sym typeface="Arial"/>
              </a:rPr>
              <a:t>objeleri kullanmak zorunda </a:t>
            </a:r>
            <a:r>
              <a:rPr lang="tr" sz="1700" b="0" i="0" u="none" strike="noStrike" cap="none">
                <a:solidFill>
                  <a:srgbClr val="6747C7"/>
                </a:solidFill>
                <a:latin typeface="Arial"/>
                <a:ea typeface="Arial"/>
                <a:cs typeface="Arial"/>
                <a:sym typeface="Arial"/>
              </a:rPr>
              <a:t>kalmayız</a:t>
            </a:r>
            <a:r>
              <a:rPr lang="tr" sz="1700" b="0" i="0" u="none" strike="noStrike" cap="none">
                <a:solidFill>
                  <a:srgbClr val="000000"/>
                </a:solidFill>
                <a:latin typeface="Arial"/>
                <a:ea typeface="Arial"/>
                <a:cs typeface="Arial"/>
                <a:sym typeface="Arial"/>
              </a:rPr>
              <a:t>.</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tr" sz="1700" b="0" i="0" u="none" strike="noStrike" cap="none">
                <a:solidFill>
                  <a:srgbClr val="000000"/>
                </a:solidFill>
                <a:latin typeface="Arial"/>
                <a:ea typeface="Arial"/>
                <a:cs typeface="Arial"/>
                <a:sym typeface="Arial"/>
              </a:rPr>
              <a:t>Bunun yerine, async/await sözdizimi ile fonksiyonlarımızın </a:t>
            </a:r>
            <a:r>
              <a:rPr lang="tr" sz="1700" b="0" i="0" u="none" strike="noStrike" cap="none">
                <a:solidFill>
                  <a:srgbClr val="6747C7"/>
                </a:solidFill>
                <a:latin typeface="Arial"/>
                <a:ea typeface="Arial"/>
                <a:cs typeface="Arial"/>
                <a:sym typeface="Arial"/>
              </a:rPr>
              <a:t>tamamlanmasını beklemek </a:t>
            </a:r>
            <a:r>
              <a:rPr lang="tr" sz="1700" b="0" i="0" u="none" strike="noStrike" cap="none">
                <a:solidFill>
                  <a:srgbClr val="000000"/>
                </a:solidFill>
                <a:latin typeface="Arial"/>
                <a:ea typeface="Arial"/>
                <a:cs typeface="Arial"/>
                <a:sym typeface="Arial"/>
              </a:rPr>
              <a:t>ve dönen değerleri </a:t>
            </a:r>
            <a:r>
              <a:rPr lang="tr" sz="1700" b="0" i="0" u="none" strike="noStrike" cap="none">
                <a:solidFill>
                  <a:srgbClr val="6747C7"/>
                </a:solidFill>
                <a:latin typeface="Arial"/>
                <a:ea typeface="Arial"/>
                <a:cs typeface="Arial"/>
                <a:sym typeface="Arial"/>
              </a:rPr>
              <a:t>kullanmak </a:t>
            </a:r>
            <a:r>
              <a:rPr lang="tr" sz="1700" b="0" i="0" u="none" strike="noStrike" cap="none">
                <a:solidFill>
                  <a:srgbClr val="000000"/>
                </a:solidFill>
                <a:latin typeface="Arial"/>
                <a:ea typeface="Arial"/>
                <a:cs typeface="Arial"/>
                <a:sym typeface="Arial"/>
              </a:rPr>
              <a:t>kolay hale gelir.</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6"/>
          <p:cNvSpPr txBox="1">
            <a:spLocks noGrp="1"/>
          </p:cNvSpPr>
          <p:nvPr>
            <p:ph type="body" idx="1"/>
          </p:nvPr>
        </p:nvSpPr>
        <p:spPr>
          <a:xfrm>
            <a:off x="237750" y="57425"/>
            <a:ext cx="8668500" cy="4979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2500"/>
              </a:spcBef>
              <a:spcAft>
                <a:spcPts val="0"/>
              </a:spcAft>
              <a:buClr>
                <a:schemeClr val="dk1"/>
              </a:buClr>
              <a:buSzPts val="1100"/>
              <a:buFont typeface="Arial"/>
              <a:buNone/>
            </a:pPr>
            <a:r>
              <a:rPr lang="tr" sz="1900">
                <a:solidFill>
                  <a:schemeClr val="dk1"/>
                </a:solidFill>
                <a:highlight>
                  <a:srgbClr val="FFFFFF"/>
                </a:highlight>
              </a:rPr>
              <a:t>Axios'un </a:t>
            </a:r>
            <a:r>
              <a:rPr lang="tr" sz="1900" b="1">
                <a:solidFill>
                  <a:srgbClr val="6747C7"/>
                </a:solidFill>
                <a:highlight>
                  <a:srgbClr val="FFFFFF"/>
                </a:highlight>
              </a:rPr>
              <a:t>Avantajları</a:t>
            </a:r>
            <a:r>
              <a:rPr lang="tr" sz="1900">
                <a:solidFill>
                  <a:schemeClr val="dk1"/>
                </a:solidFill>
                <a:highlight>
                  <a:srgbClr val="FFFFFF"/>
                </a:highlight>
              </a:rPr>
              <a:t>:</a:t>
            </a:r>
            <a:endParaRPr sz="1900" b="1">
              <a:solidFill>
                <a:srgbClr val="6747C7"/>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b="1">
                <a:solidFill>
                  <a:srgbClr val="6747C7"/>
                </a:solidFill>
                <a:highlight>
                  <a:srgbClr val="FFFFFF"/>
                </a:highlight>
              </a:rPr>
              <a:t>1- </a:t>
            </a:r>
            <a:r>
              <a:rPr lang="tr" sz="1900">
                <a:solidFill>
                  <a:schemeClr val="dk1"/>
                </a:solidFill>
                <a:highlight>
                  <a:srgbClr val="FFFFFF"/>
                </a:highlight>
              </a:rPr>
              <a:t>Sunucuya </a:t>
            </a:r>
            <a:r>
              <a:rPr lang="tr" sz="1900">
                <a:solidFill>
                  <a:srgbClr val="6747C7"/>
                </a:solidFill>
                <a:highlight>
                  <a:srgbClr val="FFFFFF"/>
                </a:highlight>
              </a:rPr>
              <a:t>post</a:t>
            </a:r>
            <a:r>
              <a:rPr lang="tr" sz="1900">
                <a:solidFill>
                  <a:schemeClr val="dk1"/>
                </a:solidFill>
                <a:highlight>
                  <a:srgbClr val="FFFFFF"/>
                </a:highlight>
              </a:rPr>
              <a:t>,get,</a:t>
            </a:r>
            <a:r>
              <a:rPr lang="tr" sz="1900">
                <a:solidFill>
                  <a:srgbClr val="6747C7"/>
                </a:solidFill>
                <a:highlight>
                  <a:srgbClr val="FFFFFF"/>
                </a:highlight>
              </a:rPr>
              <a:t> put</a:t>
            </a:r>
            <a:r>
              <a:rPr lang="tr" sz="1900">
                <a:solidFill>
                  <a:schemeClr val="dk1"/>
                </a:solidFill>
                <a:highlight>
                  <a:srgbClr val="FFFFFF"/>
                </a:highlight>
              </a:rPr>
              <a:t>, </a:t>
            </a:r>
            <a:r>
              <a:rPr lang="tr" sz="1900">
                <a:solidFill>
                  <a:srgbClr val="6747C7"/>
                </a:solidFill>
                <a:highlight>
                  <a:srgbClr val="FFFFFF"/>
                </a:highlight>
              </a:rPr>
              <a:t>patch </a:t>
            </a:r>
            <a:r>
              <a:rPr lang="tr" sz="1900">
                <a:solidFill>
                  <a:schemeClr val="dk1"/>
                </a:solidFill>
                <a:highlight>
                  <a:srgbClr val="FFFFFF"/>
                </a:highlight>
              </a:rPr>
              <a:t>ve </a:t>
            </a:r>
            <a:r>
              <a:rPr lang="tr" sz="1900">
                <a:solidFill>
                  <a:srgbClr val="6747C7"/>
                </a:solidFill>
                <a:highlight>
                  <a:srgbClr val="FFFFFF"/>
                </a:highlight>
              </a:rPr>
              <a:t>delete </a:t>
            </a:r>
            <a:r>
              <a:rPr lang="tr" sz="1900">
                <a:solidFill>
                  <a:schemeClr val="dk1"/>
                </a:solidFill>
                <a:highlight>
                  <a:srgbClr val="FFFFFF"/>
                </a:highlight>
              </a:rPr>
              <a:t>istekleri göndermek kolaydır.</a:t>
            </a:r>
            <a:endParaRPr sz="1900">
              <a:solidFill>
                <a:schemeClr val="dk1"/>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b="1">
                <a:solidFill>
                  <a:srgbClr val="6747C7"/>
                </a:solidFill>
                <a:highlight>
                  <a:schemeClr val="lt1"/>
                </a:highlight>
              </a:rPr>
              <a:t>2- </a:t>
            </a:r>
            <a:r>
              <a:rPr lang="tr" sz="1900">
                <a:solidFill>
                  <a:schemeClr val="dk1"/>
                </a:solidFill>
                <a:highlight>
                  <a:srgbClr val="FFFFFF"/>
                </a:highlight>
              </a:rPr>
              <a:t>İstek başlıkları(</a:t>
            </a:r>
            <a:r>
              <a:rPr lang="tr" sz="1900">
                <a:solidFill>
                  <a:srgbClr val="6747C7"/>
                </a:solidFill>
                <a:highlight>
                  <a:srgbClr val="FFFFFF"/>
                </a:highlight>
              </a:rPr>
              <a:t>headers</a:t>
            </a:r>
            <a:r>
              <a:rPr lang="tr" sz="1900">
                <a:solidFill>
                  <a:schemeClr val="dk1"/>
                </a:solidFill>
                <a:highlight>
                  <a:srgbClr val="FFFFFF"/>
                </a:highlight>
              </a:rPr>
              <a:t>) ve sunucu tarafından dönen </a:t>
            </a:r>
            <a:r>
              <a:rPr lang="tr" sz="1900">
                <a:solidFill>
                  <a:srgbClr val="6747C7"/>
                </a:solidFill>
                <a:highlight>
                  <a:srgbClr val="FFFFFF"/>
                </a:highlight>
              </a:rPr>
              <a:t>durum </a:t>
            </a:r>
            <a:r>
              <a:rPr lang="tr" sz="1900">
                <a:solidFill>
                  <a:schemeClr val="dk1"/>
                </a:solidFill>
                <a:highlight>
                  <a:srgbClr val="FFFFFF"/>
                </a:highlight>
              </a:rPr>
              <a:t>kodlarını ele almak </a:t>
            </a:r>
            <a:r>
              <a:rPr lang="tr" sz="1900">
                <a:solidFill>
                  <a:srgbClr val="6747C7"/>
                </a:solidFill>
                <a:highlight>
                  <a:srgbClr val="FFFFFF"/>
                </a:highlight>
              </a:rPr>
              <a:t>kolaydır</a:t>
            </a:r>
            <a:r>
              <a:rPr lang="tr" sz="1900">
                <a:solidFill>
                  <a:schemeClr val="dk1"/>
                </a:solidFill>
                <a:highlight>
                  <a:srgbClr val="FFFFFF"/>
                </a:highlight>
              </a:rPr>
              <a:t>.</a:t>
            </a:r>
            <a:endParaRPr sz="1900">
              <a:solidFill>
                <a:schemeClr val="dk1"/>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b="1">
                <a:solidFill>
                  <a:srgbClr val="6747C7"/>
                </a:solidFill>
                <a:highlight>
                  <a:schemeClr val="lt1"/>
                </a:highlight>
              </a:rPr>
              <a:t>3- </a:t>
            </a:r>
            <a:r>
              <a:rPr lang="tr" sz="1900">
                <a:solidFill>
                  <a:srgbClr val="6747C7"/>
                </a:solidFill>
                <a:highlight>
                  <a:srgbClr val="FFFFFF"/>
                </a:highlight>
              </a:rPr>
              <a:t>Çoklu İstekleri Destekleme</a:t>
            </a:r>
            <a:r>
              <a:rPr lang="tr" sz="1900">
                <a:solidFill>
                  <a:schemeClr val="dk1"/>
                </a:solidFill>
                <a:highlight>
                  <a:srgbClr val="FFFFFF"/>
                </a:highlight>
              </a:rPr>
              <a:t>: Axios, aynı anda birden fazla HTTP isteği yapmanıza olanak tanır. Bu, verileri birden fazla sunucudan çekmeniz gerektiğinde yararlıdır.</a:t>
            </a:r>
            <a:endParaRPr sz="1900">
              <a:solidFill>
                <a:schemeClr val="dk1"/>
              </a:solidFill>
              <a:highlight>
                <a:srgbClr val="FFFFFF"/>
              </a:highlight>
            </a:endParaRPr>
          </a:p>
          <a:p>
            <a:pPr marL="0" lvl="0" indent="0" algn="l" rtl="0">
              <a:lnSpc>
                <a:spcPct val="115000"/>
              </a:lnSpc>
              <a:spcBef>
                <a:spcPts val="2500"/>
              </a:spcBef>
              <a:spcAft>
                <a:spcPts val="900"/>
              </a:spcAft>
              <a:buClr>
                <a:schemeClr val="dk1"/>
              </a:buClr>
              <a:buSzPts val="1100"/>
              <a:buFont typeface="Arial"/>
              <a:buNone/>
            </a:pPr>
            <a:r>
              <a:rPr lang="tr" sz="1900">
                <a:solidFill>
                  <a:schemeClr val="dk1"/>
                </a:solidFill>
                <a:highlight>
                  <a:srgbClr val="FFFFFF"/>
                </a:highlight>
              </a:rPr>
              <a:t> </a:t>
            </a:r>
            <a:r>
              <a:rPr lang="tr" sz="1900" b="1">
                <a:solidFill>
                  <a:srgbClr val="6747C7"/>
                </a:solidFill>
                <a:highlight>
                  <a:schemeClr val="lt1"/>
                </a:highlight>
              </a:rPr>
              <a:t>4- </a:t>
            </a:r>
            <a:r>
              <a:rPr lang="tr" sz="1900">
                <a:solidFill>
                  <a:srgbClr val="6747C7"/>
                </a:solidFill>
                <a:highlight>
                  <a:srgbClr val="FFFFFF"/>
                </a:highlight>
              </a:rPr>
              <a:t>Sunucudan Gelen Verileri Otomatik Olarak Dönüştürme</a:t>
            </a:r>
            <a:r>
              <a:rPr lang="tr" sz="1900">
                <a:solidFill>
                  <a:schemeClr val="dk1"/>
                </a:solidFill>
                <a:highlight>
                  <a:srgbClr val="FFFFFF"/>
                </a:highlight>
              </a:rPr>
              <a:t>: Axios, sunucudan gelen verileri otomatik olarak JavaScript nesnelerine dönüştürür, bu nedenle verileri kolayca kullanabilirsiniz.</a:t>
            </a:r>
            <a:endParaRPr sz="1900">
              <a:solidFill>
                <a:schemeClr val="dk1"/>
              </a:solidFill>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7"/>
          <p:cNvSpPr txBox="1">
            <a:spLocks noGrp="1"/>
          </p:cNvSpPr>
          <p:nvPr>
            <p:ph type="body" idx="1"/>
          </p:nvPr>
        </p:nvSpPr>
        <p:spPr>
          <a:xfrm>
            <a:off x="237750" y="57425"/>
            <a:ext cx="8668500" cy="4979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2500"/>
              </a:spcBef>
              <a:spcAft>
                <a:spcPts val="0"/>
              </a:spcAft>
              <a:buClr>
                <a:schemeClr val="dk1"/>
              </a:buClr>
              <a:buSzPts val="1100"/>
              <a:buFont typeface="Arial"/>
              <a:buNone/>
            </a:pPr>
            <a:r>
              <a:rPr lang="tr" sz="1900">
                <a:solidFill>
                  <a:schemeClr val="dk1"/>
                </a:solidFill>
                <a:highlight>
                  <a:srgbClr val="FFFFFF"/>
                </a:highlight>
              </a:rPr>
              <a:t>Axios ve Fetch Arasındaki Temel </a:t>
            </a:r>
            <a:r>
              <a:rPr lang="tr" sz="1900" b="1">
                <a:solidFill>
                  <a:srgbClr val="6747C7"/>
                </a:solidFill>
                <a:highlight>
                  <a:srgbClr val="FFFFFF"/>
                </a:highlight>
              </a:rPr>
              <a:t>Farklar</a:t>
            </a:r>
            <a:r>
              <a:rPr lang="tr" sz="1900">
                <a:solidFill>
                  <a:schemeClr val="dk1"/>
                </a:solidFill>
                <a:highlight>
                  <a:srgbClr val="FFFFFF"/>
                </a:highlight>
              </a:rPr>
              <a:t>:</a:t>
            </a:r>
            <a:endParaRPr sz="1900" b="1">
              <a:solidFill>
                <a:srgbClr val="6747C7"/>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b="1">
                <a:solidFill>
                  <a:srgbClr val="6747C7"/>
                </a:solidFill>
                <a:highlight>
                  <a:srgbClr val="FFFFFF"/>
                </a:highlight>
              </a:rPr>
              <a:t>1- </a:t>
            </a:r>
            <a:r>
              <a:rPr lang="tr" sz="1900">
                <a:solidFill>
                  <a:schemeClr val="dk1"/>
                </a:solidFill>
                <a:highlight>
                  <a:srgbClr val="FFFFFF"/>
                </a:highlight>
              </a:rPr>
              <a:t>Axios, istemci tarafında HTTP istekleri yapmak için kullanılan bir </a:t>
            </a:r>
            <a:r>
              <a:rPr lang="tr" sz="1900">
                <a:solidFill>
                  <a:srgbClr val="6747C7"/>
                </a:solidFill>
                <a:highlight>
                  <a:srgbClr val="FFFFFF"/>
                </a:highlight>
              </a:rPr>
              <a:t>JavaScript kütüphanesidir</a:t>
            </a:r>
            <a:r>
              <a:rPr lang="tr" sz="1900">
                <a:solidFill>
                  <a:schemeClr val="dk1"/>
                </a:solidFill>
                <a:highlight>
                  <a:srgbClr val="FFFFFF"/>
                </a:highlight>
              </a:rPr>
              <a:t>, ancak fetch, JavaScript'te </a:t>
            </a:r>
            <a:r>
              <a:rPr lang="tr" sz="1900">
                <a:solidFill>
                  <a:srgbClr val="6747C7"/>
                </a:solidFill>
                <a:highlight>
                  <a:srgbClr val="FFFFFF"/>
                </a:highlight>
              </a:rPr>
              <a:t>yerleşik </a:t>
            </a:r>
            <a:r>
              <a:rPr lang="tr" sz="1900">
                <a:solidFill>
                  <a:schemeClr val="dk1"/>
                </a:solidFill>
                <a:highlight>
                  <a:srgbClr val="FFFFFF"/>
                </a:highlight>
              </a:rPr>
              <a:t>bir </a:t>
            </a:r>
            <a:r>
              <a:rPr lang="tr" sz="1900">
                <a:solidFill>
                  <a:srgbClr val="6747C7"/>
                </a:solidFill>
                <a:highlight>
                  <a:srgbClr val="FFFFFF"/>
                </a:highlight>
              </a:rPr>
              <a:t>API'dir</a:t>
            </a:r>
            <a:r>
              <a:rPr lang="tr" sz="1900">
                <a:solidFill>
                  <a:schemeClr val="dk1"/>
                </a:solidFill>
                <a:highlight>
                  <a:srgbClr val="FFFFFF"/>
                </a:highlight>
              </a:rPr>
              <a:t>.</a:t>
            </a:r>
            <a:endParaRPr sz="1900">
              <a:solidFill>
                <a:schemeClr val="dk1"/>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b="1">
                <a:solidFill>
                  <a:srgbClr val="6747C7"/>
                </a:solidFill>
                <a:highlight>
                  <a:schemeClr val="lt1"/>
                </a:highlight>
              </a:rPr>
              <a:t>2- </a:t>
            </a:r>
            <a:r>
              <a:rPr lang="tr" sz="1900">
                <a:solidFill>
                  <a:schemeClr val="dk1"/>
                </a:solidFill>
                <a:highlight>
                  <a:srgbClr val="FFFFFF"/>
                </a:highlight>
              </a:rPr>
              <a:t>Axios, daha fazla </a:t>
            </a:r>
            <a:r>
              <a:rPr lang="tr" sz="1900">
                <a:solidFill>
                  <a:srgbClr val="6747C7"/>
                </a:solidFill>
                <a:highlight>
                  <a:srgbClr val="FFFFFF"/>
                </a:highlight>
              </a:rPr>
              <a:t>özelleştirme </a:t>
            </a:r>
            <a:r>
              <a:rPr lang="tr" sz="1900">
                <a:solidFill>
                  <a:schemeClr val="dk1"/>
                </a:solidFill>
                <a:highlight>
                  <a:srgbClr val="FFFFFF"/>
                </a:highlight>
              </a:rPr>
              <a:t>seçeneği sunar ve istek ve cevapların     yapılandırılmasına izin verir, ancak fetch daha </a:t>
            </a:r>
            <a:r>
              <a:rPr lang="tr" sz="1900">
                <a:solidFill>
                  <a:srgbClr val="6747C7"/>
                </a:solidFill>
                <a:highlight>
                  <a:srgbClr val="FFFFFF"/>
                </a:highlight>
              </a:rPr>
              <a:t>basit </a:t>
            </a:r>
            <a:r>
              <a:rPr lang="tr" sz="1900">
                <a:solidFill>
                  <a:schemeClr val="dk1"/>
                </a:solidFill>
                <a:highlight>
                  <a:srgbClr val="FFFFFF"/>
                </a:highlight>
              </a:rPr>
              <a:t>ve temel bir API'dir.</a:t>
            </a:r>
            <a:endParaRPr sz="1900">
              <a:solidFill>
                <a:schemeClr val="dk1"/>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b="1">
                <a:solidFill>
                  <a:srgbClr val="6747C7"/>
                </a:solidFill>
                <a:highlight>
                  <a:schemeClr val="lt1"/>
                </a:highlight>
              </a:rPr>
              <a:t>3- </a:t>
            </a:r>
            <a:r>
              <a:rPr lang="tr" sz="1900">
                <a:solidFill>
                  <a:schemeClr val="dk1"/>
                </a:solidFill>
                <a:highlight>
                  <a:srgbClr val="FFFFFF"/>
                </a:highlight>
              </a:rPr>
              <a:t>Axios, sunucuya yanıt vermeyen veya </a:t>
            </a:r>
            <a:r>
              <a:rPr lang="tr" sz="1900">
                <a:solidFill>
                  <a:srgbClr val="6747C7"/>
                </a:solidFill>
                <a:highlight>
                  <a:srgbClr val="FFFFFF"/>
                </a:highlight>
              </a:rPr>
              <a:t>hata </a:t>
            </a:r>
            <a:r>
              <a:rPr lang="tr" sz="1900">
                <a:solidFill>
                  <a:schemeClr val="dk1"/>
                </a:solidFill>
                <a:highlight>
                  <a:srgbClr val="FFFFFF"/>
                </a:highlight>
              </a:rPr>
              <a:t>oluşan istekleri ele almak için daha iyi bir destek sunar, ancak fetch bu durumlarda manuel olarak ele alınmalıdır.</a:t>
            </a:r>
            <a:endParaRPr sz="1900">
              <a:solidFill>
                <a:schemeClr val="dk1"/>
              </a:solidFill>
              <a:highlight>
                <a:srgbClr val="FFFFFF"/>
              </a:highlight>
            </a:endParaRPr>
          </a:p>
          <a:p>
            <a:pPr marL="0" lvl="0" indent="0" algn="l" rtl="0">
              <a:lnSpc>
                <a:spcPct val="115000"/>
              </a:lnSpc>
              <a:spcBef>
                <a:spcPts val="2500"/>
              </a:spcBef>
              <a:spcAft>
                <a:spcPts val="0"/>
              </a:spcAft>
              <a:buClr>
                <a:schemeClr val="dk1"/>
              </a:buClr>
              <a:buSzPts val="1100"/>
              <a:buFont typeface="Arial"/>
              <a:buNone/>
            </a:pPr>
            <a:r>
              <a:rPr lang="tr" sz="1900">
                <a:solidFill>
                  <a:schemeClr val="dk1"/>
                </a:solidFill>
                <a:highlight>
                  <a:srgbClr val="FFFFFF"/>
                </a:highlight>
              </a:rPr>
              <a:t> </a:t>
            </a:r>
            <a:r>
              <a:rPr lang="tr" sz="1900" b="1">
                <a:solidFill>
                  <a:srgbClr val="6747C7"/>
                </a:solidFill>
                <a:highlight>
                  <a:schemeClr val="lt1"/>
                </a:highlight>
              </a:rPr>
              <a:t>4- </a:t>
            </a:r>
            <a:r>
              <a:rPr lang="tr" sz="1900">
                <a:solidFill>
                  <a:schemeClr val="dk1"/>
                </a:solidFill>
                <a:highlight>
                  <a:srgbClr val="FFFFFF"/>
                </a:highlight>
              </a:rPr>
              <a:t>Axios, sıkıştırılmış verileri </a:t>
            </a:r>
            <a:r>
              <a:rPr lang="tr" sz="1900">
                <a:solidFill>
                  <a:srgbClr val="6747C7"/>
                </a:solidFill>
                <a:highlight>
                  <a:srgbClr val="FFFFFF"/>
                </a:highlight>
              </a:rPr>
              <a:t>otomatik </a:t>
            </a:r>
            <a:r>
              <a:rPr lang="tr" sz="1900">
                <a:solidFill>
                  <a:schemeClr val="dk1"/>
                </a:solidFill>
                <a:highlight>
                  <a:srgbClr val="FFFFFF"/>
                </a:highlight>
              </a:rPr>
              <a:t>olarak açar ve </a:t>
            </a:r>
            <a:r>
              <a:rPr lang="tr" sz="1900">
                <a:solidFill>
                  <a:srgbClr val="6747C7"/>
                </a:solidFill>
                <a:highlight>
                  <a:srgbClr val="FFFFFF"/>
                </a:highlight>
              </a:rPr>
              <a:t>JSON </a:t>
            </a:r>
            <a:r>
              <a:rPr lang="tr" sz="1900">
                <a:solidFill>
                  <a:schemeClr val="dk1"/>
                </a:solidFill>
                <a:highlight>
                  <a:srgbClr val="FFFFFF"/>
                </a:highlight>
              </a:rPr>
              <a:t>verilerini </a:t>
            </a:r>
            <a:r>
              <a:rPr lang="tr" sz="1900">
                <a:solidFill>
                  <a:srgbClr val="6747C7"/>
                </a:solidFill>
                <a:highlight>
                  <a:srgbClr val="FFFFFF"/>
                </a:highlight>
              </a:rPr>
              <a:t>dönüştürür</a:t>
            </a:r>
            <a:r>
              <a:rPr lang="tr" sz="1900">
                <a:solidFill>
                  <a:schemeClr val="dk1"/>
                </a:solidFill>
                <a:highlight>
                  <a:srgbClr val="FFFFFF"/>
                </a:highlight>
              </a:rPr>
              <a:t>, ancak fetch verileri </a:t>
            </a:r>
            <a:r>
              <a:rPr lang="tr" sz="1900">
                <a:solidFill>
                  <a:srgbClr val="6747C7"/>
                </a:solidFill>
                <a:highlight>
                  <a:srgbClr val="FFFFFF"/>
                </a:highlight>
              </a:rPr>
              <a:t>manuel </a:t>
            </a:r>
            <a:r>
              <a:rPr lang="tr" sz="1900">
                <a:solidFill>
                  <a:schemeClr val="dk1"/>
                </a:solidFill>
                <a:highlight>
                  <a:srgbClr val="FFFFFF"/>
                </a:highlight>
              </a:rPr>
              <a:t>olarak açılması gerekir ve JSON verileri dönüştürülmelidir.</a:t>
            </a:r>
            <a:endParaRPr sz="1900">
              <a:solidFill>
                <a:schemeClr val="dk1"/>
              </a:solidFill>
              <a:highlight>
                <a:srgbClr val="FFFFFF"/>
              </a:highlight>
            </a:endParaRPr>
          </a:p>
          <a:p>
            <a:pPr marL="0" lvl="0" indent="0" algn="l" rtl="0">
              <a:lnSpc>
                <a:spcPct val="115000"/>
              </a:lnSpc>
              <a:spcBef>
                <a:spcPts val="900"/>
              </a:spcBef>
              <a:spcAft>
                <a:spcPts val="900"/>
              </a:spcAft>
              <a:buClr>
                <a:schemeClr val="dk1"/>
              </a:buClr>
              <a:buSzPts val="1100"/>
              <a:buFont typeface="Arial"/>
              <a:buNone/>
            </a:pPr>
            <a:endParaRPr sz="1900">
              <a:solidFill>
                <a:schemeClr val="dk1"/>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8"/>
          <p:cNvSpPr txBox="1">
            <a:spLocks noGrp="1"/>
          </p:cNvSpPr>
          <p:nvPr>
            <p:ph type="body" idx="1"/>
          </p:nvPr>
        </p:nvSpPr>
        <p:spPr>
          <a:xfrm>
            <a:off x="237750" y="57425"/>
            <a:ext cx="8668500" cy="4979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2500"/>
              </a:spcBef>
              <a:spcAft>
                <a:spcPts val="0"/>
              </a:spcAft>
              <a:buClr>
                <a:schemeClr val="dk1"/>
              </a:buClr>
              <a:buSzPts val="1100"/>
              <a:buFont typeface="Arial"/>
              <a:buNone/>
            </a:pPr>
            <a:r>
              <a:rPr lang="tr" sz="1900">
                <a:solidFill>
                  <a:schemeClr val="dk1"/>
                </a:solidFill>
                <a:highlight>
                  <a:srgbClr val="FFFFFF"/>
                </a:highlight>
              </a:rPr>
              <a:t>Bir </a:t>
            </a:r>
            <a:r>
              <a:rPr lang="tr" sz="1900" b="1">
                <a:solidFill>
                  <a:schemeClr val="dk1"/>
                </a:solidFill>
                <a:highlight>
                  <a:srgbClr val="FFFFFF"/>
                </a:highlight>
              </a:rPr>
              <a:t>frontend </a:t>
            </a:r>
            <a:r>
              <a:rPr lang="tr" sz="1900">
                <a:solidFill>
                  <a:schemeClr val="dk1"/>
                </a:solidFill>
                <a:highlight>
                  <a:srgbClr val="FFFFFF"/>
                </a:highlight>
              </a:rPr>
              <a:t>developer API hakkında bilmesi gereken şeyler şunlardır:</a:t>
            </a:r>
            <a:endParaRPr sz="1900">
              <a:solidFill>
                <a:schemeClr val="dk1"/>
              </a:solidFill>
              <a:highlight>
                <a:srgbClr val="FFFFFF"/>
              </a:highlight>
            </a:endParaRPr>
          </a:p>
          <a:p>
            <a:pPr marL="0" lvl="0" indent="0" algn="l" rtl="0">
              <a:lnSpc>
                <a:spcPct val="115000"/>
              </a:lnSpc>
              <a:spcBef>
                <a:spcPts val="4000"/>
              </a:spcBef>
              <a:spcAft>
                <a:spcPts val="0"/>
              </a:spcAft>
              <a:buClr>
                <a:schemeClr val="dk1"/>
              </a:buClr>
              <a:buSzPts val="1100"/>
              <a:buFont typeface="Arial"/>
              <a:buNone/>
            </a:pPr>
            <a:r>
              <a:rPr lang="tr" sz="1900" b="1">
                <a:solidFill>
                  <a:srgbClr val="6747C7"/>
                </a:solidFill>
                <a:highlight>
                  <a:srgbClr val="FFFFFF"/>
                </a:highlight>
              </a:rPr>
              <a:t>1- API Endpoint'leri</a:t>
            </a:r>
            <a:r>
              <a:rPr lang="tr" sz="1900">
                <a:solidFill>
                  <a:schemeClr val="dk1"/>
                </a:solidFill>
                <a:highlight>
                  <a:srgbClr val="FFFFFF"/>
                </a:highlight>
              </a:rPr>
              <a:t>: API endpoint'leri, verilerin alınabileceği veya gönderilebileceği URL'lerdir. Frontend developer API endpoint'lerinin ne zaman ve nasıl kullanılacağını anlamalıdır.</a:t>
            </a:r>
            <a:endParaRPr sz="1900">
              <a:solidFill>
                <a:schemeClr val="dk1"/>
              </a:solidFill>
              <a:highlight>
                <a:srgbClr val="FFFFFF"/>
              </a:highlight>
            </a:endParaRPr>
          </a:p>
          <a:p>
            <a:pPr marL="0" lvl="0" indent="0" algn="l" rtl="0">
              <a:lnSpc>
                <a:spcPct val="115000"/>
              </a:lnSpc>
              <a:spcBef>
                <a:spcPts val="4000"/>
              </a:spcBef>
              <a:spcAft>
                <a:spcPts val="0"/>
              </a:spcAft>
              <a:buClr>
                <a:schemeClr val="dk1"/>
              </a:buClr>
              <a:buSzPts val="1100"/>
              <a:buFont typeface="Arial"/>
              <a:buNone/>
            </a:pPr>
            <a:r>
              <a:rPr lang="tr" sz="1900" b="1">
                <a:solidFill>
                  <a:srgbClr val="6747C7"/>
                </a:solidFill>
                <a:highlight>
                  <a:schemeClr val="lt1"/>
                </a:highlight>
              </a:rPr>
              <a:t>2- </a:t>
            </a:r>
            <a:r>
              <a:rPr lang="tr" sz="1900" b="1">
                <a:solidFill>
                  <a:srgbClr val="6747C7"/>
                </a:solidFill>
                <a:highlight>
                  <a:srgbClr val="FFFFFF"/>
                </a:highlight>
              </a:rPr>
              <a:t>Veri Formatları</a:t>
            </a:r>
            <a:r>
              <a:rPr lang="tr" sz="1900">
                <a:solidFill>
                  <a:schemeClr val="dk1"/>
                </a:solidFill>
                <a:highlight>
                  <a:srgbClr val="FFFFFF"/>
                </a:highlight>
              </a:rPr>
              <a:t>: API verilerini genellikle JSON veya XML formatında sunar. Frontend developer bu veri formatlarını anlamalı ve kullanabilmelidir.</a:t>
            </a:r>
            <a:endParaRPr sz="1900">
              <a:solidFill>
                <a:schemeClr val="dk1"/>
              </a:solidFill>
              <a:highlight>
                <a:srgbClr val="FFFFFF"/>
              </a:highlight>
            </a:endParaRPr>
          </a:p>
          <a:p>
            <a:pPr marL="0" lvl="0" indent="0" algn="l" rtl="0">
              <a:lnSpc>
                <a:spcPct val="115000"/>
              </a:lnSpc>
              <a:spcBef>
                <a:spcPts val="4000"/>
              </a:spcBef>
              <a:spcAft>
                <a:spcPts val="900"/>
              </a:spcAft>
              <a:buClr>
                <a:schemeClr val="dk1"/>
              </a:buClr>
              <a:buSzPts val="1100"/>
              <a:buFont typeface="Arial"/>
              <a:buNone/>
            </a:pPr>
            <a:r>
              <a:rPr lang="tr" sz="1900" b="1">
                <a:solidFill>
                  <a:srgbClr val="6747C7"/>
                </a:solidFill>
                <a:highlight>
                  <a:schemeClr val="lt1"/>
                </a:highlight>
              </a:rPr>
              <a:t>3- </a:t>
            </a:r>
            <a:r>
              <a:rPr lang="tr" sz="1900" b="1">
                <a:solidFill>
                  <a:srgbClr val="6747C7"/>
                </a:solidFill>
                <a:highlight>
                  <a:srgbClr val="FFFFFF"/>
                </a:highlight>
              </a:rPr>
              <a:t>İstek Tipleri</a:t>
            </a:r>
            <a:r>
              <a:rPr lang="tr" sz="1900">
                <a:solidFill>
                  <a:schemeClr val="dk1"/>
                </a:solidFill>
                <a:highlight>
                  <a:srgbClr val="FFFFFF"/>
                </a:highlight>
              </a:rPr>
              <a:t>: API'lere GET, POST, PUT, DELETE gibi farklı istek tipleri ile erişilebilir. Frontend developer hangi istek tipinin hangi durumlarda kullanılması gerektiğini anlamalıdır.</a:t>
            </a:r>
            <a:endParaRPr sz="1900">
              <a:solidFill>
                <a:schemeClr val="dk1"/>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9"/>
          <p:cNvSpPr txBox="1">
            <a:spLocks noGrp="1"/>
          </p:cNvSpPr>
          <p:nvPr>
            <p:ph type="body" idx="1"/>
          </p:nvPr>
        </p:nvSpPr>
        <p:spPr>
          <a:xfrm>
            <a:off x="237750" y="203550"/>
            <a:ext cx="8668500" cy="39744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4000"/>
              </a:spcBef>
              <a:spcAft>
                <a:spcPts val="0"/>
              </a:spcAft>
              <a:buClr>
                <a:schemeClr val="dk1"/>
              </a:buClr>
              <a:buSzPts val="1100"/>
              <a:buFont typeface="Arial"/>
              <a:buNone/>
            </a:pPr>
            <a:r>
              <a:rPr lang="tr" sz="1900" b="1">
                <a:solidFill>
                  <a:srgbClr val="6747C7"/>
                </a:solidFill>
                <a:highlight>
                  <a:srgbClr val="FFFFFF"/>
                </a:highlight>
              </a:rPr>
              <a:t>4- HTTP Durum Kodları</a:t>
            </a:r>
            <a:r>
              <a:rPr lang="tr" sz="1900">
                <a:solidFill>
                  <a:schemeClr val="dk1"/>
                </a:solidFill>
                <a:highlight>
                  <a:srgbClr val="FFFFFF"/>
                </a:highlight>
              </a:rPr>
              <a:t>: API tarafından gönderilen her cevap bir HTTP durum kodu içerecektir. Bu durum kodları, API tarafından verilen yanıtın başarılı veya başarısız olduğunu gösterir. Frontend developer bu durum kodlarını anlamalı ve kullanmalıdır.</a:t>
            </a:r>
            <a:endParaRPr sz="1900">
              <a:solidFill>
                <a:schemeClr val="dk1"/>
              </a:solidFill>
              <a:highlight>
                <a:srgbClr val="FFFFFF"/>
              </a:highlight>
            </a:endParaRPr>
          </a:p>
          <a:p>
            <a:pPr marL="0" lvl="0" indent="0" algn="l" rtl="0">
              <a:lnSpc>
                <a:spcPct val="115000"/>
              </a:lnSpc>
              <a:spcBef>
                <a:spcPts val="4000"/>
              </a:spcBef>
              <a:spcAft>
                <a:spcPts val="0"/>
              </a:spcAft>
              <a:buClr>
                <a:schemeClr val="dk1"/>
              </a:buClr>
              <a:buSzPts val="1100"/>
              <a:buFont typeface="Arial"/>
              <a:buNone/>
            </a:pPr>
            <a:r>
              <a:rPr lang="tr" sz="1900" b="1">
                <a:solidFill>
                  <a:srgbClr val="6747C7"/>
                </a:solidFill>
                <a:highlight>
                  <a:schemeClr val="lt1"/>
                </a:highlight>
              </a:rPr>
              <a:t>5- </a:t>
            </a:r>
            <a:r>
              <a:rPr lang="tr" sz="1900" b="1">
                <a:solidFill>
                  <a:srgbClr val="6747C7"/>
                </a:solidFill>
                <a:highlight>
                  <a:srgbClr val="FFFFFF"/>
                </a:highlight>
              </a:rPr>
              <a:t>Güvenlik ve Yetkilendirme</a:t>
            </a:r>
            <a:r>
              <a:rPr lang="tr" sz="1900">
                <a:solidFill>
                  <a:schemeClr val="dk1"/>
                </a:solidFill>
                <a:highlight>
                  <a:srgbClr val="FFFFFF"/>
                </a:highlight>
              </a:rPr>
              <a:t>: Bazı API'ler kimlik doğrulama ve yetkilendirme gerektirir. Örneğin: Kullanıcı login olunca Kimlik doğrulama işleminin doğru sonuç vermesi durumunda, yetkilendirme gerekli olabilir.</a:t>
            </a:r>
            <a:endParaRPr sz="1900">
              <a:solidFill>
                <a:schemeClr val="dk1"/>
              </a:solidFill>
              <a:highlight>
                <a:srgbClr val="FFFFFF"/>
              </a:highlight>
            </a:endParaRPr>
          </a:p>
          <a:p>
            <a:pPr marL="0" lvl="0" indent="0" algn="l" rtl="0">
              <a:lnSpc>
                <a:spcPct val="115000"/>
              </a:lnSpc>
              <a:spcBef>
                <a:spcPts val="4000"/>
              </a:spcBef>
              <a:spcAft>
                <a:spcPts val="900"/>
              </a:spcAft>
              <a:buClr>
                <a:schemeClr val="dk1"/>
              </a:buClr>
              <a:buSzPts val="1100"/>
              <a:buFont typeface="Arial"/>
              <a:buNone/>
            </a:pPr>
            <a:r>
              <a:rPr lang="tr" sz="1900" b="1">
                <a:solidFill>
                  <a:srgbClr val="6747C7"/>
                </a:solidFill>
                <a:highlight>
                  <a:schemeClr val="lt1"/>
                </a:highlight>
              </a:rPr>
              <a:t>6- </a:t>
            </a:r>
            <a:r>
              <a:rPr lang="tr" sz="1900" b="1">
                <a:solidFill>
                  <a:srgbClr val="6747C7"/>
                </a:solidFill>
                <a:highlight>
                  <a:srgbClr val="FFFFFF"/>
                </a:highlight>
              </a:rPr>
              <a:t>Hata Yönetimi</a:t>
            </a:r>
            <a:r>
              <a:rPr lang="tr" sz="1900">
                <a:solidFill>
                  <a:schemeClr val="dk1"/>
                </a:solidFill>
                <a:highlight>
                  <a:srgbClr val="FFFFFF"/>
                </a:highlight>
              </a:rPr>
              <a:t>: API tarafından verilen cevaplarda hata oluşabilir. Frontend developer hata yönetimi için nasıl düzgün bir yol izleneceğini ve hata mesajlarını nasıl yorumlayacağını anlamalıdır.</a:t>
            </a:r>
            <a:endParaRPr sz="19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5"/>
          <p:cNvPicPr preferRelativeResize="0"/>
          <p:nvPr/>
        </p:nvPicPr>
        <p:blipFill rotWithShape="1">
          <a:blip r:embed="rId3">
            <a:alphaModFix/>
          </a:blip>
          <a:srcRect/>
          <a:stretch/>
        </p:blipFill>
        <p:spPr>
          <a:xfrm>
            <a:off x="942063" y="152400"/>
            <a:ext cx="7259865"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360000" y="360000"/>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en-US" sz="2800" b="1" dirty="0"/>
              <a:t>The Concept of API Endpoints</a:t>
            </a:r>
            <a:endParaRPr sz="2620" b="1" dirty="0"/>
          </a:p>
        </p:txBody>
      </p:sp>
      <p:sp>
        <p:nvSpPr>
          <p:cNvPr id="83" name="Google Shape;83;p6"/>
          <p:cNvSpPr txBox="1">
            <a:spLocks noGrp="1"/>
          </p:cNvSpPr>
          <p:nvPr>
            <p:ph type="body" idx="1"/>
          </p:nvPr>
        </p:nvSpPr>
        <p:spPr>
          <a:xfrm>
            <a:off x="293425" y="944250"/>
            <a:ext cx="8219100" cy="3894600"/>
          </a:xfrm>
          <a:prstGeom prst="rect">
            <a:avLst/>
          </a:prstGeom>
          <a:noFill/>
          <a:ln>
            <a:noFill/>
          </a:ln>
        </p:spPr>
        <p:txBody>
          <a:bodyPr spcFirstLastPara="1" wrap="square" lIns="0" tIns="91425" rIns="91425" bIns="91425" anchor="t" anchorCtr="0">
            <a:noAutofit/>
          </a:bodyPr>
          <a:lstStyle/>
          <a:p>
            <a:pPr marL="114300" indent="0">
              <a:buNone/>
            </a:pPr>
            <a:r>
              <a:rPr lang="en-US" sz="2000" dirty="0"/>
              <a:t>An endpoint defines a service or data point accessible through an API.</a:t>
            </a:r>
            <a:br>
              <a:rPr lang="en-US" sz="2000" dirty="0"/>
            </a:br>
            <a:r>
              <a:rPr lang="en-US" sz="2000" dirty="0"/>
              <a:t>An endpoint is typically defined as a URL and indicates which services or data are accessible through the API.</a:t>
            </a:r>
            <a:br>
              <a:rPr lang="en-US" sz="2000" dirty="0"/>
            </a:br>
            <a:r>
              <a:rPr lang="en-US" sz="2000" dirty="0"/>
              <a:t>For example, an endpoint to read user information in a database could be "</a:t>
            </a:r>
            <a:r>
              <a:rPr lang="en-US" sz="2000" dirty="0" err="1"/>
              <a:t>api.example.com</a:t>
            </a:r>
            <a:r>
              <a:rPr lang="en-US" sz="2000" dirty="0"/>
              <a:t>/users."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txBox="1">
            <a:spLocks noGrp="1"/>
          </p:cNvSpPr>
          <p:nvPr>
            <p:ph type="body" idx="1"/>
          </p:nvPr>
        </p:nvSpPr>
        <p:spPr>
          <a:xfrm>
            <a:off x="287350" y="195650"/>
            <a:ext cx="8219100" cy="4906500"/>
          </a:xfrm>
          <a:prstGeom prst="rect">
            <a:avLst/>
          </a:prstGeom>
          <a:noFill/>
          <a:ln>
            <a:noFill/>
          </a:ln>
        </p:spPr>
        <p:txBody>
          <a:bodyPr spcFirstLastPara="1" wrap="square" lIns="0" tIns="91425" rIns="91425" bIns="91425" anchor="t" anchorCtr="0">
            <a:noAutofit/>
          </a:bodyPr>
          <a:lstStyle/>
          <a:p>
            <a:r>
              <a:rPr lang="en-US" sz="2000" b="1" dirty="0">
                <a:solidFill>
                  <a:srgbClr val="7030A0"/>
                </a:solidFill>
              </a:rPr>
              <a:t>Example:</a:t>
            </a:r>
            <a:br>
              <a:rPr lang="en-US" sz="2000" dirty="0"/>
            </a:br>
            <a:r>
              <a:rPr lang="en-US" sz="2000" dirty="0"/>
              <a:t>An API for a library might have endpoints for searching the catalog, reading book information, or making reservations.</a:t>
            </a:r>
          </a:p>
          <a:p>
            <a:pPr marL="114300" indent="0">
              <a:buNone/>
            </a:pPr>
            <a:endParaRPr lang="en-US" sz="2000" dirty="0"/>
          </a:p>
          <a:p>
            <a:pPr>
              <a:buFont typeface="Arial" panose="020B0604020202020204" pitchFamily="34" charset="0"/>
              <a:buChar char="•"/>
            </a:pPr>
            <a:r>
              <a:rPr lang="en-US" sz="2000" dirty="0" err="1">
                <a:solidFill>
                  <a:srgbClr val="7030A0"/>
                </a:solidFill>
              </a:rPr>
              <a:t>api.library.com</a:t>
            </a:r>
            <a:r>
              <a:rPr lang="en-US" sz="2000" dirty="0">
                <a:solidFill>
                  <a:srgbClr val="7030A0"/>
                </a:solidFill>
              </a:rPr>
              <a:t>/search </a:t>
            </a:r>
            <a:r>
              <a:rPr lang="en-US" sz="2000" dirty="0"/>
              <a:t>allows users to search the library's catalog.</a:t>
            </a:r>
          </a:p>
          <a:p>
            <a:pPr marL="114300" indent="0">
              <a:buNone/>
            </a:pPr>
            <a:endParaRPr lang="en-US" sz="2000" dirty="0"/>
          </a:p>
          <a:p>
            <a:pPr>
              <a:buFont typeface="Arial" panose="020B0604020202020204" pitchFamily="34" charset="0"/>
              <a:buChar char="•"/>
            </a:pPr>
            <a:r>
              <a:rPr lang="en-US" sz="2000" dirty="0" err="1">
                <a:solidFill>
                  <a:srgbClr val="7030A0"/>
                </a:solidFill>
              </a:rPr>
              <a:t>api.library.com</a:t>
            </a:r>
            <a:r>
              <a:rPr lang="en-US" sz="2000" dirty="0">
                <a:solidFill>
                  <a:srgbClr val="7030A0"/>
                </a:solidFill>
              </a:rPr>
              <a:t>/books/{id}/cart </a:t>
            </a:r>
            <a:r>
              <a:rPr lang="en-US" sz="2000" dirty="0"/>
              <a:t>can be used to read information about a specific book by entering its catalog number in place of {id}.</a:t>
            </a:r>
          </a:p>
          <a:p>
            <a:pPr marL="114300" indent="0">
              <a:buNone/>
            </a:pPr>
            <a:endParaRPr lang="en-US" sz="2000" dirty="0"/>
          </a:p>
          <a:p>
            <a:pPr>
              <a:buFont typeface="Arial" panose="020B0604020202020204" pitchFamily="34" charset="0"/>
              <a:buChar char="•"/>
            </a:pPr>
            <a:r>
              <a:rPr lang="en-US" sz="2000" dirty="0" err="1">
                <a:solidFill>
                  <a:srgbClr val="7030A0"/>
                </a:solidFill>
              </a:rPr>
              <a:t>api.library.com</a:t>
            </a:r>
            <a:r>
              <a:rPr lang="en-US" sz="2000" dirty="0">
                <a:solidFill>
                  <a:srgbClr val="7030A0"/>
                </a:solidFill>
              </a:rPr>
              <a:t>/books/{id}/reserve </a:t>
            </a:r>
            <a:r>
              <a:rPr lang="en-US" sz="2000" dirty="0"/>
              <a:t>can be used to reserve a book.</a:t>
            </a:r>
          </a:p>
          <a:p>
            <a:pPr>
              <a:buFont typeface="Arial" panose="020B0604020202020204" pitchFamily="34" charset="0"/>
              <a:buChar char="•"/>
            </a:pPr>
            <a:r>
              <a:rPr lang="en-US" sz="2000" dirty="0"/>
              <a:t>https://</a:t>
            </a:r>
            <a:r>
              <a:rPr lang="en-US" sz="2000" dirty="0" err="1"/>
              <a:t>rickandmortyapi.com</a:t>
            </a:r>
            <a:r>
              <a:rPr lang="en-US" sz="2000" dirty="0"/>
              <a:t>/documentation/</a:t>
            </a:r>
          </a:p>
          <a:p>
            <a:pPr marL="0" lvl="0" indent="0" algn="l" rtl="0">
              <a:lnSpc>
                <a:spcPct val="150000"/>
              </a:lnSpc>
              <a:spcBef>
                <a:spcPts val="1200"/>
              </a:spcBef>
              <a:spcAft>
                <a:spcPts val="1200"/>
              </a:spcAft>
              <a:buSzPts val="1800"/>
              <a:buNone/>
            </a:pP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293425" y="330500"/>
            <a:ext cx="8520600" cy="42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990"/>
              <a:buNone/>
            </a:pPr>
            <a:r>
              <a:rPr lang="en-US" sz="2800" b="1" dirty="0"/>
              <a:t>The Concept of API Key</a:t>
            </a:r>
            <a:endParaRPr sz="2620" b="1" dirty="0"/>
          </a:p>
        </p:txBody>
      </p:sp>
      <p:sp>
        <p:nvSpPr>
          <p:cNvPr id="94" name="Google Shape;94;p8"/>
          <p:cNvSpPr txBox="1">
            <a:spLocks noGrp="1"/>
          </p:cNvSpPr>
          <p:nvPr>
            <p:ph type="body" idx="1"/>
          </p:nvPr>
        </p:nvSpPr>
        <p:spPr>
          <a:xfrm>
            <a:off x="293425" y="944250"/>
            <a:ext cx="8219100" cy="38946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1200"/>
              </a:spcBef>
              <a:spcAft>
                <a:spcPts val="0"/>
              </a:spcAft>
              <a:buSzPts val="1800"/>
              <a:buNone/>
            </a:pPr>
            <a:r>
              <a:rPr lang="en-US" sz="2000" dirty="0"/>
              <a:t>An API key is a unique identifier required to access an API.</a:t>
            </a:r>
            <a:br>
              <a:rPr lang="en-US" sz="2000" dirty="0"/>
            </a:br>
            <a:r>
              <a:rPr lang="en-US" sz="2000" dirty="0"/>
              <a:t>API providers use keys to limit and monitor access to the API. The API key is included in HTTP headers and validated by the provider.</a:t>
            </a:r>
            <a:br>
              <a:rPr lang="tr" sz="1900" dirty="0">
                <a:solidFill>
                  <a:srgbClr val="2F1C6A"/>
                </a:solidFill>
                <a:highlight>
                  <a:srgbClr val="FFFFFF"/>
                </a:highlight>
              </a:rPr>
            </a:br>
            <a:endParaRPr sz="1900" dirty="0">
              <a:solidFill>
                <a:srgbClr val="2F1C6A"/>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360000" y="236725"/>
            <a:ext cx="8520600" cy="426000"/>
          </a:xfrm>
          <a:prstGeom prst="rect">
            <a:avLst/>
          </a:prstGeom>
          <a:noFill/>
          <a:ln>
            <a:noFill/>
          </a:ln>
        </p:spPr>
        <p:txBody>
          <a:bodyPr spcFirstLastPara="1" wrap="square" lIns="0" tIns="0" rIns="0" bIns="0" anchor="t" anchorCtr="0">
            <a:noAutofit/>
          </a:bodyPr>
          <a:lstStyle/>
          <a:p>
            <a:r>
              <a:rPr lang="en-US" sz="2800" b="1" dirty="0"/>
              <a:t>Types of APIs:</a:t>
            </a:r>
            <a:endParaRPr lang="en-US" sz="2800" dirty="0"/>
          </a:p>
        </p:txBody>
      </p:sp>
      <p:sp>
        <p:nvSpPr>
          <p:cNvPr id="100" name="Google Shape;100;p9"/>
          <p:cNvSpPr txBox="1">
            <a:spLocks noGrp="1"/>
          </p:cNvSpPr>
          <p:nvPr>
            <p:ph type="body" idx="1"/>
          </p:nvPr>
        </p:nvSpPr>
        <p:spPr>
          <a:xfrm>
            <a:off x="304325" y="1078750"/>
            <a:ext cx="8219100" cy="3894600"/>
          </a:xfrm>
          <a:prstGeom prst="rect">
            <a:avLst/>
          </a:prstGeom>
          <a:noFill/>
          <a:ln>
            <a:noFill/>
          </a:ln>
        </p:spPr>
        <p:txBody>
          <a:bodyPr spcFirstLastPara="1" wrap="square" lIns="0" tIns="91425" rIns="91425" bIns="91425" anchor="t" anchorCtr="0">
            <a:noAutofit/>
          </a:bodyPr>
          <a:lstStyle/>
          <a:p>
            <a:pPr>
              <a:buFont typeface="Arial" panose="020B0604020202020204" pitchFamily="34" charset="0"/>
              <a:buChar char="•"/>
            </a:pPr>
            <a:r>
              <a:rPr lang="en-US" sz="2000" b="1" dirty="0"/>
              <a:t>Open API</a:t>
            </a:r>
            <a:r>
              <a:rPr lang="en-US" sz="2000" dirty="0"/>
              <a:t>: Accessible to everyone, with or without keys.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Internal API</a:t>
            </a:r>
            <a:r>
              <a:rPr lang="en-US" sz="2000" dirty="0"/>
              <a:t>: Used only by a specific organization, closed to others.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Partner API</a:t>
            </a:r>
            <a:r>
              <a:rPr lang="en-US" sz="2000" dirty="0"/>
              <a:t>: Designed for specific partnerships.</a:t>
            </a:r>
          </a:p>
          <a:p>
            <a:pPr marL="114300" indent="0">
              <a:buNone/>
            </a:pPr>
            <a:endParaRPr lang="en-US" sz="2000" dirty="0"/>
          </a:p>
          <a:p>
            <a:pPr>
              <a:buFont typeface="Arial" panose="020B0604020202020204" pitchFamily="34" charset="0"/>
              <a:buChar char="•"/>
            </a:pPr>
            <a:r>
              <a:rPr lang="en-US" sz="2000" b="1" dirty="0"/>
              <a:t>Composite API</a:t>
            </a:r>
            <a:r>
              <a:rPr lang="en-US" sz="2000" dirty="0"/>
              <a:t>: A combination of multiple APIs.</a:t>
            </a:r>
          </a:p>
          <a:p>
            <a:pPr marL="0" lvl="0" indent="0" algn="l" rtl="0">
              <a:lnSpc>
                <a:spcPct val="150000"/>
              </a:lnSpc>
              <a:spcBef>
                <a:spcPts val="1200"/>
              </a:spcBef>
              <a:spcAft>
                <a:spcPts val="1200"/>
              </a:spcAft>
              <a:buSzPts val="1800"/>
              <a:buNone/>
            </a:pPr>
            <a:endParaRPr sz="1900" dirty="0">
              <a:solidFill>
                <a:srgbClr val="2F1C6A"/>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4232</Words>
  <Application>Microsoft Macintosh PowerPoint</Application>
  <PresentationFormat>On-screen Show (16:9)</PresentationFormat>
  <Paragraphs>386</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Montserrat</vt:lpstr>
      <vt:lpstr>Poppins</vt:lpstr>
      <vt:lpstr>Simple Light</vt:lpstr>
      <vt:lpstr>API (Application Programming Interface)</vt:lpstr>
      <vt:lpstr>API Nedir?</vt:lpstr>
      <vt:lpstr>How Do APIs Work?</vt:lpstr>
      <vt:lpstr>PowerPoint Presentation</vt:lpstr>
      <vt:lpstr>PowerPoint Presentation</vt:lpstr>
      <vt:lpstr>The Concept of API Endpoints</vt:lpstr>
      <vt:lpstr>PowerPoint Presentation</vt:lpstr>
      <vt:lpstr>The Concept of API Key</vt:lpstr>
      <vt:lpstr>Types of APIs:</vt:lpstr>
      <vt:lpstr>What Are REST and SOAP APIs?</vt:lpstr>
      <vt:lpstr>PowerPoint Presentation</vt:lpstr>
      <vt:lpstr>Important Concepts:</vt:lpstr>
      <vt:lpstr>PowerPoint Presentation</vt:lpstr>
      <vt:lpstr>PowerPoint Presentation</vt:lpstr>
      <vt:lpstr>PowerPoint Presentation</vt:lpstr>
      <vt:lpstr>HTTP Protocols Nedir?</vt:lpstr>
      <vt:lpstr>Important! </vt:lpstr>
      <vt:lpstr>HTTP Status </vt:lpstr>
      <vt:lpstr>PowerPoint Presentation</vt:lpstr>
      <vt:lpstr>PowerPoint Presentation</vt:lpstr>
      <vt:lpstr>What is a Response?</vt:lpstr>
      <vt:lpstr>JSON Nedir?</vt:lpstr>
      <vt:lpstr>JSON structure</vt:lpstr>
      <vt:lpstr>PowerPoint Presentation</vt:lpstr>
      <vt:lpstr>PowerPoint Presentation</vt:lpstr>
      <vt:lpstr>XML Nedir?</vt:lpstr>
      <vt:lpstr>PowerPoint Presentation</vt:lpstr>
      <vt:lpstr>Javascript ‘de API'ye istek atma yolları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1</cp:revision>
  <dcterms:modified xsi:type="dcterms:W3CDTF">2024-10-09T18:51:07Z</dcterms:modified>
</cp:coreProperties>
</file>