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58" r:id="rId5"/>
    <p:sldId id="303" r:id="rId6"/>
    <p:sldId id="304" r:id="rId7"/>
    <p:sldId id="305" r:id="rId8"/>
    <p:sldId id="306" r:id="rId9"/>
    <p:sldId id="307" r:id="rId10"/>
    <p:sldId id="308" r:id="rId11"/>
    <p:sldId id="309" r:id="rId12"/>
    <p:sldId id="310" r:id="rId13"/>
    <p:sldId id="311" r:id="rId14"/>
    <p:sldId id="259" r:id="rId15"/>
    <p:sldId id="272" r:id="rId16"/>
    <p:sldId id="273" r:id="rId17"/>
    <p:sldId id="260" r:id="rId18"/>
    <p:sldId id="261" r:id="rId19"/>
    <p:sldId id="262" r:id="rId20"/>
    <p:sldId id="263" r:id="rId21"/>
    <p:sldId id="264" r:id="rId22"/>
    <p:sldId id="276" r:id="rId23"/>
    <p:sldId id="265" r:id="rId24"/>
    <p:sldId id="275" r:id="rId25"/>
    <p:sldId id="266" r:id="rId26"/>
    <p:sldId id="274" r:id="rId27"/>
    <p:sldId id="267" r:id="rId28"/>
    <p:sldId id="268" r:id="rId29"/>
    <p:sldId id="269" r:id="rId30"/>
    <p:sldId id="270" r:id="rId31"/>
    <p:sldId id="277" r:id="rId32"/>
    <p:sldId id="288" r:id="rId33"/>
    <p:sldId id="289" r:id="rId34"/>
    <p:sldId id="296" r:id="rId35"/>
    <p:sldId id="290" r:id="rId36"/>
    <p:sldId id="291" r:id="rId37"/>
    <p:sldId id="292" r:id="rId38"/>
    <p:sldId id="293" r:id="rId39"/>
    <p:sldId id="294" r:id="rId40"/>
    <p:sldId id="295" r:id="rId41"/>
    <p:sldId id="297" r:id="rId42"/>
    <p:sldId id="280" r:id="rId43"/>
    <p:sldId id="281" r:id="rId44"/>
    <p:sldId id="278" r:id="rId45"/>
    <p:sldId id="312" r:id="rId46"/>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DFC1-887A-AC95-6404-D060D99A5B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5F2CFF22-7B89-2C92-767E-08E52C2BC1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E63CC847-E2EA-61F6-D3DD-C4E629E4BA35}"/>
              </a:ext>
            </a:extLst>
          </p:cNvPr>
          <p:cNvSpPr>
            <a:spLocks noGrp="1"/>
          </p:cNvSpPr>
          <p:nvPr>
            <p:ph type="dt" sz="half" idx="10"/>
          </p:nvPr>
        </p:nvSpPr>
        <p:spPr/>
        <p:txBody>
          <a:bodyPr/>
          <a:lstStyle/>
          <a:p>
            <a:fld id="{CA4A19CA-6A8A-B14E-A0EB-CDAB0CB1BC50}" type="datetimeFigureOut">
              <a:rPr lang="en-TR" smtClean="0"/>
              <a:t>11.08.2024</a:t>
            </a:fld>
            <a:endParaRPr lang="en-TR"/>
          </a:p>
        </p:txBody>
      </p:sp>
      <p:sp>
        <p:nvSpPr>
          <p:cNvPr id="5" name="Footer Placeholder 4">
            <a:extLst>
              <a:ext uri="{FF2B5EF4-FFF2-40B4-BE49-F238E27FC236}">
                <a16:creationId xmlns:a16="http://schemas.microsoft.com/office/drawing/2014/main" id="{B9C826DF-D030-9DF0-9B4E-35E908C890E1}"/>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93EEAACD-B81E-4433-026B-047F94F86D93}"/>
              </a:ext>
            </a:extLst>
          </p:cNvPr>
          <p:cNvSpPr>
            <a:spLocks noGrp="1"/>
          </p:cNvSpPr>
          <p:nvPr>
            <p:ph type="sldNum" sz="quarter" idx="12"/>
          </p:nvPr>
        </p:nvSpPr>
        <p:spPr/>
        <p:txBody>
          <a:bodyPr/>
          <a:lstStyle/>
          <a:p>
            <a:fld id="{027939EE-1406-B948-A0DB-C32332BFD28D}" type="slidenum">
              <a:rPr lang="en-TR" smtClean="0"/>
              <a:t>‹#›</a:t>
            </a:fld>
            <a:endParaRPr lang="en-TR"/>
          </a:p>
        </p:txBody>
      </p:sp>
    </p:spTree>
    <p:extLst>
      <p:ext uri="{BB962C8B-B14F-4D97-AF65-F5344CB8AC3E}">
        <p14:creationId xmlns:p14="http://schemas.microsoft.com/office/powerpoint/2010/main" val="2641374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20E4-18BF-3088-49E1-C0B11277E4B7}"/>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9ED31A07-0D01-CEEC-6CE2-F51BA82517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7E9F4538-69AE-2D96-CBC7-576D321F3029}"/>
              </a:ext>
            </a:extLst>
          </p:cNvPr>
          <p:cNvSpPr>
            <a:spLocks noGrp="1"/>
          </p:cNvSpPr>
          <p:nvPr>
            <p:ph type="dt" sz="half" idx="10"/>
          </p:nvPr>
        </p:nvSpPr>
        <p:spPr/>
        <p:txBody>
          <a:bodyPr/>
          <a:lstStyle/>
          <a:p>
            <a:fld id="{CA4A19CA-6A8A-B14E-A0EB-CDAB0CB1BC50}" type="datetimeFigureOut">
              <a:rPr lang="en-TR" smtClean="0"/>
              <a:t>11.08.2024</a:t>
            </a:fld>
            <a:endParaRPr lang="en-TR"/>
          </a:p>
        </p:txBody>
      </p:sp>
      <p:sp>
        <p:nvSpPr>
          <p:cNvPr id="5" name="Footer Placeholder 4">
            <a:extLst>
              <a:ext uri="{FF2B5EF4-FFF2-40B4-BE49-F238E27FC236}">
                <a16:creationId xmlns:a16="http://schemas.microsoft.com/office/drawing/2014/main" id="{FCC9A26C-D5DD-B715-CEBF-75B5BCC1F512}"/>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B2FC4D17-908A-F48C-DEB6-0639CBA811D7}"/>
              </a:ext>
            </a:extLst>
          </p:cNvPr>
          <p:cNvSpPr>
            <a:spLocks noGrp="1"/>
          </p:cNvSpPr>
          <p:nvPr>
            <p:ph type="sldNum" sz="quarter" idx="12"/>
          </p:nvPr>
        </p:nvSpPr>
        <p:spPr/>
        <p:txBody>
          <a:bodyPr/>
          <a:lstStyle/>
          <a:p>
            <a:fld id="{027939EE-1406-B948-A0DB-C32332BFD28D}" type="slidenum">
              <a:rPr lang="en-TR" smtClean="0"/>
              <a:t>‹#›</a:t>
            </a:fld>
            <a:endParaRPr lang="en-TR"/>
          </a:p>
        </p:txBody>
      </p:sp>
    </p:spTree>
    <p:extLst>
      <p:ext uri="{BB962C8B-B14F-4D97-AF65-F5344CB8AC3E}">
        <p14:creationId xmlns:p14="http://schemas.microsoft.com/office/powerpoint/2010/main" val="2405570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3519EA-C7F6-FF76-10A0-6C13F7F9E7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0ABB2961-A3BD-79A6-A173-A77A9B12D9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05C46CA9-41B8-3911-E7E5-7D997BA06E6D}"/>
              </a:ext>
            </a:extLst>
          </p:cNvPr>
          <p:cNvSpPr>
            <a:spLocks noGrp="1"/>
          </p:cNvSpPr>
          <p:nvPr>
            <p:ph type="dt" sz="half" idx="10"/>
          </p:nvPr>
        </p:nvSpPr>
        <p:spPr/>
        <p:txBody>
          <a:bodyPr/>
          <a:lstStyle/>
          <a:p>
            <a:fld id="{CA4A19CA-6A8A-B14E-A0EB-CDAB0CB1BC50}" type="datetimeFigureOut">
              <a:rPr lang="en-TR" smtClean="0"/>
              <a:t>11.08.2024</a:t>
            </a:fld>
            <a:endParaRPr lang="en-TR"/>
          </a:p>
        </p:txBody>
      </p:sp>
      <p:sp>
        <p:nvSpPr>
          <p:cNvPr id="5" name="Footer Placeholder 4">
            <a:extLst>
              <a:ext uri="{FF2B5EF4-FFF2-40B4-BE49-F238E27FC236}">
                <a16:creationId xmlns:a16="http://schemas.microsoft.com/office/drawing/2014/main" id="{21D21407-2E98-521C-129A-C3AF2C23B869}"/>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A386674C-F408-7889-8787-19CF7A797DFF}"/>
              </a:ext>
            </a:extLst>
          </p:cNvPr>
          <p:cNvSpPr>
            <a:spLocks noGrp="1"/>
          </p:cNvSpPr>
          <p:nvPr>
            <p:ph type="sldNum" sz="quarter" idx="12"/>
          </p:nvPr>
        </p:nvSpPr>
        <p:spPr/>
        <p:txBody>
          <a:bodyPr/>
          <a:lstStyle/>
          <a:p>
            <a:fld id="{027939EE-1406-B948-A0DB-C32332BFD28D}" type="slidenum">
              <a:rPr lang="en-TR" smtClean="0"/>
              <a:t>‹#›</a:t>
            </a:fld>
            <a:endParaRPr lang="en-TR"/>
          </a:p>
        </p:txBody>
      </p:sp>
    </p:spTree>
    <p:extLst>
      <p:ext uri="{BB962C8B-B14F-4D97-AF65-F5344CB8AC3E}">
        <p14:creationId xmlns:p14="http://schemas.microsoft.com/office/powerpoint/2010/main" val="225670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B12E-0776-87D3-4373-15D6E5B8E19E}"/>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AECF2E44-59BA-8C9B-ABFB-2B2B477AEF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BC753A7C-73A8-AF86-7789-032B25963F67}"/>
              </a:ext>
            </a:extLst>
          </p:cNvPr>
          <p:cNvSpPr>
            <a:spLocks noGrp="1"/>
          </p:cNvSpPr>
          <p:nvPr>
            <p:ph type="dt" sz="half" idx="10"/>
          </p:nvPr>
        </p:nvSpPr>
        <p:spPr/>
        <p:txBody>
          <a:bodyPr/>
          <a:lstStyle/>
          <a:p>
            <a:fld id="{CA4A19CA-6A8A-B14E-A0EB-CDAB0CB1BC50}" type="datetimeFigureOut">
              <a:rPr lang="en-TR" smtClean="0"/>
              <a:t>11.08.2024</a:t>
            </a:fld>
            <a:endParaRPr lang="en-TR"/>
          </a:p>
        </p:txBody>
      </p:sp>
      <p:sp>
        <p:nvSpPr>
          <p:cNvPr id="5" name="Footer Placeholder 4">
            <a:extLst>
              <a:ext uri="{FF2B5EF4-FFF2-40B4-BE49-F238E27FC236}">
                <a16:creationId xmlns:a16="http://schemas.microsoft.com/office/drawing/2014/main" id="{DCF00447-5057-00F7-A784-F1F4CA2EE7B7}"/>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5220D03A-94A4-D7D5-00F9-E9187F70C185}"/>
              </a:ext>
            </a:extLst>
          </p:cNvPr>
          <p:cNvSpPr>
            <a:spLocks noGrp="1"/>
          </p:cNvSpPr>
          <p:nvPr>
            <p:ph type="sldNum" sz="quarter" idx="12"/>
          </p:nvPr>
        </p:nvSpPr>
        <p:spPr/>
        <p:txBody>
          <a:bodyPr/>
          <a:lstStyle/>
          <a:p>
            <a:fld id="{027939EE-1406-B948-A0DB-C32332BFD28D}" type="slidenum">
              <a:rPr lang="en-TR" smtClean="0"/>
              <a:t>‹#›</a:t>
            </a:fld>
            <a:endParaRPr lang="en-TR"/>
          </a:p>
        </p:txBody>
      </p:sp>
    </p:spTree>
    <p:extLst>
      <p:ext uri="{BB962C8B-B14F-4D97-AF65-F5344CB8AC3E}">
        <p14:creationId xmlns:p14="http://schemas.microsoft.com/office/powerpoint/2010/main" val="298248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DF52-4701-86D4-E73E-51BA0E295B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122AAEF8-EE00-BDAD-D2B9-63899DFCC5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FDE169-A90F-12EA-F9EE-FC97CD6D9D40}"/>
              </a:ext>
            </a:extLst>
          </p:cNvPr>
          <p:cNvSpPr>
            <a:spLocks noGrp="1"/>
          </p:cNvSpPr>
          <p:nvPr>
            <p:ph type="dt" sz="half" idx="10"/>
          </p:nvPr>
        </p:nvSpPr>
        <p:spPr/>
        <p:txBody>
          <a:bodyPr/>
          <a:lstStyle/>
          <a:p>
            <a:fld id="{CA4A19CA-6A8A-B14E-A0EB-CDAB0CB1BC50}" type="datetimeFigureOut">
              <a:rPr lang="en-TR" smtClean="0"/>
              <a:t>11.08.2024</a:t>
            </a:fld>
            <a:endParaRPr lang="en-TR"/>
          </a:p>
        </p:txBody>
      </p:sp>
      <p:sp>
        <p:nvSpPr>
          <p:cNvPr id="5" name="Footer Placeholder 4">
            <a:extLst>
              <a:ext uri="{FF2B5EF4-FFF2-40B4-BE49-F238E27FC236}">
                <a16:creationId xmlns:a16="http://schemas.microsoft.com/office/drawing/2014/main" id="{53E33C05-CE23-5786-7BD5-BB22694E5BE9}"/>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1DEE8314-E05A-97AE-3458-47E3EFD5F5E9}"/>
              </a:ext>
            </a:extLst>
          </p:cNvPr>
          <p:cNvSpPr>
            <a:spLocks noGrp="1"/>
          </p:cNvSpPr>
          <p:nvPr>
            <p:ph type="sldNum" sz="quarter" idx="12"/>
          </p:nvPr>
        </p:nvSpPr>
        <p:spPr/>
        <p:txBody>
          <a:bodyPr/>
          <a:lstStyle/>
          <a:p>
            <a:fld id="{027939EE-1406-B948-A0DB-C32332BFD28D}" type="slidenum">
              <a:rPr lang="en-TR" smtClean="0"/>
              <a:t>‹#›</a:t>
            </a:fld>
            <a:endParaRPr lang="en-TR"/>
          </a:p>
        </p:txBody>
      </p:sp>
    </p:spTree>
    <p:extLst>
      <p:ext uri="{BB962C8B-B14F-4D97-AF65-F5344CB8AC3E}">
        <p14:creationId xmlns:p14="http://schemas.microsoft.com/office/powerpoint/2010/main" val="1301688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3B64-1083-E5BD-996B-81E0DA3C8945}"/>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136F6B40-8BA4-21BE-D104-1EF5CFA50E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3B2A57DB-4004-591E-30B2-08C888B03E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168F9FBD-8F36-6793-D420-6E1B7DF39B15}"/>
              </a:ext>
            </a:extLst>
          </p:cNvPr>
          <p:cNvSpPr>
            <a:spLocks noGrp="1"/>
          </p:cNvSpPr>
          <p:nvPr>
            <p:ph type="dt" sz="half" idx="10"/>
          </p:nvPr>
        </p:nvSpPr>
        <p:spPr/>
        <p:txBody>
          <a:bodyPr/>
          <a:lstStyle/>
          <a:p>
            <a:fld id="{CA4A19CA-6A8A-B14E-A0EB-CDAB0CB1BC50}" type="datetimeFigureOut">
              <a:rPr lang="en-TR" smtClean="0"/>
              <a:t>11.08.2024</a:t>
            </a:fld>
            <a:endParaRPr lang="en-TR"/>
          </a:p>
        </p:txBody>
      </p:sp>
      <p:sp>
        <p:nvSpPr>
          <p:cNvPr id="6" name="Footer Placeholder 5">
            <a:extLst>
              <a:ext uri="{FF2B5EF4-FFF2-40B4-BE49-F238E27FC236}">
                <a16:creationId xmlns:a16="http://schemas.microsoft.com/office/drawing/2014/main" id="{7A2D3953-9356-8C0E-8A76-D9F1AFF81632}"/>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F62766D4-B701-9AF7-E385-135B5C332035}"/>
              </a:ext>
            </a:extLst>
          </p:cNvPr>
          <p:cNvSpPr>
            <a:spLocks noGrp="1"/>
          </p:cNvSpPr>
          <p:nvPr>
            <p:ph type="sldNum" sz="quarter" idx="12"/>
          </p:nvPr>
        </p:nvSpPr>
        <p:spPr/>
        <p:txBody>
          <a:bodyPr/>
          <a:lstStyle/>
          <a:p>
            <a:fld id="{027939EE-1406-B948-A0DB-C32332BFD28D}" type="slidenum">
              <a:rPr lang="en-TR" smtClean="0"/>
              <a:t>‹#›</a:t>
            </a:fld>
            <a:endParaRPr lang="en-TR"/>
          </a:p>
        </p:txBody>
      </p:sp>
    </p:spTree>
    <p:extLst>
      <p:ext uri="{BB962C8B-B14F-4D97-AF65-F5344CB8AC3E}">
        <p14:creationId xmlns:p14="http://schemas.microsoft.com/office/powerpoint/2010/main" val="2338548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0A8A-C9DD-6887-AE89-E3D8CBEC08EF}"/>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A5899755-C283-3329-CCC5-9AD7F6C0EE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0128F2-3E22-FB39-2410-FC20E3566D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9CD08938-7EDC-07F5-76B8-11C38AC781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9D7855-BFA5-EC32-B925-1901330745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8750B3C7-D1C9-40D4-D545-899F930B615C}"/>
              </a:ext>
            </a:extLst>
          </p:cNvPr>
          <p:cNvSpPr>
            <a:spLocks noGrp="1"/>
          </p:cNvSpPr>
          <p:nvPr>
            <p:ph type="dt" sz="half" idx="10"/>
          </p:nvPr>
        </p:nvSpPr>
        <p:spPr/>
        <p:txBody>
          <a:bodyPr/>
          <a:lstStyle/>
          <a:p>
            <a:fld id="{CA4A19CA-6A8A-B14E-A0EB-CDAB0CB1BC50}" type="datetimeFigureOut">
              <a:rPr lang="en-TR" smtClean="0"/>
              <a:t>11.08.2024</a:t>
            </a:fld>
            <a:endParaRPr lang="en-TR"/>
          </a:p>
        </p:txBody>
      </p:sp>
      <p:sp>
        <p:nvSpPr>
          <p:cNvPr id="8" name="Footer Placeholder 7">
            <a:extLst>
              <a:ext uri="{FF2B5EF4-FFF2-40B4-BE49-F238E27FC236}">
                <a16:creationId xmlns:a16="http://schemas.microsoft.com/office/drawing/2014/main" id="{818D2380-CBEF-75FD-C9F3-946CC0C191D1}"/>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217F8470-A45D-4E1A-BC81-2A94667B73FD}"/>
              </a:ext>
            </a:extLst>
          </p:cNvPr>
          <p:cNvSpPr>
            <a:spLocks noGrp="1"/>
          </p:cNvSpPr>
          <p:nvPr>
            <p:ph type="sldNum" sz="quarter" idx="12"/>
          </p:nvPr>
        </p:nvSpPr>
        <p:spPr/>
        <p:txBody>
          <a:bodyPr/>
          <a:lstStyle/>
          <a:p>
            <a:fld id="{027939EE-1406-B948-A0DB-C32332BFD28D}" type="slidenum">
              <a:rPr lang="en-TR" smtClean="0"/>
              <a:t>‹#›</a:t>
            </a:fld>
            <a:endParaRPr lang="en-TR"/>
          </a:p>
        </p:txBody>
      </p:sp>
    </p:spTree>
    <p:extLst>
      <p:ext uri="{BB962C8B-B14F-4D97-AF65-F5344CB8AC3E}">
        <p14:creationId xmlns:p14="http://schemas.microsoft.com/office/powerpoint/2010/main" val="13862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9C19-88CD-6D69-D22B-3CB68E8BD0BC}"/>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72997407-19A5-EF87-38D1-E5836DDC6408}"/>
              </a:ext>
            </a:extLst>
          </p:cNvPr>
          <p:cNvSpPr>
            <a:spLocks noGrp="1"/>
          </p:cNvSpPr>
          <p:nvPr>
            <p:ph type="dt" sz="half" idx="10"/>
          </p:nvPr>
        </p:nvSpPr>
        <p:spPr/>
        <p:txBody>
          <a:bodyPr/>
          <a:lstStyle/>
          <a:p>
            <a:fld id="{CA4A19CA-6A8A-B14E-A0EB-CDAB0CB1BC50}" type="datetimeFigureOut">
              <a:rPr lang="en-TR" smtClean="0"/>
              <a:t>11.08.2024</a:t>
            </a:fld>
            <a:endParaRPr lang="en-TR"/>
          </a:p>
        </p:txBody>
      </p:sp>
      <p:sp>
        <p:nvSpPr>
          <p:cNvPr id="4" name="Footer Placeholder 3">
            <a:extLst>
              <a:ext uri="{FF2B5EF4-FFF2-40B4-BE49-F238E27FC236}">
                <a16:creationId xmlns:a16="http://schemas.microsoft.com/office/drawing/2014/main" id="{E61715A6-2E0D-B59A-2468-C79E82BBE45D}"/>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B7F15E51-4322-DD63-ED9A-0A17940EB5E7}"/>
              </a:ext>
            </a:extLst>
          </p:cNvPr>
          <p:cNvSpPr>
            <a:spLocks noGrp="1"/>
          </p:cNvSpPr>
          <p:nvPr>
            <p:ph type="sldNum" sz="quarter" idx="12"/>
          </p:nvPr>
        </p:nvSpPr>
        <p:spPr/>
        <p:txBody>
          <a:bodyPr/>
          <a:lstStyle/>
          <a:p>
            <a:fld id="{027939EE-1406-B948-A0DB-C32332BFD28D}" type="slidenum">
              <a:rPr lang="en-TR" smtClean="0"/>
              <a:t>‹#›</a:t>
            </a:fld>
            <a:endParaRPr lang="en-TR"/>
          </a:p>
        </p:txBody>
      </p:sp>
    </p:spTree>
    <p:extLst>
      <p:ext uri="{BB962C8B-B14F-4D97-AF65-F5344CB8AC3E}">
        <p14:creationId xmlns:p14="http://schemas.microsoft.com/office/powerpoint/2010/main" val="366118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5C1DCD-6BEE-EE1E-F8F5-A14D03226F42}"/>
              </a:ext>
            </a:extLst>
          </p:cNvPr>
          <p:cNvSpPr>
            <a:spLocks noGrp="1"/>
          </p:cNvSpPr>
          <p:nvPr>
            <p:ph type="dt" sz="half" idx="10"/>
          </p:nvPr>
        </p:nvSpPr>
        <p:spPr/>
        <p:txBody>
          <a:bodyPr/>
          <a:lstStyle/>
          <a:p>
            <a:fld id="{CA4A19CA-6A8A-B14E-A0EB-CDAB0CB1BC50}" type="datetimeFigureOut">
              <a:rPr lang="en-TR" smtClean="0"/>
              <a:t>11.08.2024</a:t>
            </a:fld>
            <a:endParaRPr lang="en-TR"/>
          </a:p>
        </p:txBody>
      </p:sp>
      <p:sp>
        <p:nvSpPr>
          <p:cNvPr id="3" name="Footer Placeholder 2">
            <a:extLst>
              <a:ext uri="{FF2B5EF4-FFF2-40B4-BE49-F238E27FC236}">
                <a16:creationId xmlns:a16="http://schemas.microsoft.com/office/drawing/2014/main" id="{D67D5D4B-3D1C-5ABD-8A2B-6C69FE9DE990}"/>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1CD518F8-9C5B-5564-D484-E47BF636F69B}"/>
              </a:ext>
            </a:extLst>
          </p:cNvPr>
          <p:cNvSpPr>
            <a:spLocks noGrp="1"/>
          </p:cNvSpPr>
          <p:nvPr>
            <p:ph type="sldNum" sz="quarter" idx="12"/>
          </p:nvPr>
        </p:nvSpPr>
        <p:spPr/>
        <p:txBody>
          <a:bodyPr/>
          <a:lstStyle/>
          <a:p>
            <a:fld id="{027939EE-1406-B948-A0DB-C32332BFD28D}" type="slidenum">
              <a:rPr lang="en-TR" smtClean="0"/>
              <a:t>‹#›</a:t>
            </a:fld>
            <a:endParaRPr lang="en-TR"/>
          </a:p>
        </p:txBody>
      </p:sp>
    </p:spTree>
    <p:extLst>
      <p:ext uri="{BB962C8B-B14F-4D97-AF65-F5344CB8AC3E}">
        <p14:creationId xmlns:p14="http://schemas.microsoft.com/office/powerpoint/2010/main" val="2813298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3171-44A4-25EA-575D-D0DF5B0B2F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1FE94C48-0B98-005F-2644-63F7747FD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B6B01019-FD9F-0311-2F67-63B8CE838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D6918-3425-EA76-96E9-F5703A0BD291}"/>
              </a:ext>
            </a:extLst>
          </p:cNvPr>
          <p:cNvSpPr>
            <a:spLocks noGrp="1"/>
          </p:cNvSpPr>
          <p:nvPr>
            <p:ph type="dt" sz="half" idx="10"/>
          </p:nvPr>
        </p:nvSpPr>
        <p:spPr/>
        <p:txBody>
          <a:bodyPr/>
          <a:lstStyle/>
          <a:p>
            <a:fld id="{CA4A19CA-6A8A-B14E-A0EB-CDAB0CB1BC50}" type="datetimeFigureOut">
              <a:rPr lang="en-TR" smtClean="0"/>
              <a:t>11.08.2024</a:t>
            </a:fld>
            <a:endParaRPr lang="en-TR"/>
          </a:p>
        </p:txBody>
      </p:sp>
      <p:sp>
        <p:nvSpPr>
          <p:cNvPr id="6" name="Footer Placeholder 5">
            <a:extLst>
              <a:ext uri="{FF2B5EF4-FFF2-40B4-BE49-F238E27FC236}">
                <a16:creationId xmlns:a16="http://schemas.microsoft.com/office/drawing/2014/main" id="{3146D6F0-0FCF-CC83-7931-AAED6B0868AA}"/>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EAF85F15-BA52-ED62-8371-C18DEA27D071}"/>
              </a:ext>
            </a:extLst>
          </p:cNvPr>
          <p:cNvSpPr>
            <a:spLocks noGrp="1"/>
          </p:cNvSpPr>
          <p:nvPr>
            <p:ph type="sldNum" sz="quarter" idx="12"/>
          </p:nvPr>
        </p:nvSpPr>
        <p:spPr/>
        <p:txBody>
          <a:bodyPr/>
          <a:lstStyle/>
          <a:p>
            <a:fld id="{027939EE-1406-B948-A0DB-C32332BFD28D}" type="slidenum">
              <a:rPr lang="en-TR" smtClean="0"/>
              <a:t>‹#›</a:t>
            </a:fld>
            <a:endParaRPr lang="en-TR"/>
          </a:p>
        </p:txBody>
      </p:sp>
    </p:spTree>
    <p:extLst>
      <p:ext uri="{BB962C8B-B14F-4D97-AF65-F5344CB8AC3E}">
        <p14:creationId xmlns:p14="http://schemas.microsoft.com/office/powerpoint/2010/main" val="146835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024C-6266-A788-F2AC-447F676EE4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D5BECFD1-6BDE-DCE0-C885-9A96E18926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36302D24-F656-427D-AEE4-B34D13278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C88DC9-F89E-D9F7-CB46-8B2B2A02573E}"/>
              </a:ext>
            </a:extLst>
          </p:cNvPr>
          <p:cNvSpPr>
            <a:spLocks noGrp="1"/>
          </p:cNvSpPr>
          <p:nvPr>
            <p:ph type="dt" sz="half" idx="10"/>
          </p:nvPr>
        </p:nvSpPr>
        <p:spPr/>
        <p:txBody>
          <a:bodyPr/>
          <a:lstStyle/>
          <a:p>
            <a:fld id="{CA4A19CA-6A8A-B14E-A0EB-CDAB0CB1BC50}" type="datetimeFigureOut">
              <a:rPr lang="en-TR" smtClean="0"/>
              <a:t>11.08.2024</a:t>
            </a:fld>
            <a:endParaRPr lang="en-TR"/>
          </a:p>
        </p:txBody>
      </p:sp>
      <p:sp>
        <p:nvSpPr>
          <p:cNvPr id="6" name="Footer Placeholder 5">
            <a:extLst>
              <a:ext uri="{FF2B5EF4-FFF2-40B4-BE49-F238E27FC236}">
                <a16:creationId xmlns:a16="http://schemas.microsoft.com/office/drawing/2014/main" id="{61CC1F02-3BE9-5158-DDAE-34CF4A3CF17B}"/>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D2ACAEF0-E481-20F4-80DA-40BA28E76E64}"/>
              </a:ext>
            </a:extLst>
          </p:cNvPr>
          <p:cNvSpPr>
            <a:spLocks noGrp="1"/>
          </p:cNvSpPr>
          <p:nvPr>
            <p:ph type="sldNum" sz="quarter" idx="12"/>
          </p:nvPr>
        </p:nvSpPr>
        <p:spPr/>
        <p:txBody>
          <a:bodyPr/>
          <a:lstStyle/>
          <a:p>
            <a:fld id="{027939EE-1406-B948-A0DB-C32332BFD28D}" type="slidenum">
              <a:rPr lang="en-TR" smtClean="0"/>
              <a:t>‹#›</a:t>
            </a:fld>
            <a:endParaRPr lang="en-TR"/>
          </a:p>
        </p:txBody>
      </p:sp>
    </p:spTree>
    <p:extLst>
      <p:ext uri="{BB962C8B-B14F-4D97-AF65-F5344CB8AC3E}">
        <p14:creationId xmlns:p14="http://schemas.microsoft.com/office/powerpoint/2010/main" val="118959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9DA530-72EB-DB03-CC5D-D255E245B3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AB270A7C-C98C-521D-06A4-FD643D35A4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CCD9C69E-8373-6F0C-727D-94604D8B58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19CA-6A8A-B14E-A0EB-CDAB0CB1BC50}" type="datetimeFigureOut">
              <a:rPr lang="en-TR" smtClean="0"/>
              <a:t>11.08.2024</a:t>
            </a:fld>
            <a:endParaRPr lang="en-TR"/>
          </a:p>
        </p:txBody>
      </p:sp>
      <p:sp>
        <p:nvSpPr>
          <p:cNvPr id="5" name="Footer Placeholder 4">
            <a:extLst>
              <a:ext uri="{FF2B5EF4-FFF2-40B4-BE49-F238E27FC236}">
                <a16:creationId xmlns:a16="http://schemas.microsoft.com/office/drawing/2014/main" id="{13ACFA90-1B70-5BD6-71D5-D3481B65FE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R"/>
          </a:p>
        </p:txBody>
      </p:sp>
      <p:sp>
        <p:nvSpPr>
          <p:cNvPr id="6" name="Slide Number Placeholder 5">
            <a:extLst>
              <a:ext uri="{FF2B5EF4-FFF2-40B4-BE49-F238E27FC236}">
                <a16:creationId xmlns:a16="http://schemas.microsoft.com/office/drawing/2014/main" id="{05DC9D6D-BC04-B537-20A6-1C60195C9D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7939EE-1406-B948-A0DB-C32332BFD28D}" type="slidenum">
              <a:rPr lang="en-TR" smtClean="0"/>
              <a:t>‹#›</a:t>
            </a:fld>
            <a:endParaRPr lang="en-TR"/>
          </a:p>
        </p:txBody>
      </p:sp>
    </p:spTree>
    <p:extLst>
      <p:ext uri="{BB962C8B-B14F-4D97-AF65-F5344CB8AC3E}">
        <p14:creationId xmlns:p14="http://schemas.microsoft.com/office/powerpoint/2010/main" val="3916031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lideshare.net/AngelaDeHart/what-is-an-algorithm-13075802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zenflowchart.com/flowchar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zenflowchart.com/flowchar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67FA-2EB5-364D-CC86-464FE5061B7D}"/>
              </a:ext>
            </a:extLst>
          </p:cNvPr>
          <p:cNvSpPr>
            <a:spLocks noGrp="1"/>
          </p:cNvSpPr>
          <p:nvPr>
            <p:ph type="ctrTitle"/>
          </p:nvPr>
        </p:nvSpPr>
        <p:spPr/>
        <p:txBody>
          <a:bodyPr/>
          <a:lstStyle/>
          <a:p>
            <a:r>
              <a:rPr lang="tr-TR" dirty="0" err="1"/>
              <a:t>Algorithms</a:t>
            </a:r>
            <a:r>
              <a:rPr lang="tr-TR" dirty="0"/>
              <a:t> &amp; </a:t>
            </a:r>
            <a:r>
              <a:rPr lang="tr-TR" dirty="0" err="1"/>
              <a:t>Flowcharts</a:t>
            </a:r>
            <a:endParaRPr lang="en-TR" dirty="0"/>
          </a:p>
        </p:txBody>
      </p:sp>
      <p:sp>
        <p:nvSpPr>
          <p:cNvPr id="3" name="Subtitle 2">
            <a:extLst>
              <a:ext uri="{FF2B5EF4-FFF2-40B4-BE49-F238E27FC236}">
                <a16:creationId xmlns:a16="http://schemas.microsoft.com/office/drawing/2014/main" id="{DA728A26-6C62-8D81-4922-371342F48D12}"/>
              </a:ext>
            </a:extLst>
          </p:cNvPr>
          <p:cNvSpPr>
            <a:spLocks noGrp="1"/>
          </p:cNvSpPr>
          <p:nvPr>
            <p:ph type="subTitle" idx="1"/>
          </p:nvPr>
        </p:nvSpPr>
        <p:spPr/>
        <p:txBody>
          <a:bodyPr/>
          <a:lstStyle/>
          <a:p>
            <a:endParaRPr lang="en-US" dirty="0"/>
          </a:p>
          <a:p>
            <a:r>
              <a:rPr lang="en-US" dirty="0"/>
              <a:t>F</a:t>
            </a:r>
            <a:r>
              <a:rPr lang="en-TR" dirty="0"/>
              <a:t>atma Aktaş / Frontend Developer </a:t>
            </a:r>
          </a:p>
          <a:p>
            <a:r>
              <a:rPr lang="en-TR" dirty="0"/>
              <a:t>Udemig Job Guaranteed Software Academy</a:t>
            </a:r>
          </a:p>
        </p:txBody>
      </p:sp>
      <p:pic>
        <p:nvPicPr>
          <p:cNvPr id="1026" name="Picture 2" descr="What is an Algorithm?">
            <a:extLst>
              <a:ext uri="{FF2B5EF4-FFF2-40B4-BE49-F238E27FC236}">
                <a16:creationId xmlns:a16="http://schemas.microsoft.com/office/drawing/2014/main" id="{A742662D-79A6-F290-A93B-72BDEDC1F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9516" y="0"/>
            <a:ext cx="2712484" cy="2712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136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8F59-9D4F-931B-A372-74E8DA10CF77}"/>
              </a:ext>
            </a:extLst>
          </p:cNvPr>
          <p:cNvSpPr>
            <a:spLocks noGrp="1"/>
          </p:cNvSpPr>
          <p:nvPr>
            <p:ph type="title"/>
          </p:nvPr>
        </p:nvSpPr>
        <p:spPr/>
        <p:txBody>
          <a:bodyPr/>
          <a:lstStyle/>
          <a:p>
            <a:r>
              <a:rPr lang="tr-TR" dirty="0"/>
              <a:t>Example-7:</a:t>
            </a:r>
            <a:endParaRPr lang="en-TR" dirty="0"/>
          </a:p>
        </p:txBody>
      </p:sp>
      <p:sp>
        <p:nvSpPr>
          <p:cNvPr id="3" name="Content Placeholder 2">
            <a:extLst>
              <a:ext uri="{FF2B5EF4-FFF2-40B4-BE49-F238E27FC236}">
                <a16:creationId xmlns:a16="http://schemas.microsoft.com/office/drawing/2014/main" id="{FB2C80C6-98CA-350D-6FC3-CFDCDCE846A1}"/>
              </a:ext>
            </a:extLst>
          </p:cNvPr>
          <p:cNvSpPr>
            <a:spLocks noGrp="1"/>
          </p:cNvSpPr>
          <p:nvPr>
            <p:ph idx="1"/>
          </p:nvPr>
        </p:nvSpPr>
        <p:spPr/>
        <p:txBody>
          <a:bodyPr>
            <a:normAutofit fontScale="92500" lnSpcReduction="10000"/>
          </a:bodyPr>
          <a:lstStyle/>
          <a:p>
            <a:r>
              <a:rPr lang="en-US" b="1" dirty="0"/>
              <a:t> Cooking Pasta</a:t>
            </a:r>
          </a:p>
          <a:p>
            <a:pPr>
              <a:buFont typeface="Arial" panose="020B0604020202020204" pitchFamily="34" charset="0"/>
              <a:buChar char="•"/>
            </a:pPr>
            <a:r>
              <a:rPr lang="en-US" b="1" dirty="0"/>
              <a:t>Algorithm</a:t>
            </a:r>
            <a:r>
              <a:rPr lang="en-US" dirty="0"/>
              <a:t>:</a:t>
            </a:r>
          </a:p>
          <a:p>
            <a:pPr marL="742950" lvl="1" indent="-285750">
              <a:buFont typeface="Arial" panose="020B0604020202020204" pitchFamily="34" charset="0"/>
              <a:buChar char="•"/>
            </a:pPr>
            <a:r>
              <a:rPr lang="en-US" dirty="0"/>
              <a:t>Start.</a:t>
            </a:r>
          </a:p>
          <a:p>
            <a:pPr marL="742950" lvl="1" indent="-285750">
              <a:buFont typeface="Arial" panose="020B0604020202020204" pitchFamily="34" charset="0"/>
              <a:buChar char="•"/>
            </a:pPr>
            <a:r>
              <a:rPr lang="en-US" dirty="0"/>
              <a:t>Boil a pot of water.</a:t>
            </a:r>
          </a:p>
          <a:p>
            <a:pPr marL="742950" lvl="1" indent="-285750">
              <a:buFont typeface="Arial" panose="020B0604020202020204" pitchFamily="34" charset="0"/>
              <a:buChar char="•"/>
            </a:pPr>
            <a:r>
              <a:rPr lang="en-US" dirty="0"/>
              <a:t>Add a pinch of salt.</a:t>
            </a:r>
          </a:p>
          <a:p>
            <a:pPr marL="742950" lvl="1" indent="-285750">
              <a:buFont typeface="Arial" panose="020B0604020202020204" pitchFamily="34" charset="0"/>
              <a:buChar char="•"/>
            </a:pPr>
            <a:r>
              <a:rPr lang="en-US" dirty="0"/>
              <a:t>When the water is boiling, add pasta.</a:t>
            </a:r>
          </a:p>
          <a:p>
            <a:pPr marL="742950" lvl="1" indent="-285750">
              <a:buFont typeface="Arial" panose="020B0604020202020204" pitchFamily="34" charset="0"/>
              <a:buChar char="•"/>
            </a:pPr>
            <a:r>
              <a:rPr lang="en-US" dirty="0"/>
              <a:t>Stir occasionally to prevent sticking.</a:t>
            </a:r>
          </a:p>
          <a:p>
            <a:pPr marL="742950" lvl="1" indent="-285750">
              <a:buFont typeface="Arial" panose="020B0604020202020204" pitchFamily="34" charset="0"/>
              <a:buChar char="•"/>
            </a:pPr>
            <a:r>
              <a:rPr lang="en-US" dirty="0"/>
              <a:t>Cook for the time specified on the package (e.g., 10 minutes).</a:t>
            </a:r>
          </a:p>
          <a:p>
            <a:pPr marL="742950" lvl="1" indent="-285750">
              <a:buFont typeface="Arial" panose="020B0604020202020204" pitchFamily="34" charset="0"/>
              <a:buChar char="•"/>
            </a:pPr>
            <a:r>
              <a:rPr lang="en-US" dirty="0"/>
              <a:t>Taste the pasta to check if it's cooked (al dente).</a:t>
            </a:r>
          </a:p>
          <a:p>
            <a:pPr marL="742950" lvl="1" indent="-285750">
              <a:buFont typeface="Arial" panose="020B0604020202020204" pitchFamily="34" charset="0"/>
              <a:buChar char="•"/>
            </a:pPr>
            <a:r>
              <a:rPr lang="en-US" dirty="0"/>
              <a:t>Drain the water.</a:t>
            </a:r>
          </a:p>
          <a:p>
            <a:pPr marL="742950" lvl="1" indent="-285750">
              <a:buFont typeface="Arial" panose="020B0604020202020204" pitchFamily="34" charset="0"/>
              <a:buChar char="•"/>
            </a:pPr>
            <a:r>
              <a:rPr lang="en-US" dirty="0"/>
              <a:t>Serve with sauce.</a:t>
            </a:r>
          </a:p>
          <a:p>
            <a:pPr marL="742950" lvl="1" indent="-285750">
              <a:buFont typeface="Arial" panose="020B0604020202020204" pitchFamily="34" charset="0"/>
              <a:buChar char="•"/>
            </a:pPr>
            <a:r>
              <a:rPr lang="en-US" dirty="0"/>
              <a:t>End.</a:t>
            </a:r>
          </a:p>
          <a:p>
            <a:endParaRPr lang="en-TR" dirty="0"/>
          </a:p>
        </p:txBody>
      </p:sp>
    </p:spTree>
    <p:extLst>
      <p:ext uri="{BB962C8B-B14F-4D97-AF65-F5344CB8AC3E}">
        <p14:creationId xmlns:p14="http://schemas.microsoft.com/office/powerpoint/2010/main" val="622996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B949-BAE5-4A2D-81C8-D790BCE758FF}"/>
              </a:ext>
            </a:extLst>
          </p:cNvPr>
          <p:cNvSpPr>
            <a:spLocks noGrp="1"/>
          </p:cNvSpPr>
          <p:nvPr>
            <p:ph type="title"/>
          </p:nvPr>
        </p:nvSpPr>
        <p:spPr/>
        <p:txBody>
          <a:bodyPr/>
          <a:lstStyle/>
          <a:p>
            <a:r>
              <a:rPr lang="tr-TR" dirty="0"/>
              <a:t>Example-8:</a:t>
            </a:r>
            <a:endParaRPr lang="en-TR" dirty="0"/>
          </a:p>
        </p:txBody>
      </p:sp>
      <p:sp>
        <p:nvSpPr>
          <p:cNvPr id="3" name="Content Placeholder 2">
            <a:extLst>
              <a:ext uri="{FF2B5EF4-FFF2-40B4-BE49-F238E27FC236}">
                <a16:creationId xmlns:a16="http://schemas.microsoft.com/office/drawing/2014/main" id="{D16DE2FD-4605-CA60-4D04-233E1A3C0AEC}"/>
              </a:ext>
            </a:extLst>
          </p:cNvPr>
          <p:cNvSpPr>
            <a:spLocks noGrp="1"/>
          </p:cNvSpPr>
          <p:nvPr>
            <p:ph idx="1"/>
          </p:nvPr>
        </p:nvSpPr>
        <p:spPr/>
        <p:txBody>
          <a:bodyPr>
            <a:normAutofit/>
          </a:bodyPr>
          <a:lstStyle/>
          <a:p>
            <a:r>
              <a:rPr lang="en-US" b="1" dirty="0"/>
              <a:t>Setting an Alarm</a:t>
            </a:r>
          </a:p>
          <a:p>
            <a:pPr>
              <a:buFont typeface="Arial" panose="020B0604020202020204" pitchFamily="34" charset="0"/>
              <a:buChar char="•"/>
            </a:pPr>
            <a:r>
              <a:rPr lang="en-US" b="1" dirty="0"/>
              <a:t>Algorithm</a:t>
            </a:r>
            <a:r>
              <a:rPr lang="en-US" dirty="0"/>
              <a:t>:</a:t>
            </a:r>
          </a:p>
          <a:p>
            <a:pPr marL="742950" lvl="1" indent="-285750">
              <a:buFont typeface="Arial" panose="020B0604020202020204" pitchFamily="34" charset="0"/>
              <a:buChar char="•"/>
            </a:pPr>
            <a:r>
              <a:rPr lang="en-US" dirty="0"/>
              <a:t>Start.</a:t>
            </a:r>
          </a:p>
          <a:p>
            <a:pPr marL="742950" lvl="1" indent="-285750">
              <a:buFont typeface="Arial" panose="020B0604020202020204" pitchFamily="34" charset="0"/>
              <a:buChar char="•"/>
            </a:pPr>
            <a:r>
              <a:rPr lang="en-US" dirty="0"/>
              <a:t>Determine the time you want to wake up.</a:t>
            </a:r>
          </a:p>
          <a:p>
            <a:pPr marL="742950" lvl="1" indent="-285750">
              <a:buFont typeface="Arial" panose="020B0604020202020204" pitchFamily="34" charset="0"/>
              <a:buChar char="•"/>
            </a:pPr>
            <a:r>
              <a:rPr lang="en-US" dirty="0"/>
              <a:t>Check the current time.</a:t>
            </a:r>
          </a:p>
          <a:p>
            <a:pPr marL="742950" lvl="1" indent="-285750">
              <a:buFont typeface="Arial" panose="020B0604020202020204" pitchFamily="34" charset="0"/>
              <a:buChar char="•"/>
            </a:pPr>
            <a:r>
              <a:rPr lang="en-US" dirty="0"/>
              <a:t>Calculate the difference between the current time and wake-up time.</a:t>
            </a:r>
          </a:p>
          <a:p>
            <a:pPr marL="742950" lvl="1" indent="-285750">
              <a:buFont typeface="Arial" panose="020B0604020202020204" pitchFamily="34" charset="0"/>
              <a:buChar char="•"/>
            </a:pPr>
            <a:r>
              <a:rPr lang="en-US" dirty="0"/>
              <a:t>Set the alarm for the calculated time.</a:t>
            </a:r>
          </a:p>
          <a:p>
            <a:pPr marL="742950" lvl="1" indent="-285750">
              <a:buFont typeface="Arial" panose="020B0604020202020204" pitchFamily="34" charset="0"/>
              <a:buChar char="•"/>
            </a:pPr>
            <a:r>
              <a:rPr lang="en-US" dirty="0"/>
              <a:t>Double-check that the alarm is set.</a:t>
            </a:r>
          </a:p>
          <a:p>
            <a:pPr marL="742950" lvl="1" indent="-285750">
              <a:buFont typeface="Arial" panose="020B0604020202020204" pitchFamily="34" charset="0"/>
              <a:buChar char="•"/>
            </a:pPr>
            <a:r>
              <a:rPr lang="en-US" dirty="0"/>
              <a:t>Go to sleep.</a:t>
            </a:r>
          </a:p>
          <a:p>
            <a:pPr marL="742950" lvl="1" indent="-285750">
              <a:buFont typeface="Arial" panose="020B0604020202020204" pitchFamily="34" charset="0"/>
              <a:buChar char="•"/>
            </a:pPr>
            <a:r>
              <a:rPr lang="en-US" dirty="0"/>
              <a:t>End.</a:t>
            </a:r>
          </a:p>
          <a:p>
            <a:endParaRPr lang="en-TR" dirty="0"/>
          </a:p>
        </p:txBody>
      </p:sp>
    </p:spTree>
    <p:extLst>
      <p:ext uri="{BB962C8B-B14F-4D97-AF65-F5344CB8AC3E}">
        <p14:creationId xmlns:p14="http://schemas.microsoft.com/office/powerpoint/2010/main" val="2253007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0F82-F48B-3BBC-F6B1-2D33CB597559}"/>
              </a:ext>
            </a:extLst>
          </p:cNvPr>
          <p:cNvSpPr>
            <a:spLocks noGrp="1"/>
          </p:cNvSpPr>
          <p:nvPr>
            <p:ph type="title"/>
          </p:nvPr>
        </p:nvSpPr>
        <p:spPr/>
        <p:txBody>
          <a:bodyPr/>
          <a:lstStyle/>
          <a:p>
            <a:r>
              <a:rPr lang="tr-TR" dirty="0"/>
              <a:t>Example-9:</a:t>
            </a:r>
            <a:endParaRPr lang="en-TR" dirty="0"/>
          </a:p>
        </p:txBody>
      </p:sp>
      <p:sp>
        <p:nvSpPr>
          <p:cNvPr id="3" name="Content Placeholder 2">
            <a:extLst>
              <a:ext uri="{FF2B5EF4-FFF2-40B4-BE49-F238E27FC236}">
                <a16:creationId xmlns:a16="http://schemas.microsoft.com/office/drawing/2014/main" id="{DC34A6B2-E680-FA55-F3DC-23C25B9F777F}"/>
              </a:ext>
            </a:extLst>
          </p:cNvPr>
          <p:cNvSpPr>
            <a:spLocks noGrp="1"/>
          </p:cNvSpPr>
          <p:nvPr>
            <p:ph idx="1"/>
          </p:nvPr>
        </p:nvSpPr>
        <p:spPr/>
        <p:txBody>
          <a:bodyPr>
            <a:normAutofit lnSpcReduction="10000"/>
          </a:bodyPr>
          <a:lstStyle/>
          <a:p>
            <a:r>
              <a:rPr lang="en-US" b="1" dirty="0"/>
              <a:t>Sorting Laundry</a:t>
            </a:r>
          </a:p>
          <a:p>
            <a:pPr>
              <a:buFont typeface="Arial" panose="020B0604020202020204" pitchFamily="34" charset="0"/>
              <a:buChar char="•"/>
            </a:pPr>
            <a:r>
              <a:rPr lang="en-US" b="1" dirty="0"/>
              <a:t>Algorithm</a:t>
            </a:r>
            <a:r>
              <a:rPr lang="en-US" dirty="0"/>
              <a:t>:</a:t>
            </a:r>
          </a:p>
          <a:p>
            <a:pPr marL="742950" lvl="1" indent="-285750">
              <a:buFont typeface="Arial" panose="020B0604020202020204" pitchFamily="34" charset="0"/>
              <a:buChar char="•"/>
            </a:pPr>
            <a:r>
              <a:rPr lang="en-US" dirty="0"/>
              <a:t>Start.</a:t>
            </a:r>
          </a:p>
          <a:p>
            <a:pPr marL="742950" lvl="1" indent="-285750">
              <a:buFont typeface="Arial" panose="020B0604020202020204" pitchFamily="34" charset="0"/>
              <a:buChar char="•"/>
            </a:pPr>
            <a:r>
              <a:rPr lang="en-US" dirty="0"/>
              <a:t>Gather all dirty clothes.</a:t>
            </a:r>
          </a:p>
          <a:p>
            <a:pPr marL="742950" lvl="1" indent="-285750">
              <a:buFont typeface="Arial" panose="020B0604020202020204" pitchFamily="34" charset="0"/>
              <a:buChar char="•"/>
            </a:pPr>
            <a:r>
              <a:rPr lang="en-US" dirty="0"/>
              <a:t>Separate clothes into piles: whites, colors, and delicates.</a:t>
            </a:r>
          </a:p>
          <a:p>
            <a:pPr marL="742950" lvl="1" indent="-285750">
              <a:buFont typeface="Arial" panose="020B0604020202020204" pitchFamily="34" charset="0"/>
              <a:buChar char="•"/>
            </a:pPr>
            <a:r>
              <a:rPr lang="en-US" dirty="0"/>
              <a:t>For each pile, check the care labels.</a:t>
            </a:r>
          </a:p>
          <a:p>
            <a:pPr marL="742950" lvl="1" indent="-285750">
              <a:buFont typeface="Arial" panose="020B0604020202020204" pitchFamily="34" charset="0"/>
              <a:buChar char="•"/>
            </a:pPr>
            <a:r>
              <a:rPr lang="en-US" dirty="0"/>
              <a:t>If special care is needed, set those clothes aside.</a:t>
            </a:r>
          </a:p>
          <a:p>
            <a:pPr marL="742950" lvl="1" indent="-285750">
              <a:buFont typeface="Arial" panose="020B0604020202020204" pitchFamily="34" charset="0"/>
              <a:buChar char="•"/>
            </a:pPr>
            <a:r>
              <a:rPr lang="en-US" dirty="0"/>
              <a:t>Wash each pile separately according to the instructions.</a:t>
            </a:r>
          </a:p>
          <a:p>
            <a:pPr marL="742950" lvl="1" indent="-285750">
              <a:buFont typeface="Arial" panose="020B0604020202020204" pitchFamily="34" charset="0"/>
              <a:buChar char="•"/>
            </a:pPr>
            <a:r>
              <a:rPr lang="en-US" dirty="0"/>
              <a:t>Dry the clothes accordingly (air dry, tumble dry, etc.).</a:t>
            </a:r>
          </a:p>
          <a:p>
            <a:pPr marL="742950" lvl="1" indent="-285750">
              <a:buFont typeface="Arial" panose="020B0604020202020204" pitchFamily="34" charset="0"/>
              <a:buChar char="•"/>
            </a:pPr>
            <a:r>
              <a:rPr lang="en-US" dirty="0"/>
              <a:t>Fold and put away the clean clothes.</a:t>
            </a:r>
          </a:p>
          <a:p>
            <a:pPr marL="742950" lvl="1" indent="-285750">
              <a:buFont typeface="Arial" panose="020B0604020202020204" pitchFamily="34" charset="0"/>
              <a:buChar char="•"/>
            </a:pPr>
            <a:r>
              <a:rPr lang="en-US" dirty="0"/>
              <a:t>End.</a:t>
            </a:r>
            <a:endParaRPr lang="en-TR" dirty="0"/>
          </a:p>
          <a:p>
            <a:endParaRPr lang="en-TR" dirty="0"/>
          </a:p>
        </p:txBody>
      </p:sp>
    </p:spTree>
    <p:extLst>
      <p:ext uri="{BB962C8B-B14F-4D97-AF65-F5344CB8AC3E}">
        <p14:creationId xmlns:p14="http://schemas.microsoft.com/office/powerpoint/2010/main" val="608974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9A9F-1F87-F600-8017-F5482E79E47C}"/>
              </a:ext>
            </a:extLst>
          </p:cNvPr>
          <p:cNvSpPr>
            <a:spLocks noGrp="1"/>
          </p:cNvSpPr>
          <p:nvPr>
            <p:ph type="title"/>
          </p:nvPr>
        </p:nvSpPr>
        <p:spPr/>
        <p:txBody>
          <a:bodyPr/>
          <a:lstStyle/>
          <a:p>
            <a:r>
              <a:rPr lang="tr-TR" dirty="0"/>
              <a:t>Example-10:</a:t>
            </a:r>
            <a:endParaRPr lang="en-TR" dirty="0"/>
          </a:p>
        </p:txBody>
      </p:sp>
      <p:sp>
        <p:nvSpPr>
          <p:cNvPr id="3" name="Content Placeholder 2">
            <a:extLst>
              <a:ext uri="{FF2B5EF4-FFF2-40B4-BE49-F238E27FC236}">
                <a16:creationId xmlns:a16="http://schemas.microsoft.com/office/drawing/2014/main" id="{7E881C6B-DFA8-7C38-5C7B-6ADBBBFF0F9D}"/>
              </a:ext>
            </a:extLst>
          </p:cNvPr>
          <p:cNvSpPr>
            <a:spLocks noGrp="1"/>
          </p:cNvSpPr>
          <p:nvPr>
            <p:ph idx="1"/>
          </p:nvPr>
        </p:nvSpPr>
        <p:spPr/>
        <p:txBody>
          <a:bodyPr/>
          <a:lstStyle/>
          <a:p>
            <a:r>
              <a:rPr lang="en-US" b="1" dirty="0"/>
              <a:t>Watering a Plant</a:t>
            </a:r>
          </a:p>
          <a:p>
            <a:pPr>
              <a:buFont typeface="Arial" panose="020B0604020202020204" pitchFamily="34" charset="0"/>
              <a:buChar char="•"/>
            </a:pPr>
            <a:r>
              <a:rPr lang="en-US" b="1" dirty="0"/>
              <a:t>Algorithm</a:t>
            </a:r>
            <a:r>
              <a:rPr lang="en-US" dirty="0"/>
              <a:t>:</a:t>
            </a:r>
          </a:p>
          <a:p>
            <a:pPr marL="742950" lvl="1" indent="-285750">
              <a:buFont typeface="Arial" panose="020B0604020202020204" pitchFamily="34" charset="0"/>
              <a:buChar char="•"/>
            </a:pPr>
            <a:r>
              <a:rPr lang="en-US" dirty="0"/>
              <a:t>Start.</a:t>
            </a:r>
          </a:p>
          <a:p>
            <a:pPr marL="742950" lvl="1" indent="-285750">
              <a:buFont typeface="Arial" panose="020B0604020202020204" pitchFamily="34" charset="0"/>
              <a:buChar char="•"/>
            </a:pPr>
            <a:r>
              <a:rPr lang="en-US" dirty="0"/>
              <a:t>Check the soil moisture by touching the soil or using a moisture meter.</a:t>
            </a:r>
          </a:p>
          <a:p>
            <a:pPr marL="742950" lvl="1" indent="-285750">
              <a:buFont typeface="Arial" panose="020B0604020202020204" pitchFamily="34" charset="0"/>
              <a:buChar char="•"/>
            </a:pPr>
            <a:r>
              <a:rPr lang="en-US" dirty="0"/>
              <a:t>If the soil is dry, proceed to water the plant.</a:t>
            </a:r>
          </a:p>
          <a:p>
            <a:pPr marL="742950" lvl="1" indent="-285750">
              <a:buFont typeface="Arial" panose="020B0604020202020204" pitchFamily="34" charset="0"/>
              <a:buChar char="•"/>
            </a:pPr>
            <a:r>
              <a:rPr lang="en-US" dirty="0"/>
              <a:t>Pour water into the soil until it is moist but not waterlogged.</a:t>
            </a:r>
          </a:p>
          <a:p>
            <a:pPr marL="742950" lvl="1" indent="-285750">
              <a:buFont typeface="Arial" panose="020B0604020202020204" pitchFamily="34" charset="0"/>
              <a:buChar char="•"/>
            </a:pPr>
            <a:r>
              <a:rPr lang="en-US" dirty="0"/>
              <a:t>If the plant is in a pot with drainage, let excess water drain out.</a:t>
            </a:r>
          </a:p>
          <a:p>
            <a:pPr marL="742950" lvl="1" indent="-285750">
              <a:buFont typeface="Arial" panose="020B0604020202020204" pitchFamily="34" charset="0"/>
              <a:buChar char="•"/>
            </a:pPr>
            <a:r>
              <a:rPr lang="en-US" dirty="0"/>
              <a:t>Check the plant's leaves for any signs of distress.</a:t>
            </a:r>
          </a:p>
          <a:p>
            <a:pPr marL="742950" lvl="1" indent="-285750">
              <a:buFont typeface="Arial" panose="020B0604020202020204" pitchFamily="34" charset="0"/>
              <a:buChar char="•"/>
            </a:pPr>
            <a:r>
              <a:rPr lang="en-US" dirty="0"/>
              <a:t>If the leaves are yellow or wilting, adjust the watering schedule.</a:t>
            </a:r>
          </a:p>
          <a:p>
            <a:pPr marL="742950" lvl="1" indent="-285750">
              <a:buFont typeface="Arial" panose="020B0604020202020204" pitchFamily="34" charset="0"/>
              <a:buChar char="•"/>
            </a:pPr>
            <a:r>
              <a:rPr lang="en-US" dirty="0"/>
              <a:t>End.</a:t>
            </a:r>
          </a:p>
          <a:p>
            <a:endParaRPr lang="en-TR" dirty="0"/>
          </a:p>
        </p:txBody>
      </p:sp>
    </p:spTree>
    <p:extLst>
      <p:ext uri="{BB962C8B-B14F-4D97-AF65-F5344CB8AC3E}">
        <p14:creationId xmlns:p14="http://schemas.microsoft.com/office/powerpoint/2010/main" val="1849651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C28E-F422-9A78-2A30-93A9E5A00987}"/>
              </a:ext>
            </a:extLst>
          </p:cNvPr>
          <p:cNvSpPr>
            <a:spLocks noGrp="1"/>
          </p:cNvSpPr>
          <p:nvPr>
            <p:ph type="title"/>
          </p:nvPr>
        </p:nvSpPr>
        <p:spPr/>
        <p:txBody>
          <a:bodyPr/>
          <a:lstStyle/>
          <a:p>
            <a:endParaRPr lang="en-TR" dirty="0"/>
          </a:p>
        </p:txBody>
      </p:sp>
      <p:sp>
        <p:nvSpPr>
          <p:cNvPr id="3" name="Content Placeholder 2">
            <a:extLst>
              <a:ext uri="{FF2B5EF4-FFF2-40B4-BE49-F238E27FC236}">
                <a16:creationId xmlns:a16="http://schemas.microsoft.com/office/drawing/2014/main" id="{A7760013-2819-6F45-7522-C4B71D9FFD24}"/>
              </a:ext>
            </a:extLst>
          </p:cNvPr>
          <p:cNvSpPr>
            <a:spLocks noGrp="1"/>
          </p:cNvSpPr>
          <p:nvPr>
            <p:ph idx="1"/>
          </p:nvPr>
        </p:nvSpPr>
        <p:spPr/>
        <p:txBody>
          <a:bodyPr/>
          <a:lstStyle/>
          <a:p>
            <a:r>
              <a:rPr lang="en-US" sz="3600" dirty="0">
                <a:highlight>
                  <a:srgbClr val="FFFF00"/>
                </a:highlight>
              </a:rPr>
              <a:t>An </a:t>
            </a:r>
            <a:r>
              <a:rPr lang="en-TR" sz="3600" dirty="0">
                <a:highlight>
                  <a:srgbClr val="FFFF00"/>
                </a:highlight>
              </a:rPr>
              <a:t>algorithm </a:t>
            </a:r>
            <a:r>
              <a:rPr lang="en-US" sz="3600" dirty="0"/>
              <a:t>self-contained step-by-step set of operations to be performed to solve a specific problem or a class of problems.</a:t>
            </a:r>
          </a:p>
          <a:p>
            <a:endParaRPr lang="en-US" sz="3600" dirty="0"/>
          </a:p>
          <a:p>
            <a:r>
              <a:rPr lang="en-US" sz="3600" dirty="0">
                <a:effectLst/>
                <a:highlight>
                  <a:srgbClr val="FFFF00"/>
                </a:highlight>
                <a:latin typeface="Helvetica" pitchFamily="2" charset="0"/>
              </a:rPr>
              <a:t>A computer program </a:t>
            </a:r>
            <a:r>
              <a:rPr lang="en-US" sz="3600" dirty="0">
                <a:effectLst/>
                <a:latin typeface="Helvetica" pitchFamily="2" charset="0"/>
              </a:rPr>
              <a:t>is a sequence of instructions that comply the rules of a specific programming language, written to perform a specified task with a computer.</a:t>
            </a:r>
          </a:p>
          <a:p>
            <a:endParaRPr lang="en-US" sz="3600" dirty="0"/>
          </a:p>
          <a:p>
            <a:endParaRPr lang="en-TR" dirty="0"/>
          </a:p>
        </p:txBody>
      </p:sp>
    </p:spTree>
    <p:extLst>
      <p:ext uri="{BB962C8B-B14F-4D97-AF65-F5344CB8AC3E}">
        <p14:creationId xmlns:p14="http://schemas.microsoft.com/office/powerpoint/2010/main" val="2183839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0587-8CC5-5D3A-3940-944F78DDF123}"/>
              </a:ext>
            </a:extLst>
          </p:cNvPr>
          <p:cNvSpPr>
            <a:spLocks noGrp="1"/>
          </p:cNvSpPr>
          <p:nvPr>
            <p:ph type="title"/>
          </p:nvPr>
        </p:nvSpPr>
        <p:spPr/>
        <p:txBody>
          <a:bodyPr/>
          <a:lstStyle/>
          <a:p>
            <a:r>
              <a:rPr lang="en-US" b="1" i="0" dirty="0">
                <a:solidFill>
                  <a:srgbClr val="01202B"/>
                </a:solidFill>
                <a:effectLst/>
                <a:latin typeface="Poppins" pitchFamily="2" charset="77"/>
              </a:rPr>
              <a:t>FAQs on Algorithms for Beginners</a:t>
            </a:r>
            <a:endParaRPr lang="en-TR" dirty="0"/>
          </a:p>
        </p:txBody>
      </p:sp>
      <p:sp>
        <p:nvSpPr>
          <p:cNvPr id="3" name="Content Placeholder 2">
            <a:extLst>
              <a:ext uri="{FF2B5EF4-FFF2-40B4-BE49-F238E27FC236}">
                <a16:creationId xmlns:a16="http://schemas.microsoft.com/office/drawing/2014/main" id="{868E7612-A7EA-A1AD-9143-C2FD0F805281}"/>
              </a:ext>
            </a:extLst>
          </p:cNvPr>
          <p:cNvSpPr>
            <a:spLocks noGrp="1"/>
          </p:cNvSpPr>
          <p:nvPr>
            <p:ph idx="1"/>
          </p:nvPr>
        </p:nvSpPr>
        <p:spPr/>
        <p:txBody>
          <a:bodyPr>
            <a:normAutofit fontScale="70000" lnSpcReduction="20000"/>
          </a:bodyPr>
          <a:lstStyle/>
          <a:p>
            <a:pPr marL="0" indent="0" algn="l" rtl="0">
              <a:buNone/>
            </a:pPr>
            <a:r>
              <a:rPr lang="en-US" b="1" i="0" dirty="0">
                <a:solidFill>
                  <a:srgbClr val="000000"/>
                </a:solidFill>
                <a:effectLst/>
                <a:highlight>
                  <a:srgbClr val="FFFFFF"/>
                </a:highlight>
                <a:latin typeface="Poppins" pitchFamily="2" charset="77"/>
              </a:rPr>
              <a:t>1. What types of algorithms are there and how to learn them?</a:t>
            </a:r>
            <a:endParaRPr lang="en-US" b="0" i="0" dirty="0">
              <a:solidFill>
                <a:srgbClr val="01202B"/>
              </a:solidFill>
              <a:effectLst/>
              <a:highlight>
                <a:srgbClr val="FFFFFF"/>
              </a:highlight>
              <a:latin typeface="Poppins" pitchFamily="2" charset="77"/>
            </a:endParaRPr>
          </a:p>
          <a:p>
            <a:pPr marL="0" indent="0" rtl="0">
              <a:buNone/>
            </a:pPr>
            <a:r>
              <a:rPr lang="en-US" sz="3600" b="0" i="0" dirty="0">
                <a:solidFill>
                  <a:srgbClr val="000000"/>
                </a:solidFill>
                <a:effectLst/>
                <a:highlight>
                  <a:srgbClr val="FFFFFF"/>
                </a:highlight>
                <a:latin typeface="Poppins" pitchFamily="2" charset="77"/>
              </a:rPr>
              <a:t>There are algorithms everywhere around us. The process of doing laundry, the way we solve a long division problem, the ingredients for making a cake, and the operation of a search engine are all instances of algorithms.</a:t>
            </a:r>
            <a:br>
              <a:rPr lang="en-US" b="1" i="0" dirty="0">
                <a:solidFill>
                  <a:srgbClr val="51626A"/>
                </a:solidFill>
                <a:effectLst/>
                <a:highlight>
                  <a:srgbClr val="FFFFFF"/>
                </a:highlight>
                <a:latin typeface="Poppins" pitchFamily="2" charset="77"/>
              </a:rPr>
            </a:br>
            <a:endParaRPr lang="en-US" b="0" i="0" dirty="0">
              <a:solidFill>
                <a:srgbClr val="51626A"/>
              </a:solidFill>
              <a:effectLst/>
              <a:highlight>
                <a:srgbClr val="FFFFFF"/>
              </a:highlight>
              <a:latin typeface="Poppins" pitchFamily="2" charset="77"/>
            </a:endParaRPr>
          </a:p>
          <a:p>
            <a:pPr marL="0" indent="0" algn="just" rtl="0">
              <a:buNone/>
            </a:pPr>
            <a:r>
              <a:rPr lang="en-US" b="1" i="0" dirty="0">
                <a:solidFill>
                  <a:srgbClr val="000000"/>
                </a:solidFill>
                <a:effectLst/>
                <a:highlight>
                  <a:srgbClr val="FFFFFF"/>
                </a:highlight>
                <a:latin typeface="Poppins" pitchFamily="2" charset="77"/>
              </a:rPr>
              <a:t>    Following are the on how to learn Algorithms</a:t>
            </a:r>
            <a:endParaRPr lang="en-US" b="0" i="0" dirty="0">
              <a:solidFill>
                <a:srgbClr val="51626A"/>
              </a:solidFill>
              <a:effectLst/>
              <a:highlight>
                <a:srgbClr val="FFFFFF"/>
              </a:highlight>
              <a:latin typeface="Poppins" pitchFamily="2" charset="77"/>
            </a:endParaRPr>
          </a:p>
          <a:p>
            <a:pPr algn="just" rtl="0">
              <a:buFont typeface="Arial" panose="020B0604020202020204" pitchFamily="34" charset="0"/>
              <a:buChar char="•"/>
            </a:pPr>
            <a:r>
              <a:rPr lang="en-US" b="0" i="0" dirty="0">
                <a:solidFill>
                  <a:srgbClr val="000000"/>
                </a:solidFill>
                <a:effectLst/>
                <a:highlight>
                  <a:srgbClr val="FFFFFF"/>
                </a:highlight>
                <a:latin typeface="Poppins" pitchFamily="2" charset="77"/>
              </a:rPr>
              <a:t>Know the fundamentals inside and out.</a:t>
            </a:r>
            <a:endParaRPr lang="en-US" b="0" i="0" dirty="0">
              <a:solidFill>
                <a:srgbClr val="51626A"/>
              </a:solidFill>
              <a:effectLst/>
              <a:highlight>
                <a:srgbClr val="FFFFFF"/>
              </a:highlight>
              <a:latin typeface="Poppins" pitchFamily="2" charset="77"/>
            </a:endParaRPr>
          </a:p>
          <a:p>
            <a:pPr algn="just" rtl="0">
              <a:buFont typeface="Arial" panose="020B0604020202020204" pitchFamily="34" charset="0"/>
              <a:buChar char="•"/>
            </a:pPr>
            <a:r>
              <a:rPr lang="en-US" b="0" i="0" dirty="0">
                <a:solidFill>
                  <a:srgbClr val="000000"/>
                </a:solidFill>
                <a:effectLst/>
                <a:highlight>
                  <a:srgbClr val="FFFFFF"/>
                </a:highlight>
                <a:latin typeface="Poppins" pitchFamily="2" charset="77"/>
              </a:rPr>
              <a:t>Know exactly what happens in an algorithm.</a:t>
            </a:r>
            <a:endParaRPr lang="en-US" b="0" i="0" dirty="0">
              <a:solidFill>
                <a:srgbClr val="51626A"/>
              </a:solidFill>
              <a:effectLst/>
              <a:highlight>
                <a:srgbClr val="FFFFFF"/>
              </a:highlight>
              <a:latin typeface="Poppins" pitchFamily="2" charset="77"/>
            </a:endParaRPr>
          </a:p>
          <a:p>
            <a:pPr algn="just" rtl="0">
              <a:buFont typeface="Arial" panose="020B0604020202020204" pitchFamily="34" charset="0"/>
              <a:buChar char="•"/>
            </a:pPr>
            <a:r>
              <a:rPr lang="en-US" b="0" i="0" dirty="0">
                <a:solidFill>
                  <a:srgbClr val="000000"/>
                </a:solidFill>
                <a:effectLst/>
                <a:highlight>
                  <a:srgbClr val="FFFFFF"/>
                </a:highlight>
                <a:latin typeface="Poppins" pitchFamily="2" charset="77"/>
              </a:rPr>
              <a:t>Using examples, work out an algorithm's steps.</a:t>
            </a:r>
            <a:endParaRPr lang="en-US" b="0" i="0" dirty="0">
              <a:solidFill>
                <a:srgbClr val="51626A"/>
              </a:solidFill>
              <a:effectLst/>
              <a:highlight>
                <a:srgbClr val="FFFFFF"/>
              </a:highlight>
              <a:latin typeface="Poppins" pitchFamily="2" charset="77"/>
            </a:endParaRPr>
          </a:p>
          <a:p>
            <a:pPr algn="just" rtl="0">
              <a:buFont typeface="Arial" panose="020B0604020202020204" pitchFamily="34" charset="0"/>
              <a:buChar char="•"/>
            </a:pPr>
            <a:r>
              <a:rPr lang="en-US" b="0" i="0" dirty="0">
                <a:solidFill>
                  <a:srgbClr val="000000"/>
                </a:solidFill>
                <a:effectLst/>
                <a:highlight>
                  <a:srgbClr val="FFFFFF"/>
                </a:highlight>
                <a:latin typeface="Poppins" pitchFamily="2" charset="77"/>
              </a:rPr>
              <a:t>Clearly know complexity analysis.</a:t>
            </a:r>
            <a:endParaRPr lang="en-US" b="0" i="0" dirty="0">
              <a:solidFill>
                <a:srgbClr val="51626A"/>
              </a:solidFill>
              <a:effectLst/>
              <a:highlight>
                <a:srgbClr val="FFFFFF"/>
              </a:highlight>
              <a:latin typeface="Poppins" pitchFamily="2" charset="77"/>
            </a:endParaRPr>
          </a:p>
          <a:p>
            <a:pPr algn="just" rtl="0">
              <a:buFont typeface="Arial" panose="020B0604020202020204" pitchFamily="34" charset="0"/>
              <a:buChar char="•"/>
            </a:pPr>
            <a:r>
              <a:rPr lang="en-US" b="0" i="0" dirty="0">
                <a:solidFill>
                  <a:srgbClr val="000000"/>
                </a:solidFill>
                <a:effectLst/>
                <a:highlight>
                  <a:srgbClr val="FFFFFF"/>
                </a:highlight>
                <a:latin typeface="Poppins" pitchFamily="2" charset="77"/>
              </a:rPr>
              <a:t>Make an effort to apply the algorithms on your own.</a:t>
            </a:r>
            <a:endParaRPr lang="en-US" b="0" i="0" dirty="0">
              <a:solidFill>
                <a:srgbClr val="51626A"/>
              </a:solidFill>
              <a:effectLst/>
              <a:highlight>
                <a:srgbClr val="FFFFFF"/>
              </a:highlight>
              <a:latin typeface="Poppins" pitchFamily="2" charset="77"/>
            </a:endParaRPr>
          </a:p>
          <a:p>
            <a:pPr algn="just" rtl="0">
              <a:buFont typeface="Arial" panose="020B0604020202020204" pitchFamily="34" charset="0"/>
              <a:buChar char="•"/>
            </a:pPr>
            <a:r>
              <a:rPr lang="en-US" b="0" i="0" dirty="0">
                <a:solidFill>
                  <a:srgbClr val="000000"/>
                </a:solidFill>
                <a:effectLst/>
                <a:highlight>
                  <a:srgbClr val="FFFFFF"/>
                </a:highlight>
                <a:latin typeface="Poppins" pitchFamily="2" charset="77"/>
              </a:rPr>
              <a:t>Make a note of crucial information so you can review it later.</a:t>
            </a:r>
            <a:endParaRPr lang="en-US" b="0" i="0" dirty="0">
              <a:solidFill>
                <a:srgbClr val="51626A"/>
              </a:solidFill>
              <a:effectLst/>
              <a:highlight>
                <a:srgbClr val="FFFFFF"/>
              </a:highlight>
              <a:latin typeface="Poppins" pitchFamily="2" charset="77"/>
            </a:endParaRPr>
          </a:p>
          <a:p>
            <a:endParaRPr lang="en-TR" dirty="0"/>
          </a:p>
        </p:txBody>
      </p:sp>
    </p:spTree>
    <p:extLst>
      <p:ext uri="{BB962C8B-B14F-4D97-AF65-F5344CB8AC3E}">
        <p14:creationId xmlns:p14="http://schemas.microsoft.com/office/powerpoint/2010/main" val="2342151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68482-2E21-1753-84A3-76834247701F}"/>
              </a:ext>
            </a:extLst>
          </p:cNvPr>
          <p:cNvSpPr>
            <a:spLocks noGrp="1"/>
          </p:cNvSpPr>
          <p:nvPr>
            <p:ph idx="1"/>
          </p:nvPr>
        </p:nvSpPr>
        <p:spPr>
          <a:xfrm>
            <a:off x="255182" y="265814"/>
            <a:ext cx="11621386" cy="6283842"/>
          </a:xfrm>
        </p:spPr>
        <p:txBody>
          <a:bodyPr>
            <a:normAutofit fontScale="92500"/>
          </a:bodyPr>
          <a:lstStyle/>
          <a:p>
            <a:pPr marL="0" indent="0" algn="l" rtl="0">
              <a:buNone/>
            </a:pPr>
            <a:r>
              <a:rPr lang="en-US" b="1" i="0" dirty="0">
                <a:solidFill>
                  <a:srgbClr val="000000"/>
                </a:solidFill>
                <a:effectLst/>
                <a:highlight>
                  <a:srgbClr val="FFFFFF"/>
                </a:highlight>
                <a:latin typeface="Poppins" pitchFamily="2" charset="77"/>
              </a:rPr>
              <a:t>2. Name three algorithms and what practical applications does it have.</a:t>
            </a:r>
            <a:endParaRPr lang="en-US" b="0" i="0" dirty="0">
              <a:solidFill>
                <a:srgbClr val="01202B"/>
              </a:solidFill>
              <a:effectLst/>
              <a:highlight>
                <a:srgbClr val="FFFFFF"/>
              </a:highlight>
              <a:latin typeface="Poppins" pitchFamily="2" charset="77"/>
            </a:endParaRPr>
          </a:p>
          <a:p>
            <a:pPr algn="just" rtl="0"/>
            <a:r>
              <a:rPr lang="en-US" b="0" i="0" dirty="0">
                <a:solidFill>
                  <a:srgbClr val="000000"/>
                </a:solidFill>
                <a:effectLst/>
                <a:highlight>
                  <a:srgbClr val="FFFFFF"/>
                </a:highlight>
                <a:latin typeface="Poppins" pitchFamily="2" charset="77"/>
              </a:rPr>
              <a:t>In an algorithm, there are three fundamental building blocks:</a:t>
            </a:r>
            <a:endParaRPr lang="en-US" b="0" i="0" dirty="0">
              <a:solidFill>
                <a:srgbClr val="51626A"/>
              </a:solidFill>
              <a:effectLst/>
              <a:highlight>
                <a:srgbClr val="FFFFFF"/>
              </a:highlight>
              <a:latin typeface="Poppins" pitchFamily="2" charset="77"/>
            </a:endParaRPr>
          </a:p>
          <a:p>
            <a:pPr algn="just" rtl="0">
              <a:buFont typeface="Arial" panose="020B0604020202020204" pitchFamily="34" charset="0"/>
              <a:buChar char="•"/>
            </a:pPr>
            <a:r>
              <a:rPr lang="en-US" b="1" i="0" dirty="0">
                <a:solidFill>
                  <a:srgbClr val="51626A"/>
                </a:solidFill>
                <a:effectLst/>
                <a:highlight>
                  <a:srgbClr val="FFFFFF"/>
                </a:highlight>
                <a:latin typeface="Poppins" pitchFamily="2" charset="77"/>
              </a:rPr>
              <a:t>Linear Sequence: </a:t>
            </a:r>
            <a:r>
              <a:rPr lang="en-US" b="0" i="0" dirty="0">
                <a:solidFill>
                  <a:srgbClr val="000000"/>
                </a:solidFill>
                <a:effectLst/>
                <a:highlight>
                  <a:srgbClr val="FFFFFF"/>
                </a:highlight>
                <a:latin typeface="Poppins" pitchFamily="2" charset="77"/>
              </a:rPr>
              <a:t>A continuation of actions or utterances made one after the other is known as a linear sequence.</a:t>
            </a:r>
            <a:endParaRPr lang="en-US" b="0" i="0" dirty="0">
              <a:solidFill>
                <a:srgbClr val="51626A"/>
              </a:solidFill>
              <a:effectLst/>
              <a:highlight>
                <a:srgbClr val="FFFFFF"/>
              </a:highlight>
              <a:latin typeface="Poppins" pitchFamily="2" charset="77"/>
            </a:endParaRPr>
          </a:p>
          <a:p>
            <a:pPr algn="just" rtl="0">
              <a:buFont typeface="Arial" panose="020B0604020202020204" pitchFamily="34" charset="0"/>
              <a:buChar char="•"/>
            </a:pPr>
            <a:r>
              <a:rPr lang="en-US" b="1" i="0" dirty="0">
                <a:solidFill>
                  <a:srgbClr val="51626A"/>
                </a:solidFill>
                <a:effectLst/>
                <a:highlight>
                  <a:srgbClr val="FFFFFF"/>
                </a:highlight>
                <a:latin typeface="Poppins" pitchFamily="2" charset="77"/>
              </a:rPr>
              <a:t>Conditional:</a:t>
            </a:r>
            <a:r>
              <a:rPr lang="en-US" b="0" i="0" dirty="0">
                <a:solidFill>
                  <a:srgbClr val="000000"/>
                </a:solidFill>
                <a:effectLst/>
                <a:highlight>
                  <a:srgbClr val="FFFFFF"/>
                </a:highlight>
                <a:latin typeface="Poppins" pitchFamily="2" charset="77"/>
              </a:rPr>
              <a:t> A choice is made between two possible courses of action.</a:t>
            </a:r>
            <a:endParaRPr lang="en-US" b="0" i="0" dirty="0">
              <a:solidFill>
                <a:srgbClr val="51626A"/>
              </a:solidFill>
              <a:effectLst/>
              <a:highlight>
                <a:srgbClr val="FFFFFF"/>
              </a:highlight>
              <a:latin typeface="Poppins" pitchFamily="2" charset="77"/>
            </a:endParaRPr>
          </a:p>
          <a:p>
            <a:pPr algn="just" rtl="0">
              <a:buFont typeface="Arial" panose="020B0604020202020204" pitchFamily="34" charset="0"/>
              <a:buChar char="•"/>
            </a:pPr>
            <a:r>
              <a:rPr lang="en-US" b="1" i="0" dirty="0">
                <a:solidFill>
                  <a:srgbClr val="51626A"/>
                </a:solidFill>
                <a:effectLst/>
                <a:highlight>
                  <a:srgbClr val="FFFFFF"/>
                </a:highlight>
                <a:latin typeface="Poppins" pitchFamily="2" charset="77"/>
              </a:rPr>
              <a:t>Loop: </a:t>
            </a:r>
            <a:r>
              <a:rPr lang="en-US" b="0" i="0" dirty="0">
                <a:solidFill>
                  <a:srgbClr val="000000"/>
                </a:solidFill>
                <a:effectLst/>
                <a:highlight>
                  <a:srgbClr val="FFFFFF"/>
                </a:highlight>
                <a:latin typeface="Poppins" pitchFamily="2" charset="77"/>
              </a:rPr>
              <a:t>Statements in the WHILE and FOR sequences are repeated numerous times.</a:t>
            </a:r>
          </a:p>
          <a:p>
            <a:pPr marL="0" indent="0" algn="just" rtl="0">
              <a:buNone/>
            </a:pPr>
            <a:endParaRPr lang="en-US" b="0" i="0" dirty="0">
              <a:solidFill>
                <a:srgbClr val="51626A"/>
              </a:solidFill>
              <a:effectLst/>
              <a:highlight>
                <a:srgbClr val="FFFFFF"/>
              </a:highlight>
              <a:latin typeface="Poppins" pitchFamily="2" charset="77"/>
            </a:endParaRPr>
          </a:p>
          <a:p>
            <a:pPr algn="just" rtl="0"/>
            <a:r>
              <a:rPr lang="en-US" b="0" i="0" dirty="0">
                <a:solidFill>
                  <a:srgbClr val="000000"/>
                </a:solidFill>
                <a:effectLst/>
                <a:highlight>
                  <a:srgbClr val="FFFFFF"/>
                </a:highlight>
                <a:latin typeface="Poppins" pitchFamily="2" charset="77"/>
              </a:rPr>
              <a:t>The core of computing is an algorithm. If we look at ourselves, we may see various algorithms at work, addressing the issues we face every day: Algorithms power a variety of applications, including Netflix recommendation systems, social media networks, GPS apps, Google search, and e-commerce platforms.</a:t>
            </a:r>
            <a:endParaRPr lang="en-US" b="0" i="0" dirty="0">
              <a:solidFill>
                <a:srgbClr val="51626A"/>
              </a:solidFill>
              <a:effectLst/>
              <a:highlight>
                <a:srgbClr val="FFFFFF"/>
              </a:highlight>
              <a:latin typeface="Poppins" pitchFamily="2" charset="77"/>
            </a:endParaRPr>
          </a:p>
          <a:p>
            <a:endParaRPr lang="en-TR" dirty="0"/>
          </a:p>
        </p:txBody>
      </p:sp>
    </p:spTree>
    <p:extLst>
      <p:ext uri="{BB962C8B-B14F-4D97-AF65-F5344CB8AC3E}">
        <p14:creationId xmlns:p14="http://schemas.microsoft.com/office/powerpoint/2010/main" val="1464715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11BE-8627-015B-90CD-3700BFB402B6}"/>
              </a:ext>
            </a:extLst>
          </p:cNvPr>
          <p:cNvSpPr>
            <a:spLocks noGrp="1"/>
          </p:cNvSpPr>
          <p:nvPr>
            <p:ph type="title"/>
          </p:nvPr>
        </p:nvSpPr>
        <p:spPr/>
        <p:txBody>
          <a:bodyPr/>
          <a:lstStyle/>
          <a:p>
            <a:r>
              <a:rPr lang="en-TR" dirty="0"/>
              <a:t>What’s your algorithm for getting up on Sundays?</a:t>
            </a:r>
          </a:p>
        </p:txBody>
      </p:sp>
      <p:sp>
        <p:nvSpPr>
          <p:cNvPr id="3" name="Content Placeholder 2">
            <a:extLst>
              <a:ext uri="{FF2B5EF4-FFF2-40B4-BE49-F238E27FC236}">
                <a16:creationId xmlns:a16="http://schemas.microsoft.com/office/drawing/2014/main" id="{95AFAD8A-7F34-2527-98D6-8232ED11B897}"/>
              </a:ext>
            </a:extLst>
          </p:cNvPr>
          <p:cNvSpPr>
            <a:spLocks noGrp="1"/>
          </p:cNvSpPr>
          <p:nvPr>
            <p:ph idx="1"/>
          </p:nvPr>
        </p:nvSpPr>
        <p:spPr/>
        <p:txBody>
          <a:bodyPr/>
          <a:lstStyle/>
          <a:p>
            <a:r>
              <a:rPr lang="en-US" dirty="0"/>
              <a:t>Y</a:t>
            </a:r>
            <a:r>
              <a:rPr lang="en-TR" dirty="0"/>
              <a:t>our turn </a:t>
            </a:r>
            <a:r>
              <a:rPr lang="en-TR" dirty="0">
                <a:sym typeface="Wingdings" pitchFamily="2" charset="2"/>
              </a:rPr>
              <a:t></a:t>
            </a:r>
            <a:endParaRPr lang="en-TR" dirty="0"/>
          </a:p>
        </p:txBody>
      </p:sp>
    </p:spTree>
    <p:extLst>
      <p:ext uri="{BB962C8B-B14F-4D97-AF65-F5344CB8AC3E}">
        <p14:creationId xmlns:p14="http://schemas.microsoft.com/office/powerpoint/2010/main" val="3413577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2EEF-B86D-43B8-FE2E-124A12D587DE}"/>
              </a:ext>
            </a:extLst>
          </p:cNvPr>
          <p:cNvSpPr>
            <a:spLocks noGrp="1"/>
          </p:cNvSpPr>
          <p:nvPr>
            <p:ph type="title"/>
          </p:nvPr>
        </p:nvSpPr>
        <p:spPr/>
        <p:txBody>
          <a:bodyPr/>
          <a:lstStyle/>
          <a:p>
            <a:r>
              <a:rPr lang="en-TR" dirty="0"/>
              <a:t>What’s your algorithm for brushing your teeth?</a:t>
            </a:r>
          </a:p>
        </p:txBody>
      </p:sp>
      <p:sp>
        <p:nvSpPr>
          <p:cNvPr id="3" name="Content Placeholder 2">
            <a:extLst>
              <a:ext uri="{FF2B5EF4-FFF2-40B4-BE49-F238E27FC236}">
                <a16:creationId xmlns:a16="http://schemas.microsoft.com/office/drawing/2014/main" id="{062DD996-6F31-BFFD-EC84-37B02E01A1BB}"/>
              </a:ext>
            </a:extLst>
          </p:cNvPr>
          <p:cNvSpPr>
            <a:spLocks noGrp="1"/>
          </p:cNvSpPr>
          <p:nvPr>
            <p:ph idx="1"/>
          </p:nvPr>
        </p:nvSpPr>
        <p:spPr/>
        <p:txBody>
          <a:bodyPr/>
          <a:lstStyle/>
          <a:p>
            <a:r>
              <a:rPr lang="en-US" dirty="0"/>
              <a:t>Y</a:t>
            </a:r>
            <a:r>
              <a:rPr lang="en-TR" dirty="0"/>
              <a:t>our turn </a:t>
            </a:r>
            <a:r>
              <a:rPr lang="en-TR" dirty="0">
                <a:sym typeface="Wingdings" pitchFamily="2" charset="2"/>
              </a:rPr>
              <a:t></a:t>
            </a:r>
            <a:endParaRPr lang="en-TR" dirty="0"/>
          </a:p>
          <a:p>
            <a:endParaRPr lang="en-TR" dirty="0"/>
          </a:p>
        </p:txBody>
      </p:sp>
    </p:spTree>
    <p:extLst>
      <p:ext uri="{BB962C8B-B14F-4D97-AF65-F5344CB8AC3E}">
        <p14:creationId xmlns:p14="http://schemas.microsoft.com/office/powerpoint/2010/main" val="4260308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0B77-89F3-61F4-7AB1-16B6E5B2574F}"/>
              </a:ext>
            </a:extLst>
          </p:cNvPr>
          <p:cNvSpPr>
            <a:spLocks noGrp="1"/>
          </p:cNvSpPr>
          <p:nvPr>
            <p:ph type="title"/>
          </p:nvPr>
        </p:nvSpPr>
        <p:spPr/>
        <p:txBody>
          <a:bodyPr/>
          <a:lstStyle/>
          <a:p>
            <a:r>
              <a:rPr lang="en-TR" dirty="0"/>
              <a:t>What’s your algorithm for eating breakfast?</a:t>
            </a:r>
          </a:p>
        </p:txBody>
      </p:sp>
      <p:sp>
        <p:nvSpPr>
          <p:cNvPr id="3" name="Content Placeholder 2">
            <a:extLst>
              <a:ext uri="{FF2B5EF4-FFF2-40B4-BE49-F238E27FC236}">
                <a16:creationId xmlns:a16="http://schemas.microsoft.com/office/drawing/2014/main" id="{E2825654-E2E5-94EF-94F3-CF79C34C6BAA}"/>
              </a:ext>
            </a:extLst>
          </p:cNvPr>
          <p:cNvSpPr>
            <a:spLocks noGrp="1"/>
          </p:cNvSpPr>
          <p:nvPr>
            <p:ph idx="1"/>
          </p:nvPr>
        </p:nvSpPr>
        <p:spPr/>
        <p:txBody>
          <a:bodyPr/>
          <a:lstStyle/>
          <a:p>
            <a:r>
              <a:rPr lang="en-US" dirty="0"/>
              <a:t>Y</a:t>
            </a:r>
            <a:r>
              <a:rPr lang="en-TR" dirty="0"/>
              <a:t>our turn </a:t>
            </a:r>
            <a:r>
              <a:rPr lang="en-TR" dirty="0">
                <a:sym typeface="Wingdings" pitchFamily="2" charset="2"/>
              </a:rPr>
              <a:t></a:t>
            </a:r>
            <a:endParaRPr lang="en-TR" dirty="0"/>
          </a:p>
          <a:p>
            <a:endParaRPr lang="en-TR" dirty="0"/>
          </a:p>
        </p:txBody>
      </p:sp>
    </p:spTree>
    <p:extLst>
      <p:ext uri="{BB962C8B-B14F-4D97-AF65-F5344CB8AC3E}">
        <p14:creationId xmlns:p14="http://schemas.microsoft.com/office/powerpoint/2010/main" val="281452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3BA35-704D-1DF8-3F9D-03E3F963D136}"/>
              </a:ext>
            </a:extLst>
          </p:cNvPr>
          <p:cNvSpPr>
            <a:spLocks noGrp="1"/>
          </p:cNvSpPr>
          <p:nvPr>
            <p:ph type="title"/>
          </p:nvPr>
        </p:nvSpPr>
        <p:spPr/>
        <p:txBody>
          <a:bodyPr/>
          <a:lstStyle/>
          <a:p>
            <a:r>
              <a:rPr lang="en-US" dirty="0"/>
              <a:t>W</a:t>
            </a:r>
            <a:r>
              <a:rPr lang="en-TR" dirty="0"/>
              <a:t>hat’s an Algorithm?</a:t>
            </a:r>
          </a:p>
        </p:txBody>
      </p:sp>
      <p:sp>
        <p:nvSpPr>
          <p:cNvPr id="3" name="Content Placeholder 2">
            <a:extLst>
              <a:ext uri="{FF2B5EF4-FFF2-40B4-BE49-F238E27FC236}">
                <a16:creationId xmlns:a16="http://schemas.microsoft.com/office/drawing/2014/main" id="{2E756B8D-D20D-8B5C-F1AD-4EE6A2FF2E56}"/>
              </a:ext>
            </a:extLst>
          </p:cNvPr>
          <p:cNvSpPr>
            <a:spLocks noGrp="1"/>
          </p:cNvSpPr>
          <p:nvPr>
            <p:ph idx="1"/>
          </p:nvPr>
        </p:nvSpPr>
        <p:spPr/>
        <p:txBody>
          <a:bodyPr/>
          <a:lstStyle/>
          <a:p>
            <a:r>
              <a:rPr lang="en-TR" dirty="0"/>
              <a:t> Set of steps to accomplish a task</a:t>
            </a:r>
          </a:p>
          <a:p>
            <a:r>
              <a:rPr lang="en-TR" dirty="0"/>
              <a:t> Describes the step by step action to solve a problem.</a:t>
            </a:r>
          </a:p>
          <a:p>
            <a:r>
              <a:rPr lang="en-US" dirty="0"/>
              <a:t>Has a well defined sequence of steps.</a:t>
            </a:r>
          </a:p>
          <a:p>
            <a:r>
              <a:rPr lang="en-US" dirty="0"/>
              <a:t>Gives you an output and it will eventually terminate.</a:t>
            </a:r>
          </a:p>
          <a:p>
            <a:r>
              <a:rPr lang="en-US" dirty="0"/>
              <a:t>A self-contained step-by-step set of operations to be performed to solve a specific problem or a class of problems.</a:t>
            </a:r>
          </a:p>
          <a:p>
            <a:r>
              <a:rPr lang="en-US" dirty="0"/>
              <a:t>(</a:t>
            </a:r>
            <a:r>
              <a:rPr lang="en-US" dirty="0">
                <a:hlinkClick r:id="rId2"/>
              </a:rPr>
              <a:t>https://www.slideshare.net/AngelaDeHart/what-is-an-algorithm-130758029</a:t>
            </a:r>
            <a:r>
              <a:rPr lang="en-US" dirty="0"/>
              <a:t>)</a:t>
            </a:r>
          </a:p>
          <a:p>
            <a:endParaRPr lang="en-TR" dirty="0"/>
          </a:p>
        </p:txBody>
      </p:sp>
    </p:spTree>
    <p:extLst>
      <p:ext uri="{BB962C8B-B14F-4D97-AF65-F5344CB8AC3E}">
        <p14:creationId xmlns:p14="http://schemas.microsoft.com/office/powerpoint/2010/main" val="2205390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0D83-F01D-E505-A2FA-F6598EF6187B}"/>
              </a:ext>
            </a:extLst>
          </p:cNvPr>
          <p:cNvSpPr>
            <a:spLocks noGrp="1"/>
          </p:cNvSpPr>
          <p:nvPr>
            <p:ph type="title"/>
          </p:nvPr>
        </p:nvSpPr>
        <p:spPr/>
        <p:txBody>
          <a:bodyPr/>
          <a:lstStyle/>
          <a:p>
            <a:r>
              <a:rPr lang="en-TR" dirty="0"/>
              <a:t>What’s your algorithm for making a cup of coffee?</a:t>
            </a:r>
          </a:p>
        </p:txBody>
      </p:sp>
      <p:sp>
        <p:nvSpPr>
          <p:cNvPr id="3" name="Content Placeholder 2">
            <a:extLst>
              <a:ext uri="{FF2B5EF4-FFF2-40B4-BE49-F238E27FC236}">
                <a16:creationId xmlns:a16="http://schemas.microsoft.com/office/drawing/2014/main" id="{8A69CE55-5DC3-D744-0E38-BD34B4205D3B}"/>
              </a:ext>
            </a:extLst>
          </p:cNvPr>
          <p:cNvSpPr>
            <a:spLocks noGrp="1"/>
          </p:cNvSpPr>
          <p:nvPr>
            <p:ph idx="1"/>
          </p:nvPr>
        </p:nvSpPr>
        <p:spPr/>
        <p:txBody>
          <a:bodyPr/>
          <a:lstStyle/>
          <a:p>
            <a:r>
              <a:rPr lang="en-US" dirty="0"/>
              <a:t>Y</a:t>
            </a:r>
            <a:r>
              <a:rPr lang="en-TR" dirty="0"/>
              <a:t>our turn </a:t>
            </a:r>
            <a:r>
              <a:rPr lang="en-TR" dirty="0">
                <a:sym typeface="Wingdings" pitchFamily="2" charset="2"/>
              </a:rPr>
              <a:t></a:t>
            </a:r>
            <a:endParaRPr lang="en-TR" dirty="0"/>
          </a:p>
          <a:p>
            <a:endParaRPr lang="en-TR" dirty="0"/>
          </a:p>
        </p:txBody>
      </p:sp>
    </p:spTree>
    <p:extLst>
      <p:ext uri="{BB962C8B-B14F-4D97-AF65-F5344CB8AC3E}">
        <p14:creationId xmlns:p14="http://schemas.microsoft.com/office/powerpoint/2010/main" val="2840832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64B2-C547-44BE-5A02-3ECD54C2EE5E}"/>
              </a:ext>
            </a:extLst>
          </p:cNvPr>
          <p:cNvSpPr>
            <a:spLocks noGrp="1"/>
          </p:cNvSpPr>
          <p:nvPr>
            <p:ph type="title"/>
          </p:nvPr>
        </p:nvSpPr>
        <p:spPr/>
        <p:txBody>
          <a:bodyPr>
            <a:normAutofit/>
          </a:bodyPr>
          <a:lstStyle/>
          <a:p>
            <a:r>
              <a:rPr lang="en-US" dirty="0"/>
              <a:t>E</a:t>
            </a:r>
            <a:r>
              <a:rPr lang="en-TR" dirty="0"/>
              <a:t>xamples and flowcharts</a:t>
            </a:r>
            <a:br>
              <a:rPr lang="en-TR" dirty="0"/>
            </a:br>
            <a:r>
              <a:rPr lang="en-US" b="1" dirty="0"/>
              <a:t>1. Find the Maximum of Two Numbers</a:t>
            </a:r>
            <a:endParaRPr lang="en-TR" dirty="0"/>
          </a:p>
        </p:txBody>
      </p:sp>
      <p:sp>
        <p:nvSpPr>
          <p:cNvPr id="3" name="Content Placeholder 2">
            <a:extLst>
              <a:ext uri="{FF2B5EF4-FFF2-40B4-BE49-F238E27FC236}">
                <a16:creationId xmlns:a16="http://schemas.microsoft.com/office/drawing/2014/main" id="{78C83F3A-2E59-2A81-4747-140FBB87D927}"/>
              </a:ext>
            </a:extLst>
          </p:cNvPr>
          <p:cNvSpPr>
            <a:spLocks noGrp="1"/>
          </p:cNvSpPr>
          <p:nvPr>
            <p:ph idx="1"/>
          </p:nvPr>
        </p:nvSpPr>
        <p:spPr/>
        <p:txBody>
          <a:bodyPr>
            <a:normAutofit/>
          </a:bodyPr>
          <a:lstStyle/>
          <a:p>
            <a:r>
              <a:rPr lang="en-US" dirty="0"/>
              <a:t>This algorithm compares two numbers and returns the larger one.</a:t>
            </a:r>
          </a:p>
          <a:p>
            <a:r>
              <a:rPr lang="en-US" b="1" dirty="0"/>
              <a:t>Algorithm:</a:t>
            </a:r>
            <a:endParaRPr lang="en-US" dirty="0"/>
          </a:p>
          <a:p>
            <a:pPr>
              <a:buFont typeface="+mj-lt"/>
              <a:buAutoNum type="arabicPeriod"/>
            </a:pPr>
            <a:r>
              <a:rPr lang="en-US" dirty="0"/>
              <a:t>Start.</a:t>
            </a:r>
          </a:p>
          <a:p>
            <a:pPr>
              <a:buFont typeface="+mj-lt"/>
              <a:buAutoNum type="arabicPeriod"/>
            </a:pPr>
            <a:r>
              <a:rPr lang="en-US" dirty="0"/>
              <a:t>Input two numbers, A and B.</a:t>
            </a:r>
          </a:p>
          <a:p>
            <a:pPr>
              <a:buFont typeface="+mj-lt"/>
              <a:buAutoNum type="arabicPeriod"/>
            </a:pPr>
            <a:r>
              <a:rPr lang="en-US" dirty="0"/>
              <a:t>If A &gt; B, return A.</a:t>
            </a:r>
          </a:p>
          <a:p>
            <a:pPr>
              <a:buFont typeface="+mj-lt"/>
              <a:buAutoNum type="arabicPeriod"/>
            </a:pPr>
            <a:r>
              <a:rPr lang="en-US" dirty="0"/>
              <a:t>Otherwise, return B.</a:t>
            </a:r>
          </a:p>
          <a:p>
            <a:pPr>
              <a:buFont typeface="+mj-lt"/>
              <a:buAutoNum type="arabicPeriod"/>
            </a:pPr>
            <a:r>
              <a:rPr lang="en-US" dirty="0"/>
              <a:t>End.</a:t>
            </a:r>
          </a:p>
          <a:p>
            <a:endParaRPr lang="en-TR" dirty="0"/>
          </a:p>
        </p:txBody>
      </p:sp>
    </p:spTree>
    <p:extLst>
      <p:ext uri="{BB962C8B-B14F-4D97-AF65-F5344CB8AC3E}">
        <p14:creationId xmlns:p14="http://schemas.microsoft.com/office/powerpoint/2010/main" val="1936851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238C-29D2-FCBC-7B01-976FD25A514A}"/>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AC794B51-F9D6-68B1-8C27-C04FA9623D5B}"/>
              </a:ext>
            </a:extLst>
          </p:cNvPr>
          <p:cNvSpPr>
            <a:spLocks noGrp="1"/>
          </p:cNvSpPr>
          <p:nvPr>
            <p:ph idx="1"/>
          </p:nvPr>
        </p:nvSpPr>
        <p:spPr/>
        <p:txBody>
          <a:bodyPr/>
          <a:lstStyle/>
          <a:p>
            <a:endParaRPr lang="en-TR"/>
          </a:p>
        </p:txBody>
      </p:sp>
      <p:pic>
        <p:nvPicPr>
          <p:cNvPr id="4" name="Picture 3">
            <a:extLst>
              <a:ext uri="{FF2B5EF4-FFF2-40B4-BE49-F238E27FC236}">
                <a16:creationId xmlns:a16="http://schemas.microsoft.com/office/drawing/2014/main" id="{EB6A33E3-F149-D0B3-2E5B-2F8E82D347FA}"/>
              </a:ext>
            </a:extLst>
          </p:cNvPr>
          <p:cNvPicPr>
            <a:picLocks noChangeAspect="1"/>
          </p:cNvPicPr>
          <p:nvPr/>
        </p:nvPicPr>
        <p:blipFill>
          <a:blip r:embed="rId2"/>
          <a:stretch>
            <a:fillRect/>
          </a:stretch>
        </p:blipFill>
        <p:spPr>
          <a:xfrm>
            <a:off x="838199" y="392907"/>
            <a:ext cx="10932043" cy="5784056"/>
          </a:xfrm>
          <a:prstGeom prst="rect">
            <a:avLst/>
          </a:prstGeom>
        </p:spPr>
      </p:pic>
    </p:spTree>
    <p:extLst>
      <p:ext uri="{BB962C8B-B14F-4D97-AF65-F5344CB8AC3E}">
        <p14:creationId xmlns:p14="http://schemas.microsoft.com/office/powerpoint/2010/main" val="1506091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0102-FADD-BA96-1002-5EBAC2D07E09}"/>
              </a:ext>
            </a:extLst>
          </p:cNvPr>
          <p:cNvSpPr>
            <a:spLocks noGrp="1"/>
          </p:cNvSpPr>
          <p:nvPr>
            <p:ph type="title"/>
          </p:nvPr>
        </p:nvSpPr>
        <p:spPr/>
        <p:txBody>
          <a:bodyPr/>
          <a:lstStyle/>
          <a:p>
            <a:r>
              <a:rPr lang="en-US" b="1" dirty="0"/>
              <a:t>2. Calculate the Sum of Two Numbers</a:t>
            </a:r>
            <a:endParaRPr lang="en-TR" dirty="0"/>
          </a:p>
        </p:txBody>
      </p:sp>
      <p:sp>
        <p:nvSpPr>
          <p:cNvPr id="3" name="Content Placeholder 2">
            <a:extLst>
              <a:ext uri="{FF2B5EF4-FFF2-40B4-BE49-F238E27FC236}">
                <a16:creationId xmlns:a16="http://schemas.microsoft.com/office/drawing/2014/main" id="{2E4D9013-26BA-ED2D-6A95-A6681E034DBF}"/>
              </a:ext>
            </a:extLst>
          </p:cNvPr>
          <p:cNvSpPr>
            <a:spLocks noGrp="1"/>
          </p:cNvSpPr>
          <p:nvPr>
            <p:ph idx="1"/>
          </p:nvPr>
        </p:nvSpPr>
        <p:spPr/>
        <p:txBody>
          <a:bodyPr/>
          <a:lstStyle/>
          <a:p>
            <a:r>
              <a:rPr lang="en-US" dirty="0"/>
              <a:t>This algorithm adds two numbers and returns the sum.</a:t>
            </a:r>
          </a:p>
          <a:p>
            <a:r>
              <a:rPr lang="en-US" b="1" dirty="0"/>
              <a:t>Algorithm:</a:t>
            </a:r>
            <a:endParaRPr lang="en-US" dirty="0"/>
          </a:p>
          <a:p>
            <a:pPr>
              <a:buFont typeface="+mj-lt"/>
              <a:buAutoNum type="arabicPeriod"/>
            </a:pPr>
            <a:r>
              <a:rPr lang="en-US" dirty="0"/>
              <a:t>Start.</a:t>
            </a:r>
          </a:p>
          <a:p>
            <a:pPr>
              <a:buFont typeface="+mj-lt"/>
              <a:buAutoNum type="arabicPeriod"/>
            </a:pPr>
            <a:r>
              <a:rPr lang="en-US" dirty="0"/>
              <a:t>Input two numbers, A and B.</a:t>
            </a:r>
          </a:p>
          <a:p>
            <a:pPr>
              <a:buFont typeface="+mj-lt"/>
              <a:buAutoNum type="arabicPeriod"/>
            </a:pPr>
            <a:r>
              <a:rPr lang="en-US" dirty="0"/>
              <a:t>Calculate the sum: Sum = A + B.</a:t>
            </a:r>
          </a:p>
          <a:p>
            <a:pPr>
              <a:buFont typeface="+mj-lt"/>
              <a:buAutoNum type="arabicPeriod"/>
            </a:pPr>
            <a:r>
              <a:rPr lang="en-US" dirty="0"/>
              <a:t>Return the Sum.</a:t>
            </a:r>
          </a:p>
          <a:p>
            <a:pPr>
              <a:buFont typeface="+mj-lt"/>
              <a:buAutoNum type="arabicPeriod"/>
            </a:pPr>
            <a:r>
              <a:rPr lang="en-US" dirty="0"/>
              <a:t>End.</a:t>
            </a:r>
          </a:p>
          <a:p>
            <a:endParaRPr lang="en-TR" dirty="0"/>
          </a:p>
        </p:txBody>
      </p:sp>
    </p:spTree>
    <p:extLst>
      <p:ext uri="{BB962C8B-B14F-4D97-AF65-F5344CB8AC3E}">
        <p14:creationId xmlns:p14="http://schemas.microsoft.com/office/powerpoint/2010/main" val="1630054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050B-CF88-7346-16A3-D696E234D7A7}"/>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20A02B64-B15E-DBE2-8FA0-36655ABD089F}"/>
              </a:ext>
            </a:extLst>
          </p:cNvPr>
          <p:cNvSpPr>
            <a:spLocks noGrp="1"/>
          </p:cNvSpPr>
          <p:nvPr>
            <p:ph idx="1"/>
          </p:nvPr>
        </p:nvSpPr>
        <p:spPr/>
        <p:txBody>
          <a:bodyPr/>
          <a:lstStyle/>
          <a:p>
            <a:endParaRPr lang="en-TR" dirty="0"/>
          </a:p>
        </p:txBody>
      </p:sp>
      <p:pic>
        <p:nvPicPr>
          <p:cNvPr id="4" name="Picture 3">
            <a:extLst>
              <a:ext uri="{FF2B5EF4-FFF2-40B4-BE49-F238E27FC236}">
                <a16:creationId xmlns:a16="http://schemas.microsoft.com/office/drawing/2014/main" id="{918EC4B1-0193-C65C-8F95-6AB58CC29092}"/>
              </a:ext>
            </a:extLst>
          </p:cNvPr>
          <p:cNvPicPr>
            <a:picLocks noChangeAspect="1"/>
          </p:cNvPicPr>
          <p:nvPr/>
        </p:nvPicPr>
        <p:blipFill>
          <a:blip r:embed="rId2"/>
          <a:stretch>
            <a:fillRect/>
          </a:stretch>
        </p:blipFill>
        <p:spPr>
          <a:xfrm>
            <a:off x="838200" y="1438276"/>
            <a:ext cx="10515600" cy="3633106"/>
          </a:xfrm>
          <a:prstGeom prst="rect">
            <a:avLst/>
          </a:prstGeom>
        </p:spPr>
      </p:pic>
    </p:spTree>
    <p:extLst>
      <p:ext uri="{BB962C8B-B14F-4D97-AF65-F5344CB8AC3E}">
        <p14:creationId xmlns:p14="http://schemas.microsoft.com/office/powerpoint/2010/main" val="753365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62DB-F707-03EA-6FEB-3AD1763D4439}"/>
              </a:ext>
            </a:extLst>
          </p:cNvPr>
          <p:cNvSpPr>
            <a:spLocks noGrp="1"/>
          </p:cNvSpPr>
          <p:nvPr>
            <p:ph type="title"/>
          </p:nvPr>
        </p:nvSpPr>
        <p:spPr/>
        <p:txBody>
          <a:bodyPr>
            <a:normAutofit/>
          </a:bodyPr>
          <a:lstStyle/>
          <a:p>
            <a:r>
              <a:rPr lang="en-US" b="1" dirty="0"/>
              <a:t>3. Check if a Number is Positive, Negative, or Zero</a:t>
            </a:r>
            <a:endParaRPr lang="en-TR" dirty="0"/>
          </a:p>
        </p:txBody>
      </p:sp>
      <p:sp>
        <p:nvSpPr>
          <p:cNvPr id="3" name="Content Placeholder 2">
            <a:extLst>
              <a:ext uri="{FF2B5EF4-FFF2-40B4-BE49-F238E27FC236}">
                <a16:creationId xmlns:a16="http://schemas.microsoft.com/office/drawing/2014/main" id="{E1AE3645-144E-8215-6A20-73D6A213694E}"/>
              </a:ext>
            </a:extLst>
          </p:cNvPr>
          <p:cNvSpPr>
            <a:spLocks noGrp="1"/>
          </p:cNvSpPr>
          <p:nvPr>
            <p:ph idx="1"/>
          </p:nvPr>
        </p:nvSpPr>
        <p:spPr/>
        <p:txBody>
          <a:bodyPr>
            <a:normAutofit/>
          </a:bodyPr>
          <a:lstStyle/>
          <a:p>
            <a:r>
              <a:rPr lang="en-US" dirty="0"/>
              <a:t>This algorithm checks if a number is positive, negative, or zero.</a:t>
            </a:r>
          </a:p>
          <a:p>
            <a:r>
              <a:rPr lang="en-US" b="1" dirty="0"/>
              <a:t>Algorithm:</a:t>
            </a:r>
            <a:endParaRPr lang="en-US" dirty="0"/>
          </a:p>
          <a:p>
            <a:pPr>
              <a:buFont typeface="+mj-lt"/>
              <a:buAutoNum type="arabicPeriod"/>
            </a:pPr>
            <a:r>
              <a:rPr lang="en-US" dirty="0"/>
              <a:t>Start.</a:t>
            </a:r>
          </a:p>
          <a:p>
            <a:pPr>
              <a:buFont typeface="+mj-lt"/>
              <a:buAutoNum type="arabicPeriod"/>
            </a:pPr>
            <a:r>
              <a:rPr lang="en-US" dirty="0"/>
              <a:t>Input a number, N.</a:t>
            </a:r>
          </a:p>
          <a:p>
            <a:pPr>
              <a:buFont typeface="+mj-lt"/>
              <a:buAutoNum type="arabicPeriod"/>
            </a:pPr>
            <a:r>
              <a:rPr lang="en-US" dirty="0"/>
              <a:t>If N &gt; 0, return "Positive".</a:t>
            </a:r>
          </a:p>
          <a:p>
            <a:pPr>
              <a:buFont typeface="+mj-lt"/>
              <a:buAutoNum type="arabicPeriod"/>
            </a:pPr>
            <a:r>
              <a:rPr lang="en-US" dirty="0"/>
              <a:t>If N &lt; 0, return "Negative".</a:t>
            </a:r>
          </a:p>
          <a:p>
            <a:pPr>
              <a:buFont typeface="+mj-lt"/>
              <a:buAutoNum type="arabicPeriod"/>
            </a:pPr>
            <a:r>
              <a:rPr lang="en-US" dirty="0"/>
              <a:t>Otherwise, return "Zero".</a:t>
            </a:r>
          </a:p>
          <a:p>
            <a:pPr>
              <a:buFont typeface="+mj-lt"/>
              <a:buAutoNum type="arabicPeriod"/>
            </a:pPr>
            <a:r>
              <a:rPr lang="en-US" dirty="0"/>
              <a:t>End.</a:t>
            </a:r>
          </a:p>
          <a:p>
            <a:endParaRPr lang="en-TR" dirty="0"/>
          </a:p>
        </p:txBody>
      </p:sp>
    </p:spTree>
    <p:extLst>
      <p:ext uri="{BB962C8B-B14F-4D97-AF65-F5344CB8AC3E}">
        <p14:creationId xmlns:p14="http://schemas.microsoft.com/office/powerpoint/2010/main" val="1694847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80C5-466D-A79F-1273-496D73E21E92}"/>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56946F61-87AD-ED32-F987-48CCB0608838}"/>
              </a:ext>
            </a:extLst>
          </p:cNvPr>
          <p:cNvSpPr>
            <a:spLocks noGrp="1"/>
          </p:cNvSpPr>
          <p:nvPr>
            <p:ph idx="1"/>
          </p:nvPr>
        </p:nvSpPr>
        <p:spPr/>
        <p:txBody>
          <a:bodyPr/>
          <a:lstStyle/>
          <a:p>
            <a:endParaRPr lang="en-TR"/>
          </a:p>
        </p:txBody>
      </p:sp>
      <p:pic>
        <p:nvPicPr>
          <p:cNvPr id="4" name="Picture 3">
            <a:extLst>
              <a:ext uri="{FF2B5EF4-FFF2-40B4-BE49-F238E27FC236}">
                <a16:creationId xmlns:a16="http://schemas.microsoft.com/office/drawing/2014/main" id="{5FA8DA83-2565-663A-99A8-1A4490E1DE11}"/>
              </a:ext>
            </a:extLst>
          </p:cNvPr>
          <p:cNvPicPr>
            <a:picLocks noChangeAspect="1"/>
          </p:cNvPicPr>
          <p:nvPr/>
        </p:nvPicPr>
        <p:blipFill>
          <a:blip r:embed="rId2"/>
          <a:stretch>
            <a:fillRect/>
          </a:stretch>
        </p:blipFill>
        <p:spPr>
          <a:xfrm>
            <a:off x="838200" y="255772"/>
            <a:ext cx="10515600" cy="6006072"/>
          </a:xfrm>
          <a:prstGeom prst="rect">
            <a:avLst/>
          </a:prstGeom>
        </p:spPr>
      </p:pic>
    </p:spTree>
    <p:extLst>
      <p:ext uri="{BB962C8B-B14F-4D97-AF65-F5344CB8AC3E}">
        <p14:creationId xmlns:p14="http://schemas.microsoft.com/office/powerpoint/2010/main" val="727435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2ABF-EBF0-1E3E-13FE-00283724CAF2}"/>
              </a:ext>
            </a:extLst>
          </p:cNvPr>
          <p:cNvSpPr>
            <a:spLocks noGrp="1"/>
          </p:cNvSpPr>
          <p:nvPr>
            <p:ph type="title"/>
          </p:nvPr>
        </p:nvSpPr>
        <p:spPr/>
        <p:txBody>
          <a:bodyPr/>
          <a:lstStyle/>
          <a:p>
            <a:r>
              <a:rPr lang="en-US" b="1" dirty="0"/>
              <a:t>4. Find the Smallest of Three Numbers</a:t>
            </a:r>
            <a:endParaRPr lang="en-TR" dirty="0"/>
          </a:p>
        </p:txBody>
      </p:sp>
      <p:sp>
        <p:nvSpPr>
          <p:cNvPr id="3" name="Content Placeholder 2">
            <a:extLst>
              <a:ext uri="{FF2B5EF4-FFF2-40B4-BE49-F238E27FC236}">
                <a16:creationId xmlns:a16="http://schemas.microsoft.com/office/drawing/2014/main" id="{F430F9A5-E0AC-F005-2060-E5CF5ED5F5FB}"/>
              </a:ext>
            </a:extLst>
          </p:cNvPr>
          <p:cNvSpPr>
            <a:spLocks noGrp="1"/>
          </p:cNvSpPr>
          <p:nvPr>
            <p:ph idx="1"/>
          </p:nvPr>
        </p:nvSpPr>
        <p:spPr/>
        <p:txBody>
          <a:bodyPr>
            <a:normAutofit/>
          </a:bodyPr>
          <a:lstStyle/>
          <a:p>
            <a:r>
              <a:rPr lang="en-US" dirty="0"/>
              <a:t>This algorithm finds the smallest number among three numbers.</a:t>
            </a:r>
          </a:p>
          <a:p>
            <a:r>
              <a:rPr lang="en-US" b="1" dirty="0"/>
              <a:t>Algorithm:</a:t>
            </a:r>
            <a:endParaRPr lang="en-US" dirty="0"/>
          </a:p>
          <a:p>
            <a:pPr>
              <a:buFont typeface="+mj-lt"/>
              <a:buAutoNum type="arabicPeriod"/>
            </a:pPr>
            <a:r>
              <a:rPr lang="en-US" dirty="0"/>
              <a:t>Start.</a:t>
            </a:r>
          </a:p>
          <a:p>
            <a:pPr>
              <a:buFont typeface="+mj-lt"/>
              <a:buAutoNum type="arabicPeriod"/>
            </a:pPr>
            <a:r>
              <a:rPr lang="en-US" dirty="0"/>
              <a:t>Input three numbers, A, B, and C.</a:t>
            </a:r>
          </a:p>
          <a:p>
            <a:pPr>
              <a:buFont typeface="+mj-lt"/>
              <a:buAutoNum type="arabicPeriod"/>
            </a:pPr>
            <a:r>
              <a:rPr lang="en-US" dirty="0"/>
              <a:t>If A &lt; B and A &lt; C, return A.</a:t>
            </a:r>
          </a:p>
          <a:p>
            <a:pPr>
              <a:buFont typeface="+mj-lt"/>
              <a:buAutoNum type="arabicPeriod"/>
            </a:pPr>
            <a:r>
              <a:rPr lang="en-US" dirty="0"/>
              <a:t>If B &lt; A and B &lt; C, return B.</a:t>
            </a:r>
          </a:p>
          <a:p>
            <a:pPr>
              <a:buFont typeface="+mj-lt"/>
              <a:buAutoNum type="arabicPeriod"/>
            </a:pPr>
            <a:r>
              <a:rPr lang="en-US" dirty="0"/>
              <a:t>Otherwise, return C.</a:t>
            </a:r>
          </a:p>
          <a:p>
            <a:pPr>
              <a:buFont typeface="+mj-lt"/>
              <a:buAutoNum type="arabicPeriod"/>
            </a:pPr>
            <a:r>
              <a:rPr lang="en-US" dirty="0"/>
              <a:t>End.</a:t>
            </a:r>
          </a:p>
          <a:p>
            <a:endParaRPr lang="en-TR" dirty="0"/>
          </a:p>
        </p:txBody>
      </p:sp>
    </p:spTree>
    <p:extLst>
      <p:ext uri="{BB962C8B-B14F-4D97-AF65-F5344CB8AC3E}">
        <p14:creationId xmlns:p14="http://schemas.microsoft.com/office/powerpoint/2010/main" val="569957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B934C-37B0-6E00-41C8-BA61C605B2B3}"/>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27BA115B-A16A-F023-99B0-7D092A5A2C84}"/>
              </a:ext>
            </a:extLst>
          </p:cNvPr>
          <p:cNvSpPr>
            <a:spLocks noGrp="1"/>
          </p:cNvSpPr>
          <p:nvPr>
            <p:ph idx="1"/>
          </p:nvPr>
        </p:nvSpPr>
        <p:spPr/>
        <p:txBody>
          <a:bodyPr/>
          <a:lstStyle/>
          <a:p>
            <a:endParaRPr lang="en-TR"/>
          </a:p>
        </p:txBody>
      </p:sp>
      <p:pic>
        <p:nvPicPr>
          <p:cNvPr id="4" name="Picture 3">
            <a:extLst>
              <a:ext uri="{FF2B5EF4-FFF2-40B4-BE49-F238E27FC236}">
                <a16:creationId xmlns:a16="http://schemas.microsoft.com/office/drawing/2014/main" id="{085D0D03-99EA-A9CF-29DB-5C95C4EEAB8D}"/>
              </a:ext>
            </a:extLst>
          </p:cNvPr>
          <p:cNvPicPr>
            <a:picLocks noChangeAspect="1"/>
          </p:cNvPicPr>
          <p:nvPr/>
        </p:nvPicPr>
        <p:blipFill>
          <a:blip r:embed="rId2"/>
          <a:stretch>
            <a:fillRect/>
          </a:stretch>
        </p:blipFill>
        <p:spPr>
          <a:xfrm>
            <a:off x="178981" y="235496"/>
            <a:ext cx="11834037" cy="6257379"/>
          </a:xfrm>
          <a:prstGeom prst="rect">
            <a:avLst/>
          </a:prstGeom>
        </p:spPr>
      </p:pic>
    </p:spTree>
    <p:extLst>
      <p:ext uri="{BB962C8B-B14F-4D97-AF65-F5344CB8AC3E}">
        <p14:creationId xmlns:p14="http://schemas.microsoft.com/office/powerpoint/2010/main" val="3443026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A7A99-2B62-0C24-7440-886F0B624986}"/>
              </a:ext>
            </a:extLst>
          </p:cNvPr>
          <p:cNvSpPr>
            <a:spLocks noGrp="1"/>
          </p:cNvSpPr>
          <p:nvPr>
            <p:ph type="title"/>
          </p:nvPr>
        </p:nvSpPr>
        <p:spPr/>
        <p:txBody>
          <a:bodyPr/>
          <a:lstStyle/>
          <a:p>
            <a:r>
              <a:rPr lang="en-TR" dirty="0"/>
              <a:t>5. </a:t>
            </a:r>
            <a:r>
              <a:rPr lang="en-US" dirty="0"/>
              <a:t>C</a:t>
            </a:r>
            <a:r>
              <a:rPr lang="en-TR" dirty="0"/>
              <a:t>ondition Check</a:t>
            </a:r>
          </a:p>
        </p:txBody>
      </p:sp>
      <p:sp>
        <p:nvSpPr>
          <p:cNvPr id="3" name="Content Placeholder 2">
            <a:extLst>
              <a:ext uri="{FF2B5EF4-FFF2-40B4-BE49-F238E27FC236}">
                <a16:creationId xmlns:a16="http://schemas.microsoft.com/office/drawing/2014/main" id="{BEF15CBD-A726-C10E-17E9-28E6030B3151}"/>
              </a:ext>
            </a:extLst>
          </p:cNvPr>
          <p:cNvSpPr>
            <a:spLocks noGrp="1"/>
          </p:cNvSpPr>
          <p:nvPr>
            <p:ph idx="1"/>
          </p:nvPr>
        </p:nvSpPr>
        <p:spPr/>
        <p:txBody>
          <a:bodyPr/>
          <a:lstStyle/>
          <a:p>
            <a:pPr marL="0" indent="0">
              <a:buNone/>
            </a:pPr>
            <a:r>
              <a:rPr lang="en-US" dirty="0"/>
              <a:t># Basic algorithm in English for determining if someone is eligible for a driver's license based on their age:</a:t>
            </a:r>
          </a:p>
          <a:p>
            <a:r>
              <a:rPr lang="en-US" b="1" dirty="0"/>
              <a:t>Algorithm:</a:t>
            </a:r>
          </a:p>
          <a:p>
            <a:pPr>
              <a:buFont typeface="+mj-lt"/>
              <a:buAutoNum type="arabicPeriod"/>
            </a:pPr>
            <a:r>
              <a:rPr lang="en-US" b="1" dirty="0"/>
              <a:t>Start</a:t>
            </a:r>
            <a:endParaRPr lang="en-US" dirty="0"/>
          </a:p>
          <a:p>
            <a:pPr>
              <a:buFont typeface="+mj-lt"/>
              <a:buAutoNum type="arabicPeriod"/>
            </a:pPr>
            <a:r>
              <a:rPr lang="en-US" b="1" dirty="0"/>
              <a:t>Get Age</a:t>
            </a:r>
            <a:r>
              <a:rPr lang="en-US" dirty="0"/>
              <a:t>: Ask the user to input their age.</a:t>
            </a:r>
          </a:p>
          <a:p>
            <a:pPr>
              <a:buFont typeface="+mj-lt"/>
              <a:buAutoNum type="arabicPeriod"/>
            </a:pPr>
            <a:r>
              <a:rPr lang="en-US" b="1" dirty="0"/>
              <a:t>Condition Check</a:t>
            </a:r>
            <a:r>
              <a:rPr lang="en-US" dirty="0"/>
              <a:t>:</a:t>
            </a:r>
          </a:p>
          <a:p>
            <a:pPr marL="742950" lvl="1" indent="-285750">
              <a:buFont typeface="+mj-lt"/>
              <a:buAutoNum type="arabicPeriod"/>
            </a:pPr>
            <a:r>
              <a:rPr lang="en-US" dirty="0"/>
              <a:t>If age </a:t>
            </a:r>
            <a:r>
              <a:rPr lang="en-US" b="1" dirty="0"/>
              <a:t>≥ 18</a:t>
            </a:r>
            <a:r>
              <a:rPr lang="en-US" dirty="0"/>
              <a:t>, print "You can get a driver's license."</a:t>
            </a:r>
          </a:p>
          <a:p>
            <a:pPr marL="742950" lvl="1" indent="-285750">
              <a:buFont typeface="+mj-lt"/>
              <a:buAutoNum type="arabicPeriod"/>
            </a:pPr>
            <a:r>
              <a:rPr lang="en-US" dirty="0"/>
              <a:t>Otherwise, print "You cannot get a driver's license."</a:t>
            </a:r>
          </a:p>
          <a:p>
            <a:pPr>
              <a:buFont typeface="+mj-lt"/>
              <a:buAutoNum type="arabicPeriod"/>
            </a:pPr>
            <a:r>
              <a:rPr lang="en-US" b="1" dirty="0"/>
              <a:t>End</a:t>
            </a:r>
            <a:endParaRPr lang="en-US" dirty="0"/>
          </a:p>
          <a:p>
            <a:endParaRPr lang="en-TR" dirty="0"/>
          </a:p>
        </p:txBody>
      </p:sp>
    </p:spTree>
    <p:extLst>
      <p:ext uri="{BB962C8B-B14F-4D97-AF65-F5344CB8AC3E}">
        <p14:creationId xmlns:p14="http://schemas.microsoft.com/office/powerpoint/2010/main" val="825985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776F6-F4A2-EDBD-C5E3-CB86C5AFE341}"/>
              </a:ext>
            </a:extLst>
          </p:cNvPr>
          <p:cNvSpPr>
            <a:spLocks noGrp="1"/>
          </p:cNvSpPr>
          <p:nvPr>
            <p:ph type="title"/>
          </p:nvPr>
        </p:nvSpPr>
        <p:spPr/>
        <p:txBody>
          <a:bodyPr/>
          <a:lstStyle/>
          <a:p>
            <a:r>
              <a:rPr lang="en-US" dirty="0"/>
              <a:t>What is an Algorithm?</a:t>
            </a:r>
            <a:endParaRPr lang="en-TR" dirty="0"/>
          </a:p>
        </p:txBody>
      </p:sp>
      <p:sp>
        <p:nvSpPr>
          <p:cNvPr id="3" name="Content Placeholder 2">
            <a:extLst>
              <a:ext uri="{FF2B5EF4-FFF2-40B4-BE49-F238E27FC236}">
                <a16:creationId xmlns:a16="http://schemas.microsoft.com/office/drawing/2014/main" id="{6FCAD43B-AF34-80E0-A594-5755D10E1682}"/>
              </a:ext>
            </a:extLst>
          </p:cNvPr>
          <p:cNvSpPr>
            <a:spLocks noGrp="1"/>
          </p:cNvSpPr>
          <p:nvPr>
            <p:ph idx="1"/>
          </p:nvPr>
        </p:nvSpPr>
        <p:spPr/>
        <p:txBody>
          <a:bodyPr/>
          <a:lstStyle/>
          <a:p>
            <a:r>
              <a:rPr lang="en-US" dirty="0"/>
              <a:t>An algorithm is a step-by-step procedure to solve a problem. </a:t>
            </a:r>
          </a:p>
          <a:p>
            <a:r>
              <a:rPr lang="en-US" dirty="0"/>
              <a:t>A good algorithm should be optimized in terms of time and space. </a:t>
            </a:r>
          </a:p>
          <a:p>
            <a:r>
              <a:rPr lang="en-US" dirty="0"/>
              <a:t>Different types of problems require different types of algorithmic techniques to be solved in the most optimized manner. </a:t>
            </a:r>
          </a:p>
          <a:p>
            <a:r>
              <a:rPr lang="en-US" dirty="0"/>
              <a:t>There are many types of algorithms but the most important and fundamental algorithms that you must are discussed in this article.</a:t>
            </a:r>
          </a:p>
          <a:p>
            <a:endParaRPr lang="en-TR" dirty="0"/>
          </a:p>
        </p:txBody>
      </p:sp>
    </p:spTree>
    <p:extLst>
      <p:ext uri="{BB962C8B-B14F-4D97-AF65-F5344CB8AC3E}">
        <p14:creationId xmlns:p14="http://schemas.microsoft.com/office/powerpoint/2010/main" val="1980014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C584-75BE-FCD6-64EA-B3E1426F3F69}"/>
              </a:ext>
            </a:extLst>
          </p:cNvPr>
          <p:cNvSpPr>
            <a:spLocks noGrp="1"/>
          </p:cNvSpPr>
          <p:nvPr>
            <p:ph type="title"/>
          </p:nvPr>
        </p:nvSpPr>
        <p:spPr/>
        <p:txBody>
          <a:bodyPr/>
          <a:lstStyle/>
          <a:p>
            <a:r>
              <a:rPr lang="en-US" b="1" dirty="0">
                <a:highlight>
                  <a:srgbClr val="FFFF00"/>
                </a:highlight>
              </a:rPr>
              <a:t>Mathematical and Logical Operations:</a:t>
            </a:r>
            <a:br>
              <a:rPr lang="en-US" b="1" dirty="0"/>
            </a:br>
            <a:endParaRPr lang="en-TR" dirty="0"/>
          </a:p>
        </p:txBody>
      </p:sp>
      <p:sp>
        <p:nvSpPr>
          <p:cNvPr id="3" name="Content Placeholder 2">
            <a:extLst>
              <a:ext uri="{FF2B5EF4-FFF2-40B4-BE49-F238E27FC236}">
                <a16:creationId xmlns:a16="http://schemas.microsoft.com/office/drawing/2014/main" id="{502762C2-E61A-5554-1937-8BAF2F426D13}"/>
              </a:ext>
            </a:extLst>
          </p:cNvPr>
          <p:cNvSpPr>
            <a:spLocks noGrp="1"/>
          </p:cNvSpPr>
          <p:nvPr>
            <p:ph idx="1"/>
          </p:nvPr>
        </p:nvSpPr>
        <p:spPr/>
        <p:txBody>
          <a:bodyPr>
            <a:normAutofit/>
          </a:bodyPr>
          <a:lstStyle/>
          <a:p>
            <a:pPr>
              <a:buFont typeface="Arial" panose="020B0604020202020204" pitchFamily="34" charset="0"/>
              <a:buChar char="•"/>
            </a:pPr>
            <a:r>
              <a:rPr lang="en-US" b="1" dirty="0"/>
              <a:t>Addition</a:t>
            </a:r>
            <a:r>
              <a:rPr lang="en-US" dirty="0"/>
              <a:t>: +</a:t>
            </a:r>
          </a:p>
          <a:p>
            <a:pPr>
              <a:buFont typeface="Arial" panose="020B0604020202020204" pitchFamily="34" charset="0"/>
              <a:buChar char="•"/>
            </a:pPr>
            <a:r>
              <a:rPr lang="en-US" b="1" dirty="0"/>
              <a:t>Subtraction</a:t>
            </a:r>
            <a:r>
              <a:rPr lang="en-US" dirty="0"/>
              <a:t>: -</a:t>
            </a:r>
          </a:p>
          <a:p>
            <a:pPr>
              <a:buFont typeface="Arial" panose="020B0604020202020204" pitchFamily="34" charset="0"/>
              <a:buChar char="•"/>
            </a:pPr>
            <a:r>
              <a:rPr lang="en-US" b="1" dirty="0"/>
              <a:t>Division</a:t>
            </a:r>
            <a:r>
              <a:rPr lang="en-US" dirty="0"/>
              <a:t>: /</a:t>
            </a:r>
          </a:p>
          <a:p>
            <a:pPr>
              <a:buFont typeface="Arial" panose="020B0604020202020204" pitchFamily="34" charset="0"/>
              <a:buChar char="•"/>
            </a:pPr>
            <a:r>
              <a:rPr lang="en-US" b="1" dirty="0"/>
              <a:t>Multiplication</a:t>
            </a:r>
            <a:r>
              <a:rPr lang="en-US" dirty="0"/>
              <a:t>: *</a:t>
            </a:r>
          </a:p>
          <a:p>
            <a:pPr>
              <a:buFont typeface="Arial" panose="020B0604020202020204" pitchFamily="34" charset="0"/>
              <a:buChar char="•"/>
            </a:pPr>
            <a:r>
              <a:rPr lang="en-US" b="1" dirty="0"/>
              <a:t>Modulus</a:t>
            </a:r>
            <a:r>
              <a:rPr lang="en-US" dirty="0"/>
              <a:t>: % (Finds the remainder of division, e.g., 5 % 2 = 1).</a:t>
            </a:r>
          </a:p>
          <a:p>
            <a:endParaRPr lang="en-TR" dirty="0"/>
          </a:p>
        </p:txBody>
      </p:sp>
    </p:spTree>
    <p:extLst>
      <p:ext uri="{BB962C8B-B14F-4D97-AF65-F5344CB8AC3E}">
        <p14:creationId xmlns:p14="http://schemas.microsoft.com/office/powerpoint/2010/main" val="2818258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D012-D526-3FE8-7F83-45B76E7208F7}"/>
              </a:ext>
            </a:extLst>
          </p:cNvPr>
          <p:cNvSpPr>
            <a:spLocks noGrp="1"/>
          </p:cNvSpPr>
          <p:nvPr>
            <p:ph type="title"/>
          </p:nvPr>
        </p:nvSpPr>
        <p:spPr/>
        <p:txBody>
          <a:bodyPr/>
          <a:lstStyle/>
          <a:p>
            <a:r>
              <a:rPr lang="en-US" b="1" dirty="0">
                <a:highlight>
                  <a:srgbClr val="FFFF00"/>
                </a:highlight>
              </a:rPr>
              <a:t>Logical Operations</a:t>
            </a:r>
            <a:r>
              <a:rPr lang="en-US" dirty="0">
                <a:highlight>
                  <a:srgbClr val="FFFF00"/>
                </a:highlight>
              </a:rPr>
              <a:t>:</a:t>
            </a:r>
            <a:br>
              <a:rPr lang="en-US" dirty="0"/>
            </a:br>
            <a:endParaRPr lang="en-TR" dirty="0"/>
          </a:p>
        </p:txBody>
      </p:sp>
      <p:sp>
        <p:nvSpPr>
          <p:cNvPr id="3" name="Content Placeholder 2">
            <a:extLst>
              <a:ext uri="{FF2B5EF4-FFF2-40B4-BE49-F238E27FC236}">
                <a16:creationId xmlns:a16="http://schemas.microsoft.com/office/drawing/2014/main" id="{29B5E3A3-69D4-C3DB-5072-24F16B72F305}"/>
              </a:ext>
            </a:extLst>
          </p:cNvPr>
          <p:cNvSpPr>
            <a:spLocks noGrp="1"/>
          </p:cNvSpPr>
          <p:nvPr>
            <p:ph idx="1"/>
          </p:nvPr>
        </p:nvSpPr>
        <p:spPr/>
        <p:txBody>
          <a:bodyPr/>
          <a:lstStyle/>
          <a:p>
            <a:pPr marL="742950" lvl="1" indent="-285750">
              <a:buFont typeface="Arial" panose="020B0604020202020204" pitchFamily="34" charset="0"/>
              <a:buChar char="•"/>
            </a:pPr>
            <a:r>
              <a:rPr lang="en-US" b="1" dirty="0"/>
              <a:t>Equal to</a:t>
            </a:r>
            <a:r>
              <a:rPr lang="en-US" dirty="0"/>
              <a:t>: ==</a:t>
            </a:r>
          </a:p>
          <a:p>
            <a:pPr marL="742950" lvl="1" indent="-285750">
              <a:buFont typeface="Arial" panose="020B0604020202020204" pitchFamily="34" charset="0"/>
              <a:buChar char="•"/>
            </a:pPr>
            <a:r>
              <a:rPr lang="en-US" b="1" dirty="0"/>
              <a:t>Less than</a:t>
            </a:r>
            <a:r>
              <a:rPr lang="en-US" dirty="0"/>
              <a:t>: &lt;</a:t>
            </a:r>
          </a:p>
          <a:p>
            <a:pPr marL="742950" lvl="1" indent="-285750">
              <a:buFont typeface="Arial" panose="020B0604020202020204" pitchFamily="34" charset="0"/>
              <a:buChar char="•"/>
            </a:pPr>
            <a:r>
              <a:rPr lang="en-US" b="1" dirty="0"/>
              <a:t>Less than or equal to</a:t>
            </a:r>
            <a:r>
              <a:rPr lang="en-US" dirty="0"/>
              <a:t>: &lt;=</a:t>
            </a:r>
          </a:p>
          <a:p>
            <a:pPr marL="742950" lvl="1" indent="-285750">
              <a:buFont typeface="Arial" panose="020B0604020202020204" pitchFamily="34" charset="0"/>
              <a:buChar char="•"/>
            </a:pPr>
            <a:r>
              <a:rPr lang="en-US" b="1" dirty="0"/>
              <a:t>Greater than</a:t>
            </a:r>
            <a:r>
              <a:rPr lang="en-US" dirty="0"/>
              <a:t>: &gt;</a:t>
            </a:r>
          </a:p>
          <a:p>
            <a:pPr marL="742950" lvl="1" indent="-285750">
              <a:buFont typeface="Arial" panose="020B0604020202020204" pitchFamily="34" charset="0"/>
              <a:buChar char="•"/>
            </a:pPr>
            <a:r>
              <a:rPr lang="en-US" b="1" dirty="0"/>
              <a:t>Greater than or equal to</a:t>
            </a:r>
            <a:r>
              <a:rPr lang="en-US" dirty="0"/>
              <a:t>: &gt;=</a:t>
            </a:r>
          </a:p>
          <a:p>
            <a:pPr marL="742950" lvl="1" indent="-285750">
              <a:buFont typeface="Arial" panose="020B0604020202020204" pitchFamily="34" charset="0"/>
              <a:buChar char="•"/>
            </a:pPr>
            <a:r>
              <a:rPr lang="en-US" b="1" dirty="0"/>
              <a:t>Strict equality</a:t>
            </a:r>
            <a:r>
              <a:rPr lang="en-US" dirty="0"/>
              <a:t>: === (Checks both type and value)</a:t>
            </a:r>
          </a:p>
          <a:p>
            <a:pPr marL="742950" lvl="1" indent="-285750">
              <a:buFont typeface="Arial" panose="020B0604020202020204" pitchFamily="34" charset="0"/>
              <a:buChar char="•"/>
            </a:pPr>
            <a:r>
              <a:rPr lang="en-US" b="1" dirty="0"/>
              <a:t>Not equal to</a:t>
            </a:r>
            <a:r>
              <a:rPr lang="en-US" dirty="0"/>
              <a:t>: !=</a:t>
            </a:r>
          </a:p>
          <a:p>
            <a:endParaRPr lang="en-TR" dirty="0"/>
          </a:p>
        </p:txBody>
      </p:sp>
    </p:spTree>
    <p:extLst>
      <p:ext uri="{BB962C8B-B14F-4D97-AF65-F5344CB8AC3E}">
        <p14:creationId xmlns:p14="http://schemas.microsoft.com/office/powerpoint/2010/main" val="3301575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11A5-CB3A-140F-2375-431C25E5CF2A}"/>
              </a:ext>
            </a:extLst>
          </p:cNvPr>
          <p:cNvSpPr>
            <a:spLocks noGrp="1"/>
          </p:cNvSpPr>
          <p:nvPr>
            <p:ph type="title"/>
          </p:nvPr>
        </p:nvSpPr>
        <p:spPr/>
        <p:txBody>
          <a:bodyPr/>
          <a:lstStyle/>
          <a:p>
            <a:r>
              <a:rPr lang="en-US" b="1" i="0" dirty="0">
                <a:solidFill>
                  <a:srgbClr val="292F36"/>
                </a:solidFill>
                <a:effectLst/>
                <a:highlight>
                  <a:srgbClr val="FFFFFF"/>
                </a:highlight>
                <a:latin typeface="system-ui"/>
              </a:rPr>
              <a:t>What Is A Flowchart?</a:t>
            </a:r>
            <a:endParaRPr lang="en-TR" dirty="0"/>
          </a:p>
        </p:txBody>
      </p:sp>
      <p:sp>
        <p:nvSpPr>
          <p:cNvPr id="3" name="Content Placeholder 2">
            <a:extLst>
              <a:ext uri="{FF2B5EF4-FFF2-40B4-BE49-F238E27FC236}">
                <a16:creationId xmlns:a16="http://schemas.microsoft.com/office/drawing/2014/main" id="{246ABA09-B4C6-172D-3E50-68EEFC420FF6}"/>
              </a:ext>
            </a:extLst>
          </p:cNvPr>
          <p:cNvSpPr>
            <a:spLocks noGrp="1"/>
          </p:cNvSpPr>
          <p:nvPr>
            <p:ph idx="1"/>
          </p:nvPr>
        </p:nvSpPr>
        <p:spPr/>
        <p:txBody>
          <a:bodyPr/>
          <a:lstStyle/>
          <a:p>
            <a:pPr algn="l"/>
            <a:r>
              <a:rPr lang="en-US" b="1" i="0" u="none" strike="noStrike" dirty="0">
                <a:solidFill>
                  <a:srgbClr val="292F36"/>
                </a:solidFill>
                <a:effectLst/>
                <a:highlight>
                  <a:srgbClr val="FFFFFF"/>
                </a:highlight>
                <a:latin typeface="system-ui"/>
                <a:hlinkClick r:id="rId2"/>
              </a:rPr>
              <a:t>Flow charts</a:t>
            </a:r>
            <a:r>
              <a:rPr lang="en-US" b="0" i="0" dirty="0">
                <a:solidFill>
                  <a:srgbClr val="292F36"/>
                </a:solidFill>
                <a:effectLst/>
                <a:highlight>
                  <a:srgbClr val="FFFFFF"/>
                </a:highlight>
                <a:latin typeface="system-ui"/>
              </a:rPr>
              <a:t> are diagrams showing the exact sequence of logical steps. They use geometrical shapes and arrows to show processes, relationships, and data/process flow. In other words, flowcharts depict decisions and results of them. </a:t>
            </a:r>
          </a:p>
          <a:p>
            <a:endParaRPr lang="en-TR" dirty="0"/>
          </a:p>
        </p:txBody>
      </p:sp>
    </p:spTree>
    <p:extLst>
      <p:ext uri="{BB962C8B-B14F-4D97-AF65-F5344CB8AC3E}">
        <p14:creationId xmlns:p14="http://schemas.microsoft.com/office/powerpoint/2010/main" val="1063774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54FD-A8BB-D0BC-C2DD-1F29C9F6D97C}"/>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1BC12D53-6D0F-15F8-0973-43B9E1EC4B95}"/>
              </a:ext>
            </a:extLst>
          </p:cNvPr>
          <p:cNvSpPr>
            <a:spLocks noGrp="1"/>
          </p:cNvSpPr>
          <p:nvPr>
            <p:ph idx="1"/>
          </p:nvPr>
        </p:nvSpPr>
        <p:spPr/>
        <p:txBody>
          <a:bodyPr/>
          <a:lstStyle/>
          <a:p>
            <a:endParaRPr lang="en-TR"/>
          </a:p>
        </p:txBody>
      </p:sp>
      <p:pic>
        <p:nvPicPr>
          <p:cNvPr id="4098" name="Picture 2" descr="flowchart symbols">
            <a:extLst>
              <a:ext uri="{FF2B5EF4-FFF2-40B4-BE49-F238E27FC236}">
                <a16:creationId xmlns:a16="http://schemas.microsoft.com/office/drawing/2014/main" id="{2D912563-7DF0-24FC-BB19-F8EF35F7A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76200"/>
            <a:ext cx="101600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750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B685-A0E6-308F-C5F0-0313C47D0E5C}"/>
              </a:ext>
            </a:extLst>
          </p:cNvPr>
          <p:cNvSpPr>
            <a:spLocks noGrp="1"/>
          </p:cNvSpPr>
          <p:nvPr>
            <p:ph type="title"/>
          </p:nvPr>
        </p:nvSpPr>
        <p:spPr/>
        <p:txBody>
          <a:bodyPr/>
          <a:lstStyle/>
          <a:p>
            <a:r>
              <a:rPr lang="en-US" b="1" i="0" dirty="0">
                <a:solidFill>
                  <a:srgbClr val="292F36"/>
                </a:solidFill>
                <a:effectLst/>
                <a:highlight>
                  <a:srgbClr val="FFFFFF"/>
                </a:highlight>
                <a:latin typeface="system-ui"/>
              </a:rPr>
              <a:t>Example 1: </a:t>
            </a:r>
            <a:endParaRPr lang="en-TR" dirty="0"/>
          </a:p>
        </p:txBody>
      </p:sp>
      <p:sp>
        <p:nvSpPr>
          <p:cNvPr id="3" name="Content Placeholder 2">
            <a:extLst>
              <a:ext uri="{FF2B5EF4-FFF2-40B4-BE49-F238E27FC236}">
                <a16:creationId xmlns:a16="http://schemas.microsoft.com/office/drawing/2014/main" id="{C58CA1DA-8D11-CB11-CACA-45622DD5C6D2}"/>
              </a:ext>
            </a:extLst>
          </p:cNvPr>
          <p:cNvSpPr>
            <a:spLocks noGrp="1"/>
          </p:cNvSpPr>
          <p:nvPr>
            <p:ph idx="1"/>
          </p:nvPr>
        </p:nvSpPr>
        <p:spPr/>
        <p:txBody>
          <a:bodyPr/>
          <a:lstStyle/>
          <a:p>
            <a:pPr marL="0" indent="0">
              <a:buNone/>
            </a:pPr>
            <a:r>
              <a:rPr lang="en-US" b="1" i="0" dirty="0">
                <a:solidFill>
                  <a:srgbClr val="292F36"/>
                </a:solidFill>
                <a:effectLst/>
                <a:highlight>
                  <a:srgbClr val="FFFFFF"/>
                </a:highlight>
                <a:latin typeface="system-ui"/>
              </a:rPr>
              <a:t>Print “Hello World.” On-screen</a:t>
            </a:r>
          </a:p>
          <a:p>
            <a:endParaRPr lang="en-TR" dirty="0"/>
          </a:p>
        </p:txBody>
      </p:sp>
      <p:pic>
        <p:nvPicPr>
          <p:cNvPr id="5122" name="Picture 2" descr="Print &quot;Hello World&quot; on screen algorithm flowchart">
            <a:extLst>
              <a:ext uri="{FF2B5EF4-FFF2-40B4-BE49-F238E27FC236}">
                <a16:creationId xmlns:a16="http://schemas.microsoft.com/office/drawing/2014/main" id="{52A6E3DB-6FAD-F133-CBAD-40689B959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057" y="435429"/>
            <a:ext cx="4879018" cy="5987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9008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E0B5F-C8A2-F635-A850-D78F2F996120}"/>
              </a:ext>
            </a:extLst>
          </p:cNvPr>
          <p:cNvSpPr>
            <a:spLocks noGrp="1"/>
          </p:cNvSpPr>
          <p:nvPr>
            <p:ph type="title"/>
          </p:nvPr>
        </p:nvSpPr>
        <p:spPr/>
        <p:txBody>
          <a:bodyPr/>
          <a:lstStyle/>
          <a:p>
            <a:r>
              <a:rPr lang="en-US" b="1" i="0" dirty="0">
                <a:solidFill>
                  <a:srgbClr val="292F36"/>
                </a:solidFill>
                <a:effectLst/>
                <a:highlight>
                  <a:srgbClr val="FFFFFF"/>
                </a:highlight>
                <a:latin typeface="system-ui"/>
              </a:rPr>
              <a:t>Example 2: </a:t>
            </a:r>
            <a:endParaRPr lang="en-TR" dirty="0"/>
          </a:p>
        </p:txBody>
      </p:sp>
      <p:sp>
        <p:nvSpPr>
          <p:cNvPr id="3" name="Content Placeholder 2">
            <a:extLst>
              <a:ext uri="{FF2B5EF4-FFF2-40B4-BE49-F238E27FC236}">
                <a16:creationId xmlns:a16="http://schemas.microsoft.com/office/drawing/2014/main" id="{0C492D08-B762-BAA0-2996-DC466484BB96}"/>
              </a:ext>
            </a:extLst>
          </p:cNvPr>
          <p:cNvSpPr>
            <a:spLocks noGrp="1"/>
          </p:cNvSpPr>
          <p:nvPr>
            <p:ph idx="1"/>
          </p:nvPr>
        </p:nvSpPr>
        <p:spPr/>
        <p:txBody>
          <a:bodyPr/>
          <a:lstStyle/>
          <a:p>
            <a:pPr marL="0" indent="0" algn="l">
              <a:buNone/>
            </a:pPr>
            <a:r>
              <a:rPr lang="en-US" b="1" i="0" dirty="0">
                <a:solidFill>
                  <a:srgbClr val="292F36"/>
                </a:solidFill>
                <a:effectLst/>
                <a:highlight>
                  <a:srgbClr val="FFFFFF"/>
                </a:highlight>
                <a:latin typeface="system-ui"/>
              </a:rPr>
              <a:t>Calculate The Average Of Two Numbers.</a:t>
            </a:r>
          </a:p>
          <a:p>
            <a:pPr marL="0" indent="0">
              <a:buNone/>
            </a:pPr>
            <a:br>
              <a:rPr lang="en-US" dirty="0"/>
            </a:br>
            <a:endParaRPr lang="en-TR" dirty="0"/>
          </a:p>
        </p:txBody>
      </p:sp>
      <p:pic>
        <p:nvPicPr>
          <p:cNvPr id="6146" name="Picture 2" descr="Calculate The Average Of Two Numbers algorithm flowchart">
            <a:extLst>
              <a:ext uri="{FF2B5EF4-FFF2-40B4-BE49-F238E27FC236}">
                <a16:creationId xmlns:a16="http://schemas.microsoft.com/office/drawing/2014/main" id="{076BA76F-4822-EE86-9D0A-E042B78BB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9772" y="365125"/>
            <a:ext cx="4807884" cy="559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883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9ECB-11CD-6076-48A7-CD8F8F9346DC}"/>
              </a:ext>
            </a:extLst>
          </p:cNvPr>
          <p:cNvSpPr>
            <a:spLocks noGrp="1"/>
          </p:cNvSpPr>
          <p:nvPr>
            <p:ph type="title"/>
          </p:nvPr>
        </p:nvSpPr>
        <p:spPr/>
        <p:txBody>
          <a:bodyPr/>
          <a:lstStyle/>
          <a:p>
            <a:r>
              <a:rPr lang="en-US" b="1" i="0" dirty="0">
                <a:solidFill>
                  <a:srgbClr val="292F36"/>
                </a:solidFill>
                <a:effectLst/>
                <a:highlight>
                  <a:srgbClr val="FFFFFF"/>
                </a:highlight>
                <a:latin typeface="system-ui"/>
              </a:rPr>
              <a:t>Example 3:</a:t>
            </a:r>
            <a:endParaRPr lang="en-TR" dirty="0"/>
          </a:p>
        </p:txBody>
      </p:sp>
      <p:sp>
        <p:nvSpPr>
          <p:cNvPr id="3" name="Content Placeholder 2">
            <a:extLst>
              <a:ext uri="{FF2B5EF4-FFF2-40B4-BE49-F238E27FC236}">
                <a16:creationId xmlns:a16="http://schemas.microsoft.com/office/drawing/2014/main" id="{D3A19349-16BB-6A7C-F604-3D25E7ED1968}"/>
              </a:ext>
            </a:extLst>
          </p:cNvPr>
          <p:cNvSpPr>
            <a:spLocks noGrp="1"/>
          </p:cNvSpPr>
          <p:nvPr>
            <p:ph idx="1"/>
          </p:nvPr>
        </p:nvSpPr>
        <p:spPr/>
        <p:txBody>
          <a:bodyPr/>
          <a:lstStyle/>
          <a:p>
            <a:pPr marL="0" indent="0">
              <a:buNone/>
            </a:pPr>
            <a:r>
              <a:rPr lang="en-US" b="1" i="0" dirty="0">
                <a:solidFill>
                  <a:srgbClr val="292F36"/>
                </a:solidFill>
                <a:effectLst/>
                <a:highlight>
                  <a:srgbClr val="FFFFFF"/>
                </a:highlight>
                <a:latin typeface="system-ui"/>
              </a:rPr>
              <a:t>Input Number And </a:t>
            </a:r>
          </a:p>
          <a:p>
            <a:pPr marL="0" indent="0">
              <a:buNone/>
            </a:pPr>
            <a:r>
              <a:rPr lang="en-US" b="1" i="0" dirty="0">
                <a:solidFill>
                  <a:srgbClr val="292F36"/>
                </a:solidFill>
                <a:effectLst/>
                <a:highlight>
                  <a:srgbClr val="FFFFFF"/>
                </a:highlight>
                <a:latin typeface="system-ui"/>
              </a:rPr>
              <a:t>Check If They Are </a:t>
            </a:r>
          </a:p>
          <a:p>
            <a:pPr marL="0" indent="0">
              <a:buNone/>
            </a:pPr>
            <a:r>
              <a:rPr lang="en-US" b="1" i="0" dirty="0">
                <a:solidFill>
                  <a:srgbClr val="292F36"/>
                </a:solidFill>
                <a:effectLst/>
                <a:highlight>
                  <a:srgbClr val="FFFFFF"/>
                </a:highlight>
                <a:latin typeface="system-ui"/>
              </a:rPr>
              <a:t>Odd Or Even</a:t>
            </a:r>
          </a:p>
          <a:p>
            <a:endParaRPr lang="en-TR" dirty="0"/>
          </a:p>
        </p:txBody>
      </p:sp>
      <p:pic>
        <p:nvPicPr>
          <p:cNvPr id="7170" name="Picture 2" descr="Input Number And Check If They Are Odd Or Even Algorithm Flowchart">
            <a:extLst>
              <a:ext uri="{FF2B5EF4-FFF2-40B4-BE49-F238E27FC236}">
                <a16:creationId xmlns:a16="http://schemas.microsoft.com/office/drawing/2014/main" id="{B1B23EEC-6936-2BC6-D26A-527357FA6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300" y="0"/>
            <a:ext cx="65770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97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84CC-BFF6-9FC4-7C0F-FFDE7BCA76D7}"/>
              </a:ext>
            </a:extLst>
          </p:cNvPr>
          <p:cNvSpPr>
            <a:spLocks noGrp="1"/>
          </p:cNvSpPr>
          <p:nvPr>
            <p:ph type="title"/>
          </p:nvPr>
        </p:nvSpPr>
        <p:spPr/>
        <p:txBody>
          <a:bodyPr/>
          <a:lstStyle/>
          <a:p>
            <a:r>
              <a:rPr lang="en-US" b="1" i="0" dirty="0">
                <a:solidFill>
                  <a:srgbClr val="292F36"/>
                </a:solidFill>
                <a:effectLst/>
                <a:highlight>
                  <a:srgbClr val="FFFFFF"/>
                </a:highlight>
                <a:latin typeface="system-ui"/>
              </a:rPr>
              <a:t>Example 4:</a:t>
            </a:r>
            <a:endParaRPr lang="en-TR" dirty="0"/>
          </a:p>
        </p:txBody>
      </p:sp>
      <p:sp>
        <p:nvSpPr>
          <p:cNvPr id="3" name="Content Placeholder 2">
            <a:extLst>
              <a:ext uri="{FF2B5EF4-FFF2-40B4-BE49-F238E27FC236}">
                <a16:creationId xmlns:a16="http://schemas.microsoft.com/office/drawing/2014/main" id="{99EE056F-F303-A1FC-893B-2A95AAF6EB42}"/>
              </a:ext>
            </a:extLst>
          </p:cNvPr>
          <p:cNvSpPr>
            <a:spLocks noGrp="1"/>
          </p:cNvSpPr>
          <p:nvPr>
            <p:ph idx="1"/>
          </p:nvPr>
        </p:nvSpPr>
        <p:spPr/>
        <p:txBody>
          <a:bodyPr/>
          <a:lstStyle/>
          <a:p>
            <a:pPr marL="0" indent="0">
              <a:buNone/>
            </a:pPr>
            <a:r>
              <a:rPr lang="en-US" b="1" i="0" dirty="0">
                <a:solidFill>
                  <a:srgbClr val="292F36"/>
                </a:solidFill>
                <a:effectLst/>
                <a:highlight>
                  <a:srgbClr val="FFFFFF"/>
                </a:highlight>
                <a:latin typeface="system-ui"/>
              </a:rPr>
              <a:t>Controlling Algorithm </a:t>
            </a:r>
          </a:p>
          <a:p>
            <a:pPr marL="0" indent="0">
              <a:buNone/>
            </a:pPr>
            <a:r>
              <a:rPr lang="en-US" b="1" i="0" dirty="0">
                <a:solidFill>
                  <a:srgbClr val="292F36"/>
                </a:solidFill>
                <a:effectLst/>
                <a:highlight>
                  <a:srgbClr val="FFFFFF"/>
                </a:highlight>
                <a:latin typeface="system-ui"/>
              </a:rPr>
              <a:t>For Toaster</a:t>
            </a:r>
          </a:p>
          <a:p>
            <a:endParaRPr lang="en-TR" dirty="0"/>
          </a:p>
        </p:txBody>
      </p:sp>
      <p:pic>
        <p:nvPicPr>
          <p:cNvPr id="8194" name="Picture 2" descr="Controlling Algorithm for Toaster algorithm flowchart">
            <a:extLst>
              <a:ext uri="{FF2B5EF4-FFF2-40B4-BE49-F238E27FC236}">
                <a16:creationId xmlns:a16="http://schemas.microsoft.com/office/drawing/2014/main" id="{615C1DA3-7005-3FC2-D6D7-C75DDA16A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143" y="-141515"/>
            <a:ext cx="8109857" cy="6892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691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30B4-0618-1E32-0E68-56C0178AC574}"/>
              </a:ext>
            </a:extLst>
          </p:cNvPr>
          <p:cNvSpPr>
            <a:spLocks noGrp="1"/>
          </p:cNvSpPr>
          <p:nvPr>
            <p:ph type="title"/>
          </p:nvPr>
        </p:nvSpPr>
        <p:spPr/>
        <p:txBody>
          <a:bodyPr/>
          <a:lstStyle/>
          <a:p>
            <a:r>
              <a:rPr lang="en-US" b="1" i="0" dirty="0">
                <a:solidFill>
                  <a:srgbClr val="292F36"/>
                </a:solidFill>
                <a:effectLst/>
                <a:highlight>
                  <a:srgbClr val="FFFFFF"/>
                </a:highlight>
                <a:latin typeface="system-ui"/>
              </a:rPr>
              <a:t>Flowchart Guidelines</a:t>
            </a:r>
            <a:endParaRPr lang="en-TR" dirty="0"/>
          </a:p>
        </p:txBody>
      </p:sp>
      <p:sp>
        <p:nvSpPr>
          <p:cNvPr id="3" name="Content Placeholder 2">
            <a:extLst>
              <a:ext uri="{FF2B5EF4-FFF2-40B4-BE49-F238E27FC236}">
                <a16:creationId xmlns:a16="http://schemas.microsoft.com/office/drawing/2014/main" id="{882FB72B-2183-9714-1928-4508CE71CEBC}"/>
              </a:ext>
            </a:extLst>
          </p:cNvPr>
          <p:cNvSpPr>
            <a:spLocks noGrp="1"/>
          </p:cNvSpPr>
          <p:nvPr>
            <p:ph idx="1"/>
          </p:nvPr>
        </p:nvSpPr>
        <p:spPr/>
        <p:txBody>
          <a:bodyPr/>
          <a:lstStyle/>
          <a:p>
            <a:pPr marL="0" indent="0" algn="l">
              <a:buNone/>
            </a:pPr>
            <a:r>
              <a:rPr lang="en-US" b="0" i="0" dirty="0">
                <a:solidFill>
                  <a:srgbClr val="292F36"/>
                </a:solidFill>
                <a:effectLst/>
                <a:highlight>
                  <a:srgbClr val="FFFFFF"/>
                </a:highlight>
                <a:latin typeface="system-ui"/>
              </a:rPr>
              <a:t>To create a flowchart, you must follow the following current standard guideline:</a:t>
            </a:r>
          </a:p>
          <a:p>
            <a:pPr algn="l">
              <a:buFont typeface="Arial" panose="020B0604020202020204" pitchFamily="34" charset="0"/>
              <a:buChar char="•"/>
            </a:pPr>
            <a:r>
              <a:rPr lang="en-US" b="0" i="0" dirty="0">
                <a:solidFill>
                  <a:srgbClr val="292F36"/>
                </a:solidFill>
                <a:effectLst/>
                <a:highlight>
                  <a:srgbClr val="FFFFFF"/>
                </a:highlight>
                <a:latin typeface="system-ui"/>
              </a:rPr>
              <a:t>Step 1: Start the program.</a:t>
            </a:r>
          </a:p>
          <a:p>
            <a:pPr algn="l">
              <a:buFont typeface="Arial" panose="020B0604020202020204" pitchFamily="34" charset="0"/>
              <a:buChar char="•"/>
            </a:pPr>
            <a:r>
              <a:rPr lang="en-US" b="0" i="0" dirty="0">
                <a:solidFill>
                  <a:srgbClr val="292F36"/>
                </a:solidFill>
                <a:effectLst/>
                <a:highlight>
                  <a:srgbClr val="FFFFFF"/>
                </a:highlight>
                <a:latin typeface="system-ui"/>
              </a:rPr>
              <a:t>Step 2: Begin Process 1 of the program.</a:t>
            </a:r>
          </a:p>
          <a:p>
            <a:pPr algn="l">
              <a:buFont typeface="Arial" panose="020B0604020202020204" pitchFamily="34" charset="0"/>
              <a:buChar char="•"/>
            </a:pPr>
            <a:r>
              <a:rPr lang="en-US" b="0" i="0" dirty="0">
                <a:solidFill>
                  <a:srgbClr val="292F36"/>
                </a:solidFill>
                <a:effectLst/>
                <a:highlight>
                  <a:srgbClr val="FFFFFF"/>
                </a:highlight>
                <a:latin typeface="system-ui"/>
              </a:rPr>
              <a:t>Step 3: Check some conditions and take a Decision (“yes” or “no”).</a:t>
            </a:r>
          </a:p>
          <a:p>
            <a:pPr algn="l">
              <a:buFont typeface="Arial" panose="020B0604020202020204" pitchFamily="34" charset="0"/>
              <a:buChar char="•"/>
            </a:pPr>
            <a:r>
              <a:rPr lang="en-US" b="0" i="0" dirty="0">
                <a:solidFill>
                  <a:srgbClr val="292F36"/>
                </a:solidFill>
                <a:effectLst/>
                <a:highlight>
                  <a:srgbClr val="FFFFFF"/>
                </a:highlight>
                <a:latin typeface="system-ui"/>
              </a:rPr>
              <a:t>Step 4: If the decision is “yes”, proceed to Process 3. If the decision is “no”, proceed to Process 2 and return to Step 2.</a:t>
            </a:r>
          </a:p>
          <a:p>
            <a:pPr algn="l">
              <a:buFont typeface="Arial" panose="020B0604020202020204" pitchFamily="34" charset="0"/>
              <a:buChar char="•"/>
            </a:pPr>
            <a:r>
              <a:rPr lang="en-US" b="0" i="0" dirty="0">
                <a:solidFill>
                  <a:srgbClr val="292F36"/>
                </a:solidFill>
                <a:effectLst/>
                <a:highlight>
                  <a:srgbClr val="FFFFFF"/>
                </a:highlight>
                <a:latin typeface="system-ui"/>
              </a:rPr>
              <a:t>Step 5: End of the program.</a:t>
            </a:r>
          </a:p>
        </p:txBody>
      </p:sp>
    </p:spTree>
    <p:extLst>
      <p:ext uri="{BB962C8B-B14F-4D97-AF65-F5344CB8AC3E}">
        <p14:creationId xmlns:p14="http://schemas.microsoft.com/office/powerpoint/2010/main" val="3671585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B3FF-0D1A-7DA6-C1C1-81FEAA8EEB3F}"/>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CA9278AA-B8DD-F0BB-F714-60E86457E78F}"/>
              </a:ext>
            </a:extLst>
          </p:cNvPr>
          <p:cNvSpPr>
            <a:spLocks noGrp="1"/>
          </p:cNvSpPr>
          <p:nvPr>
            <p:ph idx="1"/>
          </p:nvPr>
        </p:nvSpPr>
        <p:spPr/>
        <p:txBody>
          <a:bodyPr/>
          <a:lstStyle/>
          <a:p>
            <a:endParaRPr lang="en-TR"/>
          </a:p>
        </p:txBody>
      </p:sp>
      <p:pic>
        <p:nvPicPr>
          <p:cNvPr id="9218" name="Picture 2" descr="Standard Flow Chart">
            <a:extLst>
              <a:ext uri="{FF2B5EF4-FFF2-40B4-BE49-F238E27FC236}">
                <a16:creationId xmlns:a16="http://schemas.microsoft.com/office/drawing/2014/main" id="{4E72DD00-726C-394C-45D8-598BC3E49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96875"/>
            <a:ext cx="6990116"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591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DE0DF-F546-BBBB-E027-EF6E51987E5C}"/>
              </a:ext>
            </a:extLst>
          </p:cNvPr>
          <p:cNvSpPr>
            <a:spLocks noGrp="1"/>
          </p:cNvSpPr>
          <p:nvPr>
            <p:ph type="title"/>
          </p:nvPr>
        </p:nvSpPr>
        <p:spPr/>
        <p:txBody>
          <a:bodyPr/>
          <a:lstStyle/>
          <a:p>
            <a:r>
              <a:rPr lang="tr-TR" dirty="0"/>
              <a:t>Example-1:</a:t>
            </a:r>
            <a:endParaRPr lang="en-TR" dirty="0"/>
          </a:p>
        </p:txBody>
      </p:sp>
      <p:sp>
        <p:nvSpPr>
          <p:cNvPr id="3" name="Content Placeholder 2">
            <a:extLst>
              <a:ext uri="{FF2B5EF4-FFF2-40B4-BE49-F238E27FC236}">
                <a16:creationId xmlns:a16="http://schemas.microsoft.com/office/drawing/2014/main" id="{A996574E-6887-8D30-A888-8D2F7317A096}"/>
              </a:ext>
            </a:extLst>
          </p:cNvPr>
          <p:cNvSpPr>
            <a:spLocks noGrp="1"/>
          </p:cNvSpPr>
          <p:nvPr>
            <p:ph idx="1"/>
          </p:nvPr>
        </p:nvSpPr>
        <p:spPr/>
        <p:txBody>
          <a:bodyPr>
            <a:normAutofit/>
          </a:bodyPr>
          <a:lstStyle/>
          <a:p>
            <a:r>
              <a:rPr lang="en-US" b="1" dirty="0"/>
              <a:t>An algorithm for driving to a friend's house could be</a:t>
            </a:r>
            <a:r>
              <a:rPr lang="en-US" dirty="0"/>
              <a:t>:</a:t>
            </a:r>
          </a:p>
          <a:p>
            <a:r>
              <a:rPr lang="en-US" dirty="0"/>
              <a:t>1. Find your keys</a:t>
            </a:r>
          </a:p>
          <a:p>
            <a:r>
              <a:rPr lang="en-US" dirty="0"/>
              <a:t>2. Walk out of the house</a:t>
            </a:r>
          </a:p>
          <a:p>
            <a:r>
              <a:rPr lang="en-US" dirty="0"/>
              <a:t>3. Close the door</a:t>
            </a:r>
          </a:p>
          <a:p>
            <a:r>
              <a:rPr lang="en-US" dirty="0"/>
              <a:t>4. Open the car door</a:t>
            </a:r>
          </a:p>
          <a:p>
            <a:r>
              <a:rPr lang="en-US" dirty="0"/>
              <a:t>5. Get into the car</a:t>
            </a:r>
          </a:p>
          <a:p>
            <a:r>
              <a:rPr lang="en-US" dirty="0"/>
              <a:t>6. Put the key into the ignition, etc..</a:t>
            </a:r>
          </a:p>
        </p:txBody>
      </p:sp>
    </p:spTree>
    <p:extLst>
      <p:ext uri="{BB962C8B-B14F-4D97-AF65-F5344CB8AC3E}">
        <p14:creationId xmlns:p14="http://schemas.microsoft.com/office/powerpoint/2010/main" val="22121116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79E6F-DDC0-A672-440C-0CFCE50BA3B9}"/>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8C99047C-F6EE-DE3E-2B75-949BD2FBF0FC}"/>
              </a:ext>
            </a:extLst>
          </p:cNvPr>
          <p:cNvSpPr>
            <a:spLocks noGrp="1"/>
          </p:cNvSpPr>
          <p:nvPr>
            <p:ph idx="1"/>
          </p:nvPr>
        </p:nvSpPr>
        <p:spPr/>
        <p:txBody>
          <a:bodyPr/>
          <a:lstStyle/>
          <a:p>
            <a:pPr algn="l"/>
            <a:r>
              <a:rPr lang="en-US" b="0" i="0" dirty="0">
                <a:solidFill>
                  <a:srgbClr val="292F36"/>
                </a:solidFill>
                <a:effectLst/>
                <a:highlight>
                  <a:srgbClr val="FFFFFF"/>
                </a:highlight>
                <a:latin typeface="system-ui"/>
              </a:rPr>
              <a:t>Additionally, the following can be helpful tips in creating flowcharts as well:</a:t>
            </a:r>
          </a:p>
          <a:p>
            <a:pPr algn="l">
              <a:buFont typeface="Arial" panose="020B0604020202020204" pitchFamily="34" charset="0"/>
              <a:buChar char="•"/>
            </a:pPr>
            <a:r>
              <a:rPr lang="en-US" b="0" i="0" dirty="0">
                <a:solidFill>
                  <a:srgbClr val="292F36"/>
                </a:solidFill>
                <a:effectLst/>
                <a:highlight>
                  <a:srgbClr val="FFFFFF"/>
                </a:highlight>
                <a:latin typeface="system-ui"/>
              </a:rPr>
              <a:t>You can only have one start and one end in your chart, no more, no less.</a:t>
            </a:r>
          </a:p>
          <a:p>
            <a:pPr algn="l">
              <a:buFont typeface="Arial" panose="020B0604020202020204" pitchFamily="34" charset="0"/>
              <a:buChar char="•"/>
            </a:pPr>
            <a:r>
              <a:rPr lang="en-US" b="0" i="0" dirty="0">
                <a:solidFill>
                  <a:srgbClr val="292F36"/>
                </a:solidFill>
                <a:effectLst/>
                <a:highlight>
                  <a:srgbClr val="FFFFFF"/>
                </a:highlight>
                <a:latin typeface="system-ui"/>
              </a:rPr>
              <a:t>On-page connectors are referred to by numbers, while off-page connectors are referred to by alphabetical letters.</a:t>
            </a:r>
          </a:p>
          <a:p>
            <a:pPr algn="l">
              <a:buFont typeface="Arial" panose="020B0604020202020204" pitchFamily="34" charset="0"/>
              <a:buChar char="•"/>
            </a:pPr>
            <a:r>
              <a:rPr lang="en-US" b="0" i="0" dirty="0">
                <a:solidFill>
                  <a:srgbClr val="292F36"/>
                </a:solidFill>
                <a:effectLst/>
                <a:highlight>
                  <a:srgbClr val="FFFFFF"/>
                </a:highlight>
                <a:latin typeface="system-ui"/>
              </a:rPr>
              <a:t>The flow of processes is generally from top to bottom or left to right, not the other way around.</a:t>
            </a:r>
          </a:p>
          <a:p>
            <a:pPr algn="l">
              <a:buFont typeface="Arial" panose="020B0604020202020204" pitchFamily="34" charset="0"/>
              <a:buChar char="•"/>
            </a:pPr>
            <a:r>
              <a:rPr lang="en-US" b="0" i="0" dirty="0">
                <a:solidFill>
                  <a:srgbClr val="292F36"/>
                </a:solidFill>
                <a:effectLst/>
                <a:highlight>
                  <a:srgbClr val="FFFFFF"/>
                </a:highlight>
                <a:latin typeface="system-ui"/>
              </a:rPr>
              <a:t>It would be best not to make the arrows cross each other.</a:t>
            </a:r>
          </a:p>
          <a:p>
            <a:endParaRPr lang="en-TR" dirty="0"/>
          </a:p>
        </p:txBody>
      </p:sp>
    </p:spTree>
    <p:extLst>
      <p:ext uri="{BB962C8B-B14F-4D97-AF65-F5344CB8AC3E}">
        <p14:creationId xmlns:p14="http://schemas.microsoft.com/office/powerpoint/2010/main" val="1861758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9A3F-9127-1B00-DF13-F30E185B1D47}"/>
              </a:ext>
            </a:extLst>
          </p:cNvPr>
          <p:cNvSpPr>
            <a:spLocks noGrp="1"/>
          </p:cNvSpPr>
          <p:nvPr>
            <p:ph type="title"/>
          </p:nvPr>
        </p:nvSpPr>
        <p:spPr/>
        <p:txBody>
          <a:bodyPr/>
          <a:lstStyle/>
          <a:p>
            <a:r>
              <a:rPr lang="en-US" b="1" i="0" dirty="0">
                <a:solidFill>
                  <a:srgbClr val="292F36"/>
                </a:solidFill>
                <a:effectLst/>
                <a:highlight>
                  <a:srgbClr val="FFFFFF"/>
                </a:highlight>
                <a:latin typeface="system-ui"/>
              </a:rPr>
              <a:t>Conclusion</a:t>
            </a:r>
            <a:endParaRPr lang="en-TR" dirty="0"/>
          </a:p>
        </p:txBody>
      </p:sp>
      <p:sp>
        <p:nvSpPr>
          <p:cNvPr id="3" name="Content Placeholder 2">
            <a:extLst>
              <a:ext uri="{FF2B5EF4-FFF2-40B4-BE49-F238E27FC236}">
                <a16:creationId xmlns:a16="http://schemas.microsoft.com/office/drawing/2014/main" id="{64012CC2-9D54-E14D-FC28-C006B83D95E2}"/>
              </a:ext>
            </a:extLst>
          </p:cNvPr>
          <p:cNvSpPr>
            <a:spLocks noGrp="1"/>
          </p:cNvSpPr>
          <p:nvPr>
            <p:ph idx="1"/>
          </p:nvPr>
        </p:nvSpPr>
        <p:spPr/>
        <p:txBody>
          <a:bodyPr/>
          <a:lstStyle/>
          <a:p>
            <a:pPr marL="0" indent="0" algn="l">
              <a:buNone/>
            </a:pPr>
            <a:r>
              <a:rPr lang="en-US" b="0" i="0" dirty="0">
                <a:solidFill>
                  <a:srgbClr val="292F36"/>
                </a:solidFill>
                <a:effectLst/>
                <a:highlight>
                  <a:srgbClr val="FFFFFF"/>
                </a:highlight>
                <a:latin typeface="system-ui"/>
              </a:rPr>
              <a:t>It is important to plan ahead with coding. Coding is a process that can take a while and it it is best to plan ahead. One way of planning is by using a </a:t>
            </a:r>
            <a:r>
              <a:rPr lang="en-US" b="1" i="0" u="none" strike="noStrike" dirty="0">
                <a:solidFill>
                  <a:srgbClr val="292F36"/>
                </a:solidFill>
                <a:effectLst/>
                <a:highlight>
                  <a:srgbClr val="FFFFFF"/>
                </a:highlight>
                <a:latin typeface="system-ui"/>
                <a:hlinkClick r:id="rId2"/>
              </a:rPr>
              <a:t>flowchart as a guide</a:t>
            </a:r>
            <a:r>
              <a:rPr lang="en-US" b="0" i="0" dirty="0">
                <a:solidFill>
                  <a:srgbClr val="292F36"/>
                </a:solidFill>
                <a:effectLst/>
                <a:highlight>
                  <a:srgbClr val="FFFFFF"/>
                </a:highlight>
                <a:latin typeface="system-ui"/>
              </a:rPr>
              <a:t>. This flowchart should indicate which blocks of code will be used where, what the codes will do, and how they will interact with each other. These are just some of the many methods programmers use to plan their coding before they even start.</a:t>
            </a:r>
          </a:p>
          <a:p>
            <a:endParaRPr lang="en-TR" dirty="0"/>
          </a:p>
        </p:txBody>
      </p:sp>
    </p:spTree>
    <p:extLst>
      <p:ext uri="{BB962C8B-B14F-4D97-AF65-F5344CB8AC3E}">
        <p14:creationId xmlns:p14="http://schemas.microsoft.com/office/powerpoint/2010/main" val="596207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12A5B-B04D-B1AA-F94D-BC7BF63D48D8}"/>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6CF5B8B6-21B2-5A42-09DB-50A4F88EF0EF}"/>
              </a:ext>
            </a:extLst>
          </p:cNvPr>
          <p:cNvSpPr>
            <a:spLocks noGrp="1"/>
          </p:cNvSpPr>
          <p:nvPr>
            <p:ph idx="1"/>
          </p:nvPr>
        </p:nvSpPr>
        <p:spPr/>
        <p:txBody>
          <a:bodyPr/>
          <a:lstStyle/>
          <a:p>
            <a:endParaRPr lang="en-TR"/>
          </a:p>
        </p:txBody>
      </p:sp>
      <p:pic>
        <p:nvPicPr>
          <p:cNvPr id="6" name="Picture 5">
            <a:extLst>
              <a:ext uri="{FF2B5EF4-FFF2-40B4-BE49-F238E27FC236}">
                <a16:creationId xmlns:a16="http://schemas.microsoft.com/office/drawing/2014/main" id="{B6F6274E-CBD5-79C2-F32B-EF500AB8DA2D}"/>
              </a:ext>
            </a:extLst>
          </p:cNvPr>
          <p:cNvPicPr>
            <a:picLocks noChangeAspect="1"/>
          </p:cNvPicPr>
          <p:nvPr/>
        </p:nvPicPr>
        <p:blipFill>
          <a:blip r:embed="rId2"/>
          <a:stretch>
            <a:fillRect/>
          </a:stretch>
        </p:blipFill>
        <p:spPr>
          <a:xfrm>
            <a:off x="707570" y="250371"/>
            <a:ext cx="7086601" cy="6242504"/>
          </a:xfrm>
          <a:prstGeom prst="rect">
            <a:avLst/>
          </a:prstGeom>
        </p:spPr>
      </p:pic>
    </p:spTree>
    <p:extLst>
      <p:ext uri="{BB962C8B-B14F-4D97-AF65-F5344CB8AC3E}">
        <p14:creationId xmlns:p14="http://schemas.microsoft.com/office/powerpoint/2010/main" val="3888606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3C14-F12B-999A-3978-3A2EA4AE2359}"/>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F041FFF1-7D25-1AD0-1D64-91BD3DD60334}"/>
              </a:ext>
            </a:extLst>
          </p:cNvPr>
          <p:cNvSpPr>
            <a:spLocks noGrp="1"/>
          </p:cNvSpPr>
          <p:nvPr>
            <p:ph idx="1"/>
          </p:nvPr>
        </p:nvSpPr>
        <p:spPr/>
        <p:txBody>
          <a:bodyPr/>
          <a:lstStyle/>
          <a:p>
            <a:endParaRPr lang="en-TR" dirty="0"/>
          </a:p>
        </p:txBody>
      </p:sp>
      <p:pic>
        <p:nvPicPr>
          <p:cNvPr id="4" name="Picture 3">
            <a:extLst>
              <a:ext uri="{FF2B5EF4-FFF2-40B4-BE49-F238E27FC236}">
                <a16:creationId xmlns:a16="http://schemas.microsoft.com/office/drawing/2014/main" id="{D4083A5A-0605-EAD9-F69F-031AD57A2EB9}"/>
              </a:ext>
            </a:extLst>
          </p:cNvPr>
          <p:cNvPicPr>
            <a:picLocks noChangeAspect="1"/>
          </p:cNvPicPr>
          <p:nvPr/>
        </p:nvPicPr>
        <p:blipFill>
          <a:blip r:embed="rId2"/>
          <a:stretch>
            <a:fillRect/>
          </a:stretch>
        </p:blipFill>
        <p:spPr>
          <a:xfrm>
            <a:off x="718581" y="365123"/>
            <a:ext cx="4965700" cy="5880214"/>
          </a:xfrm>
          <a:prstGeom prst="rect">
            <a:avLst/>
          </a:prstGeom>
        </p:spPr>
      </p:pic>
      <p:pic>
        <p:nvPicPr>
          <p:cNvPr id="5" name="Picture 4">
            <a:extLst>
              <a:ext uri="{FF2B5EF4-FFF2-40B4-BE49-F238E27FC236}">
                <a16:creationId xmlns:a16="http://schemas.microsoft.com/office/drawing/2014/main" id="{6F2FDEA6-7ACD-2222-FB9B-3F3C642E3423}"/>
              </a:ext>
            </a:extLst>
          </p:cNvPr>
          <p:cNvPicPr>
            <a:picLocks noChangeAspect="1"/>
          </p:cNvPicPr>
          <p:nvPr/>
        </p:nvPicPr>
        <p:blipFill>
          <a:blip r:embed="rId3"/>
          <a:stretch>
            <a:fillRect/>
          </a:stretch>
        </p:blipFill>
        <p:spPr>
          <a:xfrm>
            <a:off x="5684281" y="365124"/>
            <a:ext cx="5669519" cy="5948589"/>
          </a:xfrm>
          <a:prstGeom prst="rect">
            <a:avLst/>
          </a:prstGeom>
        </p:spPr>
      </p:pic>
    </p:spTree>
    <p:extLst>
      <p:ext uri="{BB962C8B-B14F-4D97-AF65-F5344CB8AC3E}">
        <p14:creationId xmlns:p14="http://schemas.microsoft.com/office/powerpoint/2010/main" val="9261271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18A1B-9B95-817C-0FF8-A4D9FD7AA4F4}"/>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D1314290-7090-42F8-E3D0-13BA2A237F92}"/>
              </a:ext>
            </a:extLst>
          </p:cNvPr>
          <p:cNvSpPr>
            <a:spLocks noGrp="1"/>
          </p:cNvSpPr>
          <p:nvPr>
            <p:ph idx="1"/>
          </p:nvPr>
        </p:nvSpPr>
        <p:spPr/>
        <p:txBody>
          <a:bodyPr/>
          <a:lstStyle/>
          <a:p>
            <a:endParaRPr lang="en-TR"/>
          </a:p>
        </p:txBody>
      </p:sp>
      <p:pic>
        <p:nvPicPr>
          <p:cNvPr id="1026" name="Picture 2" descr="Flowchart In C Programming: Guide &amp; Example">
            <a:extLst>
              <a:ext uri="{FF2B5EF4-FFF2-40B4-BE49-F238E27FC236}">
                <a16:creationId xmlns:a16="http://schemas.microsoft.com/office/drawing/2014/main" id="{3E75608A-A95E-0D1C-FBB5-090F9163A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2938" y="0"/>
            <a:ext cx="58261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534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1095-7C91-16F1-270D-6ABC93BA1B72}"/>
              </a:ext>
            </a:extLst>
          </p:cNvPr>
          <p:cNvSpPr>
            <a:spLocks noGrp="1"/>
          </p:cNvSpPr>
          <p:nvPr>
            <p:ph type="title"/>
          </p:nvPr>
        </p:nvSpPr>
        <p:spPr/>
        <p:txBody>
          <a:bodyPr/>
          <a:lstStyle/>
          <a:p>
            <a:r>
              <a:rPr lang="en-TR"/>
              <a:t>Thanks for your attention! </a:t>
            </a:r>
          </a:p>
        </p:txBody>
      </p:sp>
      <p:sp>
        <p:nvSpPr>
          <p:cNvPr id="3" name="Content Placeholder 2">
            <a:extLst>
              <a:ext uri="{FF2B5EF4-FFF2-40B4-BE49-F238E27FC236}">
                <a16:creationId xmlns:a16="http://schemas.microsoft.com/office/drawing/2014/main" id="{FD15B038-0404-D3B8-E020-09FAFDB33639}"/>
              </a:ext>
            </a:extLst>
          </p:cNvPr>
          <p:cNvSpPr>
            <a:spLocks noGrp="1"/>
          </p:cNvSpPr>
          <p:nvPr>
            <p:ph idx="1"/>
          </p:nvPr>
        </p:nvSpPr>
        <p:spPr/>
        <p:txBody>
          <a:bodyPr/>
          <a:lstStyle/>
          <a:p>
            <a:endParaRPr lang="en-TR"/>
          </a:p>
        </p:txBody>
      </p:sp>
    </p:spTree>
    <p:extLst>
      <p:ext uri="{BB962C8B-B14F-4D97-AF65-F5344CB8AC3E}">
        <p14:creationId xmlns:p14="http://schemas.microsoft.com/office/powerpoint/2010/main" val="111674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716B-5385-2382-5615-9A95160A67AB}"/>
              </a:ext>
            </a:extLst>
          </p:cNvPr>
          <p:cNvSpPr>
            <a:spLocks noGrp="1"/>
          </p:cNvSpPr>
          <p:nvPr>
            <p:ph type="title"/>
          </p:nvPr>
        </p:nvSpPr>
        <p:spPr/>
        <p:txBody>
          <a:bodyPr/>
          <a:lstStyle/>
          <a:p>
            <a:r>
              <a:rPr lang="tr-TR" dirty="0"/>
              <a:t>Example-2:</a:t>
            </a:r>
            <a:endParaRPr lang="en-TR" dirty="0"/>
          </a:p>
        </p:txBody>
      </p:sp>
      <p:sp>
        <p:nvSpPr>
          <p:cNvPr id="3" name="Content Placeholder 2">
            <a:extLst>
              <a:ext uri="{FF2B5EF4-FFF2-40B4-BE49-F238E27FC236}">
                <a16:creationId xmlns:a16="http://schemas.microsoft.com/office/drawing/2014/main" id="{C97B6999-91E0-509B-799A-1934A68B020D}"/>
              </a:ext>
            </a:extLst>
          </p:cNvPr>
          <p:cNvSpPr>
            <a:spLocks noGrp="1"/>
          </p:cNvSpPr>
          <p:nvPr>
            <p:ph idx="1"/>
          </p:nvPr>
        </p:nvSpPr>
        <p:spPr/>
        <p:txBody>
          <a:bodyPr>
            <a:normAutofit fontScale="92500" lnSpcReduction="10000"/>
          </a:bodyPr>
          <a:lstStyle/>
          <a:p>
            <a:r>
              <a:rPr lang="en-US" b="1" dirty="0"/>
              <a:t>Making a Cup of Tea</a:t>
            </a:r>
          </a:p>
          <a:p>
            <a:pPr>
              <a:buFont typeface="Arial" panose="020B0604020202020204" pitchFamily="34" charset="0"/>
              <a:buChar char="•"/>
            </a:pPr>
            <a:r>
              <a:rPr lang="en-US" b="1" dirty="0"/>
              <a:t>Algorithm</a:t>
            </a:r>
            <a:r>
              <a:rPr lang="en-US" dirty="0"/>
              <a:t>:</a:t>
            </a:r>
          </a:p>
          <a:p>
            <a:pPr marL="742950" lvl="1" indent="-285750">
              <a:buFont typeface="Arial" panose="020B0604020202020204" pitchFamily="34" charset="0"/>
              <a:buChar char="•"/>
            </a:pPr>
            <a:r>
              <a:rPr lang="en-US" dirty="0"/>
              <a:t>Start.</a:t>
            </a:r>
          </a:p>
          <a:p>
            <a:pPr marL="742950" lvl="1" indent="-285750">
              <a:buFont typeface="Arial" panose="020B0604020202020204" pitchFamily="34" charset="0"/>
              <a:buChar char="•"/>
            </a:pPr>
            <a:r>
              <a:rPr lang="en-US" dirty="0"/>
              <a:t>Boil water.</a:t>
            </a:r>
          </a:p>
          <a:p>
            <a:pPr marL="742950" lvl="1" indent="-285750">
              <a:buFont typeface="Arial" panose="020B0604020202020204" pitchFamily="34" charset="0"/>
              <a:buChar char="•"/>
            </a:pPr>
            <a:r>
              <a:rPr lang="en-US" dirty="0"/>
              <a:t>If water is boiled, add a tea bag to a cup.</a:t>
            </a:r>
          </a:p>
          <a:p>
            <a:pPr marL="742950" lvl="1" indent="-285750">
              <a:buFont typeface="Arial" panose="020B0604020202020204" pitchFamily="34" charset="0"/>
              <a:buChar char="•"/>
            </a:pPr>
            <a:r>
              <a:rPr lang="en-US" dirty="0"/>
              <a:t>Pour the boiled water into the cup.</a:t>
            </a:r>
          </a:p>
          <a:p>
            <a:pPr marL="742950" lvl="1" indent="-285750">
              <a:buFont typeface="Arial" panose="020B0604020202020204" pitchFamily="34" charset="0"/>
              <a:buChar char="•"/>
            </a:pPr>
            <a:r>
              <a:rPr lang="en-US" dirty="0"/>
              <a:t>Let the tea steep for 3-5 minutes.</a:t>
            </a:r>
          </a:p>
          <a:p>
            <a:pPr marL="742950" lvl="1" indent="-285750">
              <a:buFont typeface="Arial" panose="020B0604020202020204" pitchFamily="34" charset="0"/>
              <a:buChar char="•"/>
            </a:pPr>
            <a:r>
              <a:rPr lang="en-US" dirty="0"/>
              <a:t>Remove the tea bag.</a:t>
            </a:r>
          </a:p>
          <a:p>
            <a:pPr marL="742950" lvl="1" indent="-285750">
              <a:buFont typeface="Arial" panose="020B0604020202020204" pitchFamily="34" charset="0"/>
              <a:buChar char="•"/>
            </a:pPr>
            <a:r>
              <a:rPr lang="en-US" dirty="0"/>
              <a:t>Add sugar or milk if desired.</a:t>
            </a:r>
          </a:p>
          <a:p>
            <a:pPr marL="742950" lvl="1" indent="-285750">
              <a:buFont typeface="Arial" panose="020B0604020202020204" pitchFamily="34" charset="0"/>
              <a:buChar char="•"/>
            </a:pPr>
            <a:r>
              <a:rPr lang="en-US" dirty="0"/>
              <a:t>Stir the tea.</a:t>
            </a:r>
          </a:p>
          <a:p>
            <a:pPr marL="742950" lvl="1" indent="-285750">
              <a:buFont typeface="Arial" panose="020B0604020202020204" pitchFamily="34" charset="0"/>
              <a:buChar char="•"/>
            </a:pPr>
            <a:r>
              <a:rPr lang="en-US" dirty="0"/>
              <a:t>Serve the tea.</a:t>
            </a:r>
          </a:p>
          <a:p>
            <a:pPr marL="742950" lvl="1" indent="-285750">
              <a:buFont typeface="Arial" panose="020B0604020202020204" pitchFamily="34" charset="0"/>
              <a:buChar char="•"/>
            </a:pPr>
            <a:r>
              <a:rPr lang="en-US" dirty="0"/>
              <a:t>End.</a:t>
            </a:r>
          </a:p>
          <a:p>
            <a:pPr>
              <a:buFont typeface="Arial" panose="020B0604020202020204" pitchFamily="34" charset="0"/>
              <a:buChar char="•"/>
            </a:pPr>
            <a:endParaRPr lang="en-US" dirty="0"/>
          </a:p>
          <a:p>
            <a:endParaRPr lang="en-TR" dirty="0"/>
          </a:p>
        </p:txBody>
      </p:sp>
    </p:spTree>
    <p:extLst>
      <p:ext uri="{BB962C8B-B14F-4D97-AF65-F5344CB8AC3E}">
        <p14:creationId xmlns:p14="http://schemas.microsoft.com/office/powerpoint/2010/main" val="243954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836D-98F2-712B-9521-86EFA4BA0342}"/>
              </a:ext>
            </a:extLst>
          </p:cNvPr>
          <p:cNvSpPr>
            <a:spLocks noGrp="1"/>
          </p:cNvSpPr>
          <p:nvPr>
            <p:ph type="title"/>
          </p:nvPr>
        </p:nvSpPr>
        <p:spPr/>
        <p:txBody>
          <a:bodyPr/>
          <a:lstStyle/>
          <a:p>
            <a:r>
              <a:rPr lang="tr-TR" dirty="0"/>
              <a:t>Example-3:</a:t>
            </a:r>
            <a:endParaRPr lang="en-TR" dirty="0"/>
          </a:p>
        </p:txBody>
      </p:sp>
      <p:sp>
        <p:nvSpPr>
          <p:cNvPr id="3" name="Content Placeholder 2">
            <a:extLst>
              <a:ext uri="{FF2B5EF4-FFF2-40B4-BE49-F238E27FC236}">
                <a16:creationId xmlns:a16="http://schemas.microsoft.com/office/drawing/2014/main" id="{01093BB2-7EE4-04D9-DA7A-B417F8D2E860}"/>
              </a:ext>
            </a:extLst>
          </p:cNvPr>
          <p:cNvSpPr>
            <a:spLocks noGrp="1"/>
          </p:cNvSpPr>
          <p:nvPr>
            <p:ph idx="1"/>
          </p:nvPr>
        </p:nvSpPr>
        <p:spPr/>
        <p:txBody>
          <a:bodyPr/>
          <a:lstStyle/>
          <a:p>
            <a:r>
              <a:rPr lang="en-US" b="1" dirty="0"/>
              <a:t>Preparing a Grocery List</a:t>
            </a:r>
          </a:p>
          <a:p>
            <a:pPr>
              <a:buFont typeface="Arial" panose="020B0604020202020204" pitchFamily="34" charset="0"/>
              <a:buChar char="•"/>
            </a:pPr>
            <a:r>
              <a:rPr lang="en-US" b="1" dirty="0"/>
              <a:t>Algorithm</a:t>
            </a:r>
            <a:r>
              <a:rPr lang="en-US" dirty="0"/>
              <a:t>:</a:t>
            </a:r>
          </a:p>
          <a:p>
            <a:pPr marL="742950" lvl="1" indent="-285750">
              <a:buFont typeface="Arial" panose="020B0604020202020204" pitchFamily="34" charset="0"/>
              <a:buChar char="•"/>
            </a:pPr>
            <a:r>
              <a:rPr lang="en-US" dirty="0"/>
              <a:t>Start.</a:t>
            </a:r>
          </a:p>
          <a:p>
            <a:pPr marL="742950" lvl="1" indent="-285750">
              <a:buFont typeface="Arial" panose="020B0604020202020204" pitchFamily="34" charset="0"/>
              <a:buChar char="•"/>
            </a:pPr>
            <a:r>
              <a:rPr lang="en-US" dirty="0"/>
              <a:t>Check the pantry and fridge for items that are running low.</a:t>
            </a:r>
          </a:p>
          <a:p>
            <a:pPr marL="742950" lvl="1" indent="-285750">
              <a:buFont typeface="Arial" panose="020B0604020202020204" pitchFamily="34" charset="0"/>
              <a:buChar char="•"/>
            </a:pPr>
            <a:r>
              <a:rPr lang="en-US" dirty="0"/>
              <a:t>Write down each item that needs to be restocked.</a:t>
            </a:r>
          </a:p>
          <a:p>
            <a:pPr marL="742950" lvl="1" indent="-285750">
              <a:buFont typeface="Arial" panose="020B0604020202020204" pitchFamily="34" charset="0"/>
              <a:buChar char="•"/>
            </a:pPr>
            <a:r>
              <a:rPr lang="en-US" dirty="0"/>
              <a:t>Think about meals you plan to cook in the coming week.</a:t>
            </a:r>
          </a:p>
          <a:p>
            <a:pPr marL="742950" lvl="1" indent="-285750">
              <a:buFont typeface="Arial" panose="020B0604020202020204" pitchFamily="34" charset="0"/>
              <a:buChar char="•"/>
            </a:pPr>
            <a:r>
              <a:rPr lang="en-US" dirty="0"/>
              <a:t>Add ingredients for those meals to the list.</a:t>
            </a:r>
          </a:p>
          <a:p>
            <a:pPr marL="742950" lvl="1" indent="-285750">
              <a:buFont typeface="Arial" panose="020B0604020202020204" pitchFamily="34" charset="0"/>
              <a:buChar char="•"/>
            </a:pPr>
            <a:r>
              <a:rPr lang="en-US" dirty="0"/>
              <a:t>Review the list to ensure all essentials are included (bread, milk, etc.).</a:t>
            </a:r>
          </a:p>
          <a:p>
            <a:pPr marL="742950" lvl="1" indent="-285750">
              <a:buFont typeface="Arial" panose="020B0604020202020204" pitchFamily="34" charset="0"/>
              <a:buChar char="•"/>
            </a:pPr>
            <a:r>
              <a:rPr lang="en-US" dirty="0"/>
              <a:t>Organize the list by section (produce, dairy, etc.) if needed.</a:t>
            </a:r>
          </a:p>
          <a:p>
            <a:pPr marL="742950" lvl="1" indent="-285750">
              <a:buFont typeface="Arial" panose="020B0604020202020204" pitchFamily="34" charset="0"/>
              <a:buChar char="•"/>
            </a:pPr>
            <a:r>
              <a:rPr lang="en-US" dirty="0"/>
              <a:t>End.</a:t>
            </a:r>
          </a:p>
          <a:p>
            <a:endParaRPr lang="en-TR" dirty="0"/>
          </a:p>
        </p:txBody>
      </p:sp>
    </p:spTree>
    <p:extLst>
      <p:ext uri="{BB962C8B-B14F-4D97-AF65-F5344CB8AC3E}">
        <p14:creationId xmlns:p14="http://schemas.microsoft.com/office/powerpoint/2010/main" val="310832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E838-0018-C28F-2053-E325361C9AF0}"/>
              </a:ext>
            </a:extLst>
          </p:cNvPr>
          <p:cNvSpPr>
            <a:spLocks noGrp="1"/>
          </p:cNvSpPr>
          <p:nvPr>
            <p:ph type="title"/>
          </p:nvPr>
        </p:nvSpPr>
        <p:spPr/>
        <p:txBody>
          <a:bodyPr/>
          <a:lstStyle/>
          <a:p>
            <a:r>
              <a:rPr lang="tr-TR" dirty="0"/>
              <a:t>Example-4:</a:t>
            </a:r>
            <a:endParaRPr lang="en-TR" dirty="0"/>
          </a:p>
        </p:txBody>
      </p:sp>
      <p:sp>
        <p:nvSpPr>
          <p:cNvPr id="3" name="Content Placeholder 2">
            <a:extLst>
              <a:ext uri="{FF2B5EF4-FFF2-40B4-BE49-F238E27FC236}">
                <a16:creationId xmlns:a16="http://schemas.microsoft.com/office/drawing/2014/main" id="{D8281B87-4F15-EBAC-ACEB-3FFC21C0DF41}"/>
              </a:ext>
            </a:extLst>
          </p:cNvPr>
          <p:cNvSpPr>
            <a:spLocks noGrp="1"/>
          </p:cNvSpPr>
          <p:nvPr>
            <p:ph idx="1"/>
          </p:nvPr>
        </p:nvSpPr>
        <p:spPr/>
        <p:txBody>
          <a:bodyPr>
            <a:normAutofit/>
          </a:bodyPr>
          <a:lstStyle/>
          <a:p>
            <a:r>
              <a:rPr lang="en-US" b="1" dirty="0"/>
              <a:t> Crossing the Street Safely</a:t>
            </a:r>
          </a:p>
          <a:p>
            <a:pPr>
              <a:buFont typeface="Arial" panose="020B0604020202020204" pitchFamily="34" charset="0"/>
              <a:buChar char="•"/>
            </a:pPr>
            <a:r>
              <a:rPr lang="en-US" b="1" dirty="0"/>
              <a:t>Algorithm</a:t>
            </a:r>
            <a:r>
              <a:rPr lang="en-US" dirty="0"/>
              <a:t>:</a:t>
            </a:r>
          </a:p>
          <a:p>
            <a:pPr marL="742950" lvl="1" indent="-285750">
              <a:buFont typeface="Arial" panose="020B0604020202020204" pitchFamily="34" charset="0"/>
              <a:buChar char="•"/>
            </a:pPr>
            <a:r>
              <a:rPr lang="en-US" dirty="0"/>
              <a:t>Start.</a:t>
            </a:r>
          </a:p>
          <a:p>
            <a:pPr marL="742950" lvl="1" indent="-285750">
              <a:buFont typeface="Arial" panose="020B0604020202020204" pitchFamily="34" charset="0"/>
              <a:buChar char="•"/>
            </a:pPr>
            <a:r>
              <a:rPr lang="en-US" dirty="0"/>
              <a:t>Approach the pedestrian crossing.</a:t>
            </a:r>
          </a:p>
          <a:p>
            <a:pPr marL="742950" lvl="1" indent="-285750">
              <a:buFont typeface="Arial" panose="020B0604020202020204" pitchFamily="34" charset="0"/>
              <a:buChar char="•"/>
            </a:pPr>
            <a:r>
              <a:rPr lang="en-US" dirty="0"/>
              <a:t>Look left, look right, and look left again.</a:t>
            </a:r>
          </a:p>
          <a:p>
            <a:pPr marL="742950" lvl="1" indent="-285750">
              <a:buFont typeface="Arial" panose="020B0604020202020204" pitchFamily="34" charset="0"/>
              <a:buChar char="•"/>
            </a:pPr>
            <a:r>
              <a:rPr lang="en-US" dirty="0"/>
              <a:t>If there are no cars, cross the street.</a:t>
            </a:r>
          </a:p>
          <a:p>
            <a:pPr marL="742950" lvl="1" indent="-285750">
              <a:buFont typeface="Arial" panose="020B0604020202020204" pitchFamily="34" charset="0"/>
              <a:buChar char="•"/>
            </a:pPr>
            <a:r>
              <a:rPr lang="en-US" dirty="0"/>
              <a:t>If cars are present, wait until they stop or the road is clear.</a:t>
            </a:r>
          </a:p>
          <a:p>
            <a:pPr marL="742950" lvl="1" indent="-285750">
              <a:buFont typeface="Arial" panose="020B0604020202020204" pitchFamily="34" charset="0"/>
              <a:buChar char="•"/>
            </a:pPr>
            <a:r>
              <a:rPr lang="en-US" dirty="0"/>
              <a:t>Continue looking while crossing.</a:t>
            </a:r>
          </a:p>
          <a:p>
            <a:pPr marL="742950" lvl="1" indent="-285750">
              <a:buFont typeface="Arial" panose="020B0604020202020204" pitchFamily="34" charset="0"/>
              <a:buChar char="•"/>
            </a:pPr>
            <a:r>
              <a:rPr lang="en-US" dirty="0"/>
              <a:t>Reach the other side safely.</a:t>
            </a:r>
          </a:p>
          <a:p>
            <a:pPr marL="742950" lvl="1" indent="-285750">
              <a:buFont typeface="Arial" panose="020B0604020202020204" pitchFamily="34" charset="0"/>
              <a:buChar char="•"/>
            </a:pPr>
            <a:r>
              <a:rPr lang="en-US" dirty="0"/>
              <a:t>End.</a:t>
            </a:r>
          </a:p>
          <a:p>
            <a:endParaRPr lang="en-TR" dirty="0"/>
          </a:p>
        </p:txBody>
      </p:sp>
    </p:spTree>
    <p:extLst>
      <p:ext uri="{BB962C8B-B14F-4D97-AF65-F5344CB8AC3E}">
        <p14:creationId xmlns:p14="http://schemas.microsoft.com/office/powerpoint/2010/main" val="3968535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FEA9-7108-5BAA-4F11-37AF5302C484}"/>
              </a:ext>
            </a:extLst>
          </p:cNvPr>
          <p:cNvSpPr>
            <a:spLocks noGrp="1"/>
          </p:cNvSpPr>
          <p:nvPr>
            <p:ph type="title"/>
          </p:nvPr>
        </p:nvSpPr>
        <p:spPr/>
        <p:txBody>
          <a:bodyPr/>
          <a:lstStyle/>
          <a:p>
            <a:r>
              <a:rPr lang="tr-TR" dirty="0"/>
              <a:t>Example-5:</a:t>
            </a:r>
            <a:endParaRPr lang="en-TR" dirty="0"/>
          </a:p>
        </p:txBody>
      </p:sp>
      <p:sp>
        <p:nvSpPr>
          <p:cNvPr id="3" name="Content Placeholder 2">
            <a:extLst>
              <a:ext uri="{FF2B5EF4-FFF2-40B4-BE49-F238E27FC236}">
                <a16:creationId xmlns:a16="http://schemas.microsoft.com/office/drawing/2014/main" id="{965F97E3-0C39-8B94-3A8A-7531F83535C1}"/>
              </a:ext>
            </a:extLst>
          </p:cNvPr>
          <p:cNvSpPr>
            <a:spLocks noGrp="1"/>
          </p:cNvSpPr>
          <p:nvPr>
            <p:ph idx="1"/>
          </p:nvPr>
        </p:nvSpPr>
        <p:spPr/>
        <p:txBody>
          <a:bodyPr>
            <a:normAutofit lnSpcReduction="10000"/>
          </a:bodyPr>
          <a:lstStyle/>
          <a:p>
            <a:r>
              <a:rPr lang="en-US" b="1" dirty="0"/>
              <a:t>ATM Cash Withdrawal</a:t>
            </a:r>
          </a:p>
          <a:p>
            <a:pPr>
              <a:buFont typeface="Arial" panose="020B0604020202020204" pitchFamily="34" charset="0"/>
              <a:buChar char="•"/>
            </a:pPr>
            <a:r>
              <a:rPr lang="en-US" b="1" dirty="0"/>
              <a:t>Algorithm</a:t>
            </a:r>
            <a:r>
              <a:rPr lang="en-US" dirty="0"/>
              <a:t>:</a:t>
            </a:r>
          </a:p>
          <a:p>
            <a:pPr marL="742950" lvl="1" indent="-285750">
              <a:buFont typeface="Arial" panose="020B0604020202020204" pitchFamily="34" charset="0"/>
              <a:buChar char="•"/>
            </a:pPr>
            <a:r>
              <a:rPr lang="en-US" dirty="0"/>
              <a:t>Start.</a:t>
            </a:r>
          </a:p>
          <a:p>
            <a:pPr marL="742950" lvl="1" indent="-285750">
              <a:buFont typeface="Arial" panose="020B0604020202020204" pitchFamily="34" charset="0"/>
              <a:buChar char="•"/>
            </a:pPr>
            <a:r>
              <a:rPr lang="en-US" dirty="0"/>
              <a:t>Insert your ATM card into the machine.</a:t>
            </a:r>
          </a:p>
          <a:p>
            <a:pPr marL="742950" lvl="1" indent="-285750">
              <a:buFont typeface="Arial" panose="020B0604020202020204" pitchFamily="34" charset="0"/>
              <a:buChar char="•"/>
            </a:pPr>
            <a:r>
              <a:rPr lang="en-US" dirty="0"/>
              <a:t>Enter your PIN.</a:t>
            </a:r>
          </a:p>
          <a:p>
            <a:pPr marL="742950" lvl="1" indent="-285750">
              <a:buFont typeface="Arial" panose="020B0604020202020204" pitchFamily="34" charset="0"/>
              <a:buChar char="•"/>
            </a:pPr>
            <a:r>
              <a:rPr lang="en-US" dirty="0"/>
              <a:t>Select "Withdraw Money."</a:t>
            </a:r>
          </a:p>
          <a:p>
            <a:pPr marL="742950" lvl="1" indent="-285750">
              <a:buFont typeface="Arial" panose="020B0604020202020204" pitchFamily="34" charset="0"/>
              <a:buChar char="•"/>
            </a:pPr>
            <a:r>
              <a:rPr lang="en-US" dirty="0"/>
              <a:t>Enter the amount you want to withdraw.</a:t>
            </a:r>
          </a:p>
          <a:p>
            <a:pPr marL="742950" lvl="1" indent="-285750">
              <a:buFont typeface="Arial" panose="020B0604020202020204" pitchFamily="34" charset="0"/>
              <a:buChar char="•"/>
            </a:pPr>
            <a:r>
              <a:rPr lang="en-US" dirty="0"/>
              <a:t>If the balance is sufficient, dispense cash.</a:t>
            </a:r>
          </a:p>
          <a:p>
            <a:pPr marL="742950" lvl="1" indent="-285750">
              <a:buFont typeface="Arial" panose="020B0604020202020204" pitchFamily="34" charset="0"/>
              <a:buChar char="•"/>
            </a:pPr>
            <a:r>
              <a:rPr lang="en-US" dirty="0"/>
              <a:t>If the balance is insufficient, display an error message.</a:t>
            </a:r>
          </a:p>
          <a:p>
            <a:pPr marL="742950" lvl="1" indent="-285750">
              <a:buFont typeface="Arial" panose="020B0604020202020204" pitchFamily="34" charset="0"/>
              <a:buChar char="•"/>
            </a:pPr>
            <a:r>
              <a:rPr lang="en-US" dirty="0"/>
              <a:t>Take your card and cash.</a:t>
            </a:r>
          </a:p>
          <a:p>
            <a:pPr marL="742950" lvl="1" indent="-285750">
              <a:buFont typeface="Arial" panose="020B0604020202020204" pitchFamily="34" charset="0"/>
              <a:buChar char="•"/>
            </a:pPr>
            <a:r>
              <a:rPr lang="en-US" dirty="0"/>
              <a:t>End.</a:t>
            </a:r>
          </a:p>
          <a:p>
            <a:endParaRPr lang="en-TR" dirty="0"/>
          </a:p>
        </p:txBody>
      </p:sp>
    </p:spTree>
    <p:extLst>
      <p:ext uri="{BB962C8B-B14F-4D97-AF65-F5344CB8AC3E}">
        <p14:creationId xmlns:p14="http://schemas.microsoft.com/office/powerpoint/2010/main" val="2885750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88A84-8A9D-E54A-5A2D-B608EF66975C}"/>
              </a:ext>
            </a:extLst>
          </p:cNvPr>
          <p:cNvSpPr>
            <a:spLocks noGrp="1"/>
          </p:cNvSpPr>
          <p:nvPr>
            <p:ph type="title"/>
          </p:nvPr>
        </p:nvSpPr>
        <p:spPr/>
        <p:txBody>
          <a:bodyPr/>
          <a:lstStyle/>
          <a:p>
            <a:r>
              <a:rPr lang="tr-TR" dirty="0"/>
              <a:t>Example-6:</a:t>
            </a:r>
            <a:endParaRPr lang="en-TR" dirty="0"/>
          </a:p>
        </p:txBody>
      </p:sp>
      <p:sp>
        <p:nvSpPr>
          <p:cNvPr id="3" name="Content Placeholder 2">
            <a:extLst>
              <a:ext uri="{FF2B5EF4-FFF2-40B4-BE49-F238E27FC236}">
                <a16:creationId xmlns:a16="http://schemas.microsoft.com/office/drawing/2014/main" id="{2BA52B37-3AD7-494F-0F0B-134B56548C44}"/>
              </a:ext>
            </a:extLst>
          </p:cNvPr>
          <p:cNvSpPr>
            <a:spLocks noGrp="1"/>
          </p:cNvSpPr>
          <p:nvPr>
            <p:ph idx="1"/>
          </p:nvPr>
        </p:nvSpPr>
        <p:spPr/>
        <p:txBody>
          <a:bodyPr>
            <a:normAutofit/>
          </a:bodyPr>
          <a:lstStyle/>
          <a:p>
            <a:r>
              <a:rPr lang="en-US" b="1" dirty="0"/>
              <a:t>Finding a Book in a Library</a:t>
            </a:r>
          </a:p>
          <a:p>
            <a:pPr>
              <a:buFont typeface="Arial" panose="020B0604020202020204" pitchFamily="34" charset="0"/>
              <a:buChar char="•"/>
            </a:pPr>
            <a:r>
              <a:rPr lang="en-US" b="1" dirty="0"/>
              <a:t>Algorithm</a:t>
            </a:r>
            <a:r>
              <a:rPr lang="en-US" dirty="0"/>
              <a:t>:</a:t>
            </a:r>
          </a:p>
          <a:p>
            <a:pPr marL="742950" lvl="1" indent="-285750">
              <a:buFont typeface="Arial" panose="020B0604020202020204" pitchFamily="34" charset="0"/>
              <a:buChar char="•"/>
            </a:pPr>
            <a:r>
              <a:rPr lang="en-US" dirty="0"/>
              <a:t>Start.</a:t>
            </a:r>
          </a:p>
          <a:p>
            <a:pPr marL="742950" lvl="1" indent="-285750">
              <a:buFont typeface="Arial" panose="020B0604020202020204" pitchFamily="34" charset="0"/>
              <a:buChar char="•"/>
            </a:pPr>
            <a:r>
              <a:rPr lang="en-US" dirty="0"/>
              <a:t>Enter the library.</a:t>
            </a:r>
          </a:p>
          <a:p>
            <a:pPr marL="742950" lvl="1" indent="-285750">
              <a:buFont typeface="Arial" panose="020B0604020202020204" pitchFamily="34" charset="0"/>
              <a:buChar char="•"/>
            </a:pPr>
            <a:r>
              <a:rPr lang="en-US" dirty="0"/>
              <a:t>Search for the book by title or author using the library catalog.</a:t>
            </a:r>
          </a:p>
          <a:p>
            <a:pPr marL="742950" lvl="1" indent="-285750">
              <a:buFont typeface="Arial" panose="020B0604020202020204" pitchFamily="34" charset="0"/>
              <a:buChar char="•"/>
            </a:pPr>
            <a:r>
              <a:rPr lang="en-US" dirty="0"/>
              <a:t>If the book is available, note the section and shelf number.</a:t>
            </a:r>
          </a:p>
          <a:p>
            <a:pPr marL="742950" lvl="1" indent="-285750">
              <a:buFont typeface="Arial" panose="020B0604020202020204" pitchFamily="34" charset="0"/>
              <a:buChar char="•"/>
            </a:pPr>
            <a:r>
              <a:rPr lang="en-US" dirty="0"/>
              <a:t>Go to the specified section.</a:t>
            </a:r>
          </a:p>
          <a:p>
            <a:pPr marL="742950" lvl="1" indent="-285750">
              <a:buFont typeface="Arial" panose="020B0604020202020204" pitchFamily="34" charset="0"/>
              <a:buChar char="•"/>
            </a:pPr>
            <a:r>
              <a:rPr lang="en-US" dirty="0"/>
              <a:t>Search the shelves for the book.</a:t>
            </a:r>
          </a:p>
          <a:p>
            <a:pPr marL="742950" lvl="1" indent="-285750">
              <a:buFont typeface="Arial" panose="020B0604020202020204" pitchFamily="34" charset="0"/>
              <a:buChar char="•"/>
            </a:pPr>
            <a:r>
              <a:rPr lang="en-US" dirty="0"/>
              <a:t>If the book is found, take it; otherwise, ask a librarian for help.</a:t>
            </a:r>
          </a:p>
          <a:p>
            <a:pPr marL="742950" lvl="1" indent="-285750">
              <a:buFont typeface="Arial" panose="020B0604020202020204" pitchFamily="34" charset="0"/>
              <a:buChar char="•"/>
            </a:pPr>
            <a:r>
              <a:rPr lang="en-US" dirty="0"/>
              <a:t>End.</a:t>
            </a:r>
          </a:p>
          <a:p>
            <a:endParaRPr lang="en-TR" dirty="0"/>
          </a:p>
        </p:txBody>
      </p:sp>
    </p:spTree>
    <p:extLst>
      <p:ext uri="{BB962C8B-B14F-4D97-AF65-F5344CB8AC3E}">
        <p14:creationId xmlns:p14="http://schemas.microsoft.com/office/powerpoint/2010/main" val="2461256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1109</TotalTime>
  <Words>1942</Words>
  <Application>Microsoft Macintosh PowerPoint</Application>
  <PresentationFormat>Widescreen</PresentationFormat>
  <Paragraphs>243</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Calibri Light</vt:lpstr>
      <vt:lpstr>Helvetica</vt:lpstr>
      <vt:lpstr>Poppins</vt:lpstr>
      <vt:lpstr>system-ui</vt:lpstr>
      <vt:lpstr>Wingdings</vt:lpstr>
      <vt:lpstr>Office Theme</vt:lpstr>
      <vt:lpstr>Algorithms &amp; Flowcharts</vt:lpstr>
      <vt:lpstr>What’s an Algorithm?</vt:lpstr>
      <vt:lpstr>What is an Algorithm?</vt:lpstr>
      <vt:lpstr>Example-1:</vt:lpstr>
      <vt:lpstr>Example-2:</vt:lpstr>
      <vt:lpstr>Example-3:</vt:lpstr>
      <vt:lpstr>Example-4:</vt:lpstr>
      <vt:lpstr>Example-5:</vt:lpstr>
      <vt:lpstr>Example-6:</vt:lpstr>
      <vt:lpstr>Example-7:</vt:lpstr>
      <vt:lpstr>Example-8:</vt:lpstr>
      <vt:lpstr>Example-9:</vt:lpstr>
      <vt:lpstr>Example-10:</vt:lpstr>
      <vt:lpstr>PowerPoint Presentation</vt:lpstr>
      <vt:lpstr>FAQs on Algorithms for Beginners</vt:lpstr>
      <vt:lpstr>PowerPoint Presentation</vt:lpstr>
      <vt:lpstr>What’s your algorithm for getting up on Sundays?</vt:lpstr>
      <vt:lpstr>What’s your algorithm for brushing your teeth?</vt:lpstr>
      <vt:lpstr>What’s your algorithm for eating breakfast?</vt:lpstr>
      <vt:lpstr>What’s your algorithm for making a cup of coffee?</vt:lpstr>
      <vt:lpstr>Examples and flowcharts 1. Find the Maximum of Two Numbers</vt:lpstr>
      <vt:lpstr>PowerPoint Presentation</vt:lpstr>
      <vt:lpstr>2. Calculate the Sum of Two Numbers</vt:lpstr>
      <vt:lpstr>PowerPoint Presentation</vt:lpstr>
      <vt:lpstr>3. Check if a Number is Positive, Negative, or Zero</vt:lpstr>
      <vt:lpstr>PowerPoint Presentation</vt:lpstr>
      <vt:lpstr>4. Find the Smallest of Three Numbers</vt:lpstr>
      <vt:lpstr>PowerPoint Presentation</vt:lpstr>
      <vt:lpstr>5. Condition Check</vt:lpstr>
      <vt:lpstr>Mathematical and Logical Operations: </vt:lpstr>
      <vt:lpstr>Logical Operations: </vt:lpstr>
      <vt:lpstr>What Is A Flowchart?</vt:lpstr>
      <vt:lpstr>PowerPoint Presentation</vt:lpstr>
      <vt:lpstr>Example 1: </vt:lpstr>
      <vt:lpstr>Example 2: </vt:lpstr>
      <vt:lpstr>Example 3:</vt:lpstr>
      <vt:lpstr>Example 4:</vt:lpstr>
      <vt:lpstr>Flowchart Guidelines</vt:lpstr>
      <vt:lpstr>PowerPoint Presentation</vt:lpstr>
      <vt:lpstr>PowerPoint Presentation</vt:lpstr>
      <vt:lpstr>Conclusion</vt:lpstr>
      <vt:lpstr>PowerPoint Presentation</vt:lpstr>
      <vt:lpstr>PowerPoint Presentation</vt:lpstr>
      <vt:lpstr>PowerPoint Presentation</vt:lpstr>
      <vt:lpstr>Thanks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Microsoft Office User</cp:lastModifiedBy>
  <cp:revision>4</cp:revision>
  <dcterms:created xsi:type="dcterms:W3CDTF">2024-08-08T17:46:17Z</dcterms:created>
  <dcterms:modified xsi:type="dcterms:W3CDTF">2024-08-11T13:07:02Z</dcterms:modified>
</cp:coreProperties>
</file>