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0"/>
  </p:notesMasterIdLst>
  <p:sldIdLst>
    <p:sldId id="256" r:id="rId2"/>
    <p:sldId id="273" r:id="rId3"/>
    <p:sldId id="270" r:id="rId4"/>
    <p:sldId id="274" r:id="rId5"/>
    <p:sldId id="276" r:id="rId6"/>
    <p:sldId id="277" r:id="rId7"/>
    <p:sldId id="281" r:id="rId8"/>
    <p:sldId id="278" r:id="rId9"/>
    <p:sldId id="283" r:id="rId10"/>
    <p:sldId id="284" r:id="rId11"/>
    <p:sldId id="282" r:id="rId12"/>
    <p:sldId id="285" r:id="rId13"/>
    <p:sldId id="286" r:id="rId14"/>
    <p:sldId id="287" r:id="rId15"/>
    <p:sldId id="288" r:id="rId16"/>
    <p:sldId id="280" r:id="rId17"/>
    <p:sldId id="275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7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9E2A-EC78-4727-B820-33BB389D482F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CEC9-21F6-443F-BB27-65B0E9FF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30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40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84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4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182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20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89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41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3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970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01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21F3D1-1526-4D67-8CE2-702CAD26F646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0D8CDB-15A4-47AE-91CE-96DE1EE28DB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3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70B8A793-8D40-4C2C-B936-8617A521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837" y="0"/>
            <a:ext cx="11557971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DD4D96-FF8C-4312-B355-5B71552EB928}"/>
              </a:ext>
            </a:extLst>
          </p:cNvPr>
          <p:cNvSpPr txBox="1"/>
          <p:nvPr/>
        </p:nvSpPr>
        <p:spPr>
          <a:xfrm>
            <a:off x="4000553" y="440099"/>
            <a:ext cx="4173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Università degli studi di Bologna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1475C1-CDEB-4DAE-8880-D033BC0E0A18}"/>
              </a:ext>
            </a:extLst>
          </p:cNvPr>
          <p:cNvSpPr txBox="1"/>
          <p:nvPr/>
        </p:nvSpPr>
        <p:spPr>
          <a:xfrm>
            <a:off x="5121571" y="992355"/>
            <a:ext cx="1931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Scuola di Scienze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44B494-B4E5-4BA1-AC98-B78552E73746}"/>
              </a:ext>
            </a:extLst>
          </p:cNvPr>
          <p:cNvSpPr txBox="1"/>
          <p:nvPr/>
        </p:nvSpPr>
        <p:spPr>
          <a:xfrm>
            <a:off x="3053948" y="1925317"/>
            <a:ext cx="606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Corso di Laurea Magistrale in Scienze Informatiche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EE7A09-B93A-484A-BC65-A41BA6A8923D}"/>
              </a:ext>
            </a:extLst>
          </p:cNvPr>
          <p:cNvSpPr txBox="1"/>
          <p:nvPr/>
        </p:nvSpPr>
        <p:spPr>
          <a:xfrm>
            <a:off x="2742274" y="1420367"/>
            <a:ext cx="681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Dipartimento di informatica – Scienze e Ingegneria - DISI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14C867-AFA4-4792-8D4D-791933E6EEA3}"/>
              </a:ext>
            </a:extLst>
          </p:cNvPr>
          <p:cNvSpPr txBox="1"/>
          <p:nvPr/>
        </p:nvSpPr>
        <p:spPr>
          <a:xfrm>
            <a:off x="1268867" y="2606056"/>
            <a:ext cx="9917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SISTEMI DI RACCOMANDAZIONE</a:t>
            </a:r>
          </a:p>
          <a:p>
            <a:pPr algn="ctr"/>
            <a:r>
              <a:rPr lang="it-IT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e Content </a:t>
            </a:r>
            <a:r>
              <a:rPr lang="it-IT" sz="40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endParaRPr lang="it-IT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08E778-4654-4857-929E-EE7930BB1940}"/>
              </a:ext>
            </a:extLst>
          </p:cNvPr>
          <p:cNvSpPr txBox="1"/>
          <p:nvPr/>
        </p:nvSpPr>
        <p:spPr>
          <a:xfrm>
            <a:off x="900257" y="4748981"/>
            <a:ext cx="193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Presentata da:</a:t>
            </a:r>
          </a:p>
          <a:p>
            <a:b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Ulderico Vagnoni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Giuseppe Di Maria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FD04F8-1E11-4C8D-B0B8-D02474F26FF9}"/>
              </a:ext>
            </a:extLst>
          </p:cNvPr>
          <p:cNvSpPr txBox="1"/>
          <p:nvPr/>
        </p:nvSpPr>
        <p:spPr>
          <a:xfrm>
            <a:off x="8704729" y="4748981"/>
            <a:ext cx="3013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Professore:</a:t>
            </a: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Professore Gianluigi Zavattaro</a:t>
            </a:r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ACB7F6-25A5-45CC-8A5A-003E14FD6486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CD37E2-3FFB-430E-8FDF-9A90944DD928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06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10485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IMPLEMENTAZIONE COLLABORATIVE FILTERING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955972"/>
            <a:ext cx="10604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Viene dichiarata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topRatedForKnownUser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che restituisce le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raccomandazioni per l’utente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u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calcolate dal modello. 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makeAPredictionForAUserAndFilm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formula la predizione del rating di un 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per il film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it-IT" sz="24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 seguito vengono dichiarate le funzioni utilizzate per risolvere il problema del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cold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start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chiamate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topRated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askUserInput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utilizzate per permettere ad un nuovo utente di votare(da 1 a 5 e 6 per passare al film successivo) i 20 film più famosi tra gli utenti ed aggiungere tali voti al dataset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 seguito viene dichiarata una funzione chiamata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randomRecommender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utilizzata per votare 20 film casuali presenti nel dataset.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 nuovi voti verranno aggiunti al dataset tramite la chiamata di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updateModel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it-IT" sz="2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73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10485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IMPLEMENTAZIONE COLLABORATIVE FILTERING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955972"/>
            <a:ext cx="10604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L’approccio basato sulla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cosine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similarity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è implementato da due funzioni,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cosineSimilarity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che calcola la similarità tra il nuovo utente e tutti gli altri presenti nel dataset, e la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calculateMovieBasedOnSimilarity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che restituisce il presunto rating che l’utente darebbe ai film votati dagli altri utenti.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Vengono infine restituiti i 15 film che secondo l’algoritmo possono piacere maggiormente all’utente e si chiede a questo se vuole o meno salvare i dati nel suo profilo.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037554" y="4125664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A7D9E92-435B-4EE8-8CA7-EDFFD3C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2373419"/>
            <a:ext cx="8521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038225" y="4878296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84D3E50-4BD7-4071-8C4E-A651876B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336179"/>
            <a:ext cx="11404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037554" y="4125664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01317CE-3D76-44AB-86E0-CB14DAF4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02" y="1340200"/>
            <a:ext cx="7950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037552" y="4785645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F07DF2C-F776-43C8-92BC-9381783B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1" y="346300"/>
            <a:ext cx="512916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2" y="185458"/>
            <a:ext cx="110736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CREAZIONE DEI JAR ED ESECUZIONE LOCALE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 questo progetto sono stati utilizzati Scala 2.12.13,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sbt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0.1 e Spark 3.0.1.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L’IDEA,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IntelliJ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ha permesso la costruzione dei file JAR relativi alle due classi principali (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CollaborativeFilteringUserBased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Content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Based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Per costruire i file JAR in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IntelliJ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IDEA, andare su 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Project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Structure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Artifacts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premere su simbolo + e selezionare un file JAR vuoto. Selezionare le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librerie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 la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class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il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output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accettare. Infine andare su 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Build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selezionare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Artifacts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scegliere il JAR desiderato.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Per eseguire localmente il file JAR in Windows, inserire il file all’interno della cartella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bin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presente all’interno della cartella in cui è stato installato Spark, navigare con la console di comando al suo interno ed eseguire il comando: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it-IT" sz="2400" b="1" i="1" dirty="0" err="1">
                <a:solidFill>
                  <a:schemeClr val="accent2">
                    <a:lumMod val="75000"/>
                  </a:schemeClr>
                </a:solidFill>
              </a:rPr>
              <a:t>spark-submit</a:t>
            </a:r>
            <a:r>
              <a:rPr lang="it-IT" sz="2400" b="1" i="1" dirty="0">
                <a:solidFill>
                  <a:schemeClr val="accent2">
                    <a:lumMod val="75000"/>
                  </a:schemeClr>
                </a:solidFill>
              </a:rPr>
              <a:t> –"</a:t>
            </a:r>
            <a:r>
              <a:rPr lang="it-IT" sz="2400" b="1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it-IT" sz="2400" b="1" i="1" dirty="0">
                <a:solidFill>
                  <a:schemeClr val="accent2">
                    <a:lumMod val="75000"/>
                  </a:schemeClr>
                </a:solidFill>
              </a:rPr>
              <a:t>" "file.jar"</a:t>
            </a:r>
          </a:p>
          <a:p>
            <a:pPr lvl="2"/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99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8451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AMAZON WEB SERVICES 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565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 file JAR sono stati eseguiti su un cluster offerto da Amazon Web Service (AWS) chiamato EMR.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 servizi di AWS utilizzati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EMR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Utilizzato per l’elaborazione di grandi quantità di dati su un cluster remoto. È possibile generare un proprio cluster specificando nome, versione, istanza e la coppia di chiavi di codifica generate con EC2 per poter comunicare con questo in remoto. L’accesso al cluster avviene mediante una connessione SSH per la quale in ambiente Windows è necessaria l’applicazione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Putty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EC2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Utilizzato per la generazione della coppia di chiavi utilizzata per la comunicazione con il cluster. In ambiente Windows il servizio richiede l’utilizzo di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PuttyGen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S3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Utilizzato per la creazione di un bucket all’interno del quale sono stati caricati i file utilizzati nell’esecuzione del file JAR.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it-IT" sz="2200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98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70B8A793-8D40-4C2C-B936-8617A521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837" y="0"/>
            <a:ext cx="11557971" cy="685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14C867-AFA4-4792-8D4D-791933E6EEA3}"/>
              </a:ext>
            </a:extLst>
          </p:cNvPr>
          <p:cNvSpPr txBox="1"/>
          <p:nvPr/>
        </p:nvSpPr>
        <p:spPr>
          <a:xfrm>
            <a:off x="1268867" y="2606056"/>
            <a:ext cx="9917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ACB7F6-25A5-45CC-8A5A-003E14FD6486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8D42C-C179-4668-8DEA-9F7B7AF30BF3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8451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SISTEMI DI RACCOMANDAZIONE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sistemi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raccomandazione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sono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ampiamente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utilizzati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per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personalizzare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una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piattaforma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interesse e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aiutare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gli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utenti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trovare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prodotti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che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possono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piacergli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it-IT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 sistema di raccomandazione deve soddisfare tre proprietà per essere considerato efficiente: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it-IT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Rilevanza, ovvero items rilevanti e di interesse per gli utenti;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it-IT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Originalità degli items;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it-IT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Diversità degli items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8451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OBIETTIVI E DATASET UTILIZZATO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Nello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sviluppo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progetto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sono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realizzati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due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diversi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sistemi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raccomandazione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Sistema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raccomandazione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basato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contenuti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(Content Based);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Collaborative Filtering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basato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sugli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utenti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(User Based)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Il dataset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utilizzato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all’interno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progetto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è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quello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Movielens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liberamente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reperibile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all’indirizzo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https://grouplens.org/datasets/movielens/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Questo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contiene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circa 100.000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relativi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ai film e  ai rating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degli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utenti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01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8451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CONTENT BASED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 sistemi di raccomandazione basati sul contenuto fondano il loro funzionamento sull’analisi delle similarità degli attributi di un item. 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Nel caso di questo progetto, si consigliano agli utenti dei film che siano simili a quelli che gli stessi hanno già valutato.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La similitudine tra i film viene valutata considerando i generi degli stessi (Action, Fantasy, …).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9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8451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COLLABORATIVE FILTERING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Il Collaborative Filtering è un sistema di raccomandazione che basa il sul funzionamento sulla similitudine tra gli utenti.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La bontà di un item da raccomandare ad un utente, si basa sul rating per quell’item da parte di altri utenti che possiedono caratteristiche simili all’utente al quale deve essere consigliato.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Ad esempio: se all’utente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piacciono i film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f1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ed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f2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dato un altro 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 cui piacciono i film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f1, f2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f3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allora il sistema consigliera il film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f3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all’utente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 quanto ha gusti molto simili all’utente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Nel caso di questo progetto, si consigliano agli utenti dei film che gli altri utenti simili a questi hanno valutato positivamente in passato.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41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102012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IMPLEMENTAZIONE CONTENT BASED 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Si comincia configurando uno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Spark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Context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per effettuare una connessione con uno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Spark Cluster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e una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Spark Session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mediante i comandi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SparkConf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(),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SparkContext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conf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</a:rPr>
              <a:t>SparkSession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 modo tale da poter creare RDD nel cluster connesso.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Successivamente sono state inizializzate due variabili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ratings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movies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contenenti i dati dei dataset di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MovieLens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Si dichiara una prima funzione chiamata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selectMostMovieRated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utilizzata per raccogliere le 5 valutazioni con un punteggio superiore o uguale a 3, e una seconda funzione chiamata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buildMoviesGenreMatrix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per generare una matrice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m x k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utilizzata per raccogliere i generi dei vari film, costituita da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m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film e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generi. 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calculatePredispositionUserGenre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raccoglie la predisposizione di ciascun utente verso un determinato genere, tramite il prodotto scalare della matrice di rating e la matrice di generi.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9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102012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IMPLEMENTAZIONE CONTENT BASED 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238837"/>
            <a:ext cx="106042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Vengono poi calcolati i film già visti dagli utenti attraverso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calculateAlredySeenMovies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al fine di consigliare film che gli utenti non hanno ancora visto.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Al fine di generare raccomandazioni viene utilizzata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cosineSimilarity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sul risultato della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calculatePredispositionUserGenre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per calcolare la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cosine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similarity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utilizzata nella ricerca della similarità tra gli attributi degli items che vengono votati positivamente.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Infine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calculateContentBasedRecommendation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prende i film che l’utente non ha visto, calcola la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similarity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e restituisce l’elenco delle raccomandazioni per gli utenti.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Si ottengono come risultato finale 20 raccomandazioni di film per 5 utenti. 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Per la generazione delle raccomandazioni Basate sul Contenuto, nel caso di questo esperimento, sono stati impiegati circa 40 secondi.</a:t>
            </a: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68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037554" y="4125664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7D6744-0573-4D8F-8FAB-84EBE1FE1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" t="-209" r="33995" b="209"/>
          <a:stretch/>
        </p:blipFill>
        <p:spPr>
          <a:xfrm>
            <a:off x="857074" y="1016084"/>
            <a:ext cx="10477850" cy="1843250"/>
          </a:xfrm>
          <a:prstGeom prst="rect">
            <a:avLst/>
          </a:prstGeom>
        </p:spPr>
      </p:pic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0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ccia a destra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FF95C7-8000-4F85-B622-20A385764FED}"/>
              </a:ext>
            </a:extLst>
          </p:cNvPr>
          <p:cNvSpPr/>
          <p:nvPr/>
        </p:nvSpPr>
        <p:spPr>
          <a:xfrm>
            <a:off x="317014" y="61392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3EF975-170A-4329-8C33-1D44AD387294}"/>
              </a:ext>
            </a:extLst>
          </p:cNvPr>
          <p:cNvSpPr/>
          <p:nvPr/>
        </p:nvSpPr>
        <p:spPr>
          <a:xfrm>
            <a:off x="10579510" y="5987845"/>
            <a:ext cx="1396180" cy="6288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81EB0-A5D4-47C4-BE25-08117431B7A9}"/>
              </a:ext>
            </a:extLst>
          </p:cNvPr>
          <p:cNvSpPr txBox="1"/>
          <p:nvPr/>
        </p:nvSpPr>
        <p:spPr>
          <a:xfrm>
            <a:off x="1118343" y="185458"/>
            <a:ext cx="10485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1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"/>
                <a:cs typeface="Times New Roman" panose="02020603050405020304" pitchFamily="18" charset="0"/>
              </a:rPr>
              <a:t>IMPLEMENTAZIONE COLLABORATIVE FILTERING</a:t>
            </a:r>
          </a:p>
        </p:txBody>
      </p:sp>
      <p:sp>
        <p:nvSpPr>
          <p:cNvPr id="12" name="Freccia a destra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CAEE0-93A9-43CC-8C51-B02EF08AD56F}"/>
              </a:ext>
            </a:extLst>
          </p:cNvPr>
          <p:cNvSpPr/>
          <p:nvPr/>
        </p:nvSpPr>
        <p:spPr>
          <a:xfrm>
            <a:off x="469414" y="6291606"/>
            <a:ext cx="648929" cy="38093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8F2B8-D127-4C78-9ABC-197F8437C04B}"/>
              </a:ext>
            </a:extLst>
          </p:cNvPr>
          <p:cNvSpPr txBox="1"/>
          <p:nvPr/>
        </p:nvSpPr>
        <p:spPr>
          <a:xfrm>
            <a:off x="1118343" y="1955972"/>
            <a:ext cx="106042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L’implementazione di questo sistema di raccomandazione è avvenuta mediante due differenti approcci, il primo utilizza l’algoritmo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ALS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il secondo la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cosine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similarity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Viene configurata una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Spark Session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per effettuare una connessione con il cluster e accedere alle funzionalità di uno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Spark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Context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Successivamente sono state dichiarate tre variabili (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movies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movieForRandom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) contenenti i dati dei dataset di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</a:rPr>
              <a:t>MovieLens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Viene dichiarata la funzione chiamata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ALSAlgo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che prende in input un dataset per addestrare il modello ALS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e 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ratingCreation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utilizzata per convertire un array di stringhe in un RDD contenente Ratings.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La funzione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predictionWithMapping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genera una coppia per ogni utente, formata da una chiave-valore (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userId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t-IT" sz="2400" i="1" dirty="0" err="1">
                <a:solidFill>
                  <a:schemeClr val="accent2">
                    <a:lumMod val="75000"/>
                  </a:schemeClr>
                </a:solidFill>
              </a:rPr>
              <a:t>movieId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), e il </a:t>
            </a:r>
            <a:r>
              <a:rPr lang="it-IT" sz="2400" i="1" dirty="0">
                <a:solidFill>
                  <a:schemeClr val="accent2">
                    <a:lumMod val="75000"/>
                  </a:schemeClr>
                </a:solidFill>
              </a:rPr>
              <a:t>rating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</a:rPr>
              <a:t> presunto calcolato dal modello. Questa viene utilizzata per il calcolo dell’errore quadratico medio.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Freccia a destra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6DEECB-7544-4C6C-9CD7-6615EA7658B9}"/>
              </a:ext>
            </a:extLst>
          </p:cNvPr>
          <p:cNvSpPr/>
          <p:nvPr/>
        </p:nvSpPr>
        <p:spPr>
          <a:xfrm>
            <a:off x="-14488" y="5368849"/>
            <a:ext cx="2856592" cy="1470666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A4265B-092B-496D-93ED-E273C0E7E409}"/>
              </a:ext>
            </a:extLst>
          </p:cNvPr>
          <p:cNvSpPr/>
          <p:nvPr/>
        </p:nvSpPr>
        <p:spPr>
          <a:xfrm>
            <a:off x="9402618" y="5298435"/>
            <a:ext cx="2725472" cy="1470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551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alizzato 18">
      <a:dk1>
        <a:sysClr val="windowText" lastClr="000000"/>
      </a:dk1>
      <a:lt1>
        <a:sysClr val="window" lastClr="FFFFFF"/>
      </a:lt1>
      <a:dk2>
        <a:srgbClr val="53AE6E"/>
      </a:dk2>
      <a:lt2>
        <a:srgbClr val="FFFFF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4744</TotalTime>
  <Words>1300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Impact </vt:lpstr>
      <vt:lpstr>Times New Roman</vt:lpstr>
      <vt:lpstr>Wingdings 2</vt:lpstr>
      <vt:lpstr>Badge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Ulderico Vagnoni - ulderico.vagnoni@studio.unibo.it</dc:creator>
  <cp:lastModifiedBy>Ulderico Vagnoni</cp:lastModifiedBy>
  <cp:revision>78</cp:revision>
  <dcterms:created xsi:type="dcterms:W3CDTF">2019-12-08T21:21:14Z</dcterms:created>
  <dcterms:modified xsi:type="dcterms:W3CDTF">2021-03-11T16:54:17Z</dcterms:modified>
</cp:coreProperties>
</file>