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00" r:id="rId6"/>
    <p:sldId id="301" r:id="rId7"/>
    <p:sldId id="298" r:id="rId8"/>
    <p:sldId id="257" r:id="rId9"/>
    <p:sldId id="290" r:id="rId10"/>
    <p:sldId id="284" r:id="rId11"/>
    <p:sldId id="292" r:id="rId12"/>
    <p:sldId id="299" r:id="rId13"/>
    <p:sldId id="285" r:id="rId14"/>
    <p:sldId id="259" r:id="rId15"/>
    <p:sldId id="288" r:id="rId16"/>
    <p:sldId id="26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717" autoAdjust="0"/>
  </p:normalViewPr>
  <p:slideViewPr>
    <p:cSldViewPr snapToGrid="0">
      <p:cViewPr>
        <p:scale>
          <a:sx n="70" d="100"/>
          <a:sy n="70" d="100"/>
        </p:scale>
        <p:origin x="9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ng Contoso to the Competition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of Communication Tools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s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8/05/20XX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hyperlink" Target="mailto:KUHNDISM221F-012@student.nibm.lk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6" y="4053865"/>
            <a:ext cx="9115637" cy="190839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 Development &amp; DevOps</a:t>
            </a:r>
            <a:b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solidFill>
                  <a:schemeClr val="tx1"/>
                </a:solidFill>
              </a:rPr>
              <a:t>Premier Software Technologies (Pvt) Ltd</a:t>
            </a:r>
            <a:endParaRPr lang="en-US" sz="4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17771" y="6110785"/>
            <a:ext cx="2701857" cy="56427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Udeshika Senanayake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75714" y="6503698"/>
            <a:ext cx="1216286" cy="342714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02/15/2023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5A9303A-BE7C-36B0-9A9B-B7FE07B1FB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8152" b="18152"/>
          <a:stretch>
            <a:fillRect/>
          </a:stretch>
        </p:blipFill>
        <p:spPr>
          <a:xfrm>
            <a:off x="2006944" y="332937"/>
            <a:ext cx="9715500" cy="3720928"/>
          </a:xfrm>
        </p:spPr>
      </p:pic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86663"/>
            <a:ext cx="10915645" cy="55331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94763" y="-12357"/>
            <a:ext cx="0" cy="148281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60" y="800363"/>
            <a:ext cx="3550939" cy="647867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DevOps Tools </a:t>
            </a:r>
            <a:endParaRPr lang="en-US" sz="4000" u="sng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development &amp; devops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660A5-697C-01EF-135E-F678BBDD17F0}"/>
              </a:ext>
            </a:extLst>
          </p:cNvPr>
          <p:cNvSpPr txBox="1"/>
          <p:nvPr/>
        </p:nvSpPr>
        <p:spPr>
          <a:xfrm>
            <a:off x="1394763" y="1978080"/>
            <a:ext cx="8302689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control tool : Git (GitLab, GitHub, Bitbucket)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tool : Maven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integration tool : Jenkins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configuration management tool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chef, Puppet, Ansible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Container Platforms : Docker, Kubernetes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 and Collaboration : Slack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tool : Selenium, Gremlin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computing and storage tool : AWS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CodePipeline, Azure DevOps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A9DA34-DEC8-75E3-6982-EBE98679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00" y="3823249"/>
            <a:ext cx="1626616" cy="692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690FAB-6E87-3ED7-E32B-51A99A8F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758" y="1862867"/>
            <a:ext cx="1161107" cy="485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6BA47F-C175-AD26-49F3-44747B44B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1123" y="4807261"/>
            <a:ext cx="1525829" cy="3862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6B1D1A-8A4D-BEB7-667F-C293624A4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414" y="2910164"/>
            <a:ext cx="1191829" cy="1191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1D4869-1246-6DBB-9879-135DBC59E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7152" y="5369441"/>
            <a:ext cx="2019425" cy="6500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9CCF7C-9347-3A6C-8680-6A1D406EC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0321" y="962925"/>
            <a:ext cx="2246974" cy="4853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30AFBD-4425-0DDA-3E28-670715DB7F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2837" y="2936598"/>
            <a:ext cx="1525829" cy="61033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9C6DD2-2668-3AC5-B653-4A61454A8A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4536" y="1384335"/>
            <a:ext cx="1525829" cy="15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7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B1988-DF3B-414E-BEB4-BDE3F3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39" y="913198"/>
            <a:ext cx="6234661" cy="65788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using DevOps tools</a:t>
            </a:r>
            <a:endParaRPr lang="en-US" sz="4000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5E29-C32E-49F4-9417-C2C1934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FDDC-0123-4F38-A130-41DA1479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development &amp; devops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68C4-FA36-44D9-B49A-C2B51810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4901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E01311-A6E6-FC3C-94A7-CAAC07C3E147}"/>
              </a:ext>
            </a:extLst>
          </p:cNvPr>
          <p:cNvSpPr txBox="1"/>
          <p:nvPr/>
        </p:nvSpPr>
        <p:spPr>
          <a:xfrm>
            <a:off x="1267000" y="2005161"/>
            <a:ext cx="4195337" cy="378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olutions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efficiency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customer experience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Faster ROI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Reduced failures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Continuous improvement</a:t>
            </a:r>
          </a:p>
          <a:p>
            <a:pPr marL="285750" marR="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performance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30D5-220E-A51D-E159-B9BA603A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10" y="1748014"/>
            <a:ext cx="5470955" cy="44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7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498E64-6451-4E0A-BE2B-4D44D7FC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65"/>
            <a:ext cx="10629900" cy="113124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adaptation </a:t>
            </a:r>
            <a:r>
              <a:rPr lang="en-US" sz="3200" u="sng" dirty="0">
                <a:ea typeface="Calibri" panose="020F0502020204030204" pitchFamily="34" charset="0"/>
                <a:cs typeface="Times New Roman" panose="02020603050405020304" pitchFamily="18" charset="0"/>
              </a:rPr>
              <a:t>DevOps tools</a:t>
            </a:r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NexGen company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noProof="0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617709"/>
            <a:ext cx="10515599" cy="4960891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Faster time-to-market: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support continuous delivery and deployment, allowing teams to 	release features and updates to customers more quickly and frequently, and 	respond faster to market demands.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collaboration and communication: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enable cross-functional collaboration and communication, breaking 	down silos and enabling faster and more efficient communication between teams.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efficiency and productivity: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automate manual tasks, reducing errors and increasing the speed 	and efficiency of software development and deployment processes.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quality and reliability: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automate testing and deployment processes, reducing errors and 	increasing the reliability and quality of software.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44C4064-B69B-4ECE-8110-639CB21C906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789678"/>
            <a:ext cx="8157518" cy="4395221"/>
          </a:xfrm>
        </p:spPr>
        <p:txBody>
          <a:bodyPr/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 visibility and transparency: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provide real-time updates and progress 	tracking, which can help stakeholders stay informed about 	project status and potential roadblocks.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scalability and flexibility: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provide automation and configuration 	management, making it easier for teams to scale 	infrastructure and respond to changing requirements quickly.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security: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DevOps tools enable teams to implement security controls 	and testing into the development process and reducing 	security risks.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2CEE3-4E08-4106-AC43-0E32E79C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4012-3B10-4CDC-9117-E08BA2B1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7E28D-ECD4-1D04-1BE4-00A7A8054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996" y="1091030"/>
            <a:ext cx="3077004" cy="2857899"/>
          </a:xfrm>
          <a:prstGeom prst="rect">
            <a:avLst/>
          </a:prstGeom>
        </p:spPr>
      </p:pic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1D75ABD9-EE29-C0E2-D935-5F4BED98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265"/>
            <a:ext cx="10629900" cy="113124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adaptation </a:t>
            </a:r>
            <a:r>
              <a:rPr lang="en-US" sz="3200" u="sng" dirty="0">
                <a:ea typeface="Calibri" panose="020F0502020204030204" pitchFamily="34" charset="0"/>
                <a:cs typeface="Times New Roman" panose="02020603050405020304" pitchFamily="18" charset="0"/>
              </a:rPr>
              <a:t>DevOps tools</a:t>
            </a:r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NexGen company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726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94AB131-F9C1-48DB-AD3A-5C074FBC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E9ED3E-A3FD-4FE3-BD8B-BC4B8C020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16000" y="0"/>
            <a:ext cx="0" cy="299117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948999-3956-4D11-B059-3699485A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6" y="862190"/>
            <a:ext cx="3444897" cy="5127070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5400" noProof="0" dirty="0"/>
              <a:t>T</a:t>
            </a:r>
            <a:br>
              <a:rPr lang="en-US" sz="5400" noProof="0" dirty="0"/>
            </a:br>
            <a:r>
              <a:rPr lang="en-US" sz="5400" noProof="0" dirty="0"/>
              <a:t>   H</a:t>
            </a:r>
            <a:br>
              <a:rPr lang="en-US" sz="5400" noProof="0" dirty="0"/>
            </a:br>
            <a:r>
              <a:rPr lang="en-US" sz="5400" noProof="0" dirty="0"/>
              <a:t>     A</a:t>
            </a:r>
            <a:br>
              <a:rPr lang="en-US" sz="5400" noProof="0" dirty="0"/>
            </a:br>
            <a:r>
              <a:rPr lang="en-US" sz="5400" noProof="0" dirty="0"/>
              <a:t>       N</a:t>
            </a:r>
            <a:br>
              <a:rPr lang="en-US" sz="5400" noProof="0" dirty="0"/>
            </a:br>
            <a:r>
              <a:rPr lang="en-US" sz="5400" noProof="0" dirty="0"/>
              <a:t>         K</a:t>
            </a:r>
            <a:br>
              <a:rPr lang="en-US" sz="5400" noProof="0" dirty="0"/>
            </a:br>
            <a:r>
              <a:rPr lang="en-US" sz="5400" noProof="0" dirty="0"/>
              <a:t>            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A2679D-6071-424D-B3C5-5A49D6B5E4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03098" y="5006477"/>
            <a:ext cx="3550724" cy="1213347"/>
          </a:xfrm>
        </p:spPr>
        <p:txBody>
          <a:bodyPr/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Udeshika Senanayake​​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KUHNDISM221F-012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KUHNDISM221F-012@student.nibm.lk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F7A7-FCB0-4470-8152-34B616A9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13933-5920-45A7-9855-27C887FB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development &amp; devops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5C0AD-B05B-4C54-AD82-229A2A39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FED18AC-B467-3D8C-B603-D44F7F7C231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222" r="222"/>
          <a:stretch>
            <a:fillRect/>
          </a:stretch>
        </p:blipFill>
        <p:spPr>
          <a:xfrm>
            <a:off x="4092145" y="784914"/>
            <a:ext cx="7232491" cy="4068276"/>
          </a:xfrm>
        </p:spPr>
      </p:pic>
    </p:spTree>
    <p:extLst>
      <p:ext uri="{BB962C8B-B14F-4D97-AF65-F5344CB8AC3E}">
        <p14:creationId xmlns:p14="http://schemas.microsoft.com/office/powerpoint/2010/main" val="326061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D994-4842-6F65-9B4A-2F27A889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development &amp; devops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724A9-C7DD-021A-0806-791C4A61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5E2507-D225-69EB-432D-9D827B92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025" y="557200"/>
            <a:ext cx="5726106" cy="999580"/>
          </a:xfrm>
        </p:spPr>
        <p:txBody>
          <a:bodyPr/>
          <a:lstStyle/>
          <a:p>
            <a:r>
              <a:rPr lang="en-US" sz="3200" dirty="0"/>
              <a:t>Waterfall 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49AB3C-5734-A1C5-7F47-06EFF20D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151" y="1870055"/>
            <a:ext cx="6968176" cy="39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D994-4842-6F65-9B4A-2F27A889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development &amp; devops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724A9-C7DD-021A-0806-791C4A61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5E2507-D225-69EB-432D-9D827B92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97" y="533992"/>
            <a:ext cx="9618483" cy="999580"/>
          </a:xfrm>
        </p:spPr>
        <p:txBody>
          <a:bodyPr/>
          <a:lstStyle/>
          <a:p>
            <a:r>
              <a:rPr lang="en-US" sz="3200" dirty="0"/>
              <a:t>Why We Should Switch to Agile From Waterfall?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29CF3-90F1-8B3D-4C45-0044604FBF81}"/>
              </a:ext>
            </a:extLst>
          </p:cNvPr>
          <p:cNvSpPr txBox="1"/>
          <p:nvPr/>
        </p:nvSpPr>
        <p:spPr>
          <a:xfrm>
            <a:off x="688996" y="1853514"/>
            <a:ext cx="105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waterfall methodology lacks to deliver on a promise. It is among the prime reasons for the modern-day shift.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15507-0FA2-7378-685D-F7F2E40EDB3E}"/>
              </a:ext>
            </a:extLst>
          </p:cNvPr>
          <p:cNvSpPr txBox="1"/>
          <p:nvPr/>
        </p:nvSpPr>
        <p:spPr>
          <a:xfrm>
            <a:off x="688996" y="2928552"/>
            <a:ext cx="732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waterfall has some downsides.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impossible to identify all requirements at the start of a project. </a:t>
            </a:r>
          </a:p>
          <a:p>
            <a:pPr lvl="2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take a long time for feedback from users to get incorporated into a project due to the long time required for testing and bug fixes.</a:t>
            </a:r>
          </a:p>
        </p:txBody>
      </p:sp>
    </p:spTree>
    <p:extLst>
      <p:ext uri="{BB962C8B-B14F-4D97-AF65-F5344CB8AC3E}">
        <p14:creationId xmlns:p14="http://schemas.microsoft.com/office/powerpoint/2010/main" val="266789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D994-4842-6F65-9B4A-2F27A889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development &amp; devops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724A9-C7DD-021A-0806-791C4A61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3F42915-51B8-C1B7-E4A1-EF6AB83931C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99253" y="1895390"/>
            <a:ext cx="7055213" cy="3974069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15E2507-D225-69EB-432D-9D827B92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35" y="408919"/>
            <a:ext cx="4127247" cy="999580"/>
          </a:xfrm>
        </p:spPr>
        <p:txBody>
          <a:bodyPr/>
          <a:lstStyle/>
          <a:p>
            <a:r>
              <a:rPr lang="en-US" sz="3200" dirty="0"/>
              <a:t>Agile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40AAB-AD5D-3930-7A93-707A248C62D0}"/>
              </a:ext>
            </a:extLst>
          </p:cNvPr>
          <p:cNvSpPr txBox="1"/>
          <p:nvPr/>
        </p:nvSpPr>
        <p:spPr>
          <a:xfrm>
            <a:off x="7701566" y="1746488"/>
            <a:ext cx="4005330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 methodology is an iterative and incremental approach to software development.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 focuses on delivering high-quality software quickly and efficiently.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emphasizes collaboration, flexibility, and continuous improvement throughout the development process.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C0FA35-FBFE-4B23-B0D5-ECBC4C905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9360" y="0"/>
            <a:ext cx="0" cy="171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339" y="959921"/>
            <a:ext cx="3258835" cy="4956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3200" u="sng" noProof="0" dirty="0"/>
              <a:t>Agile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5921-BFDC-41F2-85DA-24C802F2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development &amp; devops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65B6-F02E-4FF8-AEBC-BEFA35E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C03F-C708-12EF-F9F3-3BF5EC3F0F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10986" y="2208489"/>
            <a:ext cx="4992772" cy="2762238"/>
          </a:xfrm>
        </p:spPr>
        <p:txBody>
          <a:bodyPr numCol="2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Basecamp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VersionOne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Agile Central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Pivotal Tracker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Monday.com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Scrumwise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BE83A-0072-2532-3B40-C064C980F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170" y="1865370"/>
            <a:ext cx="1047461" cy="445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A6F4C4-B4AE-E75B-82D4-07BC793C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63" y="1444354"/>
            <a:ext cx="1251284" cy="248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CDA180-54D4-9AB0-2B6C-84FE19F0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192" y="3796637"/>
            <a:ext cx="2458645" cy="556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006F2C-7B50-E05A-B1EB-D02AB1590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776" y="445916"/>
            <a:ext cx="2840668" cy="18937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F003F5-C653-1337-5875-AE21B90BF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9951" y="2407389"/>
            <a:ext cx="2083493" cy="4271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A1F20E-2C91-5992-6E9B-7DF72EA06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6826" y="5381147"/>
            <a:ext cx="1150413" cy="3289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24E1AF-1DF5-2D5A-0059-B9F2977B6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4043" y="4063787"/>
            <a:ext cx="2172735" cy="11808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794274-3342-3DC4-81CE-CB85CA1FD6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1928" y="5210268"/>
            <a:ext cx="2110528" cy="3850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5FAFB24-9FC0-5145-5E44-9EB42915B2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64872" y="2728655"/>
            <a:ext cx="1010256" cy="101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B1988-DF3B-414E-BEB4-BDE3F33E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39" y="913198"/>
            <a:ext cx="5966931" cy="657882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using Agile tools </a:t>
            </a:r>
            <a:endParaRPr lang="en-US" sz="4000" noProof="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7F41A1-E0EA-41B4-89AC-89D0C6C9DF1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309" y="2020229"/>
            <a:ext cx="5293260" cy="1408770"/>
          </a:xfrm>
        </p:spPr>
        <p:txBody>
          <a:bodyPr anchor="ctr"/>
          <a:lstStyle/>
          <a:p>
            <a:r>
              <a:rPr lang="en-US" dirty="0"/>
              <a:t>​</a:t>
            </a:r>
          </a:p>
          <a:p>
            <a:r>
              <a:rPr lang="en-US" dirty="0"/>
              <a:t>​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85E29-C32E-49F4-9417-C2C1934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8/05/20XX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CFDDC-0123-4F38-A130-41DA1479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Agile development &amp; devops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268C4-FA36-44D9-B49A-C2B51810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6266357-58CA-479D-8E3B-7CBCA9707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4901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C830F-021C-09F2-80A6-DEE4CD7885C7}"/>
              </a:ext>
            </a:extLst>
          </p:cNvPr>
          <p:cNvSpPr txBox="1"/>
          <p:nvPr/>
        </p:nvSpPr>
        <p:spPr>
          <a:xfrm>
            <a:off x="928139" y="1855455"/>
            <a:ext cx="78203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collaboration and communication among team members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transparency and visibility into project progress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Streamlined project management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flexibility and adaptability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time-to-market</a:t>
            </a:r>
          </a:p>
          <a:p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 quality products</a:t>
            </a:r>
          </a:p>
          <a:p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 satisfaction</a:t>
            </a: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Reduced risks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28465-2AF3-6675-E9F0-6D04F0513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385" y="3623979"/>
            <a:ext cx="4915215" cy="258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7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624833"/>
            <a:ext cx="11011930" cy="4914079"/>
          </a:xfrm>
          <a:prstGeom prst="rect">
            <a:avLst/>
          </a:prstGeo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Faster time-to-market: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tools support iterative and incremental development, allowing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teams to release smaller, high-quality features more quickly and respond faster 	to 	market demands.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collaboration: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tools facilitate team collaboration and communication, fostering cross-functional 	collaboration and knowledge sharing. This can help teams work together more 	effectively and reduce silos.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Increased transparency and visibility: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tools provide real-time updates and progress tracking, which can help 	stakeholders stay informed about project status and potential roadblocks.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Better alignment with customer needs: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methodologies prioritize continuous feedback and testing, allowing teams to 	quickly 	adjust their approach to better meet customer needs.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F3E0AB-EF92-353B-A919-0F859E92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31" y="136525"/>
            <a:ext cx="7727527" cy="108173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adapting Agile tools to NexGen company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E5F83-9F9C-C055-A425-50702039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00" y="0"/>
            <a:ext cx="2082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442271"/>
            <a:ext cx="11011930" cy="4914079"/>
          </a:xfrm>
          <a:prstGeom prst="rect">
            <a:avLst/>
          </a:prstGeo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Enhanced flexibility and adaptability: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tools prioritize flexibility and adaptability, allowing teams to quickly pivot and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adjust their approach as needed to better meet project goals and customer needs.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Improved quality and reduced risk: 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Agile methodologies prioritize testing and continuous improvement, which can help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teams identify and address issues early in the 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process, leading to better quality 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products and services and reduced risk.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484AE-32AC-478C-80FE-FD9EA56A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581B8-F59E-84AC-D290-4EACE9ED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36" y="3784600"/>
            <a:ext cx="4324276" cy="2903893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8C63FDA3-6D89-2017-E7CD-EB47B34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31" y="136525"/>
            <a:ext cx="10602099" cy="1081736"/>
          </a:xfrm>
        </p:spPr>
        <p:txBody>
          <a:bodyPr/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adapting Agile tools to NexGen company</a:t>
            </a:r>
            <a:endParaRPr lang="en-US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97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47D994-4842-6F65-9B4A-2F27A889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Agile development &amp; devops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724A9-C7DD-021A-0806-791C4A61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5E2507-D225-69EB-432D-9D827B92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35" y="408919"/>
            <a:ext cx="4539857" cy="999580"/>
          </a:xfrm>
        </p:spPr>
        <p:txBody>
          <a:bodyPr/>
          <a:lstStyle/>
          <a:p>
            <a:r>
              <a:rPr lang="en-US" sz="3200" dirty="0"/>
              <a:t>DevOps Methodology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B1E94-CB51-B0C3-2219-232692D1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29" y="2321751"/>
            <a:ext cx="7094608" cy="4034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E5BF2-E17B-C644-847A-E38082B398BE}"/>
              </a:ext>
            </a:extLst>
          </p:cNvPr>
          <p:cNvSpPr txBox="1"/>
          <p:nvPr/>
        </p:nvSpPr>
        <p:spPr>
          <a:xfrm>
            <a:off x="691743" y="2321751"/>
            <a:ext cx="380417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DevOps methodology is an approach to software development and IT operations. That emphasizes collaboration and communication between development and operations teams to achieve faster and more efficient software delivery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38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rn Conference PPT_TM78544816_Win32_JC_v2.potx" id="{35CB27CA-E61E-4531-88B2-D5572B8A3A01}" vid="{854ED03E-8373-4C81-B2CB-0118884FF5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B3369-3F0F-499C-9EE7-8EC46B6E8A79}">
  <ds:schemaRefs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30e9df3-be65-4c73-a93b-d1236ebd677e"/>
    <ds:schemaRef ds:uri="http://schemas.microsoft.com/sharepoint/v3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2402</TotalTime>
  <Words>822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Tisa Offc Serif Pro</vt:lpstr>
      <vt:lpstr>Univers Light</vt:lpstr>
      <vt:lpstr>Univers LT Std 45 Light</vt:lpstr>
      <vt:lpstr>Wingdings</vt:lpstr>
      <vt:lpstr>Office Theme</vt:lpstr>
      <vt:lpstr>Agile Development &amp; DevOps Premier Software Technologies (Pvt) Ltd</vt:lpstr>
      <vt:lpstr>Waterfall Methodology</vt:lpstr>
      <vt:lpstr>Why We Should Switch to Agile From Waterfall?</vt:lpstr>
      <vt:lpstr>Agile Methodology</vt:lpstr>
      <vt:lpstr>Agile Tools</vt:lpstr>
      <vt:lpstr>Benefits of using Agile tools </vt:lpstr>
      <vt:lpstr>Benefits of adapting Agile tools to NexGen company</vt:lpstr>
      <vt:lpstr>Benefits of adapting Agile tools to NexGen company</vt:lpstr>
      <vt:lpstr>DevOps Methodology</vt:lpstr>
      <vt:lpstr>DevOps Tools </vt:lpstr>
      <vt:lpstr>Benefits of using DevOps tools</vt:lpstr>
      <vt:lpstr>Benefits of adaptation DevOps tools to NexGen company </vt:lpstr>
      <vt:lpstr>Benefits of adaptation DevOps tools to NexGen company </vt:lpstr>
      <vt:lpstr>T    H      A        N          K   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&amp;              DevOps</dc:title>
  <dc:creator>DELL</dc:creator>
  <cp:lastModifiedBy>DELL</cp:lastModifiedBy>
  <cp:revision>15</cp:revision>
  <dcterms:created xsi:type="dcterms:W3CDTF">2023-02-12T11:53:11Z</dcterms:created>
  <dcterms:modified xsi:type="dcterms:W3CDTF">2023-02-17T12:30:50Z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