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2a36cbe4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2a36cbe4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2a36cbe4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2a36cbe4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2a36cbe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2a36cbe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2a36cbe4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2a36cbe4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2a36cbe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2a36cbe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2a36cbe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2a36cbe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2a36cbe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2a36cbe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2a36cbe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2a36cbe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2a36cbe4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2a36cbe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2a36cbe4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2a36cbe4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84700" y="2064050"/>
            <a:ext cx="8103600" cy="10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CounterFactual</a:t>
            </a:r>
            <a:r>
              <a:rPr lang="en"/>
              <a:t> Models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74200" y="3717000"/>
            <a:ext cx="63351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Prof. SK Udgata and team.</a:t>
            </a:r>
            <a:endParaRPr>
              <a:solidFill>
                <a:srgbClr val="0000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CENTRE FOR DEVELOPMENT OF APPLIED AI LAB.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(CDAAIL)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13" y="76200"/>
            <a:ext cx="1279013" cy="12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378025" y="207000"/>
            <a:ext cx="46500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CENTRE FOR DEVELOPMENT </a:t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OF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APPLIED AI LAB.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(CDAAIL)</a:t>
            </a:r>
            <a:endParaRPr sz="24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550" y="76200"/>
            <a:ext cx="1188775" cy="12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CounterFactual Explanations    : </a:t>
            </a:r>
            <a:r>
              <a:rPr lang="en" sz="2000"/>
              <a:t>[ </a:t>
            </a:r>
            <a:r>
              <a:rPr b="1" lang="en" sz="2000"/>
              <a:t>Rawal et al 2020</a:t>
            </a:r>
            <a:r>
              <a:rPr lang="en" sz="2000"/>
              <a:t> ]</a:t>
            </a:r>
            <a:endParaRPr sz="20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Useful for regulators to ensure that there should be not any bias </a:t>
            </a:r>
            <a:r>
              <a:rPr lang="en"/>
              <a:t>against a particular community or race in AI model before implementing it on real-life situations.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Global counterfactual explanations are useful to know the behavior of the overall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They aggregate the Local CounterFcatuals to generate the Global counterFactuals.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For certain demography the model is asking to change lot more features than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 So, Global counterfactuals are useful to find out any bias in model.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 :-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“</a:t>
            </a:r>
            <a:r>
              <a:rPr lang="en">
                <a:solidFill>
                  <a:srgbClr val="000000"/>
                </a:solidFill>
              </a:rPr>
              <a:t>BirthsFinal Data for 2022”. Published by “</a:t>
            </a:r>
            <a:r>
              <a:rPr b="1" lang="en">
                <a:solidFill>
                  <a:srgbClr val="000000"/>
                </a:solidFill>
              </a:rPr>
              <a:t>Centres for disease control and prevention (CDC)</a:t>
            </a:r>
            <a:r>
              <a:rPr lang="en">
                <a:solidFill>
                  <a:srgbClr val="000000"/>
                </a:solidFill>
              </a:rPr>
              <a:t> . </a:t>
            </a:r>
            <a:r>
              <a:rPr lang="en" sz="1500">
                <a:solidFill>
                  <a:srgbClr val="000000"/>
                </a:solidFill>
              </a:rPr>
              <a:t>( U.S. DEPARTMENT OF HEALTH AND HUMAN SERVICES ).  </a:t>
            </a:r>
            <a:endParaRPr sz="15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Contents :- </a:t>
            </a:r>
            <a:endParaRPr sz="20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1) What are the Different Models? ( based on I</a:t>
            </a:r>
            <a:r>
              <a:rPr lang="en">
                <a:solidFill>
                  <a:srgbClr val="000000"/>
                </a:solidFill>
              </a:rPr>
              <a:t>nterpretability).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2) </a:t>
            </a:r>
            <a:r>
              <a:rPr lang="en">
                <a:solidFill>
                  <a:schemeClr val="dk1"/>
                </a:solidFill>
              </a:rPr>
              <a:t>What are CounterFactual models and Explanations 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3) CounterFactual Explanations and Generative Adversarial Network.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3) Mathematical Modelling of CounterFactual Models.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4) CounterFactual Research work Based on “Birth Data Files” taken from “Centers for Disease Control and Prevention” (CDC), US dept of Health.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AutoNum type="arabicParenR"/>
            </a:pPr>
            <a:r>
              <a:rPr lang="en" sz="2020"/>
              <a:t>Types of Models based on Interpretability :-</a:t>
            </a:r>
            <a:endParaRPr sz="202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GlassBox Models :-  “</a:t>
            </a:r>
            <a:r>
              <a:rPr lang="en">
                <a:solidFill>
                  <a:schemeClr val="dk1"/>
                </a:solidFill>
              </a:rPr>
              <a:t>Glass-Box models” are interpretable due to their structures and are completely exposed to the users.  Eg :- Linear Models, Decision Trees.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BlackBox Models :- “Black-Box models” do not disclose anything about the internal design, structures of implementations. Eg :- Deep Neural Networks, SVM (Support Vector Machine), Random Forests, Gradient Boosting.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40200" y="3322200"/>
            <a:ext cx="75096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Model Explainability the below Python Libraries we have used.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1) </a:t>
            </a:r>
            <a:r>
              <a:rPr lang="en" sz="1800"/>
              <a:t>LIME Explanation :- Gives Local Explanations,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2) SHAP Explanation :-Gives Global Explanations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" sz="2244">
                <a:solidFill>
                  <a:srgbClr val="000000"/>
                </a:solidFill>
              </a:rPr>
              <a:t>2) </a:t>
            </a:r>
            <a:r>
              <a:rPr lang="en" sz="2244">
                <a:solidFill>
                  <a:srgbClr val="000000"/>
                </a:solidFill>
              </a:rPr>
              <a:t>What are CounterFactual models and Explanations ?</a:t>
            </a:r>
            <a:endParaRPr sz="3244"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“Countering the Facts of observed outputs(Effects)”, by making some changes in i</a:t>
            </a:r>
            <a:r>
              <a:rPr lang="en">
                <a:solidFill>
                  <a:srgbClr val="000000"/>
                </a:solidFill>
              </a:rPr>
              <a:t>nputs(Cause).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A counterfactual explanation of a prediction describes the smallest changes </a:t>
            </a:r>
            <a:r>
              <a:rPr lang="en">
                <a:solidFill>
                  <a:srgbClr val="000000"/>
                </a:solidFill>
              </a:rPr>
              <a:t>to the feature values that changes the prediction to an observed output in users</a:t>
            </a:r>
            <a:r>
              <a:rPr lang="en">
                <a:solidFill>
                  <a:srgbClr val="000000"/>
                </a:solidFill>
              </a:rPr>
              <a:t> favour.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“If I would not have smoked, I might not be getting cancer”.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“If I had studied harder, I would have passed the exam”.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By using the CounterFactual models we make the BlackBox models to Glass-Box by explaining the reasons for the results. 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“What features need to be changed and by how much to flip a model’s prediction?” (i:e to reverse an unfavorable outcome).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3) </a:t>
            </a:r>
            <a:r>
              <a:rPr lang="en" sz="2000"/>
              <a:t>CounterFactual Explanations and Generative Adversarial Network(GAN).</a:t>
            </a:r>
            <a:endParaRPr sz="20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Counterfactuals concepts are from (GANs) which are generative models, they create new data instances that resembles our training data and so CFS.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CFs is one of the(minimum) solution from all the set of the solutions.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4) Mathematical Modelling of </a:t>
            </a:r>
            <a:r>
              <a:rPr lang="en" sz="2020"/>
              <a:t>CounterFactual</a:t>
            </a:r>
            <a:r>
              <a:rPr lang="en" sz="2020"/>
              <a:t> Models.</a:t>
            </a:r>
            <a:endParaRPr sz="202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Mathematically this is a optimization problem and our objective is to find x’ which is the counterfactual sample that changes the prediction of our black box model to a target class y’.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209" y="2091925"/>
            <a:ext cx="5030792" cy="22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20250" y="2091925"/>
            <a:ext cx="31611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Our purpose is to find f(x’) that change the prediction to desirable class y’.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We know f(x)=y &amp; f(x’)=y’.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need to find the i/p x’ so that it will fall into y’. </a:t>
            </a:r>
            <a:endParaRPr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575975" y="4479500"/>
            <a:ext cx="8304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Choice of distance metric dictates what kinds of counterfactual are </a:t>
            </a:r>
            <a:r>
              <a:rPr lang="en" sz="1800">
                <a:solidFill>
                  <a:srgbClr val="FF9900"/>
                </a:solidFill>
              </a:rPr>
              <a:t>chosen.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Feasibility of CounterFactuals Models.                          </a:t>
            </a:r>
            <a:r>
              <a:rPr lang="en" sz="1820"/>
              <a:t>[ </a:t>
            </a:r>
            <a:r>
              <a:rPr b="1" lang="en" sz="1820"/>
              <a:t>Usten et al 2019</a:t>
            </a:r>
            <a:r>
              <a:rPr lang="en" sz="1820"/>
              <a:t> ] </a:t>
            </a:r>
            <a:endParaRPr sz="182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15200" y="847675"/>
            <a:ext cx="83172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It is not always possible to change some of features eg :- Race, Gender or Color etc.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75" y="1578675"/>
            <a:ext cx="7632325" cy="25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00550" y="4047000"/>
            <a:ext cx="84609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We take the feasible solutions from the a set A, which is the set of all the counterfactuals inputs.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Cost function tells that how much it is difficult to go from x→ x’ 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The ‘d’ is the Manhattan distance.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319" y="4514569"/>
            <a:ext cx="3079025" cy="3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in the CounterFcatuals Generated.   </a:t>
            </a:r>
            <a:r>
              <a:rPr lang="en" sz="2000"/>
              <a:t>[</a:t>
            </a:r>
            <a:r>
              <a:rPr b="1" lang="en" sz="2000"/>
              <a:t>Usten et el 2019</a:t>
            </a:r>
            <a:r>
              <a:rPr b="1" lang="en" sz="2000"/>
              <a:t>]</a:t>
            </a:r>
            <a:endParaRPr b="1" sz="20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counterfactuals are biased </a:t>
            </a:r>
            <a:r>
              <a:rPr lang="en"/>
              <a:t>against Age, Gender, Race.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Some CounteFactuaks are not feasible to act upon these features. As one cannot act upon these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So, our Algo should generate the feasible counterfactuals to act upon.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They used a strategy where x’ should be pick up from the set of feasible counterFactuals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Developed a Strategy where end user should inputs a set o counterfactuals and x’ should be chosen from that set of feasible counterfactuals.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3 :- Causally Feasible Counteactuals or Attributes Dependency or Interactions among attributes. [</a:t>
            </a:r>
            <a:r>
              <a:rPr b="1" lang="en" sz="2022"/>
              <a:t>Mahajan et al </a:t>
            </a:r>
            <a:r>
              <a:rPr lang="en"/>
              <a:t>]</a:t>
            </a:r>
            <a:r>
              <a:rPr lang="en"/>
              <a:t>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It is important to account for feature interactions when generating counterfactuals.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They are considering new distance metric d_causal(x,x’) , they </a:t>
            </a:r>
            <a:r>
              <a:rPr lang="en"/>
              <a:t>suggested</a:t>
            </a:r>
            <a:r>
              <a:rPr lang="en"/>
              <a:t> to use the SCM ( Structure Causal Model ) </a:t>
            </a:r>
            <a:r>
              <a:rPr lang="en"/>
              <a:t>to define this new distance metric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This </a:t>
            </a:r>
            <a:r>
              <a:rPr lang="en"/>
              <a:t>underlying</a:t>
            </a:r>
            <a:r>
              <a:rPr lang="en"/>
              <a:t> causal models captures the feature interactions.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