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conomica"/>
      <p:regular r:id="rId17"/>
      <p:bold r:id="rId18"/>
      <p:italic r:id="rId19"/>
      <p:boldItalic r:id="rId20"/>
    </p:embeddedFont>
    <p:embeddedFont>
      <p:font typeface="Open Sans Medium"/>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A6C3D5-C64D-4920-8853-772F53303985}">
  <a:tblStyle styleId="{ABA6C3D5-C64D-4920-8853-772F533039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OpenSansMedium-bold.fntdata"/><Relationship Id="rId21" Type="http://schemas.openxmlformats.org/officeDocument/2006/relationships/font" Target="fonts/OpenSansMedium-regular.fntdata"/><Relationship Id="rId24" Type="http://schemas.openxmlformats.org/officeDocument/2006/relationships/font" Target="fonts/OpenSansMedium-boldItalic.fntdata"/><Relationship Id="rId23" Type="http://schemas.openxmlformats.org/officeDocument/2006/relationships/font" Target="fonts/Open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regular.fntdata"/><Relationship Id="rId16" Type="http://schemas.openxmlformats.org/officeDocument/2006/relationships/slide" Target="slides/slide10.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1f7ea93b6_5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1f7ea93b6_5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1f7ea93b6_5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1f7ea93b6_5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1f58121d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1f58121d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1f58121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1f58121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1f58121d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1f58121d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f58121d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1f58121d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f58121d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1f58121d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f58121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f58121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f58121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f58121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729625" y="1299575"/>
            <a:ext cx="7688100" cy="166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Understanding and Introspecting AI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0" y="0"/>
            <a:ext cx="9144001" cy="5046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402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68" name="Google Shape;68;p14"/>
          <p:cNvSpPr txBox="1"/>
          <p:nvPr>
            <p:ph idx="1" type="body"/>
          </p:nvPr>
        </p:nvSpPr>
        <p:spPr>
          <a:xfrm>
            <a:off x="311700" y="12333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n"/>
              <a:t>Interpretable AI</a:t>
            </a:r>
            <a:endParaRPr/>
          </a:p>
          <a:p>
            <a:pPr indent="-342900" lvl="0" marL="457200" rtl="0" algn="l">
              <a:spcBef>
                <a:spcPts val="0"/>
              </a:spcBef>
              <a:spcAft>
                <a:spcPts val="0"/>
              </a:spcAft>
              <a:buSzPts val="1800"/>
              <a:buAutoNum type="arabicPeriod"/>
            </a:pPr>
            <a:r>
              <a:rPr lang="en"/>
              <a:t>Explainable AI</a:t>
            </a:r>
            <a:endParaRPr/>
          </a:p>
          <a:p>
            <a:pPr indent="-342900" lvl="0" marL="457200" rtl="0" algn="l">
              <a:spcBef>
                <a:spcPts val="0"/>
              </a:spcBef>
              <a:spcAft>
                <a:spcPts val="0"/>
              </a:spcAft>
              <a:buSzPts val="1800"/>
              <a:buAutoNum type="arabicPeriod"/>
            </a:pPr>
            <a:r>
              <a:rPr lang="en"/>
              <a:t>Trustworthy AI</a:t>
            </a:r>
            <a:endParaRPr/>
          </a:p>
          <a:p>
            <a:pPr indent="-342900" lvl="0" marL="457200" rtl="0" algn="l">
              <a:spcBef>
                <a:spcPts val="0"/>
              </a:spcBef>
              <a:spcAft>
                <a:spcPts val="0"/>
              </a:spcAft>
              <a:buSzPts val="1800"/>
              <a:buAutoNum type="arabicPeriod"/>
            </a:pPr>
            <a:r>
              <a:rPr lang="en"/>
              <a:t>Fairness AI</a:t>
            </a:r>
            <a:endParaRPr/>
          </a:p>
          <a:p>
            <a:pPr indent="-342900" lvl="0" marL="457200" rtl="0" algn="l">
              <a:spcBef>
                <a:spcPts val="0"/>
              </a:spcBef>
              <a:spcAft>
                <a:spcPts val="0"/>
              </a:spcAft>
              <a:buSzPts val="1800"/>
              <a:buAutoNum type="arabicPeriod"/>
            </a:pPr>
            <a:r>
              <a:rPr lang="en"/>
              <a:t>Responsible 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875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Interpretable AI</a:t>
            </a:r>
            <a:endParaRPr sz="3000"/>
          </a:p>
        </p:txBody>
      </p:sp>
      <p:sp>
        <p:nvSpPr>
          <p:cNvPr id="74" name="Google Shape;74;p15"/>
          <p:cNvSpPr txBox="1"/>
          <p:nvPr>
            <p:ph idx="1" type="body"/>
          </p:nvPr>
        </p:nvSpPr>
        <p:spPr>
          <a:xfrm>
            <a:off x="311700" y="1395325"/>
            <a:ext cx="4758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It refers to </a:t>
            </a:r>
            <a:r>
              <a:rPr lang="en" sz="1500"/>
              <a:t>model </a:t>
            </a:r>
            <a:r>
              <a:rPr lang="en" sz="1500"/>
              <a:t>transparency and understand exactly why and how the model is generating predictions.</a:t>
            </a:r>
            <a:endParaRPr sz="1500"/>
          </a:p>
          <a:p>
            <a:pPr indent="-323850" lvl="0" marL="457200" rtl="0" algn="l">
              <a:spcBef>
                <a:spcPts val="0"/>
              </a:spcBef>
              <a:spcAft>
                <a:spcPts val="0"/>
              </a:spcAft>
              <a:buSzPts val="1500"/>
              <a:buChar char="●"/>
            </a:pPr>
            <a:r>
              <a:rPr lang="en" sz="1500"/>
              <a:t> We need to observe the inner mechanics of the AI/ML method used.</a:t>
            </a:r>
            <a:endParaRPr sz="1500"/>
          </a:p>
          <a:p>
            <a:pPr indent="-323850" lvl="0" marL="457200" rtl="0" algn="l">
              <a:spcBef>
                <a:spcPts val="0"/>
              </a:spcBef>
              <a:spcAft>
                <a:spcPts val="0"/>
              </a:spcAft>
              <a:buSzPts val="1500"/>
              <a:buChar char="●"/>
            </a:pPr>
            <a:r>
              <a:rPr lang="en" sz="1500"/>
              <a:t>This leads to interpreting the model’s weights and features to determine the given output.</a:t>
            </a:r>
            <a:endParaRPr sz="1600"/>
          </a:p>
        </p:txBody>
      </p:sp>
      <p:pic>
        <p:nvPicPr>
          <p:cNvPr id="75" name="Google Shape;75;p15"/>
          <p:cNvPicPr preferRelativeResize="0"/>
          <p:nvPr/>
        </p:nvPicPr>
        <p:blipFill>
          <a:blip r:embed="rId3">
            <a:alphaModFix/>
          </a:blip>
          <a:stretch>
            <a:fillRect/>
          </a:stretch>
        </p:blipFill>
        <p:spPr>
          <a:xfrm>
            <a:off x="5125225" y="1275650"/>
            <a:ext cx="4018776" cy="3791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11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Explainable AI</a:t>
            </a:r>
            <a:endParaRPr sz="3000"/>
          </a:p>
        </p:txBody>
      </p:sp>
      <p:sp>
        <p:nvSpPr>
          <p:cNvPr id="81" name="Google Shape;81;p16"/>
          <p:cNvSpPr txBox="1"/>
          <p:nvPr>
            <p:ph idx="1" type="body"/>
          </p:nvPr>
        </p:nvSpPr>
        <p:spPr>
          <a:xfrm>
            <a:off x="261463" y="842425"/>
            <a:ext cx="8576400" cy="2350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a:t>
            </a:r>
            <a:r>
              <a:rPr lang="en" sz="1500"/>
              <a:t>efers to the capability of AI systems to provide understandable explanations for their outputs or recommendations. </a:t>
            </a:r>
            <a:endParaRPr sz="1500"/>
          </a:p>
          <a:p>
            <a:pPr indent="-323850" lvl="0" marL="457200" rtl="0" algn="l">
              <a:spcBef>
                <a:spcPts val="0"/>
              </a:spcBef>
              <a:spcAft>
                <a:spcPts val="0"/>
              </a:spcAft>
              <a:buSzPts val="1500"/>
              <a:buChar char="●"/>
            </a:pPr>
            <a:r>
              <a:rPr lang="en" sz="1500"/>
              <a:t>It addresses the inherent opacity of machine learning models, enabling stakeholders to comprehend why a specific decision was made or action was recommended. </a:t>
            </a:r>
            <a:endParaRPr sz="1500"/>
          </a:p>
          <a:p>
            <a:pPr indent="-323850" lvl="0" marL="457200" rtl="0" algn="l">
              <a:spcBef>
                <a:spcPts val="0"/>
              </a:spcBef>
              <a:spcAft>
                <a:spcPts val="0"/>
              </a:spcAft>
              <a:buSzPts val="1500"/>
              <a:buChar char="●"/>
            </a:pPr>
            <a:r>
              <a:rPr lang="en" sz="1500"/>
              <a:t>Once a model is Interpretable then it can be  Explainable by techniques such as feature importance analysis, decision trees, and model-agnostic approaches like LIME (Local Interpretable Model-Agnostic Explanations) and SHAP (SHapley Additive explanations). </a:t>
            </a:r>
            <a:endParaRPr sz="1500"/>
          </a:p>
        </p:txBody>
      </p:sp>
      <p:pic>
        <p:nvPicPr>
          <p:cNvPr id="82" name="Google Shape;82;p16"/>
          <p:cNvPicPr preferRelativeResize="0"/>
          <p:nvPr/>
        </p:nvPicPr>
        <p:blipFill>
          <a:blip r:embed="rId3">
            <a:alphaModFix/>
          </a:blip>
          <a:stretch>
            <a:fillRect/>
          </a:stretch>
        </p:blipFill>
        <p:spPr>
          <a:xfrm>
            <a:off x="776550" y="2811025"/>
            <a:ext cx="7546225" cy="214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 name="Shape 86"/>
        <p:cNvGrpSpPr/>
        <p:nvPr/>
      </p:nvGrpSpPr>
      <p:grpSpPr>
        <a:xfrm>
          <a:off x="0" y="0"/>
          <a:ext cx="0" cy="0"/>
          <a:chOff x="0" y="0"/>
          <a:chExt cx="0" cy="0"/>
        </a:xfrm>
      </p:grpSpPr>
      <p:graphicFrame>
        <p:nvGraphicFramePr>
          <p:cNvPr id="87" name="Google Shape;87;p17"/>
          <p:cNvGraphicFramePr/>
          <p:nvPr/>
        </p:nvGraphicFramePr>
        <p:xfrm>
          <a:off x="705450" y="109575"/>
          <a:ext cx="3000000" cy="3000000"/>
        </p:xfrm>
        <a:graphic>
          <a:graphicData uri="http://schemas.openxmlformats.org/drawingml/2006/table">
            <a:tbl>
              <a:tblPr>
                <a:noFill/>
                <a:tableStyleId>{ABA6C3D5-C64D-4920-8853-772F53303985}</a:tableStyleId>
              </a:tblPr>
              <a:tblGrid>
                <a:gridCol w="2529575"/>
                <a:gridCol w="2529575"/>
                <a:gridCol w="2529575"/>
              </a:tblGrid>
              <a:tr h="3676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Interpretable AI</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Explainable AI</a:t>
                      </a:r>
                      <a:endParaRPr>
                        <a:latin typeface="Open Sans Medium"/>
                        <a:ea typeface="Open Sans Medium"/>
                        <a:cs typeface="Open Sans Medium"/>
                        <a:sym typeface="Open Sans Medium"/>
                      </a:endParaRPr>
                    </a:p>
                  </a:txBody>
                  <a:tcPr marT="91425" marB="91425" marR="91425" marL="91425"/>
                </a:tc>
              </a:tr>
              <a:tr h="94850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Focus</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a:t>
                      </a:r>
                      <a:r>
                        <a:rPr lang="en" sz="1200">
                          <a:latin typeface="Open Sans"/>
                          <a:ea typeface="Open Sans"/>
                          <a:cs typeface="Open Sans"/>
                          <a:sym typeface="Open Sans"/>
                        </a:rPr>
                        <a:t>oncentrates on making the AI system's internal processes understandable.</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Concentrates </a:t>
                      </a:r>
                      <a:r>
                        <a:rPr lang="en" sz="1200">
                          <a:latin typeface="Open Sans"/>
                          <a:ea typeface="Open Sans"/>
                          <a:cs typeface="Open Sans"/>
                          <a:sym typeface="Open Sans"/>
                        </a:rPr>
                        <a:t>on providing explicit justifications and reasons for the model’s outputs.</a:t>
                      </a:r>
                      <a:endParaRPr sz="1200">
                        <a:latin typeface="Open Sans"/>
                        <a:ea typeface="Open Sans"/>
                        <a:cs typeface="Open Sans"/>
                        <a:sym typeface="Open Sans"/>
                      </a:endParaRPr>
                    </a:p>
                  </a:txBody>
                  <a:tcPr marT="91425" marB="91425" marR="91425" marL="91425"/>
                </a:tc>
              </a:tr>
              <a:tr h="114375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Accessibility</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M</a:t>
                      </a:r>
                      <a:r>
                        <a:rPr lang="en" sz="1200">
                          <a:latin typeface="Open Sans"/>
                          <a:ea typeface="Open Sans"/>
                          <a:cs typeface="Open Sans"/>
                          <a:sym typeface="Open Sans"/>
                        </a:rPr>
                        <a:t>ore concerned with the overall understandability of the AI model.</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S</a:t>
                      </a:r>
                      <a:r>
                        <a:rPr lang="en" sz="1200">
                          <a:latin typeface="Open Sans"/>
                          <a:ea typeface="Open Sans"/>
                          <a:cs typeface="Open Sans"/>
                          <a:sym typeface="Open Sans"/>
                        </a:rPr>
                        <a:t>pecifically targets the clarity of explanations provided for individual decisions made by the model.</a:t>
                      </a:r>
                      <a:endParaRPr sz="1200">
                        <a:latin typeface="Open Sans"/>
                        <a:ea typeface="Open Sans"/>
                        <a:cs typeface="Open Sans"/>
                        <a:sym typeface="Open Sans"/>
                      </a:endParaRPr>
                    </a:p>
                  </a:txBody>
                  <a:tcPr marT="91425" marB="91425" marR="91425" marL="91425"/>
                </a:tc>
              </a:tr>
              <a:tr h="948500">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User Perspective</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U</a:t>
                      </a:r>
                      <a:r>
                        <a:rPr lang="en" sz="1200">
                          <a:latin typeface="Open Sans"/>
                          <a:ea typeface="Open Sans"/>
                          <a:cs typeface="Open Sans"/>
                          <a:sym typeface="Open Sans"/>
                        </a:rPr>
                        <a:t>ser-centric, aiming to ensure that users can comprehend the system's functioning.</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U</a:t>
                      </a:r>
                      <a:r>
                        <a:rPr lang="en" sz="1200">
                          <a:latin typeface="Open Sans"/>
                          <a:ea typeface="Open Sans"/>
                          <a:cs typeface="Open Sans"/>
                          <a:sym typeface="Open Sans"/>
                        </a:rPr>
                        <a:t>ser-focused, with a primary goal of delivering meaningful explanations to users about the AI's decisions.</a:t>
                      </a:r>
                      <a:endParaRPr sz="1200">
                        <a:latin typeface="Open Sans"/>
                        <a:ea typeface="Open Sans"/>
                        <a:cs typeface="Open Sans"/>
                        <a:sym typeface="Open Sans"/>
                      </a:endParaRPr>
                    </a:p>
                  </a:txBody>
                  <a:tcPr marT="91425" marB="91425" marR="91425" marL="91425"/>
                </a:tc>
              </a:tr>
              <a:tr h="1101125">
                <a:tc>
                  <a:txBody>
                    <a:bodyPr/>
                    <a:lstStyle/>
                    <a:p>
                      <a:pPr indent="0" lvl="0" marL="0" rtl="0" algn="l">
                        <a:spcBef>
                          <a:spcPts val="0"/>
                        </a:spcBef>
                        <a:spcAft>
                          <a:spcPts val="0"/>
                        </a:spcAft>
                        <a:buNone/>
                      </a:pPr>
                      <a:r>
                        <a:rPr lang="en">
                          <a:latin typeface="Open Sans Medium"/>
                          <a:ea typeface="Open Sans Medium"/>
                          <a:cs typeface="Open Sans Medium"/>
                          <a:sym typeface="Open Sans Medium"/>
                        </a:rPr>
                        <a:t>Implementation</a:t>
                      </a:r>
                      <a:endParaRPr>
                        <a:latin typeface="Open Sans Medium"/>
                        <a:ea typeface="Open Sans Medium"/>
                        <a:cs typeface="Open Sans Medium"/>
                        <a:sym typeface="Open Sans Medium"/>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I</a:t>
                      </a:r>
                      <a:r>
                        <a:rPr lang="en" sz="1200">
                          <a:latin typeface="Open Sans"/>
                          <a:ea typeface="Open Sans"/>
                          <a:cs typeface="Open Sans"/>
                          <a:sym typeface="Open Sans"/>
                        </a:rPr>
                        <a:t>nvolves in simpler model architectures or visualizations that make it easier to follow the decision process.</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200">
                          <a:latin typeface="Open Sans"/>
                          <a:ea typeface="Open Sans"/>
                          <a:cs typeface="Open Sans"/>
                          <a:sym typeface="Open Sans"/>
                        </a:rPr>
                        <a:t>O</a:t>
                      </a:r>
                      <a:r>
                        <a:rPr lang="en" sz="1200">
                          <a:latin typeface="Open Sans"/>
                          <a:ea typeface="Open Sans"/>
                          <a:cs typeface="Open Sans"/>
                          <a:sym typeface="Open Sans"/>
                        </a:rPr>
                        <a:t>ften incorporates techniques and methods designed explicitly for generating human-understandable justifications for AI decisions.</a:t>
                      </a:r>
                      <a:endParaRPr sz="1200">
                        <a:latin typeface="Open Sans"/>
                        <a:ea typeface="Open Sans"/>
                        <a:cs typeface="Open Sans"/>
                        <a:sym typeface="Open Sans"/>
                      </a:endParaRPr>
                    </a:p>
                    <a:p>
                      <a:pPr indent="0" lvl="0" marL="0" rtl="0" algn="l">
                        <a:spcBef>
                          <a:spcPts val="0"/>
                        </a:spcBef>
                        <a:spcAft>
                          <a:spcPts val="0"/>
                        </a:spcAft>
                        <a:buNone/>
                      </a:pPr>
                      <a:r>
                        <a:rPr lang="en" sz="1200">
                          <a:latin typeface="Open Sans"/>
                          <a:ea typeface="Open Sans"/>
                          <a:cs typeface="Open Sans"/>
                          <a:sym typeface="Open Sans"/>
                        </a:rPr>
                        <a:t>(LIME)</a:t>
                      </a:r>
                      <a:endParaRPr sz="1200">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411125" y="709475"/>
            <a:ext cx="8176600" cy="4268650"/>
          </a:xfrm>
          <a:prstGeom prst="rect">
            <a:avLst/>
          </a:prstGeom>
          <a:noFill/>
          <a:ln>
            <a:noFill/>
          </a:ln>
        </p:spPr>
      </p:pic>
      <p:sp>
        <p:nvSpPr>
          <p:cNvPr id="93" name="Google Shape;93;p18"/>
          <p:cNvSpPr txBox="1"/>
          <p:nvPr/>
        </p:nvSpPr>
        <p:spPr>
          <a:xfrm>
            <a:off x="297000" y="173400"/>
            <a:ext cx="6006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Open Sans"/>
                <a:ea typeface="Open Sans"/>
                <a:cs typeface="Open Sans"/>
                <a:sym typeface="Open Sans"/>
              </a:rPr>
              <a:t>Interpretability &amp; Performance of ML </a:t>
            </a:r>
            <a:r>
              <a:rPr lang="en" sz="1900">
                <a:solidFill>
                  <a:schemeClr val="dk1"/>
                </a:solidFill>
                <a:latin typeface="Open Sans"/>
                <a:ea typeface="Open Sans"/>
                <a:cs typeface="Open Sans"/>
                <a:sym typeface="Open Sans"/>
              </a:rPr>
              <a:t>Algorithms</a:t>
            </a:r>
            <a:endParaRPr sz="19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1058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Trustworthy AI</a:t>
            </a:r>
            <a:endParaRPr sz="3000"/>
          </a:p>
        </p:txBody>
      </p:sp>
      <p:sp>
        <p:nvSpPr>
          <p:cNvPr id="99" name="Google Shape;99;p19"/>
          <p:cNvSpPr txBox="1"/>
          <p:nvPr>
            <p:ph idx="1" type="body"/>
          </p:nvPr>
        </p:nvSpPr>
        <p:spPr>
          <a:xfrm>
            <a:off x="311700" y="1225225"/>
            <a:ext cx="43182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AI is considered trustworthy when its outputs can be easily interpreted and explained, fostering a clear understanding of the model's decisions.</a:t>
            </a:r>
            <a:endParaRPr sz="1500"/>
          </a:p>
          <a:p>
            <a:pPr indent="-323850" lvl="0" marL="457200" rtl="0" algn="l">
              <a:spcBef>
                <a:spcPts val="0"/>
              </a:spcBef>
              <a:spcAft>
                <a:spcPts val="0"/>
              </a:spcAft>
              <a:buSzPts val="1500"/>
              <a:buChar char="●"/>
            </a:pPr>
            <a:r>
              <a:rPr lang="en" sz="1500"/>
              <a:t>Trustworthy AI instills confidence by providing transparent, reliable, and comprehensible results, instilling faith in the system's reliability and accountability.</a:t>
            </a:r>
            <a:endParaRPr sz="1500"/>
          </a:p>
        </p:txBody>
      </p:sp>
      <p:pic>
        <p:nvPicPr>
          <p:cNvPr id="100" name="Google Shape;100;p19"/>
          <p:cNvPicPr preferRelativeResize="0"/>
          <p:nvPr/>
        </p:nvPicPr>
        <p:blipFill>
          <a:blip r:embed="rId3">
            <a:alphaModFix/>
          </a:blip>
          <a:stretch>
            <a:fillRect/>
          </a:stretch>
        </p:blipFill>
        <p:spPr>
          <a:xfrm>
            <a:off x="4629950" y="1225225"/>
            <a:ext cx="4514050" cy="347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1606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Fairness AI</a:t>
            </a:r>
            <a:endParaRPr sz="3000"/>
          </a:p>
        </p:txBody>
      </p:sp>
      <p:sp>
        <p:nvSpPr>
          <p:cNvPr id="106" name="Google Shape;106;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goal of fairness in AI is to ensure that AI systems make decisions that are unbiased, equitable, and do not propagate or reinforce societal disparities.</a:t>
            </a:r>
            <a:endParaRPr sz="1500"/>
          </a:p>
          <a:p>
            <a:pPr indent="-323850" lvl="0" marL="457200" rtl="0" algn="l">
              <a:spcBef>
                <a:spcPts val="0"/>
              </a:spcBef>
              <a:spcAft>
                <a:spcPts val="0"/>
              </a:spcAft>
              <a:buSzPts val="1500"/>
              <a:buChar char="●"/>
            </a:pPr>
            <a:r>
              <a:rPr lang="en" sz="1500"/>
              <a:t>Fairness metrics are tools used to measure and mitigate bias in AI systems.</a:t>
            </a:r>
            <a:endParaRPr sz="1500"/>
          </a:p>
        </p:txBody>
      </p:sp>
      <p:pic>
        <p:nvPicPr>
          <p:cNvPr id="107" name="Google Shape;107;p20"/>
          <p:cNvPicPr preferRelativeResize="0"/>
          <p:nvPr/>
        </p:nvPicPr>
        <p:blipFill>
          <a:blip r:embed="rId3">
            <a:alphaModFix/>
          </a:blip>
          <a:stretch>
            <a:fillRect/>
          </a:stretch>
        </p:blipFill>
        <p:spPr>
          <a:xfrm>
            <a:off x="1279350" y="2276100"/>
            <a:ext cx="6585298" cy="23730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Responsible AI</a:t>
            </a:r>
            <a:endParaRPr sz="3000"/>
          </a:p>
        </p:txBody>
      </p:sp>
      <p:sp>
        <p:nvSpPr>
          <p:cNvPr id="113" name="Google Shape;113;p21"/>
          <p:cNvSpPr txBox="1"/>
          <p:nvPr>
            <p:ph idx="1" type="body"/>
          </p:nvPr>
        </p:nvSpPr>
        <p:spPr>
          <a:xfrm>
            <a:off x="311700" y="1225225"/>
            <a:ext cx="4260300" cy="3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p>
          <a:p>
            <a:pPr indent="-323850" lvl="0" marL="457200" rtl="0" algn="l">
              <a:spcBef>
                <a:spcPts val="1200"/>
              </a:spcBef>
              <a:spcAft>
                <a:spcPts val="0"/>
              </a:spcAft>
              <a:buSzPts val="1500"/>
              <a:buChar char="●"/>
            </a:pPr>
            <a:r>
              <a:rPr lang="en" sz="1500"/>
              <a:t>It is the practice of designing, developing, and deploying AI with good intention to empower employees and businesses, and fairly impact customers and society—allowing companies to trust and scale AI with confidence. Artificial Intelligence.</a:t>
            </a:r>
            <a:endParaRPr sz="1500"/>
          </a:p>
          <a:p>
            <a:pPr indent="0" lvl="0" marL="457200" rtl="0" algn="l">
              <a:spcBef>
                <a:spcPts val="1200"/>
              </a:spcBef>
              <a:spcAft>
                <a:spcPts val="1200"/>
              </a:spcAft>
              <a:buNone/>
            </a:pPr>
            <a:r>
              <a:t/>
            </a:r>
            <a:endParaRPr sz="1500"/>
          </a:p>
        </p:txBody>
      </p:sp>
      <p:pic>
        <p:nvPicPr>
          <p:cNvPr id="114" name="Google Shape;114;p21"/>
          <p:cNvPicPr preferRelativeResize="0"/>
          <p:nvPr/>
        </p:nvPicPr>
        <p:blipFill>
          <a:blip r:embed="rId3">
            <a:alphaModFix/>
          </a:blip>
          <a:stretch>
            <a:fillRect/>
          </a:stretch>
        </p:blipFill>
        <p:spPr>
          <a:xfrm>
            <a:off x="4412059" y="1225225"/>
            <a:ext cx="4687268" cy="3662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