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2a36cbe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2a36cbe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2a36cbe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2a36cbe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d8aacdd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d8aacdd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d4007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d4007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d4007f4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d4007f4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d4007f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d4007f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d4007f4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d4007f4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3d4007f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3d4007f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d4007f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d4007f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3d4007f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3d4007f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2a36cb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2a36cb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3d4007f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3d4007f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3d4007f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3d4007f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3d4007f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3d4007f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3d4007f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3d4007f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3d4007f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3d4007f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3d4007f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3d4007f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3d4007f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3d4007f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3d4007f4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3d4007f4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3d4007f4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3d4007f4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3d400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3d400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2a36cbe4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2a36cbe4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3d4007f4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3d4007f4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3d4007f4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3d4007f4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3d4007f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3d4007f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d8aacdd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d8aacdd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2b4855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2b4855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2b48558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2b48558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2b48558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2b48558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2b48558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2b48558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2b48558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2b48558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d8aacdd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d8aacdd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2a36cbe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2a36cbe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d8aacdd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d8aacdd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d8aacdd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d8aacdd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2a36cbe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2a36cbe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2a36cbe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2a36cbe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2a36cbe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2a36cbe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a36cbe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a36cbe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a36cbe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2a36cbe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dc.gov/nchs/data_access/vitalstatsonline.ht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84700" y="2064050"/>
            <a:ext cx="81036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</a:t>
            </a:r>
            <a:r>
              <a:rPr lang="en"/>
              <a:t>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74200" y="3717000"/>
            <a:ext cx="63351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Prof. SK Udgata and team.</a:t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CENTRE FOR DEVELOPMENT OF APPLIED AI LAB.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(CDAAIL)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13" y="76200"/>
            <a:ext cx="1279013" cy="12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78025" y="207000"/>
            <a:ext cx="46500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CENTRE FOR DEVELOPMENT 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OF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APPLIED AI LAB.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(CDAAIL)</a:t>
            </a:r>
            <a:endParaRPr sz="2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550" y="76200"/>
            <a:ext cx="1188775" cy="12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CounterFactual Explanations    : </a:t>
            </a:r>
            <a:r>
              <a:rPr lang="en" sz="2000"/>
              <a:t>[ </a:t>
            </a:r>
            <a:r>
              <a:rPr b="1" lang="en" sz="2000"/>
              <a:t>Rawal et al 2020</a:t>
            </a:r>
            <a:r>
              <a:rPr lang="en" sz="2000"/>
              <a:t> ]</a:t>
            </a:r>
            <a:endParaRPr sz="20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Useful for regulators to ensure that there should be not any bias </a:t>
            </a:r>
            <a:r>
              <a:rPr lang="en">
                <a:solidFill>
                  <a:schemeClr val="dk1"/>
                </a:solidFill>
              </a:rPr>
              <a:t>against a particular community or race in AI model before implementing it on real-life situations.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Global counterfactual explanations are useful to know the behavior of the overall model.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They aggregate the Local CounterFcatuals to generate the Global counterFactuals.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For certain demography the model is asking to change lot more features than others.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 So, Global counterfactuals are useful to find out any bias in model.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:-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“</a:t>
            </a:r>
            <a:r>
              <a:rPr lang="en">
                <a:solidFill>
                  <a:srgbClr val="000000"/>
                </a:solidFill>
              </a:rPr>
              <a:t>BirthsFinal Data for 2022”. Published by “</a:t>
            </a:r>
            <a:r>
              <a:rPr b="1" lang="en">
                <a:solidFill>
                  <a:srgbClr val="000000"/>
                </a:solidFill>
              </a:rPr>
              <a:t>Centres for disease control and prevention (CDC)</a:t>
            </a:r>
            <a:r>
              <a:rPr lang="en">
                <a:solidFill>
                  <a:srgbClr val="000000"/>
                </a:solidFill>
              </a:rPr>
              <a:t> . </a:t>
            </a:r>
            <a:r>
              <a:rPr lang="en" sz="1500">
                <a:solidFill>
                  <a:srgbClr val="000000"/>
                </a:solidFill>
              </a:rPr>
              <a:t>( U.S. DEPARTMENT OF HEALTH AND HUMAN SERVICES ).  </a:t>
            </a:r>
            <a:endParaRPr sz="15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 have 5.0 GB of Birth Data File taken form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https://www.cdc.gov/nchs/data_access/vitalstatsonline.htm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Divide into 15 subfiles contains strings of 330.1 MB.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Preprocess these 15 sub-files to .csv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Combined all these 15 files. Each of (</a:t>
            </a:r>
            <a:r>
              <a:rPr lang="en"/>
              <a:t>38744×214)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Chosen the useful columns from from these 214 columns.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71 Inputs columns,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Found that 62 columns which are useful.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61 Input Columns, 1 Output column as “Condition”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Condition= ”0” means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Condition= ”1” means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:  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7250"/>
            <a:ext cx="8632324" cy="42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r>
              <a:rPr lang="en"/>
              <a:t>PUT DATA :  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47350"/>
            <a:ext cx="8520601" cy="40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 :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5325"/>
            <a:ext cx="8520601" cy="42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</a:t>
            </a:r>
            <a:r>
              <a:rPr lang="en"/>
              <a:t> COLUMNS :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0" y="1028150"/>
            <a:ext cx="8730126" cy="33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OUTPUT :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5" y="828800"/>
            <a:ext cx="8085249" cy="4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OUTPUT :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5" y="1333850"/>
            <a:ext cx="8974550" cy="30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OUTPUT :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75" y="789125"/>
            <a:ext cx="7647800" cy="42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Contents :- </a:t>
            </a:r>
            <a:endParaRPr sz="2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45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1) What are the Different Models? ( based on I</a:t>
            </a:r>
            <a:r>
              <a:rPr lang="en">
                <a:solidFill>
                  <a:srgbClr val="000000"/>
                </a:solidFill>
              </a:rPr>
              <a:t>nterpretability).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2) </a:t>
            </a:r>
            <a:r>
              <a:rPr lang="en">
                <a:solidFill>
                  <a:schemeClr val="dk1"/>
                </a:solidFill>
              </a:rPr>
              <a:t>What are CounterFactual models and Explanations 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CounterFactual Explanations and Generative Adversarial Network.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Mathematical Modelling of CounterFactual Models.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4) CounterFactual Research work Based on “Birth Data Files” taken from “Centers for Disease Control and Prevention” (CDC), US dept of Health.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 GENERATIONS :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48175" y="142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520750" y="941000"/>
            <a:ext cx="5317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0-1 CLASS CHANGE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23" y="175200"/>
            <a:ext cx="83098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 FEATURES CHANGE : 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06" y="-251600"/>
            <a:ext cx="80857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1-0 CLASS Change 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50" y="1311450"/>
            <a:ext cx="6005024" cy="37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1-0 FEATURES CHANGE 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74" y="1152475"/>
            <a:ext cx="551954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AutoNum type="arabicParenR"/>
            </a:pPr>
            <a:r>
              <a:rPr lang="en" sz="2020"/>
              <a:t>Types of Models based on Interpretability :-</a:t>
            </a:r>
            <a:endParaRPr sz="20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92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GlassBox Models :-  “</a:t>
            </a:r>
            <a:r>
              <a:rPr lang="en">
                <a:solidFill>
                  <a:schemeClr val="dk1"/>
                </a:solidFill>
              </a:rPr>
              <a:t>Glass-Box models” are interpretable due to their structures and are completely exposed to the users.  Eg :- Linear Models, Decision Trees.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BlackBox Models :- “Black-Box models” do not disclose anything about the internal design, structures of implementations. Eg :- Deep Neural Networks, SVM (Support Vector Machine), Random Forests, Gradient Boosting.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97400" y="3322200"/>
            <a:ext cx="75096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Model Explainability the below Python Libraries we have used.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 </a:t>
            </a:r>
            <a:r>
              <a:rPr lang="en" sz="1800"/>
              <a:t>LIME Explanation :- Gives Local Explanations,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 SHAP Explanation :-Gives Global Explanations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Categorical_Data :- 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62450" y="776700"/>
            <a:ext cx="8469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Categorical_cols =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'Birth Place'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Nativity'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'Residence Status'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Hispanic Origin'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Race/Hispanic Origin'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Education'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'Father’s Hispanic Origin'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'Father’s Race/Hispanic Origin'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'Father’s Education'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'Pre-pregnancy Diabetes'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'Gestational Diabetes'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'Pre-pregnancy Hypertension'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'Gestational Hypertension'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'Hypertension Eclampsia'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'Infertility Treatment Used'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'Fertility Enhancing Drugs'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'Asst. Reproductive Technology'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'Induction of Labor'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'Augmentation of Labor'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'Steroids'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'Antibiotics'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'Chorioamnionitis'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'Maternal Transfusion'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'Perineal Laceration'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'Ruptured Uterus'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'Unplanned Hysterectomy'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'Admit to Intensive Care'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'Assisted Ventilation (immediately)'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… ] 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685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Categorical_Data_continue :- 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362450" y="776700"/>
            <a:ext cx="8469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ategorical_cols_continue = 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'Assisted Ventilation &gt; 6 hrs'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'Admission to NICU'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'Surfactant'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'Antibiotics for Newborn'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'Seizures'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'Limb Reduction Defect'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'Cleft Lip w/ or w/o Cleft Palate'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'Cleft Palate alone'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'Down Syndrome'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'Suspected Chromosomal Disorder'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'Hypospadias'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'Infant Transferred'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'Infant Living at Time of Report'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'Infant Breastfed at Discharge'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41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'Successful External Cephalic Version'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685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</a:t>
            </a:r>
            <a:r>
              <a:rPr lang="en"/>
              <a:t>_Data :- 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62450" y="776700"/>
            <a:ext cx="8469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Numeri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cal_cols = 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Single Years of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'Father’s Combined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'Prior Other Terminations'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'Month Prenatal Care Began'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'Number of Prenatal Visits'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'Cigarettes Before Pregnancy'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'Body Mass Index'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'Weight Gain'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Height in Total Inches'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'Delivery Weight Recode'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'Five Minute APGAR Score'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'Combined Gestation – Detail in Weeks'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'Obstetric Estimate Edited'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'Birth Weight – Detail in Grams (Edited)' 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685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/>
              <a:t>_Data :- </a:t>
            </a:r>
            <a:endParaRPr/>
          </a:p>
        </p:txBody>
      </p:sp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362450" y="776700"/>
            <a:ext cx="8469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_cols = 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Single Years of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'Father’s Combined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'Prior Other Terminations'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'Month Prenatal Care Began'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'Number of Prenatal Visits'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'Cigarettes Before Pregnancy'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'Body Mass Index'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'Weight Gain'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Height in Total Inches'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'Delivery Weight Recode'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'Five Minute APGAR Score'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'Combined Gestation – Detail in Weeks'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'Obstetric Estimate Edited'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'Birth Weight – Detail in Grams (Edited)' 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685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/>
              <a:t>_Data :- </a:t>
            </a:r>
            <a:endParaRPr/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362450" y="776700"/>
            <a:ext cx="8469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Numerical_cols = </a:t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Single Years of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'Father’s Combined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'Prior Other Terminations'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'Month Prenatal Care Began'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'Number of Prenatal Visits'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'Cigarettes Before Pregnancy'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'Body Mass Index'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'Weight Gain'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Height in Total Inches'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'Delivery Weight Recode'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'Five Minute APGAR Score'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'Combined Gestation – Detail in Weeks'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'Obstetric Estimate Edited'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'Birth Weight – Detail in Grams (Edited)' 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41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41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685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Permitted Range for </a:t>
            </a:r>
            <a:r>
              <a:rPr lang="en"/>
              <a:t>Numerical_Data :- 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62450" y="776700"/>
            <a:ext cx="8469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Permitted_range = 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'Mother’s Single Years of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'Father’s Combined Age'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'Month Prenatal Care Began'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'Number of Prenatal Visits'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'Cigarettes Before Pregnancy'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'Body Mass Index'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'Weight Gain'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'Delivery Weight Recode'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'Five Minute APGAR Score'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'Birth Weight – Detail in Grams (Edited)'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2500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>
                <a:solidFill>
                  <a:srgbClr val="000000"/>
                </a:solidFill>
              </a:rPr>
              <a:t>2) </a:t>
            </a:r>
            <a:r>
              <a:rPr lang="en" sz="2244">
                <a:solidFill>
                  <a:srgbClr val="000000"/>
                </a:solidFill>
              </a:rPr>
              <a:t>What are CounterFactual models and Explanations ?</a:t>
            </a:r>
            <a:endParaRPr sz="3244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92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“Countering the Facts of observed outputs(Effects)”, by making some changes in i</a:t>
            </a:r>
            <a:r>
              <a:rPr lang="en">
                <a:solidFill>
                  <a:srgbClr val="000000"/>
                </a:solidFill>
              </a:rPr>
              <a:t>nputs(Cause).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A counterfactual explanation of a prediction describes the smallest changes </a:t>
            </a:r>
            <a:r>
              <a:rPr lang="en">
                <a:solidFill>
                  <a:srgbClr val="000000"/>
                </a:solidFill>
              </a:rPr>
              <a:t>to the feature values that changes the prediction to an observed output in users</a:t>
            </a:r>
            <a:r>
              <a:rPr lang="en">
                <a:solidFill>
                  <a:srgbClr val="000000"/>
                </a:solidFill>
              </a:rPr>
              <a:t> favour.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“If I would not have smoked, I might not be getting cancer”.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“If I had studied harder, I would have passed the exam”.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By using the CounterFactual models we make the BlackBox models to Glass-Box by explaining the reasons for the results.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“What features need to be changed and by how much to flip a model’s prediction?” (i:e to reverse an unfavorable outcome).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3) </a:t>
            </a:r>
            <a:r>
              <a:rPr lang="en" sz="2000"/>
              <a:t>CounterFactual Explanations and Generative Adversarial Network(GAN).</a:t>
            </a:r>
            <a:endParaRPr sz="20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92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Counterfactuals concepts are from (GANs) which are generative models, they create new data instances that resembles our training data and so CFS.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CFSs is one of the(minimum) solution from all the set of the solutions.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4) Mathematical Modelling of </a:t>
            </a:r>
            <a:r>
              <a:rPr lang="en" sz="2020"/>
              <a:t>CounterFactual</a:t>
            </a:r>
            <a:r>
              <a:rPr lang="en" sz="2020"/>
              <a:t> Models.</a:t>
            </a:r>
            <a:endParaRPr sz="20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Mathematically this is a optimization problem and our objective is to find x’ which is the counterfactual sample that changes the prediction of our black box model to a target class y’.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809" y="2091925"/>
            <a:ext cx="5030792" cy="22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20250" y="2091925"/>
            <a:ext cx="31611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Our purpose is to find f(x’) that change the prediction to desirable class y’.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We know f(x)=y &amp; f(x’)=y’.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need to find the i/p x’ so that it will fall into y’. 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575975" y="4479500"/>
            <a:ext cx="8304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Choice of distance metric dictates what kinds of counterfactual are </a:t>
            </a:r>
            <a:r>
              <a:rPr lang="en" sz="1800">
                <a:solidFill>
                  <a:srgbClr val="FF9900"/>
                </a:solidFill>
              </a:rPr>
              <a:t>chosen.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641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Feasibility of CounterFactuals Models.                          </a:t>
            </a:r>
            <a:r>
              <a:rPr lang="en" sz="1820"/>
              <a:t>[ </a:t>
            </a:r>
            <a:r>
              <a:rPr b="1" lang="en" sz="1820"/>
              <a:t>Usten et al 2019</a:t>
            </a:r>
            <a:r>
              <a:rPr lang="en" sz="1820"/>
              <a:t> ] </a:t>
            </a:r>
            <a:endParaRPr sz="18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39000" y="619075"/>
            <a:ext cx="83172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It is not always possible to change some of features eg :- Race, Gender or Color etc.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75" y="1273875"/>
            <a:ext cx="7632325" cy="25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00550" y="3818400"/>
            <a:ext cx="8460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We take the feasible solutions from the a set A, which is the set of all the counterfactuals inputs.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Cost function tells that how much it is difficult to go from x→ x’ 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The ‘d’ is the Manhattan distance.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119" y="4666969"/>
            <a:ext cx="3079025" cy="3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in the CounterFcatuals Generated.   </a:t>
            </a:r>
            <a:r>
              <a:rPr lang="en" sz="2000"/>
              <a:t>[</a:t>
            </a:r>
            <a:r>
              <a:rPr b="1" lang="en" sz="2000"/>
              <a:t>Usten et el 2019</a:t>
            </a:r>
            <a:r>
              <a:rPr b="1" lang="en" sz="2000"/>
              <a:t>]</a:t>
            </a:r>
            <a:endParaRPr b="1" sz="20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The counterfactuals are biased </a:t>
            </a:r>
            <a:r>
              <a:rPr lang="en">
                <a:solidFill>
                  <a:schemeClr val="dk1"/>
                </a:solidFill>
              </a:rPr>
              <a:t>against Age, Gender, Race.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Some CounteFactuaks are not feasible to act upon these features. As one cannot act upon these features.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So, our Algo should generate the feasible counterfactuals to act upon.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They used a strategy where x’ should be pick up from the set of feasible counterFactuals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Developed a Strategy where end user should inputs a set o counterfactuals and x’ should be chosen from that set of feasible counterfactuals.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3 :- Causally Feasible Counteactuals or Attributes Dependency or Interactions among attributes. [</a:t>
            </a:r>
            <a:r>
              <a:rPr b="1" lang="en" sz="2022"/>
              <a:t>Mahajan et al </a:t>
            </a:r>
            <a:r>
              <a:rPr lang="en"/>
              <a:t>]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It is important to account for feature interactions when generating counterfactuals.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They are considering new distance metric d_causal(x,x’) , they </a:t>
            </a:r>
            <a:r>
              <a:rPr lang="en"/>
              <a:t>suggested</a:t>
            </a:r>
            <a:r>
              <a:rPr lang="en"/>
              <a:t> to use the SCM ( Structure Causal Model ) </a:t>
            </a:r>
            <a:r>
              <a:rPr lang="en"/>
              <a:t>to define this new distance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This </a:t>
            </a:r>
            <a:r>
              <a:rPr lang="en"/>
              <a:t>underlying</a:t>
            </a:r>
            <a:r>
              <a:rPr lang="en"/>
              <a:t> causal models captures the feature interactions.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