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83" r:id="rId6"/>
    <p:sldId id="285" r:id="rId7"/>
    <p:sldId id="284" r:id="rId8"/>
    <p:sldId id="286" r:id="rId9"/>
    <p:sldId id="287" r:id="rId10"/>
    <p:sldId id="288" r:id="rId11"/>
    <p:sldId id="275"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06" userDrawn="1">
          <p15:clr>
            <a:srgbClr val="A4A3A4"/>
          </p15:clr>
        </p15:guide>
        <p15:guide id="2" pos="37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1" d="100"/>
          <a:sy n="71" d="100"/>
        </p:scale>
        <p:origin x="696" y="168"/>
      </p:cViewPr>
      <p:guideLst>
        <p:guide orient="horz" pos="2106"/>
        <p:guide pos="3786"/>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43915" y="443865"/>
            <a:ext cx="11167110" cy="2387600"/>
          </a:xfrm>
        </p:spPr>
        <p:txBody>
          <a:bodyPr vert="horz" lIns="91440" tIns="45720" rIns="91440" bIns="45720" rtlCol="0" anchor="b">
            <a:no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lang="en-IN" dirty="0">
                <a:solidFill>
                  <a:schemeClr val="bg1"/>
                </a:solidFill>
                <a:sym typeface="+mn-ea"/>
              </a:rPr>
              <a:t>A Project On Consumer Behavior &amp;Brand Perception</a:t>
            </a:r>
            <a:endParaRPr kumimoji="0" lang="en-IN" altLang="en-US" sz="6600" b="0" i="0" u="none" strike="noStrike" kern="1200" cap="none" spc="0" normalizeH="0" baseline="0" noProof="0" dirty="0">
              <a:ln>
                <a:noFill/>
              </a:ln>
              <a:solidFill>
                <a:schemeClr val="bg1"/>
              </a:solidFill>
              <a:effectLst/>
              <a:uLnTx/>
              <a:uFillTx/>
              <a:latin typeface="+mj-lt"/>
              <a:ea typeface="+mj-ea"/>
              <a:cs typeface="+mj-cs"/>
              <a:sym typeface="+mn-ea"/>
            </a:endParaRPr>
          </a:p>
        </p:txBody>
      </p:sp>
      <p:sp>
        <p:nvSpPr>
          <p:cNvPr id="3" name="副标题 2"/>
          <p:cNvSpPr>
            <a:spLocks noGrp="1"/>
          </p:cNvSpPr>
          <p:nvPr>
            <p:ph type="subTitle" idx="1" hasCustomPrompt="1"/>
          </p:nvPr>
        </p:nvSpPr>
        <p:spPr>
          <a:xfrm>
            <a:off x="735330" y="3875405"/>
            <a:ext cx="7418705" cy="2802890"/>
          </a:xfrm>
        </p:spPr>
        <p:txBody>
          <a:bodyPr vert="horz" lIns="91440" tIns="45720" rIns="91440" bIns="45720" rtlCol="0">
            <a:noAutofit/>
          </a:bodyPr>
          <a:lstStyle/>
          <a:p>
            <a:pPr marL="0" indent="0" algn="just">
              <a:buNone/>
            </a:pPr>
            <a:r>
              <a:rPr lang="en-US" sz="2000">
                <a:sym typeface="+mn-ea"/>
              </a:rPr>
              <a:t>The primary objective of this project is to analyze and understand consumer behavior and brand perception by examining various factors that influence purchasing decisions.</a:t>
            </a:r>
            <a:endParaRPr lang="en-US" sz="2000"/>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sz="2000">
                <a:sym typeface="+mn-ea"/>
              </a:rPr>
              <a:t>By exploring data related to customer demographics, brand preferences, buying patterns, and customer feedback, this analysis aims to uncover key insights that can guide businesses in enhancing brand loyalty, improving customer engagement, and developing targeted marketing strategies.</a:t>
            </a:r>
            <a:endParaRPr kumimoji="0" lang="en-US" altLang="en-US" sz="20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4" name="Text Box 3"/>
          <p:cNvSpPr txBox="1"/>
          <p:nvPr/>
        </p:nvSpPr>
        <p:spPr>
          <a:xfrm>
            <a:off x="843915" y="3084830"/>
            <a:ext cx="1983105" cy="537210"/>
          </a:xfrm>
          <a:prstGeom prst="rect">
            <a:avLst/>
          </a:prstGeom>
          <a:noFill/>
        </p:spPr>
        <p:txBody>
          <a:bodyPr wrap="square" rtlCol="0">
            <a:noAutofit/>
          </a:bodyPr>
          <a:p>
            <a:pPr marL="0" indent="0">
              <a:buNone/>
            </a:pPr>
            <a:r>
              <a:rPr lang="en-US" sz="3000" b="1">
                <a:solidFill>
                  <a:schemeClr val="bg1"/>
                </a:solidFill>
                <a:sym typeface="+mn-ea"/>
              </a:rPr>
              <a:t>Objective:</a:t>
            </a:r>
            <a:endParaRPr lang="en-US" sz="3000" b="1">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2881630"/>
            <a:ext cx="5245100" cy="1080770"/>
          </a:xfrm>
        </p:spPr>
        <p:txBody>
          <a:bodyPr vert="horz" lIns="91440" tIns="45720" rIns="91440" bIns="45720" rtlCol="0" anchor="b">
            <a:no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6600" b="1" i="0" u="none" strike="noStrike" kern="1200" cap="none" spc="0" normalizeH="0" baseline="0" noProof="0" dirty="0" smtClean="0">
                <a:ln>
                  <a:noFill/>
                </a:ln>
                <a:solidFill>
                  <a:schemeClr val="accent1"/>
                </a:solidFill>
                <a:effectLst/>
                <a:uLnTx/>
                <a:uFillTx/>
                <a:latin typeface="+mj-lt"/>
                <a:ea typeface="+mj-ea"/>
                <a:cs typeface="+mj-cs"/>
              </a:rPr>
              <a:t> THANK YOU</a:t>
            </a:r>
            <a:endParaRPr kumimoji="0" lang="en-US" altLang="zh-CN" sz="6600" b="1" i="0" u="none" strike="noStrike" kern="1200" cap="none" spc="0" normalizeH="0" baseline="0" noProof="0" dirty="0" smtClean="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04850" y="240665"/>
            <a:ext cx="3902075" cy="1156335"/>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en-US" sz="6000" b="0" i="0" u="none" strike="noStrike" kern="1200" cap="none" spc="0" normalizeH="0" baseline="0" noProof="0" dirty="0">
                <a:ln>
                  <a:noFill/>
                </a:ln>
                <a:solidFill>
                  <a:schemeClr val="bg1">
                    <a:lumMod val="95000"/>
                  </a:schemeClr>
                </a:solidFill>
                <a:effectLst/>
                <a:uLnTx/>
                <a:uFillTx/>
                <a:latin typeface="+mj-lt"/>
                <a:ea typeface="+mj-ea"/>
                <a:cs typeface="+mj-cs"/>
              </a:rPr>
              <a:t>Data Sets :</a:t>
            </a:r>
            <a:endParaRPr kumimoji="0" lang="en-I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704850" y="2783840"/>
            <a:ext cx="5999480" cy="1160145"/>
          </a:xfrm>
        </p:spPr>
        <p:txBody>
          <a:bodyPr vert="horz" lIns="91440" tIns="45720" rIns="91440" bIns="45720" rtlCol="0">
            <a:noAutofit/>
          </a:body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3400" b="1">
                <a:solidFill>
                  <a:schemeClr val="accent4"/>
                </a:solidFill>
                <a:sym typeface="+mn-ea"/>
              </a:rPr>
              <a:t>dim_respondent</a:t>
            </a:r>
            <a:endParaRPr lang="en-US" sz="3400" b="1"/>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3400" b="1">
                <a:solidFill>
                  <a:schemeClr val="accent4"/>
                </a:solidFill>
                <a:sym typeface="+mn-ea"/>
              </a:rPr>
              <a:t>dim_cities</a:t>
            </a:r>
            <a:endParaRPr lang="en-US" sz="3400" b="1">
              <a:solidFill>
                <a:schemeClr val="accent4"/>
              </a:solidFill>
            </a:endParaRPr>
          </a:p>
          <a:p>
            <a:pPr marR="0" lvl="0" algn="l" defTabSz="914400" rtl="0" eaLnBrk="1" fontAlgn="auto" latinLnBrk="0" hangingPunct="1">
              <a:lnSpc>
                <a:spcPct val="90000"/>
              </a:lnSpc>
              <a:spcBef>
                <a:spcPts val="1000"/>
              </a:spcBef>
              <a:spcAft>
                <a:spcPts val="0"/>
              </a:spcAft>
              <a:buClrTx/>
              <a:buSzTx/>
              <a:buFont typeface="Arial" panose="020B0604020202020204" pitchFamily="34" charset="0"/>
              <a:defRPr/>
            </a:pPr>
            <a:endParaRPr kumimoji="0" lang="en-US" altLang="en-US" sz="3400" b="1" i="0" u="none" strike="noStrike" kern="1200" cap="none" spc="0" normalizeH="0" baseline="0" noProof="0" dirty="0">
              <a:ln>
                <a:noFill/>
              </a:ln>
              <a:solidFill>
                <a:schemeClr val="accent4"/>
              </a:solidFill>
              <a:effectLst/>
              <a:uLnTx/>
              <a:uFillTx/>
              <a:latin typeface="+mn-lt"/>
              <a:ea typeface="+mn-ea"/>
              <a:cs typeface="+mn-cs"/>
              <a:sym typeface="+mn-ea"/>
            </a:endParaRPr>
          </a:p>
        </p:txBody>
      </p:sp>
      <p:sp>
        <p:nvSpPr>
          <p:cNvPr id="2" name="Right Brace 1"/>
          <p:cNvSpPr/>
          <p:nvPr/>
        </p:nvSpPr>
        <p:spPr>
          <a:xfrm>
            <a:off x="5374005" y="3011170"/>
            <a:ext cx="344170" cy="835660"/>
          </a:xfrm>
          <a:prstGeom prst="rightBrace">
            <a:avLst/>
          </a:prstGeom>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sp>
        <p:nvSpPr>
          <p:cNvPr id="6" name="Text Box 5"/>
          <p:cNvSpPr txBox="1"/>
          <p:nvPr/>
        </p:nvSpPr>
        <p:spPr>
          <a:xfrm>
            <a:off x="6704330" y="2926080"/>
            <a:ext cx="4440555" cy="835025"/>
          </a:xfrm>
          <a:prstGeom prst="rect">
            <a:avLst/>
          </a:prstGeom>
          <a:noFill/>
        </p:spPr>
        <p:txBody>
          <a:bodyPr wrap="square" rtlCol="0">
            <a:noAutofit/>
          </a:bodyPr>
          <a:p>
            <a:pPr algn="just"/>
            <a:r>
              <a:rPr lang="en-IN" altLang="en-US">
                <a:solidFill>
                  <a:schemeClr val="bg1"/>
                </a:solidFill>
                <a:sym typeface="+mn-ea"/>
              </a:rPr>
              <a:t>Using </a:t>
            </a:r>
            <a:r>
              <a:rPr lang="en-IN" altLang="en-US" b="1">
                <a:solidFill>
                  <a:schemeClr val="accent4"/>
                </a:solidFill>
                <a:sym typeface="+mn-ea"/>
              </a:rPr>
              <a:t>`City_ID`</a:t>
            </a:r>
            <a:r>
              <a:rPr lang="en-IN" altLang="en-US">
                <a:solidFill>
                  <a:schemeClr val="bg1"/>
                </a:solidFill>
                <a:sym typeface="+mn-ea"/>
              </a:rPr>
              <a:t>, I merged the dimensions </a:t>
            </a:r>
            <a:endParaRPr lang="en-IN" altLang="en-US">
              <a:solidFill>
                <a:schemeClr val="bg1"/>
              </a:solidFill>
              <a:sym typeface="+mn-ea"/>
            </a:endParaRPr>
          </a:p>
          <a:p>
            <a:pPr algn="just"/>
            <a:r>
              <a:rPr lang="en-IN" altLang="en-US">
                <a:solidFill>
                  <a:schemeClr val="bg1"/>
                </a:solidFill>
                <a:sym typeface="+mn-ea"/>
              </a:rPr>
              <a:t>`dim_respondent` and `dim_city` with pandas.</a:t>
            </a:r>
            <a:endParaRPr lang="en-IN" altLang="en-US">
              <a:solidFill>
                <a:schemeClr val="bg1"/>
              </a:solidFill>
            </a:endParaRPr>
          </a:p>
          <a:p>
            <a:pPr algn="just"/>
            <a:endParaRPr lang="en-IN" altLang="en-US">
              <a:solidFill>
                <a:schemeClr val="bg1"/>
              </a:solidFill>
            </a:endParaRPr>
          </a:p>
        </p:txBody>
      </p:sp>
      <p:sp>
        <p:nvSpPr>
          <p:cNvPr id="7" name="Right Brace 6"/>
          <p:cNvSpPr/>
          <p:nvPr/>
        </p:nvSpPr>
        <p:spPr>
          <a:xfrm>
            <a:off x="6268085" y="3570605"/>
            <a:ext cx="344170" cy="835660"/>
          </a:xfrm>
          <a:prstGeom prst="rightBrace">
            <a:avLst/>
          </a:prstGeom>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sp>
        <p:nvSpPr>
          <p:cNvPr id="10" name="Text Box 9"/>
          <p:cNvSpPr txBox="1"/>
          <p:nvPr/>
        </p:nvSpPr>
        <p:spPr>
          <a:xfrm>
            <a:off x="7704455" y="3761105"/>
            <a:ext cx="4064000" cy="645160"/>
          </a:xfrm>
          <a:prstGeom prst="rect">
            <a:avLst/>
          </a:prstGeom>
          <a:noFill/>
        </p:spPr>
        <p:txBody>
          <a:bodyPr wrap="square" rtlCol="0">
            <a:spAutoFit/>
          </a:bodyPr>
          <a:p>
            <a:pPr marL="0" indent="0" algn="just">
              <a:buNone/>
            </a:pPr>
            <a:r>
              <a:rPr lang="en-IN" altLang="en-US">
                <a:solidFill>
                  <a:schemeClr val="bg1"/>
                </a:solidFill>
                <a:sym typeface="+mn-ea"/>
              </a:rPr>
              <a:t>Using </a:t>
            </a:r>
            <a:r>
              <a:rPr lang="en-US" b="1">
                <a:solidFill>
                  <a:schemeClr val="accent4"/>
                </a:solidFill>
                <a:sym typeface="+mn-ea"/>
              </a:rPr>
              <a:t>Respondent_ID</a:t>
            </a:r>
            <a:r>
              <a:rPr lang="en-IN" altLang="en-US" b="1">
                <a:solidFill>
                  <a:schemeClr val="bg1"/>
                </a:solidFill>
                <a:sym typeface="+mn-ea"/>
              </a:rPr>
              <a:t> </a:t>
            </a:r>
            <a:r>
              <a:rPr lang="en-IN" altLang="en-US">
                <a:solidFill>
                  <a:schemeClr val="bg1"/>
                </a:solidFill>
                <a:sym typeface="+mn-ea"/>
              </a:rPr>
              <a:t>merged the dimensions  with pandas.</a:t>
            </a:r>
            <a:endParaRPr lang="en-IN" altLang="en-US">
              <a:solidFill>
                <a:schemeClr val="bg1"/>
              </a:solidFill>
              <a:sym typeface="+mn-ea"/>
            </a:endParaRPr>
          </a:p>
        </p:txBody>
      </p:sp>
      <p:sp>
        <p:nvSpPr>
          <p:cNvPr id="11" name="Text Box 10"/>
          <p:cNvSpPr txBox="1"/>
          <p:nvPr/>
        </p:nvSpPr>
        <p:spPr>
          <a:xfrm>
            <a:off x="704850" y="3846830"/>
            <a:ext cx="5225415" cy="803275"/>
          </a:xfrm>
          <a:prstGeom prst="rect">
            <a:avLst/>
          </a:prstGeom>
          <a:noFill/>
        </p:spPr>
        <p:txBody>
          <a:bodyPr wrap="square" rtlCol="0">
            <a:noAutofit/>
          </a:bodyPr>
          <a:p>
            <a:pPr marL="285750" indent="-285750">
              <a:buFont typeface="Arial" panose="020B0604020202020204" pitchFamily="34" charset="0"/>
              <a:buChar char="•"/>
            </a:pPr>
            <a:r>
              <a:rPr lang="en-IN" altLang="en-US" sz="3400" b="1">
                <a:solidFill>
                  <a:schemeClr val="accent4"/>
                </a:solidFill>
                <a:sym typeface="+mn-ea"/>
              </a:rPr>
              <a:t>  </a:t>
            </a:r>
            <a:r>
              <a:rPr lang="en-US" sz="3400" b="1">
                <a:solidFill>
                  <a:schemeClr val="accent4"/>
                </a:solidFill>
                <a:sym typeface="+mn-ea"/>
              </a:rPr>
              <a:t>fact_survey_responses</a:t>
            </a:r>
            <a:endParaRPr lang="en-US" sz="3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additive="base">
                                        <p:cTn id="4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2" grpId="0" animBg="1"/>
      <p:bldP spid="6" grpId="0"/>
      <p:bldP spid="11"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65430" y="0"/>
            <a:ext cx="11661140" cy="720090"/>
          </a:xfrm>
        </p:spPr>
        <p:txBody>
          <a:bodyPr vert="horz" lIns="91440" tIns="45720" rIns="91440" bIns="45720" rtlCol="0" anchor="ctr">
            <a:normAutofit fontScale="90000"/>
          </a:bodyPr>
          <a:lstStyle/>
          <a:p>
            <a:pPr marL="0" marR="0" lvl="0" indent="0" algn="just" defTabSz="914400" rtl="0" eaLnBrk="1" fontAlgn="auto" latinLnBrk="0" hangingPunct="1">
              <a:lnSpc>
                <a:spcPct val="90000"/>
              </a:lnSpc>
              <a:spcBef>
                <a:spcPct val="0"/>
              </a:spcBef>
              <a:spcAft>
                <a:spcPts val="0"/>
              </a:spcAft>
              <a:buClrTx/>
              <a:buSzTx/>
              <a:buFontTx/>
              <a:buNone/>
              <a:defRPr/>
            </a:pPr>
            <a:r>
              <a:rPr lang="en-US" sz="4335" b="1">
                <a:solidFill>
                  <a:schemeClr val="accent1"/>
                </a:solidFill>
                <a:sym typeface="+mn-ea"/>
              </a:rPr>
              <a:t>Gender Distribution Across Different Age</a:t>
            </a:r>
            <a:r>
              <a:rPr lang="en-IN" altLang="en-US" sz="4335" b="1">
                <a:solidFill>
                  <a:schemeClr val="accent1"/>
                </a:solidFill>
                <a:sym typeface="+mn-ea"/>
              </a:rPr>
              <a:t> </a:t>
            </a:r>
            <a:r>
              <a:rPr lang="en-US" sz="4335" b="1">
                <a:solidFill>
                  <a:schemeClr val="accent1"/>
                </a:solidFill>
                <a:sym typeface="+mn-ea"/>
              </a:rPr>
              <a:t>Groups</a:t>
            </a:r>
            <a:endParaRPr kumimoji="0" lang="en-US" altLang="en-US" sz="4335" b="1" i="0" u="none" strike="noStrike" kern="1200" cap="none" spc="0" normalizeH="0" baseline="0" noProof="0" dirty="0">
              <a:ln>
                <a:noFill/>
              </a:ln>
              <a:solidFill>
                <a:schemeClr val="accent1"/>
              </a:solidFill>
              <a:effectLst/>
              <a:uLnTx/>
              <a:uFillTx/>
              <a:latin typeface="+mj-lt"/>
              <a:ea typeface="+mj-ea"/>
              <a:cs typeface="+mj-cs"/>
              <a:sym typeface="+mn-ea"/>
            </a:endParaRPr>
          </a:p>
        </p:txBody>
      </p:sp>
      <p:pic>
        <p:nvPicPr>
          <p:cNvPr id="2" name="Picture 1" descr="Female Age_df"/>
          <p:cNvPicPr>
            <a:picLocks noChangeAspect="1"/>
          </p:cNvPicPr>
          <p:nvPr/>
        </p:nvPicPr>
        <p:blipFill>
          <a:blip r:embed="rId1"/>
          <a:stretch>
            <a:fillRect/>
          </a:stretch>
        </p:blipFill>
        <p:spPr>
          <a:xfrm>
            <a:off x="363855" y="974090"/>
            <a:ext cx="2853690" cy="2199640"/>
          </a:xfrm>
          <a:prstGeom prst="rect">
            <a:avLst/>
          </a:prstGeom>
        </p:spPr>
      </p:pic>
      <p:pic>
        <p:nvPicPr>
          <p:cNvPr id="3" name="Content Placeholder 2" descr="Male Age_df"/>
          <p:cNvPicPr>
            <a:picLocks noChangeAspect="1"/>
          </p:cNvPicPr>
          <p:nvPr>
            <p:ph idx="1"/>
            <p:custDataLst>
              <p:tags r:id="rId2"/>
            </p:custDataLst>
          </p:nvPr>
        </p:nvPicPr>
        <p:blipFill>
          <a:blip r:embed="rId3"/>
          <a:stretch>
            <a:fillRect/>
          </a:stretch>
        </p:blipFill>
        <p:spPr>
          <a:xfrm>
            <a:off x="9072880" y="2552065"/>
            <a:ext cx="2853690" cy="2199640"/>
          </a:xfrm>
          <a:prstGeom prst="rect">
            <a:avLst/>
          </a:prstGeom>
        </p:spPr>
      </p:pic>
      <p:pic>
        <p:nvPicPr>
          <p:cNvPr id="5" name="Picture 4" descr="Non-Binary Age_df"/>
          <p:cNvPicPr>
            <a:picLocks noChangeAspect="1"/>
          </p:cNvPicPr>
          <p:nvPr/>
        </p:nvPicPr>
        <p:blipFill>
          <a:blip r:embed="rId4"/>
          <a:stretch>
            <a:fillRect/>
          </a:stretch>
        </p:blipFill>
        <p:spPr>
          <a:xfrm>
            <a:off x="390525" y="4533265"/>
            <a:ext cx="2827020" cy="2199640"/>
          </a:xfrm>
          <a:prstGeom prst="rect">
            <a:avLst/>
          </a:prstGeom>
        </p:spPr>
      </p:pic>
      <p:sp>
        <p:nvSpPr>
          <p:cNvPr id="8" name="Text Box 7"/>
          <p:cNvSpPr txBox="1"/>
          <p:nvPr/>
        </p:nvSpPr>
        <p:spPr>
          <a:xfrm>
            <a:off x="3850005" y="1236345"/>
            <a:ext cx="5030470" cy="1073150"/>
          </a:xfrm>
          <a:prstGeom prst="rect">
            <a:avLst/>
          </a:prstGeom>
          <a:noFill/>
        </p:spPr>
        <p:txBody>
          <a:bodyPr wrap="square" rtlCol="0">
            <a:noAutofit/>
          </a:bodyPr>
          <a:p>
            <a:pPr algn="just"/>
            <a:r>
              <a:rPr lang="en-US" b="1">
                <a:solidFill>
                  <a:schemeClr val="accent1"/>
                </a:solidFill>
              </a:rPr>
              <a:t>Female Participation:</a:t>
            </a:r>
            <a:r>
              <a:rPr lang="en-US">
                <a:solidFill>
                  <a:schemeClr val="bg1"/>
                </a:solidFill>
              </a:rPr>
              <a:t> Females are significantly fewer than males in each age group, with the highest female count in the 19-30 age group (1,891).</a:t>
            </a:r>
            <a:endParaRPr lang="en-US">
              <a:solidFill>
                <a:schemeClr val="bg1"/>
              </a:solidFill>
            </a:endParaRPr>
          </a:p>
        </p:txBody>
      </p:sp>
      <p:sp>
        <p:nvSpPr>
          <p:cNvPr id="9" name="Text Box 8"/>
          <p:cNvSpPr txBox="1"/>
          <p:nvPr/>
        </p:nvSpPr>
        <p:spPr>
          <a:xfrm>
            <a:off x="3850005" y="3052445"/>
            <a:ext cx="5030470" cy="1198880"/>
          </a:xfrm>
          <a:prstGeom prst="rect">
            <a:avLst/>
          </a:prstGeom>
          <a:noFill/>
        </p:spPr>
        <p:txBody>
          <a:bodyPr wrap="square" rtlCol="0">
            <a:spAutoFit/>
          </a:bodyPr>
          <a:p>
            <a:pPr algn="just"/>
            <a:r>
              <a:rPr lang="en-US" b="1">
                <a:solidFill>
                  <a:schemeClr val="accent1"/>
                </a:solidFill>
                <a:sym typeface="+mn-ea"/>
              </a:rPr>
              <a:t>Male Dominance Across All Ages: </a:t>
            </a:r>
            <a:r>
              <a:rPr lang="en-US">
                <a:solidFill>
                  <a:schemeClr val="bg1"/>
                </a:solidFill>
                <a:sym typeface="+mn-ea"/>
              </a:rPr>
              <a:t>Males consistently have the highest numbers across all age groups, particularly in the 19-30 age group, which has the largest male population at 3,337.</a:t>
            </a:r>
            <a:endParaRPr lang="en-US">
              <a:solidFill>
                <a:schemeClr val="bg1"/>
              </a:solidFill>
            </a:endParaRPr>
          </a:p>
        </p:txBody>
      </p:sp>
      <p:sp>
        <p:nvSpPr>
          <p:cNvPr id="10" name="Text Box 9"/>
          <p:cNvSpPr txBox="1"/>
          <p:nvPr/>
        </p:nvSpPr>
        <p:spPr>
          <a:xfrm>
            <a:off x="3850005" y="4751705"/>
            <a:ext cx="5030470" cy="1329055"/>
          </a:xfrm>
          <a:prstGeom prst="rect">
            <a:avLst/>
          </a:prstGeom>
          <a:noFill/>
        </p:spPr>
        <p:txBody>
          <a:bodyPr wrap="square" rtlCol="0">
            <a:noAutofit/>
          </a:bodyPr>
          <a:p>
            <a:pPr algn="just"/>
            <a:r>
              <a:rPr lang="en-US" b="1">
                <a:solidFill>
                  <a:schemeClr val="accent1"/>
                </a:solidFill>
                <a:sym typeface="+mn-ea"/>
              </a:rPr>
              <a:t>Non-Binary Representation:</a:t>
            </a:r>
            <a:r>
              <a:rPr lang="en-US">
                <a:solidFill>
                  <a:schemeClr val="bg1"/>
                </a:solidFill>
                <a:sym typeface="+mn-ea"/>
              </a:rPr>
              <a:t> Non-binary individuals are present in all age groups but in much smaller numbers, peaking in the 19-30 age group with 292 participants.</a:t>
            </a:r>
            <a:endParaRPr lang="en-US">
              <a:solidFill>
                <a:schemeClr val="bg1"/>
              </a:solidFill>
            </a:endParaRPr>
          </a:p>
          <a:p>
            <a:pPr algn="just"/>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089130" cy="669925"/>
          </a:xfrm>
        </p:spPr>
        <p:txBody>
          <a:bodyPr/>
          <a:p>
            <a:pPr algn="just"/>
            <a:r>
              <a:rPr lang="en-US" sz="3800" b="1">
                <a:solidFill>
                  <a:schemeClr val="accent1"/>
                </a:solidFill>
                <a:sym typeface="+mn-ea"/>
              </a:rPr>
              <a:t>City-wise Consumption Frequency Analysis and Distribution</a:t>
            </a:r>
            <a:endParaRPr lang="en-US" sz="3800" b="1">
              <a:solidFill>
                <a:schemeClr val="accent1"/>
              </a:solidFill>
              <a:sym typeface="+mn-ea"/>
            </a:endParaRPr>
          </a:p>
        </p:txBody>
      </p:sp>
      <p:pic>
        <p:nvPicPr>
          <p:cNvPr id="6" name="Picture 5" descr="City df"/>
          <p:cNvPicPr>
            <a:picLocks noChangeAspect="1"/>
          </p:cNvPicPr>
          <p:nvPr/>
        </p:nvPicPr>
        <p:blipFill>
          <a:blip r:embed="rId1"/>
          <a:srcRect t="176" r="21365" b="1725"/>
          <a:stretch>
            <a:fillRect/>
          </a:stretch>
        </p:blipFill>
        <p:spPr>
          <a:xfrm>
            <a:off x="0" y="524510"/>
            <a:ext cx="12192000" cy="4280535"/>
          </a:xfrm>
          <a:prstGeom prst="rect">
            <a:avLst/>
          </a:prstGeom>
        </p:spPr>
      </p:pic>
      <p:sp>
        <p:nvSpPr>
          <p:cNvPr id="3" name="Text Box 2"/>
          <p:cNvSpPr txBox="1"/>
          <p:nvPr/>
        </p:nvSpPr>
        <p:spPr>
          <a:xfrm>
            <a:off x="8651875" y="4805680"/>
            <a:ext cx="3540125" cy="2051685"/>
          </a:xfrm>
          <a:prstGeom prst="rect">
            <a:avLst/>
          </a:prstGeom>
          <a:noFill/>
        </p:spPr>
        <p:txBody>
          <a:bodyPr wrap="square" rtlCol="0">
            <a:noAutofit/>
          </a:bodyPr>
          <a:p>
            <a:pPr algn="just"/>
            <a:r>
              <a:rPr lang="en-US" b="1">
                <a:solidFill>
                  <a:schemeClr val="accent1"/>
                </a:solidFill>
                <a:sym typeface="+mn-ea"/>
              </a:rPr>
              <a:t>Lower Consumption in Smaller Cities:</a:t>
            </a:r>
            <a:r>
              <a:rPr lang="en-US">
                <a:solidFill>
                  <a:schemeClr val="bg1"/>
                </a:solidFill>
                <a:sym typeface="+mn-ea"/>
              </a:rPr>
              <a:t> Cities like Lucknow and Jaipur have lower overall consumption frequencies, with most participants consuming products "Rarely" or "Once a week."</a:t>
            </a:r>
            <a:endParaRPr lang="en-US">
              <a:solidFill>
                <a:schemeClr val="bg1"/>
              </a:solidFill>
              <a:sym typeface="+mn-ea"/>
            </a:endParaRPr>
          </a:p>
        </p:txBody>
      </p:sp>
      <p:pic>
        <p:nvPicPr>
          <p:cNvPr id="7" name="Picture 6" descr="City df"/>
          <p:cNvPicPr>
            <a:picLocks noChangeAspect="1"/>
          </p:cNvPicPr>
          <p:nvPr/>
        </p:nvPicPr>
        <p:blipFill>
          <a:blip r:embed="rId1"/>
          <a:srcRect l="88161" b="78490"/>
          <a:stretch>
            <a:fillRect/>
          </a:stretch>
        </p:blipFill>
        <p:spPr>
          <a:xfrm>
            <a:off x="10591800" y="878840"/>
            <a:ext cx="1443355" cy="1087755"/>
          </a:xfrm>
          <a:prstGeom prst="rect">
            <a:avLst/>
          </a:prstGeom>
        </p:spPr>
      </p:pic>
      <p:sp>
        <p:nvSpPr>
          <p:cNvPr id="4" name="Text Box 3"/>
          <p:cNvSpPr txBox="1"/>
          <p:nvPr>
            <p:custDataLst>
              <p:tags r:id="rId2"/>
            </p:custDataLst>
          </p:nvPr>
        </p:nvSpPr>
        <p:spPr>
          <a:xfrm>
            <a:off x="-8890" y="4805045"/>
            <a:ext cx="4064000" cy="1753235"/>
          </a:xfrm>
          <a:prstGeom prst="rect">
            <a:avLst/>
          </a:prstGeom>
          <a:noFill/>
        </p:spPr>
        <p:txBody>
          <a:bodyPr wrap="square" rtlCol="0">
            <a:spAutoFit/>
          </a:bodyPr>
          <a:p>
            <a:pPr algn="just"/>
            <a:r>
              <a:rPr lang="en-US" b="1">
                <a:solidFill>
                  <a:schemeClr val="accent1"/>
                </a:solidFill>
                <a:sym typeface="+mn-ea"/>
              </a:rPr>
              <a:t>High Weekly Consumption in Bangalore:</a:t>
            </a:r>
            <a:r>
              <a:rPr lang="en-US">
                <a:solidFill>
                  <a:schemeClr val="bg1"/>
                </a:solidFill>
                <a:sym typeface="+mn-ea"/>
              </a:rPr>
              <a:t> Bangalore leads in frequent consumption, with the highest counts in both the "2-3 times a week" and "Daily" categories, indicating a strong consumer base for regular usage.</a:t>
            </a:r>
            <a:endParaRPr lang="en-US"/>
          </a:p>
        </p:txBody>
      </p:sp>
      <p:sp>
        <p:nvSpPr>
          <p:cNvPr id="5" name="Text Box 4"/>
          <p:cNvSpPr txBox="1"/>
          <p:nvPr/>
        </p:nvSpPr>
        <p:spPr>
          <a:xfrm>
            <a:off x="4072890" y="4805045"/>
            <a:ext cx="4578985" cy="2306955"/>
          </a:xfrm>
          <a:prstGeom prst="rect">
            <a:avLst/>
          </a:prstGeom>
          <a:noFill/>
        </p:spPr>
        <p:txBody>
          <a:bodyPr wrap="square" rtlCol="0">
            <a:spAutoFit/>
          </a:bodyPr>
          <a:p>
            <a:pPr algn="just"/>
            <a:r>
              <a:rPr lang="en-US" b="1">
                <a:solidFill>
                  <a:schemeClr val="accent1"/>
                </a:solidFill>
                <a:sym typeface="+mn-ea"/>
              </a:rPr>
              <a:t>Varied Patterns Across Cities:</a:t>
            </a:r>
            <a:endParaRPr lang="en-US" b="1">
              <a:solidFill>
                <a:schemeClr val="accent1"/>
              </a:solidFill>
              <a:sym typeface="+mn-ea"/>
            </a:endParaRPr>
          </a:p>
          <a:p>
            <a:pPr algn="just"/>
            <a:r>
              <a:rPr lang="en-US">
                <a:solidFill>
                  <a:schemeClr val="bg1"/>
                </a:solidFill>
                <a:sym typeface="+mn-ea"/>
              </a:rPr>
              <a:t>Ahmedabad and Mumbai have more balanced consumption patterns, with significant participation across all frequency categories.</a:t>
            </a:r>
            <a:endParaRPr lang="en-US">
              <a:solidFill>
                <a:schemeClr val="bg1"/>
              </a:solidFill>
              <a:sym typeface="+mn-ea"/>
            </a:endParaRPr>
          </a:p>
          <a:p>
            <a:pPr algn="just"/>
            <a:r>
              <a:rPr lang="en-US">
                <a:solidFill>
                  <a:schemeClr val="bg1"/>
                </a:solidFill>
                <a:sym typeface="+mn-ea"/>
              </a:rPr>
              <a:t>Chennai has a notably high daily consumption compared to its other categories, highlighting a strong daily user base.</a:t>
            </a:r>
            <a:endParaRPr lang="en-US">
              <a:solidFill>
                <a:schemeClr val="bg1"/>
              </a:solidFill>
              <a:sym typeface="+mn-ea"/>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1353800" cy="937895"/>
          </a:xfrm>
        </p:spPr>
        <p:txBody>
          <a:bodyPr/>
          <a:p>
            <a:pPr algn="just"/>
            <a:r>
              <a:rPr lang="en-US" b="1">
                <a:solidFill>
                  <a:schemeClr val="accent1"/>
                </a:solidFill>
                <a:sym typeface="+mn-ea"/>
              </a:rPr>
              <a:t>Consumer Distribution based on TIER</a:t>
            </a:r>
            <a:endParaRPr lang="en-US" b="1">
              <a:solidFill>
                <a:schemeClr val="accent1"/>
              </a:solidFill>
              <a:sym typeface="+mn-ea"/>
            </a:endParaRPr>
          </a:p>
        </p:txBody>
      </p:sp>
      <p:pic>
        <p:nvPicPr>
          <p:cNvPr id="4" name="Picture 3" descr="Tier 1"/>
          <p:cNvPicPr>
            <a:picLocks noChangeAspect="1"/>
          </p:cNvPicPr>
          <p:nvPr/>
        </p:nvPicPr>
        <p:blipFill>
          <a:blip r:embed="rId1"/>
          <a:srcRect t="-392" r="21721"/>
          <a:stretch>
            <a:fillRect/>
          </a:stretch>
        </p:blipFill>
        <p:spPr>
          <a:xfrm>
            <a:off x="6286500" y="763905"/>
            <a:ext cx="4520565" cy="2863215"/>
          </a:xfrm>
          <a:prstGeom prst="rect">
            <a:avLst/>
          </a:prstGeom>
        </p:spPr>
      </p:pic>
      <p:sp>
        <p:nvSpPr>
          <p:cNvPr id="5" name="Text Box 4"/>
          <p:cNvSpPr txBox="1"/>
          <p:nvPr/>
        </p:nvSpPr>
        <p:spPr>
          <a:xfrm>
            <a:off x="1394460" y="1558925"/>
            <a:ext cx="4406265" cy="1273175"/>
          </a:xfrm>
          <a:prstGeom prst="rect">
            <a:avLst/>
          </a:prstGeom>
          <a:noFill/>
        </p:spPr>
        <p:txBody>
          <a:bodyPr wrap="square" rtlCol="0">
            <a:noAutofit/>
          </a:bodyPr>
          <a:p>
            <a:pPr marL="0" indent="0" algn="just">
              <a:buNone/>
            </a:pPr>
            <a:r>
              <a:rPr lang="en-US" b="1">
                <a:solidFill>
                  <a:schemeClr val="accent1"/>
                </a:solidFill>
                <a:sym typeface="+mn-ea"/>
              </a:rPr>
              <a:t>Tier 1 Dominance:</a:t>
            </a:r>
            <a:r>
              <a:rPr lang="en-US">
                <a:solidFill>
                  <a:schemeClr val="bg1"/>
                </a:solidFill>
                <a:sym typeface="+mn-ea"/>
              </a:rPr>
              <a:t> Cities like Bangalore, Chennai, Delhi, Hyderabad, and Mumbai show a strong presence in Tier 1, with Bangalore leading at 2,828.</a:t>
            </a:r>
            <a:endParaRPr lang="en-US">
              <a:solidFill>
                <a:schemeClr val="bg1"/>
              </a:solidFill>
              <a:sym typeface="+mn-ea"/>
            </a:endParaRPr>
          </a:p>
          <a:p>
            <a:pPr marL="0" indent="0" algn="just">
              <a:buNone/>
            </a:pPr>
            <a:endParaRPr lang="en-US">
              <a:solidFill>
                <a:schemeClr val="accent1"/>
              </a:solidFill>
              <a:sym typeface="+mn-ea"/>
            </a:endParaRPr>
          </a:p>
          <a:p>
            <a:pPr marL="0" indent="0" algn="just">
              <a:buNone/>
            </a:pPr>
            <a:endParaRPr lang="en-US">
              <a:solidFill>
                <a:schemeClr val="accent1"/>
              </a:solidFill>
              <a:sym typeface="+mn-ea"/>
            </a:endParaRPr>
          </a:p>
        </p:txBody>
      </p:sp>
      <p:sp>
        <p:nvSpPr>
          <p:cNvPr id="6" name="Text Box 5"/>
          <p:cNvSpPr txBox="1"/>
          <p:nvPr/>
        </p:nvSpPr>
        <p:spPr>
          <a:xfrm>
            <a:off x="6286500" y="3990975"/>
            <a:ext cx="4520565" cy="1198880"/>
          </a:xfrm>
          <a:prstGeom prst="rect">
            <a:avLst/>
          </a:prstGeom>
          <a:noFill/>
        </p:spPr>
        <p:txBody>
          <a:bodyPr wrap="square" rtlCol="0">
            <a:spAutoFit/>
          </a:bodyPr>
          <a:p>
            <a:pPr algn="just"/>
            <a:r>
              <a:rPr lang="en-US" b="1">
                <a:solidFill>
                  <a:schemeClr val="accent1"/>
                </a:solidFill>
                <a:sym typeface="+mn-ea"/>
              </a:rPr>
              <a:t>Tier 2 Presence:</a:t>
            </a:r>
            <a:r>
              <a:rPr lang="en-US">
                <a:solidFill>
                  <a:schemeClr val="accent1"/>
                </a:solidFill>
                <a:sym typeface="+mn-ea"/>
              </a:rPr>
              <a:t> </a:t>
            </a:r>
            <a:r>
              <a:rPr lang="en-US">
                <a:solidFill>
                  <a:schemeClr val="bg1"/>
                </a:solidFill>
                <a:sym typeface="+mn-ea"/>
              </a:rPr>
              <a:t>Ahmedabad, Jaipur, Kolkata, Lucknow, and Pune are prominent in Tier 2, with Kolkata having the highest count at 566.</a:t>
            </a:r>
            <a:endParaRPr lang="en-US">
              <a:solidFill>
                <a:schemeClr val="bg1"/>
              </a:solidFill>
              <a:sym typeface="+mn-ea"/>
            </a:endParaRPr>
          </a:p>
          <a:p>
            <a:endParaRPr lang="en-US">
              <a:solidFill>
                <a:schemeClr val="bg1"/>
              </a:solidFill>
              <a:sym typeface="+mn-ea"/>
            </a:endParaRPr>
          </a:p>
        </p:txBody>
      </p:sp>
      <p:pic>
        <p:nvPicPr>
          <p:cNvPr id="7" name="Picture 6" descr="Tier 2"/>
          <p:cNvPicPr>
            <a:picLocks noChangeAspect="1"/>
          </p:cNvPicPr>
          <p:nvPr/>
        </p:nvPicPr>
        <p:blipFill>
          <a:blip r:embed="rId2"/>
          <a:srcRect r="21290" b="-1353"/>
          <a:stretch>
            <a:fillRect/>
          </a:stretch>
        </p:blipFill>
        <p:spPr>
          <a:xfrm>
            <a:off x="1395095" y="3301365"/>
            <a:ext cx="4405630" cy="2854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160" y="0"/>
            <a:ext cx="11774170" cy="846455"/>
          </a:xfrm>
        </p:spPr>
        <p:txBody>
          <a:bodyPr/>
          <a:p>
            <a:pPr algn="just"/>
            <a:r>
              <a:rPr lang="en-US" b="1">
                <a:solidFill>
                  <a:schemeClr val="accent1"/>
                </a:solidFill>
                <a:sym typeface="+mn-ea"/>
              </a:rPr>
              <a:t>Brand Perception Across Different Age Groups</a:t>
            </a:r>
            <a:endParaRPr lang="en-US" b="1">
              <a:solidFill>
                <a:schemeClr val="accent1"/>
              </a:solidFill>
              <a:sym typeface="+mn-ea"/>
            </a:endParaRPr>
          </a:p>
        </p:txBody>
      </p:sp>
      <p:pic>
        <p:nvPicPr>
          <p:cNvPr id="3" name="Picture 2" descr="age_df"/>
          <p:cNvPicPr>
            <a:picLocks noChangeAspect="1"/>
          </p:cNvPicPr>
          <p:nvPr/>
        </p:nvPicPr>
        <p:blipFill>
          <a:blip r:embed="rId1"/>
          <a:srcRect r="21645"/>
          <a:stretch>
            <a:fillRect/>
          </a:stretch>
        </p:blipFill>
        <p:spPr>
          <a:xfrm>
            <a:off x="168275" y="2727325"/>
            <a:ext cx="11743055" cy="4051300"/>
          </a:xfrm>
          <a:prstGeom prst="rect">
            <a:avLst/>
          </a:prstGeom>
        </p:spPr>
      </p:pic>
      <p:sp>
        <p:nvSpPr>
          <p:cNvPr id="5" name="Text Box 4"/>
          <p:cNvSpPr txBox="1"/>
          <p:nvPr/>
        </p:nvSpPr>
        <p:spPr>
          <a:xfrm>
            <a:off x="168275" y="607695"/>
            <a:ext cx="11743690" cy="650875"/>
          </a:xfrm>
          <a:prstGeom prst="rect">
            <a:avLst/>
          </a:prstGeom>
          <a:noFill/>
        </p:spPr>
        <p:txBody>
          <a:bodyPr wrap="square" rtlCol="0">
            <a:noAutofit/>
          </a:bodyPr>
          <a:p>
            <a:pPr algn="just"/>
            <a:r>
              <a:rPr lang="en-US" b="1">
                <a:solidFill>
                  <a:srgbClr val="00B0F0"/>
                </a:solidFill>
                <a:sym typeface="+mn-ea"/>
              </a:rPr>
              <a:t>Neutral Perception Dominates:</a:t>
            </a:r>
            <a:r>
              <a:rPr lang="en-US">
                <a:solidFill>
                  <a:schemeClr val="bg1"/>
                </a:solidFill>
                <a:sym typeface="+mn-ea"/>
              </a:rPr>
              <a:t> Across all age groups, the majority of individuals hold a neutral perception of the brand, with the highest numbers seen in the 19-30 age group (332.30).</a:t>
            </a:r>
            <a:endParaRPr lang="en-US">
              <a:solidFill>
                <a:schemeClr val="bg1"/>
              </a:solidFill>
              <a:sym typeface="+mn-ea"/>
            </a:endParaRPr>
          </a:p>
          <a:p>
            <a:pPr algn="just"/>
            <a:endParaRPr lang="en-US">
              <a:solidFill>
                <a:schemeClr val="bg1"/>
              </a:solidFill>
              <a:sym typeface="+mn-ea"/>
            </a:endParaRPr>
          </a:p>
        </p:txBody>
      </p:sp>
      <p:pic>
        <p:nvPicPr>
          <p:cNvPr id="6" name="Picture 5" descr="age_df"/>
          <p:cNvPicPr>
            <a:picLocks noChangeAspect="1"/>
          </p:cNvPicPr>
          <p:nvPr/>
        </p:nvPicPr>
        <p:blipFill>
          <a:blip r:embed="rId1"/>
          <a:srcRect l="88368" t="7115" b="76176"/>
          <a:stretch>
            <a:fillRect/>
          </a:stretch>
        </p:blipFill>
        <p:spPr>
          <a:xfrm>
            <a:off x="10390505" y="3173730"/>
            <a:ext cx="1145540" cy="748665"/>
          </a:xfrm>
          <a:prstGeom prst="rect">
            <a:avLst/>
          </a:prstGeom>
        </p:spPr>
      </p:pic>
      <p:sp>
        <p:nvSpPr>
          <p:cNvPr id="7" name="Text Box 6"/>
          <p:cNvSpPr txBox="1"/>
          <p:nvPr/>
        </p:nvSpPr>
        <p:spPr>
          <a:xfrm>
            <a:off x="168275" y="1258570"/>
            <a:ext cx="11743055" cy="645160"/>
          </a:xfrm>
          <a:prstGeom prst="rect">
            <a:avLst/>
          </a:prstGeom>
          <a:noFill/>
        </p:spPr>
        <p:txBody>
          <a:bodyPr wrap="square" rtlCol="0">
            <a:spAutoFit/>
          </a:bodyPr>
          <a:p>
            <a:pPr algn="just"/>
            <a:r>
              <a:rPr lang="en-US" b="1">
                <a:solidFill>
                  <a:srgbClr val="00B0F0"/>
                </a:solidFill>
                <a:sym typeface="+mn-ea"/>
              </a:rPr>
              <a:t>Positive Perception:</a:t>
            </a:r>
            <a:r>
              <a:rPr lang="en-US">
                <a:solidFill>
                  <a:schemeClr val="bg1"/>
                </a:solidFill>
                <a:sym typeface="+mn-ea"/>
              </a:rPr>
              <a:t> Positive brand perception is the second most common, particularly strong in the 19-30 age group (122.1), followed by the 31-45 age group (54.7).</a:t>
            </a:r>
            <a:endParaRPr lang="en-US"/>
          </a:p>
        </p:txBody>
      </p:sp>
      <p:sp>
        <p:nvSpPr>
          <p:cNvPr id="8" name="Text Box 7"/>
          <p:cNvSpPr txBox="1"/>
          <p:nvPr/>
        </p:nvSpPr>
        <p:spPr>
          <a:xfrm>
            <a:off x="168275" y="1893570"/>
            <a:ext cx="11743690" cy="645160"/>
          </a:xfrm>
          <a:prstGeom prst="rect">
            <a:avLst/>
          </a:prstGeom>
          <a:noFill/>
        </p:spPr>
        <p:txBody>
          <a:bodyPr wrap="square" rtlCol="0">
            <a:spAutoFit/>
          </a:bodyPr>
          <a:p>
            <a:r>
              <a:rPr lang="en-US" b="1">
                <a:solidFill>
                  <a:srgbClr val="00B0F0"/>
                </a:solidFill>
                <a:sym typeface="+mn-ea"/>
              </a:rPr>
              <a:t>Negative Perception:</a:t>
            </a:r>
            <a:r>
              <a:rPr lang="en-US">
                <a:solidFill>
                  <a:schemeClr val="bg1"/>
                </a:solidFill>
                <a:sym typeface="+mn-ea"/>
              </a:rPr>
              <a:t> Negative perception is the least prevalent across all age groups, with the 19-30 age group still leading in numbers (97.6), though significantly lower than neutral and positive perceptions.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160" y="0"/>
            <a:ext cx="11838305" cy="718820"/>
          </a:xfrm>
        </p:spPr>
        <p:txBody>
          <a:bodyPr/>
          <a:p>
            <a:r>
              <a:rPr lang="en-US" b="1">
                <a:solidFill>
                  <a:srgbClr val="00B0F0"/>
                </a:solidFill>
                <a:sym typeface="+mn-ea"/>
              </a:rPr>
              <a:t>Gender Distribution by Consumption Reason</a:t>
            </a:r>
            <a:endParaRPr lang="en-US" b="1">
              <a:solidFill>
                <a:srgbClr val="00B0F0"/>
              </a:solidFill>
              <a:sym typeface="+mn-ea"/>
            </a:endParaRPr>
          </a:p>
        </p:txBody>
      </p:sp>
      <p:pic>
        <p:nvPicPr>
          <p:cNvPr id="4" name="Picture 3" descr="Gen_df"/>
          <p:cNvPicPr>
            <a:picLocks noChangeAspect="1"/>
          </p:cNvPicPr>
          <p:nvPr/>
        </p:nvPicPr>
        <p:blipFill>
          <a:blip r:embed="rId1"/>
          <a:srcRect r="16548"/>
          <a:stretch>
            <a:fillRect/>
          </a:stretch>
        </p:blipFill>
        <p:spPr>
          <a:xfrm>
            <a:off x="193675" y="845185"/>
            <a:ext cx="11804650" cy="4303395"/>
          </a:xfrm>
          <a:prstGeom prst="rect">
            <a:avLst/>
          </a:prstGeom>
        </p:spPr>
      </p:pic>
      <p:pic>
        <p:nvPicPr>
          <p:cNvPr id="5" name="Picture 4" descr="Gen_df"/>
          <p:cNvPicPr>
            <a:picLocks noChangeAspect="1"/>
          </p:cNvPicPr>
          <p:nvPr/>
        </p:nvPicPr>
        <p:blipFill>
          <a:blip r:embed="rId1"/>
          <a:srcRect l="85006" t="6891" r="250" b="70050"/>
          <a:stretch>
            <a:fillRect/>
          </a:stretch>
        </p:blipFill>
        <p:spPr>
          <a:xfrm>
            <a:off x="9302750" y="952500"/>
            <a:ext cx="1313180" cy="822325"/>
          </a:xfrm>
          <a:prstGeom prst="rect">
            <a:avLst/>
          </a:prstGeom>
        </p:spPr>
      </p:pic>
      <p:sp>
        <p:nvSpPr>
          <p:cNvPr id="6" name="Text Box 5"/>
          <p:cNvSpPr txBox="1"/>
          <p:nvPr/>
        </p:nvSpPr>
        <p:spPr>
          <a:xfrm>
            <a:off x="908050" y="5328285"/>
            <a:ext cx="10804525" cy="922020"/>
          </a:xfrm>
          <a:prstGeom prst="rect">
            <a:avLst/>
          </a:prstGeom>
          <a:noFill/>
        </p:spPr>
        <p:txBody>
          <a:bodyPr wrap="square" rtlCol="0">
            <a:spAutoFit/>
          </a:bodyPr>
          <a:p>
            <a:pPr algn="just"/>
            <a:r>
              <a:rPr lang="en-US">
                <a:solidFill>
                  <a:schemeClr val="bg1"/>
                </a:solidFill>
                <a:sym typeface="+mn-ea"/>
              </a:rPr>
              <a:t>Males are the primary consumers of energy drinks, especially for focus, fatigue, and sports performance.</a:t>
            </a:r>
            <a:endParaRPr lang="en-US">
              <a:solidFill>
                <a:schemeClr val="bg1"/>
              </a:solidFill>
            </a:endParaRPr>
          </a:p>
          <a:p>
            <a:pPr algn="just"/>
            <a:r>
              <a:rPr lang="en-US">
                <a:solidFill>
                  <a:schemeClr val="bg1"/>
                </a:solidFill>
                <a:sym typeface="+mn-ea"/>
              </a:rPr>
              <a:t>Females and non-binary individuals also consume energy drinks, but for different reasons and at lower rates.</a:t>
            </a:r>
            <a:endParaRPr lang="en-US">
              <a:solidFill>
                <a:schemeClr val="bg1"/>
              </a:solidFill>
            </a:endParaRPr>
          </a:p>
          <a:p>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1295" y="0"/>
            <a:ext cx="5064760" cy="751205"/>
          </a:xfrm>
        </p:spPr>
        <p:txBody>
          <a:bodyPr/>
          <a:p>
            <a:pPr algn="just"/>
            <a:r>
              <a:rPr lang="en-US" b="1">
                <a:solidFill>
                  <a:schemeClr val="accent1"/>
                </a:solidFill>
                <a:sym typeface="+mn-ea"/>
              </a:rPr>
              <a:t>Identified Trends</a:t>
            </a:r>
            <a:endParaRPr lang="en-US" b="1">
              <a:solidFill>
                <a:schemeClr val="accent1"/>
              </a:solidFill>
              <a:sym typeface="+mn-ea"/>
            </a:endParaRPr>
          </a:p>
        </p:txBody>
      </p:sp>
      <p:sp>
        <p:nvSpPr>
          <p:cNvPr id="3" name="Text Box 2"/>
          <p:cNvSpPr txBox="1"/>
          <p:nvPr/>
        </p:nvSpPr>
        <p:spPr>
          <a:xfrm>
            <a:off x="201295" y="560070"/>
            <a:ext cx="11363325" cy="833120"/>
          </a:xfrm>
          <a:prstGeom prst="rect">
            <a:avLst/>
          </a:prstGeom>
          <a:noFill/>
        </p:spPr>
        <p:txBody>
          <a:bodyPr wrap="square" rtlCol="0">
            <a:noAutofit/>
          </a:bodyPr>
          <a:p>
            <a:pPr algn="just"/>
            <a:r>
              <a:rPr lang="en-US" sz="2300" b="1">
                <a:solidFill>
                  <a:schemeClr val="accent1"/>
                </a:solidFill>
              </a:rPr>
              <a:t>Age Distribution:</a:t>
            </a:r>
            <a:r>
              <a:rPr lang="en-US" sz="2300">
                <a:solidFill>
                  <a:schemeClr val="accent1"/>
                </a:solidFill>
              </a:rPr>
              <a:t> </a:t>
            </a:r>
            <a:r>
              <a:rPr lang="en-US" sz="2300">
                <a:solidFill>
                  <a:schemeClr val="bg1"/>
                </a:solidFill>
              </a:rPr>
              <a:t>The 19-30 age group is the largest, comprising 55.2% of the data, with a strong preference for consuming energy drinks "2-3 times a week."</a:t>
            </a:r>
            <a:endParaRPr lang="en-US" sz="2300">
              <a:solidFill>
                <a:schemeClr val="bg1"/>
              </a:solidFill>
            </a:endParaRPr>
          </a:p>
          <a:p>
            <a:pPr algn="just"/>
            <a:endParaRPr lang="en-US" sz="2300">
              <a:solidFill>
                <a:schemeClr val="bg1"/>
              </a:solidFill>
            </a:endParaRPr>
          </a:p>
          <a:p>
            <a:pPr algn="just"/>
            <a:endParaRPr lang="en-US" sz="2300">
              <a:solidFill>
                <a:schemeClr val="bg1"/>
              </a:solidFill>
            </a:endParaRPr>
          </a:p>
        </p:txBody>
      </p:sp>
      <p:sp>
        <p:nvSpPr>
          <p:cNvPr id="4" name="Text Box 3"/>
          <p:cNvSpPr txBox="1"/>
          <p:nvPr/>
        </p:nvSpPr>
        <p:spPr>
          <a:xfrm>
            <a:off x="201295" y="1337310"/>
            <a:ext cx="11522075" cy="798830"/>
          </a:xfrm>
          <a:prstGeom prst="rect">
            <a:avLst/>
          </a:prstGeom>
          <a:noFill/>
        </p:spPr>
        <p:txBody>
          <a:bodyPr wrap="square" rtlCol="0">
            <a:spAutoFit/>
          </a:bodyPr>
          <a:p>
            <a:pPr algn="just"/>
            <a:r>
              <a:rPr lang="en-US" sz="2300" b="1">
                <a:solidFill>
                  <a:schemeClr val="accent1"/>
                </a:solidFill>
                <a:sym typeface="+mn-ea"/>
              </a:rPr>
              <a:t>Gender Distribution:</a:t>
            </a:r>
            <a:r>
              <a:rPr lang="en-US" sz="2300">
                <a:solidFill>
                  <a:schemeClr val="bg1"/>
                </a:solidFill>
                <a:sym typeface="+mn-ea"/>
              </a:rPr>
              <a:t> Males dominate at 60.38%, followed by females at 27.12%, and non-binary individuals at 12.5%.</a:t>
            </a:r>
            <a:endParaRPr lang="en-US" sz="2300"/>
          </a:p>
        </p:txBody>
      </p:sp>
      <p:sp>
        <p:nvSpPr>
          <p:cNvPr id="5" name="Text Box 4"/>
          <p:cNvSpPr txBox="1"/>
          <p:nvPr/>
        </p:nvSpPr>
        <p:spPr>
          <a:xfrm>
            <a:off x="201930" y="2287905"/>
            <a:ext cx="11362690" cy="798830"/>
          </a:xfrm>
          <a:prstGeom prst="rect">
            <a:avLst/>
          </a:prstGeom>
          <a:noFill/>
        </p:spPr>
        <p:txBody>
          <a:bodyPr wrap="square" rtlCol="0">
            <a:spAutoFit/>
          </a:bodyPr>
          <a:p>
            <a:pPr algn="just"/>
            <a:r>
              <a:rPr lang="en-US" sz="2300" b="1">
                <a:solidFill>
                  <a:schemeClr val="accent1"/>
                </a:solidFill>
                <a:sym typeface="+mn-ea"/>
              </a:rPr>
              <a:t>City Distribution:</a:t>
            </a:r>
            <a:r>
              <a:rPr lang="en-US" sz="2300">
                <a:solidFill>
                  <a:schemeClr val="bg1"/>
                </a:solidFill>
                <a:sym typeface="+mn-ea"/>
              </a:rPr>
              <a:t> Bangalore leads as the most mentioned city, accounting for 28.28% of the data.</a:t>
            </a:r>
            <a:endParaRPr lang="en-US" sz="2300"/>
          </a:p>
        </p:txBody>
      </p:sp>
      <p:sp>
        <p:nvSpPr>
          <p:cNvPr id="6" name="Text Box 5"/>
          <p:cNvSpPr txBox="1"/>
          <p:nvPr/>
        </p:nvSpPr>
        <p:spPr>
          <a:xfrm>
            <a:off x="201930" y="3068955"/>
            <a:ext cx="11363325" cy="798830"/>
          </a:xfrm>
          <a:prstGeom prst="rect">
            <a:avLst/>
          </a:prstGeom>
          <a:noFill/>
        </p:spPr>
        <p:txBody>
          <a:bodyPr wrap="square" rtlCol="0">
            <a:spAutoFit/>
          </a:bodyPr>
          <a:p>
            <a:pPr algn="just"/>
            <a:r>
              <a:rPr lang="en-US" sz="2300" b="1">
                <a:solidFill>
                  <a:schemeClr val="accent1"/>
                </a:solidFill>
                <a:sym typeface="+mn-ea"/>
              </a:rPr>
              <a:t>Consumption Frequency:</a:t>
            </a:r>
            <a:r>
              <a:rPr lang="en-US" sz="2300">
                <a:solidFill>
                  <a:schemeClr val="bg1"/>
                </a:solidFill>
                <a:sym typeface="+mn-ea"/>
              </a:rPr>
              <a:t> "2-3 times a week" is the most common consumption frequency, indicating regular use among consumers.</a:t>
            </a:r>
            <a:endParaRPr lang="en-US" sz="2300"/>
          </a:p>
        </p:txBody>
      </p:sp>
      <p:sp>
        <p:nvSpPr>
          <p:cNvPr id="7" name="Text Box 6"/>
          <p:cNvSpPr txBox="1"/>
          <p:nvPr/>
        </p:nvSpPr>
        <p:spPr>
          <a:xfrm>
            <a:off x="201295" y="3982085"/>
            <a:ext cx="11363325" cy="848360"/>
          </a:xfrm>
          <a:prstGeom prst="rect">
            <a:avLst/>
          </a:prstGeom>
          <a:noFill/>
        </p:spPr>
        <p:txBody>
          <a:bodyPr wrap="square" rtlCol="0">
            <a:noAutofit/>
          </a:bodyPr>
          <a:p>
            <a:pPr algn="just"/>
            <a:r>
              <a:rPr lang="en-US" sz="2300">
                <a:solidFill>
                  <a:schemeClr val="accent1"/>
                </a:solidFill>
                <a:sym typeface="+mn-ea"/>
              </a:rPr>
              <a:t>Brand Perception:</a:t>
            </a:r>
            <a:r>
              <a:rPr lang="en-US" sz="2300">
                <a:solidFill>
                  <a:schemeClr val="bg1"/>
                </a:solidFill>
                <a:sym typeface="+mn-ea"/>
              </a:rPr>
              <a:t> "Neutral" is the most common brand perception, though there's significant interest in products labeled "Effective" and "Reduced sugar content."</a:t>
            </a:r>
            <a:endParaRPr lang="en-US" sz="2300"/>
          </a:p>
        </p:txBody>
      </p:sp>
      <p:sp>
        <p:nvSpPr>
          <p:cNvPr id="8" name="Text Box 7"/>
          <p:cNvSpPr txBox="1"/>
          <p:nvPr/>
        </p:nvSpPr>
        <p:spPr>
          <a:xfrm>
            <a:off x="202565" y="4800600"/>
            <a:ext cx="11361420" cy="801370"/>
          </a:xfrm>
          <a:prstGeom prst="rect">
            <a:avLst/>
          </a:prstGeom>
          <a:noFill/>
        </p:spPr>
        <p:txBody>
          <a:bodyPr wrap="square" rtlCol="0">
            <a:noAutofit/>
          </a:bodyPr>
          <a:p>
            <a:pPr algn="just"/>
            <a:r>
              <a:rPr lang="en-US" sz="2300">
                <a:solidFill>
                  <a:schemeClr val="accent1"/>
                </a:solidFill>
                <a:sym typeface="+mn-ea"/>
              </a:rPr>
              <a:t>Marketing Channels</a:t>
            </a:r>
            <a:r>
              <a:rPr lang="en-US" sz="2300">
                <a:solidFill>
                  <a:schemeClr val="bg1"/>
                </a:solidFill>
                <a:sym typeface="+mn-ea"/>
              </a:rPr>
              <a:t>: Online ads are the leading marketing channel, noted by 60.45% of respondents.</a:t>
            </a:r>
            <a:endParaRPr lang="en-US" sz="2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6545" y="365125"/>
            <a:ext cx="11057255" cy="593725"/>
          </a:xfrm>
        </p:spPr>
        <p:txBody>
          <a:bodyPr/>
          <a:p>
            <a:pPr algn="just"/>
            <a:r>
              <a:rPr lang="en-US" b="1">
                <a:solidFill>
                  <a:schemeClr val="accent1"/>
                </a:solidFill>
                <a:sym typeface="+mn-ea"/>
              </a:rPr>
              <a:t>Suggestions for Improvement:</a:t>
            </a:r>
            <a:endParaRPr lang="en-US" b="1">
              <a:solidFill>
                <a:schemeClr val="accent1"/>
              </a:solidFill>
              <a:sym typeface="+mn-ea"/>
            </a:endParaRPr>
          </a:p>
        </p:txBody>
      </p:sp>
      <p:sp>
        <p:nvSpPr>
          <p:cNvPr id="3" name="Text Box 2"/>
          <p:cNvSpPr txBox="1"/>
          <p:nvPr/>
        </p:nvSpPr>
        <p:spPr>
          <a:xfrm>
            <a:off x="296545" y="958850"/>
            <a:ext cx="10796905" cy="645160"/>
          </a:xfrm>
          <a:prstGeom prst="rect">
            <a:avLst/>
          </a:prstGeom>
          <a:noFill/>
        </p:spPr>
        <p:txBody>
          <a:bodyPr wrap="square" rtlCol="0">
            <a:spAutoFit/>
          </a:bodyPr>
          <a:p>
            <a:pPr marL="0" indent="0" algn="just">
              <a:buNone/>
            </a:pPr>
            <a:r>
              <a:rPr lang="en-US" b="1">
                <a:solidFill>
                  <a:schemeClr val="accent1"/>
                </a:solidFill>
                <a:sym typeface="+mn-ea"/>
              </a:rPr>
              <a:t>Diversify Audience:</a:t>
            </a:r>
            <a:endParaRPr lang="en-US" b="1">
              <a:solidFill>
                <a:schemeClr val="bg1"/>
              </a:solidFill>
            </a:endParaRPr>
          </a:p>
          <a:p>
            <a:pPr algn="just"/>
            <a:r>
              <a:rPr lang="en-US">
                <a:solidFill>
                  <a:schemeClr val="bg1"/>
                </a:solidFill>
                <a:sym typeface="+mn-ea"/>
              </a:rPr>
              <a:t>Target more diverse age groups and cities with focused marketing to broaden reach.</a:t>
            </a:r>
            <a:endParaRPr lang="en-US">
              <a:solidFill>
                <a:schemeClr val="bg1"/>
              </a:solidFill>
            </a:endParaRPr>
          </a:p>
        </p:txBody>
      </p:sp>
      <p:sp>
        <p:nvSpPr>
          <p:cNvPr id="4" name="Text Box 3"/>
          <p:cNvSpPr txBox="1"/>
          <p:nvPr/>
        </p:nvSpPr>
        <p:spPr>
          <a:xfrm>
            <a:off x="334010" y="1802765"/>
            <a:ext cx="11464290" cy="645160"/>
          </a:xfrm>
          <a:prstGeom prst="rect">
            <a:avLst/>
          </a:prstGeom>
          <a:noFill/>
        </p:spPr>
        <p:txBody>
          <a:bodyPr wrap="square" rtlCol="0">
            <a:spAutoFit/>
          </a:bodyPr>
          <a:p>
            <a:pPr marL="0" indent="0" algn="just">
              <a:buNone/>
            </a:pPr>
            <a:r>
              <a:rPr lang="en-US" b="1">
                <a:solidFill>
                  <a:schemeClr val="accent1"/>
                </a:solidFill>
                <a:sym typeface="+mn-ea"/>
              </a:rPr>
              <a:t>Enhance Brand Perception:</a:t>
            </a:r>
            <a:endParaRPr lang="en-US" b="1">
              <a:solidFill>
                <a:schemeClr val="accent1"/>
              </a:solidFill>
            </a:endParaRPr>
          </a:p>
          <a:p>
            <a:pPr algn="just"/>
            <a:r>
              <a:rPr lang="en-US">
                <a:solidFill>
                  <a:schemeClr val="bg1"/>
                </a:solidFill>
                <a:sym typeface="+mn-ea"/>
              </a:rPr>
              <a:t>Improve product effectiveness and reduce sugar content to shift perceptions more positively.</a:t>
            </a:r>
            <a:endParaRPr lang="en-US"/>
          </a:p>
        </p:txBody>
      </p:sp>
      <p:sp>
        <p:nvSpPr>
          <p:cNvPr id="5" name="Text Box 4"/>
          <p:cNvSpPr txBox="1"/>
          <p:nvPr/>
        </p:nvSpPr>
        <p:spPr>
          <a:xfrm>
            <a:off x="297180" y="2646680"/>
            <a:ext cx="11056620" cy="645160"/>
          </a:xfrm>
          <a:prstGeom prst="rect">
            <a:avLst/>
          </a:prstGeom>
          <a:noFill/>
        </p:spPr>
        <p:txBody>
          <a:bodyPr wrap="square" rtlCol="0">
            <a:spAutoFit/>
          </a:bodyPr>
          <a:p>
            <a:pPr algn="just"/>
            <a:r>
              <a:rPr lang="en-US" b="1">
                <a:solidFill>
                  <a:schemeClr val="accent1"/>
                </a:solidFill>
                <a:sym typeface="+mn-ea"/>
              </a:rPr>
              <a:t>Optimize Marketing:</a:t>
            </a:r>
            <a:endParaRPr lang="en-US" b="1">
              <a:solidFill>
                <a:schemeClr val="accent1"/>
              </a:solidFill>
            </a:endParaRPr>
          </a:p>
          <a:p>
            <a:pPr algn="just"/>
            <a:r>
              <a:rPr lang="en-US">
                <a:solidFill>
                  <a:schemeClr val="bg1"/>
                </a:solidFill>
                <a:sym typeface="+mn-ea"/>
              </a:rPr>
              <a:t>While online ads are effective, also explore social media and influencer partnerships to reach new segments.</a:t>
            </a:r>
            <a:endParaRPr lang="en-US"/>
          </a:p>
        </p:txBody>
      </p:sp>
      <p:sp>
        <p:nvSpPr>
          <p:cNvPr id="6" name="Text Box 5"/>
          <p:cNvSpPr txBox="1"/>
          <p:nvPr/>
        </p:nvSpPr>
        <p:spPr>
          <a:xfrm>
            <a:off x="334010" y="3490595"/>
            <a:ext cx="11464290" cy="755650"/>
          </a:xfrm>
          <a:prstGeom prst="rect">
            <a:avLst/>
          </a:prstGeom>
          <a:noFill/>
        </p:spPr>
        <p:txBody>
          <a:bodyPr wrap="square" rtlCol="0">
            <a:noAutofit/>
          </a:bodyPr>
          <a:p>
            <a:pPr algn="just"/>
            <a:r>
              <a:rPr lang="en-US" b="1">
                <a:solidFill>
                  <a:schemeClr val="accent1"/>
                </a:solidFill>
                <a:sym typeface="+mn-ea"/>
              </a:rPr>
              <a:t>Improve Availability:</a:t>
            </a:r>
            <a:endParaRPr lang="en-US" b="1">
              <a:solidFill>
                <a:schemeClr val="accent1"/>
              </a:solidFill>
            </a:endParaRPr>
          </a:p>
          <a:p>
            <a:pPr algn="just"/>
            <a:r>
              <a:rPr lang="en-US">
                <a:solidFill>
                  <a:schemeClr val="bg1"/>
                </a:solidFill>
                <a:sym typeface="+mn-ea"/>
              </a:rPr>
              <a:t>Ensure products are available locally and explore regional distribution to reduce purchase barriers.</a:t>
            </a:r>
            <a:endParaRPr lang="en-US"/>
          </a:p>
          <a:p>
            <a:endParaRPr lang="en-US"/>
          </a:p>
        </p:txBody>
      </p:sp>
      <p:sp>
        <p:nvSpPr>
          <p:cNvPr id="7" name="Text Box 6"/>
          <p:cNvSpPr txBox="1"/>
          <p:nvPr/>
        </p:nvSpPr>
        <p:spPr>
          <a:xfrm>
            <a:off x="334010" y="5404485"/>
            <a:ext cx="11388725" cy="578485"/>
          </a:xfrm>
          <a:prstGeom prst="rect">
            <a:avLst/>
          </a:prstGeom>
          <a:noFill/>
        </p:spPr>
        <p:txBody>
          <a:bodyPr wrap="square" rtlCol="0">
            <a:noAutofit/>
          </a:bodyPr>
          <a:p>
            <a:pPr algn="ctr"/>
            <a:r>
              <a:rPr lang="en-IN" altLang="en-US" b="1">
                <a:solidFill>
                  <a:schemeClr val="accent1"/>
                </a:solidFill>
                <a:sym typeface="+mn-ea"/>
              </a:rPr>
              <a:t>T</a:t>
            </a:r>
            <a:r>
              <a:rPr lang="en-US" b="1">
                <a:solidFill>
                  <a:schemeClr val="accent1"/>
                </a:solidFill>
                <a:sym typeface="+mn-ea"/>
              </a:rPr>
              <a:t>hese strategies can boost consumer satisfaction, expand market presence, and improve brand performance.</a:t>
            </a:r>
            <a:endParaRPr lang="en-US" b="1">
              <a:solidFill>
                <a:schemeClr val="accent1"/>
              </a:solidFill>
              <a:sym typeface="+mn-ea"/>
            </a:endParaRPr>
          </a:p>
        </p:txBody>
      </p:sp>
      <p:sp>
        <p:nvSpPr>
          <p:cNvPr id="8" name="Text Box 7"/>
          <p:cNvSpPr txBox="1"/>
          <p:nvPr/>
        </p:nvSpPr>
        <p:spPr>
          <a:xfrm>
            <a:off x="296545" y="4334510"/>
            <a:ext cx="11426190" cy="858520"/>
          </a:xfrm>
          <a:prstGeom prst="rect">
            <a:avLst/>
          </a:prstGeom>
          <a:noFill/>
        </p:spPr>
        <p:txBody>
          <a:bodyPr wrap="square" rtlCol="0">
            <a:noAutofit/>
          </a:bodyPr>
          <a:p>
            <a:pPr marL="0" indent="0" algn="just">
              <a:buNone/>
            </a:pPr>
            <a:r>
              <a:rPr lang="en-US" b="1">
                <a:solidFill>
                  <a:schemeClr val="accent1"/>
                </a:solidFill>
                <a:sym typeface="+mn-ea"/>
              </a:rPr>
              <a:t>Leverage Feedback:</a:t>
            </a:r>
            <a:endParaRPr lang="en-US" b="1">
              <a:solidFill>
                <a:schemeClr val="accent1"/>
              </a:solidFill>
            </a:endParaRPr>
          </a:p>
          <a:p>
            <a:pPr algn="just"/>
            <a:r>
              <a:rPr lang="en-US">
                <a:solidFill>
                  <a:schemeClr val="bg1"/>
                </a:solidFill>
                <a:sym typeface="+mn-ea"/>
              </a:rPr>
              <a:t>Use consumer feedback to tailor products and marketing, aligning with customer expectations.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7"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UNIT_SUBTYPE" val="a"/>
  <p:tag name="KSO_WM_UNIT_PRESET_TEXT" val="单击此处编辑母版文本样式&#10;二级&#10;三级&#10;四级&#10;五级"/>
  <p:tag name="KSO_WM_UNIT_NOCLEAR" val="0"/>
  <p:tag name="KSO_WM_UNIT_VALUE" val="330"/>
</p:tagLst>
</file>

<file path=ppt/tags/tag2.xml><?xml version="1.0" encoding="utf-8"?>
<p:tagLst xmlns:p="http://schemas.openxmlformats.org/presentationml/2006/main">
  <p:tag name="KSO_WM_DIAGRAM_VIRTUALLY_FRAME" val="{&quot;height&quot;:138.05,&quot;left&quot;:-0.7,&quot;top&quot;:378.35,&quot;width&quot;:3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4618</Words>
  <Application>WPS Presentation</Application>
  <PresentationFormat>宽屏</PresentationFormat>
  <Paragraphs>103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vt:lpstr>
      <vt:lpstr>Microsoft YaHei</vt:lpstr>
      <vt:lpstr>Calibri Light</vt:lpstr>
      <vt:lpstr>Arial Unicode MS</vt:lpstr>
      <vt:lpstr>Office Theme</vt:lpstr>
      <vt:lpstr>A Project On Consumer Behavior &amp;BrandPerception</vt:lpstr>
      <vt:lpstr>Data Sets :</vt:lpstr>
      <vt:lpstr>Age and Gender Distribution Across Different Age Groups</vt:lpstr>
      <vt:lpstr>City-wise Consumption Frequency Analysis and Distribution</vt:lpstr>
      <vt:lpstr>Consumer Distribution based on TIER</vt:lpstr>
      <vt:lpstr>Brand Perception Across Different Age Groups</vt:lpstr>
      <vt:lpstr>Gender Distribution by Consumption Reason</vt:lpstr>
      <vt:lpstr>Identified Trends</vt:lpstr>
      <vt:lpstr>Suggestions for Improvement: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ELCOT</cp:lastModifiedBy>
  <cp:revision>44</cp:revision>
  <dcterms:created xsi:type="dcterms:W3CDTF">2014-12-20T13:05:00Z</dcterms:created>
  <dcterms:modified xsi:type="dcterms:W3CDTF">2024-08-30T05:26:58Z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6404060BC1AA471DA75F5D0221FF4822_13</vt:lpwstr>
  </property>
</Properties>
</file>