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no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ill Sans Bold" charset="1" panose="020B0802020104020203"/>
      <p:regular r:id="rId10"/>
    </p:embeddedFont>
    <p:embeddedFont>
      <p:font typeface="Gill Sans Bold Italics" charset="1" panose="020B0802020104090203"/>
      <p:regular r:id="rId11"/>
    </p:embeddedFont>
    <p:embeddedFont>
      <p:font typeface="Gill Sans Light" charset="1" panose="020B0302020104020203"/>
      <p:regular r:id="rId12"/>
    </p:embeddedFont>
    <p:embeddedFont>
      <p:font typeface="Gill Sans Light Italics" charset="1" panose="020B0302020104090203"/>
      <p:regular r:id="rId13"/>
    </p:embeddedFont>
    <p:embeddedFont>
      <p:font typeface="Gill Sans Medium" charset="1" panose="020B0602020104020203"/>
      <p:regular r:id="rId14"/>
    </p:embeddedFont>
    <p:embeddedFont>
      <p:font typeface="Gill Sans Medium Italics" charset="1" panose="020B0602020104090203"/>
      <p:regular r:id="rId15"/>
    </p:embeddedFont>
    <p:embeddedFont>
      <p:font typeface="Gill Sans Ultra-Bold" charset="1" panose="020B0904020104020203"/>
      <p:regular r:id="rId16"/>
    </p:embeddedFont>
    <p:embeddedFont>
      <p:font typeface="Gill Sans Heavy" charset="1" panose="020B0B04020104020203"/>
      <p:regular r:id="rId17"/>
    </p:embeddedFont>
    <p:embeddedFont>
      <p:font typeface="Gladiola" charset="1" panose="00000500000000000000"/>
      <p:regular r:id="rId18"/>
    </p:embeddedFont>
    <p:embeddedFont>
      <p:font typeface="Gill Sans Shadow" charset="1" panose="020B0602020104020203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11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2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fb.watch/nNPIooounH/?mibextid=Nif5oz" TargetMode="External" Type="http://schemas.openxmlformats.org/officeDocument/2006/relationships/hyperlink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8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9.xml.rels><?xml version="1.0" encoding="UTF-8" standalone="no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17540"/>
            <a:ext cx="16961923" cy="3651919"/>
            <a:chOff x="0" y="0"/>
            <a:chExt cx="22615898" cy="486922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28625"/>
              <a:ext cx="22615898" cy="5297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43"/>
                </a:lnSpc>
                <a:spcBef>
                  <a:spcPct val="0"/>
                </a:spcBef>
              </a:pPr>
              <a:r>
                <a:rPr lang="en-US" sz="11102">
                  <a:solidFill>
                    <a:srgbClr val="3A4E6F"/>
                  </a:solidFill>
                  <a:latin typeface="Gill Sans Shadow"/>
                </a:rPr>
                <a:t>Social media campaign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533791"/>
              <a:ext cx="22615898" cy="1441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53"/>
                </a:lnSpc>
                <a:spcBef>
                  <a:spcPct val="0"/>
                </a:spcBef>
              </a:pPr>
              <a:r>
                <a:rPr lang="en-US" sz="5967">
                  <a:solidFill>
                    <a:srgbClr val="002C68"/>
                  </a:solidFill>
                  <a:latin typeface="Gill Sans Bold"/>
                </a:rPr>
                <a:t>ON FACEBOOK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5792" y="1688613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34232" y="7723892"/>
            <a:ext cx="1837188" cy="900222"/>
          </a:xfrm>
          <a:custGeom>
            <a:avLst/>
            <a:gdLst/>
            <a:ahLst/>
            <a:cxnLst/>
            <a:rect r="r" b="b" t="t" l="l"/>
            <a:pathLst>
              <a:path h="900222" w="1837188">
                <a:moveTo>
                  <a:pt x="0" y="0"/>
                </a:moveTo>
                <a:lnTo>
                  <a:pt x="1837188" y="0"/>
                </a:lnTo>
                <a:lnTo>
                  <a:pt x="1837188" y="900222"/>
                </a:lnTo>
                <a:lnTo>
                  <a:pt x="0" y="900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7868" y="8052960"/>
            <a:ext cx="816365" cy="372466"/>
          </a:xfrm>
          <a:custGeom>
            <a:avLst/>
            <a:gdLst/>
            <a:ahLst/>
            <a:cxnLst/>
            <a:rect r="r" b="b" t="t" l="l"/>
            <a:pathLst>
              <a:path h="372466" w="816365">
                <a:moveTo>
                  <a:pt x="0" y="0"/>
                </a:moveTo>
                <a:lnTo>
                  <a:pt x="816364" y="0"/>
                </a:lnTo>
                <a:lnTo>
                  <a:pt x="816364" y="372466"/>
                </a:lnTo>
                <a:lnTo>
                  <a:pt x="0" y="372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48310"/>
            <a:ext cx="73870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9) After previewing, submit the ad.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97328" y="7371776"/>
            <a:ext cx="1093987" cy="634512"/>
          </a:xfrm>
          <a:custGeom>
            <a:avLst/>
            <a:gdLst/>
            <a:ahLst/>
            <a:cxnLst/>
            <a:rect r="r" b="b" t="t" l="l"/>
            <a:pathLst>
              <a:path h="634512" w="1093987">
                <a:moveTo>
                  <a:pt x="0" y="0"/>
                </a:moveTo>
                <a:lnTo>
                  <a:pt x="1093987" y="0"/>
                </a:lnTo>
                <a:lnTo>
                  <a:pt x="1093987" y="634512"/>
                </a:lnTo>
                <a:lnTo>
                  <a:pt x="0" y="634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3575" y="448310"/>
            <a:ext cx="68345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10) Now the ad is being created.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310"/>
            <a:ext cx="1495809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11) Lastly, the ad for the brand is now posted on the social media page.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8310"/>
            <a:ext cx="22052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Video link: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1327" y="1432664"/>
            <a:ext cx="102308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u="sng">
                <a:solidFill>
                  <a:srgbClr val="002C68"/>
                </a:solidFill>
                <a:latin typeface="Canva Sans Bold"/>
                <a:hlinkClick r:id="rId2" tooltip="https://fb.watch/nNPIooounH/?mibextid=Nif5oz"/>
              </a:rPr>
              <a:t>https://fb.watch/nNPIooounH/?mibextid=Nif5oz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50560" y="3502322"/>
            <a:ext cx="6586880" cy="398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0"/>
              </a:lnSpc>
            </a:pPr>
            <a:r>
              <a:rPr lang="en-US" sz="18488">
                <a:solidFill>
                  <a:srgbClr val="261EFC"/>
                </a:solidFill>
                <a:latin typeface="Gladiola"/>
              </a:rPr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2229" y="1604379"/>
            <a:ext cx="12583541" cy="7078242"/>
          </a:xfrm>
          <a:custGeom>
            <a:avLst/>
            <a:gdLst/>
            <a:ahLst/>
            <a:cxnLst/>
            <a:rect r="r" b="b" t="t" l="l"/>
            <a:pathLst>
              <a:path h="7078242" w="12583541">
                <a:moveTo>
                  <a:pt x="0" y="0"/>
                </a:moveTo>
                <a:lnTo>
                  <a:pt x="12583542" y="0"/>
                </a:lnTo>
                <a:lnTo>
                  <a:pt x="12583542" y="7078242"/>
                </a:lnTo>
                <a:lnTo>
                  <a:pt x="0" y="7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5935" y="5007317"/>
            <a:ext cx="1673970" cy="820245"/>
          </a:xfrm>
          <a:custGeom>
            <a:avLst/>
            <a:gdLst/>
            <a:ahLst/>
            <a:cxnLst/>
            <a:rect r="r" b="b" t="t" l="l"/>
            <a:pathLst>
              <a:path h="820245" w="1673970">
                <a:moveTo>
                  <a:pt x="0" y="0"/>
                </a:moveTo>
                <a:lnTo>
                  <a:pt x="1673970" y="0"/>
                </a:lnTo>
                <a:lnTo>
                  <a:pt x="1673970" y="820245"/>
                </a:lnTo>
                <a:lnTo>
                  <a:pt x="0" y="820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48310"/>
            <a:ext cx="133753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1) Open Facebook Business page, click on Get started. 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4492920" y="5827562"/>
            <a:ext cx="0" cy="611187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650434" cy="7678369"/>
          </a:xfrm>
          <a:custGeom>
            <a:avLst/>
            <a:gdLst/>
            <a:ahLst/>
            <a:cxnLst/>
            <a:rect r="r" b="b" t="t" l="l"/>
            <a:pathLst>
              <a:path h="7678369" w="13650434">
                <a:moveTo>
                  <a:pt x="0" y="0"/>
                </a:moveTo>
                <a:lnTo>
                  <a:pt x="13650434" y="0"/>
                </a:lnTo>
                <a:lnTo>
                  <a:pt x="13650434" y="7678369"/>
                </a:lnTo>
                <a:lnTo>
                  <a:pt x="0" y="7678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5389" y="4963597"/>
            <a:ext cx="1240130" cy="607664"/>
          </a:xfrm>
          <a:custGeom>
            <a:avLst/>
            <a:gdLst/>
            <a:ahLst/>
            <a:cxnLst/>
            <a:rect r="r" b="b" t="t" l="l"/>
            <a:pathLst>
              <a:path h="607664" w="1240130">
                <a:moveTo>
                  <a:pt x="0" y="0"/>
                </a:moveTo>
                <a:lnTo>
                  <a:pt x="1240130" y="0"/>
                </a:lnTo>
                <a:lnTo>
                  <a:pt x="1240130" y="607664"/>
                </a:lnTo>
                <a:lnTo>
                  <a:pt x="0" y="607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2901146" y="5571261"/>
            <a:ext cx="134308" cy="458679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48310"/>
            <a:ext cx="49564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2) Open the Ads option.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18938" y="1951002"/>
            <a:ext cx="1640825" cy="804004"/>
          </a:xfrm>
          <a:custGeom>
            <a:avLst/>
            <a:gdLst/>
            <a:ahLst/>
            <a:cxnLst/>
            <a:rect r="r" b="b" t="t" l="l"/>
            <a:pathLst>
              <a:path h="804004" w="1640825">
                <a:moveTo>
                  <a:pt x="0" y="0"/>
                </a:moveTo>
                <a:lnTo>
                  <a:pt x="1640825" y="0"/>
                </a:lnTo>
                <a:lnTo>
                  <a:pt x="1640825" y="804005"/>
                </a:lnTo>
                <a:lnTo>
                  <a:pt x="0" y="804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3061931" y="2353004"/>
            <a:ext cx="757007" cy="639222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969142" y="448310"/>
            <a:ext cx="73594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3) In ads option, click on Advertise.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3657" y="3155279"/>
            <a:ext cx="2369970" cy="1374582"/>
          </a:xfrm>
          <a:custGeom>
            <a:avLst/>
            <a:gdLst/>
            <a:ahLst/>
            <a:cxnLst/>
            <a:rect r="r" b="b" t="t" l="l"/>
            <a:pathLst>
              <a:path h="1374582" w="2369970">
                <a:moveTo>
                  <a:pt x="0" y="0"/>
                </a:moveTo>
                <a:lnTo>
                  <a:pt x="2369970" y="0"/>
                </a:lnTo>
                <a:lnTo>
                  <a:pt x="2369970" y="1374582"/>
                </a:lnTo>
                <a:lnTo>
                  <a:pt x="0" y="137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8310"/>
            <a:ext cx="58185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4) Click on create a new ad.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5791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310"/>
            <a:ext cx="111143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5) After clicking on create a new ad, choose the goal.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22809" y="3032554"/>
            <a:ext cx="597030" cy="1128408"/>
          </a:xfrm>
          <a:custGeom>
            <a:avLst/>
            <a:gdLst/>
            <a:ahLst/>
            <a:cxnLst/>
            <a:rect r="r" b="b" t="t" l="l"/>
            <a:pathLst>
              <a:path h="1128408" w="597030">
                <a:moveTo>
                  <a:pt x="0" y="0"/>
                </a:moveTo>
                <a:lnTo>
                  <a:pt x="597030" y="0"/>
                </a:lnTo>
                <a:lnTo>
                  <a:pt x="597030" y="1128409"/>
                </a:lnTo>
                <a:lnTo>
                  <a:pt x="0" y="1128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8310"/>
            <a:ext cx="66487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6) Give description for your ad.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391" y="5426014"/>
            <a:ext cx="587284" cy="177653"/>
          </a:xfrm>
          <a:custGeom>
            <a:avLst/>
            <a:gdLst/>
            <a:ahLst/>
            <a:cxnLst/>
            <a:rect r="r" b="b" t="t" l="l"/>
            <a:pathLst>
              <a:path h="177653" w="587284">
                <a:moveTo>
                  <a:pt x="0" y="0"/>
                </a:moveTo>
                <a:lnTo>
                  <a:pt x="587284" y="0"/>
                </a:lnTo>
                <a:lnTo>
                  <a:pt x="587284" y="177653"/>
                </a:lnTo>
                <a:lnTo>
                  <a:pt x="0" y="1776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7675" y="5143500"/>
            <a:ext cx="1420747" cy="696166"/>
          </a:xfrm>
          <a:custGeom>
            <a:avLst/>
            <a:gdLst/>
            <a:ahLst/>
            <a:cxnLst/>
            <a:rect r="r" b="b" t="t" l="l"/>
            <a:pathLst>
              <a:path h="696166" w="1420747">
                <a:moveTo>
                  <a:pt x="0" y="0"/>
                </a:moveTo>
                <a:lnTo>
                  <a:pt x="1420747" y="0"/>
                </a:lnTo>
                <a:lnTo>
                  <a:pt x="1420747" y="696166"/>
                </a:lnTo>
                <a:lnTo>
                  <a:pt x="0" y="696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431932" y="6226873"/>
            <a:ext cx="847791" cy="256457"/>
          </a:xfrm>
          <a:custGeom>
            <a:avLst/>
            <a:gdLst/>
            <a:ahLst/>
            <a:cxnLst/>
            <a:rect r="r" b="b" t="t" l="l"/>
            <a:pathLst>
              <a:path h="256457" w="847791">
                <a:moveTo>
                  <a:pt x="847791" y="0"/>
                </a:moveTo>
                <a:lnTo>
                  <a:pt x="0" y="0"/>
                </a:lnTo>
                <a:lnTo>
                  <a:pt x="0" y="256457"/>
                </a:lnTo>
                <a:lnTo>
                  <a:pt x="847791" y="256457"/>
                </a:lnTo>
                <a:lnTo>
                  <a:pt x="84779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969142" y="387741"/>
            <a:ext cx="117120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7) Upload medias for the post and give the website URL.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310"/>
            <a:ext cx="49596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2C68"/>
                </a:solidFill>
                <a:latin typeface="Canva Sans Bold"/>
              </a:rPr>
              <a:t>8) Preview the Ad post.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DAFxsRwJAls</dc:identifier>
  <dcterms:modified xsi:type="dcterms:W3CDTF">2011-08-01T06:04:30Z</dcterms:modified>
  <cp:revision>1</cp:revision>
  <dc:title>Step 1: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2194644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