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project%20in%20excel%202.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in excel 2.xlsx]Sheet1!PivotTable1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B7DB-4F4A-8EFF-4C70EC25DF5D}"/>
            </c:ext>
          </c:extLst>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1-B7DB-4F4A-8EFF-4C70EC25DF5D}"/>
            </c:ext>
          </c:extLst>
        </c:ser>
        <c:ser>
          <c:idx val="2"/>
          <c:order val="2"/>
          <c:tx>
            <c:strRef>
              <c:f>Sheet1!$D$3:$D$4</c:f>
              <c:strCache>
                <c:ptCount val="1"/>
                <c:pt idx="0">
                  <c:v>MED</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2-B7DB-4F4A-8EFF-4C70EC25DF5D}"/>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3-B7DB-4F4A-8EFF-4C70EC25DF5D}"/>
            </c:ext>
          </c:extLst>
        </c:ser>
        <c:dLbls>
          <c:showLegendKey val="0"/>
          <c:showVal val="0"/>
          <c:showCatName val="0"/>
          <c:showSerName val="0"/>
          <c:showPercent val="0"/>
          <c:showBubbleSize val="0"/>
        </c:dLbls>
        <c:gapWidth val="150"/>
        <c:axId val="235095168"/>
        <c:axId val="235095952"/>
      </c:barChart>
      <c:catAx>
        <c:axId val="23509516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952"/>
        <c:crosses val="autoZero"/>
        <c:auto val="1"/>
        <c:lblAlgn val="ctr"/>
        <c:lblOffset val="100"/>
        <c:noMultiLvlLbl val="0"/>
      </c:catAx>
      <c:valAx>
        <c:axId val="235095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1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105024" y="2774852"/>
            <a:ext cx="8950005" cy="2308324"/>
          </a:xfrm>
          <a:prstGeom prst="rect">
            <a:avLst/>
          </a:prstGeom>
          <a:noFill/>
        </p:spPr>
        <p:txBody>
          <a:bodyPr wrap="square" rtlCol="0">
            <a:spAutoFit/>
          </a:bodyPr>
          <a:lstStyle/>
          <a:p>
            <a:r>
              <a:rPr lang="en-US" sz="2400" dirty="0"/>
              <a:t>STUDENT NAME:</a:t>
            </a:r>
            <a:r>
              <a:rPr lang="en-GB" sz="2400" dirty="0"/>
              <a:t> </a:t>
            </a:r>
            <a:r>
              <a:rPr lang="en-IN" sz="2400" dirty="0"/>
              <a:t>S. Udhaya Kumar</a:t>
            </a:r>
            <a:endParaRPr lang="en-GB" sz="2400" dirty="0"/>
          </a:p>
          <a:p>
            <a:r>
              <a:rPr lang="en-US" sz="2400" dirty="0"/>
              <a:t>REGISTER NO:</a:t>
            </a:r>
            <a:r>
              <a:rPr lang="en-GB" sz="2400" dirty="0"/>
              <a:t> </a:t>
            </a:r>
            <a:r>
              <a:rPr lang="en-IN" sz="2400" dirty="0"/>
              <a:t>312200341</a:t>
            </a:r>
          </a:p>
          <a:p>
            <a:r>
              <a:rPr lang="en-IN" sz="2400" dirty="0"/>
              <a:t>NM ID: C1D8E6D2D341DF2825443A6B8E1C4A46</a:t>
            </a:r>
            <a:endParaRPr lang="en-US" sz="2400" dirty="0"/>
          </a:p>
          <a:p>
            <a:r>
              <a:rPr lang="en-US" sz="2400" dirty="0"/>
              <a:t>DEPARTMENT:</a:t>
            </a:r>
            <a:r>
              <a:rPr lang="en-GB" sz="2400" dirty="0"/>
              <a:t> B.COM COMMERCE</a:t>
            </a:r>
            <a:endParaRPr lang="en-US" sz="2400" dirty="0"/>
          </a:p>
          <a:p>
            <a:r>
              <a:rPr lang="en-US" sz="2400" dirty="0"/>
              <a:t>COLLEGE</a:t>
            </a:r>
            <a:r>
              <a:rPr lang="en-GB" sz="2400" dirty="0"/>
              <a:t>: S.I.V.E.T. </a:t>
            </a:r>
            <a:r>
              <a:rPr lang="en-IN" sz="2400" dirty="0"/>
              <a:t>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 Placeholder 2">
            <a:extLst>
              <a:ext uri="{FF2B5EF4-FFF2-40B4-BE49-F238E27FC236}">
                <a16:creationId xmlns:a16="http://schemas.microsoft.com/office/drawing/2014/main" id="{4BD86D74-E9B3-BFA8-89D6-5C24DFF35EAD}"/>
              </a:ext>
            </a:extLst>
          </p:cNvPr>
          <p:cNvSpPr>
            <a:spLocks noGrp="1"/>
          </p:cNvSpPr>
          <p:nvPr>
            <p:ph type="body" idx="1"/>
          </p:nvPr>
        </p:nvSpPr>
        <p:spPr>
          <a:xfrm>
            <a:off x="739775" y="1577340"/>
            <a:ext cx="9278112" cy="4154984"/>
          </a:xfrm>
        </p:spPr>
        <p:txBody>
          <a:bodyPr/>
          <a:lstStyle/>
          <a:p>
            <a:r>
              <a:rPr lang="en-GB" b="1" dirty="0"/>
              <a:t>Data Collection</a:t>
            </a:r>
            <a:r>
              <a:rPr lang="en-GB" dirty="0"/>
              <a:t>
Gather data from various sources such as performance reviews, KPIs, attendance records, and employee surveys.
</a:t>
            </a:r>
          </a:p>
          <a:p>
            <a:r>
              <a:rPr lang="en-GB" b="1" dirty="0"/>
              <a:t>Data Preparation</a:t>
            </a:r>
            <a:r>
              <a:rPr lang="en-GB" dirty="0"/>
              <a:t>
Ensure that data is accurate and complete. Address any inconsistencies or missing values.
Combine data from different sources to get a comprehensive view of performance.</a:t>
            </a:r>
          </a:p>
          <a:p>
            <a:endParaRPr lang="en-GB" b="1" dirty="0"/>
          </a:p>
          <a:p>
            <a:r>
              <a:rPr lang="en-GB" b="1" dirty="0"/>
              <a:t>Visualization and Reporting</a:t>
            </a:r>
            <a:r>
              <a:rPr lang="en-GB" dirty="0"/>
              <a:t>
Create interactive dashboards to visualize performance metrics and trends.
Generate detailed reports highlighting key insights, trends, and recommendations.
</a:t>
            </a:r>
          </a:p>
          <a:p>
            <a:r>
              <a:rPr lang="en-GB" b="1" dirty="0"/>
              <a:t>Analysis and Interpretation</a:t>
            </a:r>
            <a:r>
              <a:rPr lang="en-GB" dirty="0"/>
              <a:t>
Look for patterns in the data that might indicate high or low performance.
Compare performance across different teams, departments, or time periods.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1" name="Chart 10">
            <a:extLst>
              <a:ext uri="{FF2B5EF4-FFF2-40B4-BE49-F238E27FC236}">
                <a16:creationId xmlns:a16="http://schemas.microsoft.com/office/drawing/2014/main" id="{2FE4AB5F-7B3E-CB26-F897-ABC432542FA9}"/>
              </a:ext>
            </a:extLst>
          </p:cNvPr>
          <p:cNvGraphicFramePr>
            <a:graphicFrameLocks/>
          </p:cNvGraphicFramePr>
          <p:nvPr>
            <p:extLst>
              <p:ext uri="{D42A27DB-BD31-4B8C-83A1-F6EECF244321}">
                <p14:modId xmlns:p14="http://schemas.microsoft.com/office/powerpoint/2010/main" val="4121679503"/>
              </p:ext>
            </p:extLst>
          </p:nvPr>
        </p:nvGraphicFramePr>
        <p:xfrm>
          <a:off x="755332" y="1592824"/>
          <a:ext cx="7705724" cy="473482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86D5D87F-EB05-6253-2C47-654A875B0963}"/>
              </a:ext>
            </a:extLst>
          </p:cNvPr>
          <p:cNvSpPr>
            <a:spLocks noGrp="1"/>
          </p:cNvSpPr>
          <p:nvPr>
            <p:ph type="body" idx="1"/>
          </p:nvPr>
        </p:nvSpPr>
        <p:spPr>
          <a:xfrm>
            <a:off x="609600" y="1577340"/>
            <a:ext cx="7985760" cy="4062651"/>
          </a:xfrm>
        </p:spPr>
        <p:txBody>
          <a:bodyPr/>
          <a:lstStyle/>
          <a:p>
            <a:pPr algn="just"/>
            <a:r>
              <a:rPr lang="en-US" sz="2400"/>
              <a:t>The employee performance analysis using Excel by rating provides a comprehensive, data-driven approach to evaluating individual and team performance. By systematically assessing key metrics, organizations can identify strengths, address weaknesses, and align employee goals with overall business objectives. The analysis enables informed decision-making for HR managers and leaders, fostering a culture of continuous improvement and enhancing overall productivity. This method not only streamlines performance evaluations but also empowers employees to take ownership of their development and contribute more effectively to the organization's success.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GB" sz="4400" b="1" dirty="0">
                <a:solidFill>
                  <a:srgbClr val="0F0F0F"/>
                </a:solidFill>
                <a:latin typeface="Times New Roman" panose="02020603050405020304" pitchFamily="18" charset="0"/>
                <a:cs typeface="Times New Roman" panose="02020603050405020304" pitchFamily="18" charset="0"/>
              </a:rPr>
              <a:t>Performance </a:t>
            </a:r>
            <a:r>
              <a:rPr lang="en-US" sz="4400" b="1" dirty="0">
                <a:solidFill>
                  <a:srgbClr val="0F0F0F"/>
                </a:solidFill>
                <a:latin typeface="Times New Roman" panose="02020603050405020304" pitchFamily="18" charset="0"/>
                <a:cs typeface="Times New Roman" panose="02020603050405020304" pitchFamily="18" charset="0"/>
              </a:rPr>
              <a:t>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Text Placeholder 11">
            <a:extLst>
              <a:ext uri="{FF2B5EF4-FFF2-40B4-BE49-F238E27FC236}">
                <a16:creationId xmlns:a16="http://schemas.microsoft.com/office/drawing/2014/main" id="{7C77957F-418E-5C38-4411-8C5C680BBBA4}"/>
              </a:ext>
            </a:extLst>
          </p:cNvPr>
          <p:cNvSpPr>
            <a:spLocks noGrp="1"/>
          </p:cNvSpPr>
          <p:nvPr>
            <p:ph type="body" idx="1"/>
          </p:nvPr>
        </p:nvSpPr>
        <p:spPr>
          <a:xfrm>
            <a:off x="609600" y="1577340"/>
            <a:ext cx="5852160" cy="3693319"/>
          </a:xfrm>
        </p:spPr>
        <p:txBody>
          <a:bodyPr/>
          <a:lstStyle/>
          <a:p>
            <a:pPr algn="just"/>
            <a:r>
              <a:rPr lang="en-GB" sz="2400" dirty="0"/>
              <a:t>Create a detailed employee performance analysis using Excel by assessing key metrics like productivity, quality of work, and attendance. Aggregate data from various performance reviews and quantify it using relevant formulas and charts. Compare individual performance against department benchmarks. Identify trends and areas for improvement to support data-driven decision-making.</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3" name="Text Placeholder 12">
            <a:extLst>
              <a:ext uri="{FF2B5EF4-FFF2-40B4-BE49-F238E27FC236}">
                <a16:creationId xmlns:a16="http://schemas.microsoft.com/office/drawing/2014/main" id="{18CCC181-F682-C488-7808-303D10678251}"/>
              </a:ext>
            </a:extLst>
          </p:cNvPr>
          <p:cNvSpPr>
            <a:spLocks noGrp="1"/>
          </p:cNvSpPr>
          <p:nvPr>
            <p:ph type="body" idx="1"/>
          </p:nvPr>
        </p:nvSpPr>
        <p:spPr>
          <a:xfrm>
            <a:off x="609600" y="1577340"/>
            <a:ext cx="5900928" cy="4431983"/>
          </a:xfrm>
        </p:spPr>
        <p:txBody>
          <a:bodyPr/>
          <a:lstStyle/>
          <a:p>
            <a:pPr algn="just"/>
            <a:r>
              <a:rPr lang="en-GB" sz="2400" dirty="0"/>
              <a:t>The project aims to evaluate employee performance by collecting and </a:t>
            </a:r>
            <a:r>
              <a:rPr lang="en-GB" sz="2400" dirty="0" err="1"/>
              <a:t>analyzing</a:t>
            </a:r>
            <a:r>
              <a:rPr lang="en-GB" sz="2400" dirty="0"/>
              <a:t> data on key performance indicators (KPIs) such as productivity, quality, and rating using Excel. The analysis will involve data aggregation, visualization through charts, and comparison against set benchmarks. The goal is to identify performance trends and areas for improvement. This data-driven approach will support management in making informed decisions regarding employee development and resource allocation.</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10" name="Text Placeholder 9">
            <a:extLst>
              <a:ext uri="{FF2B5EF4-FFF2-40B4-BE49-F238E27FC236}">
                <a16:creationId xmlns:a16="http://schemas.microsoft.com/office/drawing/2014/main" id="{7566A682-2AFB-627F-1FD7-D60A019AD299}"/>
              </a:ext>
            </a:extLst>
          </p:cNvPr>
          <p:cNvSpPr>
            <a:spLocks noGrp="1"/>
          </p:cNvSpPr>
          <p:nvPr>
            <p:ph type="body" idx="1"/>
          </p:nvPr>
        </p:nvSpPr>
        <p:spPr>
          <a:xfrm>
            <a:off x="609600" y="1577340"/>
            <a:ext cx="10972800" cy="1723549"/>
          </a:xfrm>
        </p:spPr>
        <p:txBody>
          <a:bodyPr/>
          <a:lstStyle/>
          <a:p>
            <a:pPr marL="285750" indent="-285750">
              <a:buFont typeface="Arial" panose="020B0604020202020204" pitchFamily="34" charset="0"/>
              <a:buChar char="•"/>
            </a:pPr>
            <a:r>
              <a:rPr lang="en-GB" sz="2800" dirty="0"/>
              <a:t>HR Managers</a:t>
            </a:r>
          </a:p>
          <a:p>
            <a:pPr marL="285750" indent="-285750">
              <a:buFont typeface="Arial" panose="020B0604020202020204" pitchFamily="34" charset="0"/>
              <a:buChar char="•"/>
            </a:pPr>
            <a:r>
              <a:rPr lang="en-GB" sz="2800" dirty="0"/>
              <a:t>Team Leaders/Managers</a:t>
            </a:r>
          </a:p>
          <a:p>
            <a:pPr marL="285750" indent="-285750">
              <a:buFont typeface="Arial" panose="020B0604020202020204" pitchFamily="34" charset="0"/>
              <a:buChar char="•"/>
            </a:pPr>
            <a:r>
              <a:rPr lang="en-GB" sz="2800" dirty="0"/>
              <a:t>Senior Management/Executives</a:t>
            </a:r>
          </a:p>
          <a:p>
            <a:pPr marL="285750" indent="-285750">
              <a:buFont typeface="Arial" panose="020B0604020202020204" pitchFamily="34" charset="0"/>
              <a:buChar char="•"/>
            </a:pPr>
            <a:r>
              <a:rPr lang="en-GB" sz="2800" dirty="0"/>
              <a:t>Employees</a:t>
            </a: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1" name="Text Placeholder 10">
            <a:extLst>
              <a:ext uri="{FF2B5EF4-FFF2-40B4-BE49-F238E27FC236}">
                <a16:creationId xmlns:a16="http://schemas.microsoft.com/office/drawing/2014/main" id="{4710557A-1B5E-83DA-E3C7-A23DCFB012AC}"/>
              </a:ext>
            </a:extLst>
          </p:cNvPr>
          <p:cNvSpPr>
            <a:spLocks noGrp="1"/>
          </p:cNvSpPr>
          <p:nvPr>
            <p:ph type="body" idx="1"/>
          </p:nvPr>
        </p:nvSpPr>
        <p:spPr>
          <a:xfrm>
            <a:off x="2999232" y="2422672"/>
            <a:ext cx="8668512" cy="2215991"/>
          </a:xfrm>
        </p:spPr>
        <p:txBody>
          <a:bodyPr/>
          <a:lstStyle/>
          <a:p>
            <a:pPr marL="342900" indent="-342900">
              <a:buFont typeface="Arial" panose="020B0604020202020204" pitchFamily="34" charset="0"/>
              <a:buChar char="•"/>
            </a:pPr>
            <a:r>
              <a:rPr lang="en-GB" sz="2400" dirty="0"/>
              <a:t>Conditional Formatting: Missing
Filter: Remove
Formula: Performance
Pivot: Summary
Graph: Data Visualization</a:t>
            </a:r>
          </a:p>
          <a:p>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3BCBEC46-5C2E-574F-FBA5-7B3D1BA3F9DD}"/>
              </a:ext>
            </a:extLst>
          </p:cNvPr>
          <p:cNvSpPr>
            <a:spLocks noGrp="1"/>
          </p:cNvSpPr>
          <p:nvPr>
            <p:ph type="body" idx="1"/>
          </p:nvPr>
        </p:nvSpPr>
        <p:spPr>
          <a:xfrm>
            <a:off x="755332" y="1425035"/>
            <a:ext cx="10972800" cy="4431983"/>
          </a:xfrm>
        </p:spPr>
        <p:txBody>
          <a:bodyPr/>
          <a:lstStyle/>
          <a:p>
            <a:pPr marL="285750" indent="-285750">
              <a:buFont typeface="Arial" panose="020B0604020202020204" pitchFamily="34" charset="0"/>
              <a:buChar char="•"/>
            </a:pPr>
            <a:r>
              <a:rPr lang="en-GB" sz="3200" dirty="0"/>
              <a:t>Employee: Naan </a:t>
            </a:r>
            <a:r>
              <a:rPr lang="en-GB" sz="3200" dirty="0" err="1"/>
              <a:t>Mudhalvan</a:t>
            </a:r>
            <a:r>
              <a:rPr lang="en-GB" sz="3200" dirty="0"/>
              <a:t> Portal</a:t>
            </a:r>
          </a:p>
          <a:p>
            <a:pPr marL="285750" indent="-285750">
              <a:buFont typeface="Arial" panose="020B0604020202020204" pitchFamily="34" charset="0"/>
              <a:buChar char="•"/>
            </a:pPr>
            <a:r>
              <a:rPr lang="en-GB" sz="3200" dirty="0"/>
              <a:t>26 features</a:t>
            </a:r>
          </a:p>
          <a:p>
            <a:pPr marL="285750" indent="-285750">
              <a:buFont typeface="Arial" panose="020B0604020202020204" pitchFamily="34" charset="0"/>
              <a:buChar char="•"/>
            </a:pPr>
            <a:r>
              <a:rPr lang="en-GB" sz="3200" dirty="0"/>
              <a:t>9 features</a:t>
            </a:r>
          </a:p>
          <a:p>
            <a:pPr marL="285750" indent="-285750">
              <a:buFont typeface="Arial" panose="020B0604020202020204" pitchFamily="34" charset="0"/>
              <a:buChar char="•"/>
            </a:pPr>
            <a:r>
              <a:rPr lang="en-GB" sz="3200" dirty="0"/>
              <a:t>Employee ID: Numerical Values</a:t>
            </a:r>
          </a:p>
          <a:p>
            <a:pPr marL="285750" indent="-285750">
              <a:buFont typeface="Arial" panose="020B0604020202020204" pitchFamily="34" charset="0"/>
              <a:buChar char="•"/>
            </a:pPr>
            <a:r>
              <a:rPr lang="en-GB" sz="3200" dirty="0"/>
              <a:t>Name: Text</a:t>
            </a:r>
          </a:p>
          <a:p>
            <a:pPr marL="285750" indent="-285750">
              <a:buFont typeface="Arial" panose="020B0604020202020204" pitchFamily="34" charset="0"/>
              <a:buChar char="•"/>
            </a:pPr>
            <a:r>
              <a:rPr lang="en-GB" sz="3200" dirty="0"/>
              <a:t>Employee Type</a:t>
            </a:r>
          </a:p>
          <a:p>
            <a:pPr marL="285750" indent="-285750">
              <a:buFont typeface="Arial" panose="020B0604020202020204" pitchFamily="34" charset="0"/>
              <a:buChar char="•"/>
            </a:pPr>
            <a:r>
              <a:rPr lang="en-GB" sz="3200" dirty="0"/>
              <a:t>Performance level</a:t>
            </a:r>
          </a:p>
          <a:p>
            <a:pPr marL="285750" indent="-285750">
              <a:buFont typeface="Arial" panose="020B0604020202020204" pitchFamily="34" charset="0"/>
              <a:buChar char="•"/>
            </a:pPr>
            <a:r>
              <a:rPr lang="en-GB" sz="3200" dirty="0"/>
              <a:t>Gender: Male and Female</a:t>
            </a:r>
          </a:p>
          <a:p>
            <a:pPr marL="285750" indent="-285750">
              <a:buFont typeface="Arial" panose="020B0604020202020204" pitchFamily="34" charset="0"/>
              <a:buChar char="•"/>
            </a:pPr>
            <a:r>
              <a:rPr lang="en-GB" sz="3200" dirty="0"/>
              <a:t>Employee Rating: Numerical Values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Text Placeholder 10">
            <a:extLst>
              <a:ext uri="{FF2B5EF4-FFF2-40B4-BE49-F238E27FC236}">
                <a16:creationId xmlns:a16="http://schemas.microsoft.com/office/drawing/2014/main" id="{B1539C9D-48C5-FE82-C520-9997D488D2F2}"/>
              </a:ext>
            </a:extLst>
          </p:cNvPr>
          <p:cNvSpPr>
            <a:spLocks noGrp="1"/>
          </p:cNvSpPr>
          <p:nvPr>
            <p:ph type="body" idx="1"/>
          </p:nvPr>
        </p:nvSpPr>
        <p:spPr>
          <a:xfrm>
            <a:off x="2526030" y="2392293"/>
            <a:ext cx="8741664" cy="2255022"/>
          </a:xfrm>
        </p:spPr>
        <p:txBody>
          <a:bodyPr/>
          <a:lstStyle/>
          <a:p>
            <a:pPr algn="just"/>
            <a:r>
              <a:rPr lang="en-GB" sz="2800" dirty="0"/>
              <a:t>=IFS(Z9&gt;=5,”VERY HIGH”,Z9&gt;=4,”HIGH”,Z9&gt;=3,”MED”,TRUE,”LOW”)</a:t>
            </a:r>
          </a:p>
          <a:p>
            <a:pPr algn="just"/>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udhaya9361063865@gmail.com</cp:lastModifiedBy>
  <cp:revision>24</cp:revision>
  <dcterms:created xsi:type="dcterms:W3CDTF">2024-03-29T15:07:22Z</dcterms:created>
  <dcterms:modified xsi:type="dcterms:W3CDTF">2024-08-31T07:01:40Z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