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660"/>
  </p:normalViewPr>
  <p:slideViewPr>
    <p:cSldViewPr snapToGrid="0">
      <p:cViewPr>
        <p:scale>
          <a:sx n="66" d="100"/>
          <a:sy n="66" d="100"/>
        </p:scale>
        <p:origin x="-1560" y="-6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2464956D-3B29-405D-A0A3-955D6F208676}" type="datetimeFigureOut">
              <a:rPr lang="en-IN" smtClean="0"/>
              <a:pPr/>
              <a:t>26-10-2023</a:t>
            </a:fld>
            <a:endParaRPr lang="en-IN"/>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6F7B448D-6057-42CD-B10B-5462030F504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64956D-3B29-405D-A0A3-955D6F208676}" type="datetimeFigureOut">
              <a:rPr lang="en-IN" smtClean="0"/>
              <a:pPr/>
              <a:t>26-10-2023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F7B448D-6057-42CD-B10B-5462030F504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2464956D-3B29-405D-A0A3-955D6F208676}" type="datetimeFigureOut">
              <a:rPr lang="en-IN" smtClean="0"/>
              <a:pPr/>
              <a:t>26-10-2023</a:t>
            </a:fld>
            <a:endParaRPr lang="en-IN"/>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6F7B448D-6057-42CD-B10B-5462030F504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64956D-3B29-405D-A0A3-955D6F208676}" type="datetimeFigureOut">
              <a:rPr lang="en-IN" smtClean="0"/>
              <a:pPr/>
              <a:t>26-10-2023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F7B448D-6057-42CD-B10B-5462030F504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2464956D-3B29-405D-A0A3-955D6F208676}" type="datetimeFigureOut">
              <a:rPr lang="en-IN" smtClean="0"/>
              <a:pPr/>
              <a:t>26-10-2023</a:t>
            </a:fld>
            <a:endParaRPr lang="en-IN"/>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8978603" y="6555112"/>
            <a:ext cx="784448" cy="228600"/>
          </a:xfrm>
        </p:spPr>
        <p:txBody>
          <a:bodyPr/>
          <a:lstStyle>
            <a:extLst/>
          </a:lstStyle>
          <a:p>
            <a:fld id="{6F7B448D-6057-42CD-B10B-5462030F504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64956D-3B29-405D-A0A3-955D6F208676}" type="datetimeFigureOut">
              <a:rPr lang="en-IN" smtClean="0"/>
              <a:pPr/>
              <a:t>26-10-2023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F7B448D-6057-42CD-B10B-5462030F504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464956D-3B29-405D-A0A3-955D6F208676}" type="datetimeFigureOut">
              <a:rPr lang="en-IN" smtClean="0"/>
              <a:pPr/>
              <a:t>26-10-2023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F7B448D-6057-42CD-B10B-5462030F504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464956D-3B29-405D-A0A3-955D6F208676}" type="datetimeFigureOut">
              <a:rPr lang="en-IN" smtClean="0"/>
              <a:pPr/>
              <a:t>26-10-2023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F7B448D-6057-42CD-B10B-5462030F504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464956D-3B29-405D-A0A3-955D6F208676}" type="datetimeFigureOut">
              <a:rPr lang="en-IN" smtClean="0"/>
              <a:pPr/>
              <a:t>26-10-2023</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6F7B448D-6057-42CD-B10B-5462030F504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64956D-3B29-405D-A0A3-955D6F208676}" type="datetimeFigureOut">
              <a:rPr lang="en-IN" smtClean="0"/>
              <a:pPr/>
              <a:t>26-10-2023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F7B448D-6057-42CD-B10B-5462030F504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464956D-3B29-405D-A0A3-955D6F208676}" type="datetimeFigureOut">
              <a:rPr lang="en-IN" smtClean="0"/>
              <a:pPr/>
              <a:t>26-10-2023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F7B448D-6057-42CD-B10B-5462030F504E}" type="slidenum">
              <a:rPr lang="en-IN" smtClean="0"/>
              <a:pPr/>
              <a:t>‹#›</a:t>
            </a:fld>
            <a:endParaRPr lang="en-IN"/>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2464956D-3B29-405D-A0A3-955D6F208676}" type="datetimeFigureOut">
              <a:rPr lang="en-IN" smtClean="0"/>
              <a:pPr/>
              <a:t>26-10-2023</a:t>
            </a:fld>
            <a:endParaRPr lang="en-IN"/>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F7B448D-6057-42CD-B10B-5462030F504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p:cNvPicPr>
            <a:picLocks noChangeAspect="1"/>
          </p:cNvPicPr>
          <p:nvPr/>
        </p:nvPicPr>
        <p:blipFill>
          <a:blip r:embed="rId2" cstate="print">
            <a:lum bright="-16000" contrast="-16000"/>
          </a:blip>
          <a:stretch>
            <a:fillRect/>
          </a:stretch>
        </p:blipFill>
        <p:spPr>
          <a:xfrm>
            <a:off x="0" y="1"/>
            <a:ext cx="12210250" cy="6857999"/>
          </a:xfrm>
          <a:prstGeom prst="rect">
            <a:avLst/>
          </a:prstGeom>
        </p:spPr>
      </p:pic>
      <p:sp>
        <p:nvSpPr>
          <p:cNvPr id="3" name="Subtitle 2">
            <a:extLst>
              <a:ext uri="{FF2B5EF4-FFF2-40B4-BE49-F238E27FC236}">
                <a16:creationId xmlns:a16="http://schemas.microsoft.com/office/drawing/2014/main" xmlns="" id="{1F89CF67-1997-D49F-BEF7-EE8CA3BFDD7B}"/>
              </a:ext>
            </a:extLst>
          </p:cNvPr>
          <p:cNvSpPr>
            <a:spLocks noGrp="1"/>
          </p:cNvSpPr>
          <p:nvPr>
            <p:ph type="subTitle" idx="1"/>
          </p:nvPr>
        </p:nvSpPr>
        <p:spPr>
          <a:xfrm>
            <a:off x="763929" y="150471"/>
            <a:ext cx="10572765" cy="5760472"/>
          </a:xfrm>
          <a:noFill/>
          <a:ln>
            <a:noFill/>
          </a:ln>
          <a:effectLst/>
        </p:spPr>
        <p:txBody>
          <a:bodyPr>
            <a:normAutofit fontScale="92500" lnSpcReduction="10000"/>
          </a:bodyPr>
          <a:lstStyle/>
          <a:p>
            <a:r>
              <a:rPr lang="en-IN" sz="71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HOUSE PRICE PREDICTION USING ML</a:t>
            </a:r>
            <a:endParaRPr lang="en-IN" sz="71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l"/>
            <a:endParaRPr lang="en-IN" b="1" i="1" dirty="0" smtClean="0"/>
          </a:p>
          <a:p>
            <a:pPr algn="l"/>
            <a:endParaRPr lang="en-IN" b="1" i="1" dirty="0" smtClean="0"/>
          </a:p>
          <a:p>
            <a:pPr algn="l"/>
            <a:endParaRPr lang="en-IN" b="1" i="1" dirty="0" smtClean="0"/>
          </a:p>
          <a:p>
            <a:pPr algn="l"/>
            <a:endParaRPr lang="en-IN" b="1" i="1" dirty="0" smtClean="0"/>
          </a:p>
          <a:p>
            <a:pPr algn="l"/>
            <a:endParaRPr lang="en-IN" b="1" i="1" dirty="0" smtClean="0"/>
          </a:p>
          <a:p>
            <a:pPr algn="l"/>
            <a:r>
              <a:rPr lang="en-IN" b="1" i="1" dirty="0" smtClean="0">
                <a:solidFill>
                  <a:schemeClr val="bg1"/>
                </a:solidFill>
              </a:rPr>
              <a:t>						Name</a:t>
            </a:r>
            <a:r>
              <a:rPr lang="en-IN" b="1" i="1" dirty="0">
                <a:solidFill>
                  <a:schemeClr val="bg1"/>
                </a:solidFill>
              </a:rPr>
              <a:t>	</a:t>
            </a:r>
            <a:r>
              <a:rPr lang="en-IN" b="1" i="1" dirty="0" smtClean="0">
                <a:solidFill>
                  <a:schemeClr val="bg1"/>
                </a:solidFill>
              </a:rPr>
              <a:t>: K. V. </a:t>
            </a:r>
            <a:r>
              <a:rPr lang="en-IN" b="1" i="1" dirty="0" err="1" smtClean="0">
                <a:solidFill>
                  <a:schemeClr val="bg1"/>
                </a:solidFill>
              </a:rPr>
              <a:t>UdhayaBhaskar</a:t>
            </a:r>
            <a:r>
              <a:rPr lang="en-IN" b="1" i="1" dirty="0" smtClean="0">
                <a:solidFill>
                  <a:schemeClr val="bg1"/>
                </a:solidFill>
              </a:rPr>
              <a:t> </a:t>
            </a:r>
          </a:p>
          <a:p>
            <a:pPr algn="l"/>
            <a:r>
              <a:rPr lang="en-IN" b="1" i="1" dirty="0" smtClean="0">
                <a:solidFill>
                  <a:schemeClr val="bg1"/>
                </a:solidFill>
              </a:rPr>
              <a:t>						</a:t>
            </a:r>
            <a:r>
              <a:rPr lang="en-IN" b="1" i="1" dirty="0" err="1" smtClean="0">
                <a:solidFill>
                  <a:schemeClr val="bg1"/>
                </a:solidFill>
              </a:rPr>
              <a:t>Reg</a:t>
            </a:r>
            <a:r>
              <a:rPr lang="en-IN" b="1" i="1" dirty="0" smtClean="0">
                <a:solidFill>
                  <a:schemeClr val="bg1"/>
                </a:solidFill>
              </a:rPr>
              <a:t> </a:t>
            </a:r>
            <a:r>
              <a:rPr lang="en-IN" b="1" i="1" dirty="0" smtClean="0">
                <a:solidFill>
                  <a:schemeClr val="bg1"/>
                </a:solidFill>
              </a:rPr>
              <a:t>No	</a:t>
            </a:r>
            <a:r>
              <a:rPr lang="en-IN" b="1" i="1" dirty="0" smtClean="0">
                <a:solidFill>
                  <a:schemeClr val="bg1"/>
                </a:solidFill>
              </a:rPr>
              <a:t>:513521104052</a:t>
            </a:r>
            <a:endParaRPr lang="en-IN" b="1" i="1" dirty="0">
              <a:solidFill>
                <a:schemeClr val="bg1"/>
              </a:solidFill>
            </a:endParaRPr>
          </a:p>
          <a:p>
            <a:pPr algn="l"/>
            <a:r>
              <a:rPr lang="en-IN" b="1" i="1" dirty="0" smtClean="0">
                <a:solidFill>
                  <a:schemeClr val="bg1"/>
                </a:solidFill>
              </a:rPr>
              <a:t>						NM </a:t>
            </a:r>
            <a:r>
              <a:rPr lang="en-IN" b="1" i="1" dirty="0">
                <a:solidFill>
                  <a:schemeClr val="bg1"/>
                </a:solidFill>
              </a:rPr>
              <a:t>Id	</a:t>
            </a:r>
            <a:r>
              <a:rPr lang="en-IN" b="1" i="1" dirty="0" smtClean="0">
                <a:solidFill>
                  <a:schemeClr val="bg1"/>
                </a:solidFill>
              </a:rPr>
              <a:t>:au513521104052</a:t>
            </a:r>
            <a:endParaRPr lang="en-IN" b="1" i="1" dirty="0">
              <a:solidFill>
                <a:schemeClr val="bg1"/>
              </a:solidFill>
            </a:endParaRPr>
          </a:p>
          <a:p>
            <a:pPr algn="l"/>
            <a:r>
              <a:rPr lang="en-IN" b="1" i="1" dirty="0" smtClean="0">
                <a:solidFill>
                  <a:schemeClr val="bg1"/>
                </a:solidFill>
              </a:rPr>
              <a:t>						Dept</a:t>
            </a:r>
            <a:r>
              <a:rPr lang="en-IN" b="1" i="1" dirty="0">
                <a:solidFill>
                  <a:schemeClr val="bg1"/>
                </a:solidFill>
              </a:rPr>
              <a:t>	</a:t>
            </a:r>
            <a:r>
              <a:rPr lang="en-IN" b="1" i="1" dirty="0" smtClean="0">
                <a:solidFill>
                  <a:schemeClr val="bg1"/>
                </a:solidFill>
              </a:rPr>
              <a:t>:B.E. CSE</a:t>
            </a:r>
            <a:endParaRPr lang="en-IN" b="1" i="1" dirty="0">
              <a:solidFill>
                <a:schemeClr val="bg1"/>
              </a:solidFill>
            </a:endParaRPr>
          </a:p>
          <a:p>
            <a:pPr algn="l"/>
            <a:r>
              <a:rPr lang="en-IN" b="1" i="1" dirty="0" smtClean="0">
                <a:solidFill>
                  <a:schemeClr val="bg1"/>
                </a:solidFill>
              </a:rPr>
              <a:t>						Year</a:t>
            </a:r>
            <a:r>
              <a:rPr lang="en-IN" b="1" i="1" dirty="0">
                <a:solidFill>
                  <a:schemeClr val="bg1"/>
                </a:solidFill>
              </a:rPr>
              <a:t>	</a:t>
            </a:r>
            <a:r>
              <a:rPr lang="en-IN" b="1" i="1" dirty="0" smtClean="0">
                <a:solidFill>
                  <a:schemeClr val="bg1"/>
                </a:solidFill>
              </a:rPr>
              <a:t>: </a:t>
            </a:r>
            <a:r>
              <a:rPr lang="en-IN" b="1" i="1" dirty="0" err="1" smtClean="0">
                <a:solidFill>
                  <a:schemeClr val="bg1"/>
                </a:solidFill>
              </a:rPr>
              <a:t>IIIrd</a:t>
            </a:r>
            <a:r>
              <a:rPr lang="en-IN" b="1" i="1" dirty="0" smtClean="0">
                <a:solidFill>
                  <a:schemeClr val="bg1"/>
                </a:solidFill>
              </a:rPr>
              <a:t> yr</a:t>
            </a:r>
            <a:endParaRPr lang="en-IN" b="1" i="1" dirty="0">
              <a:solidFill>
                <a:schemeClr val="bg1"/>
              </a:solidFill>
            </a:endParaRPr>
          </a:p>
          <a:p>
            <a:pPr algn="l"/>
            <a:r>
              <a:rPr lang="en-IN" b="1" i="1" dirty="0" smtClean="0">
                <a:solidFill>
                  <a:schemeClr val="bg1"/>
                </a:solidFill>
              </a:rPr>
              <a:t>						E-mail Id: udhayabhaskar529@gmail.com</a:t>
            </a:r>
            <a:endParaRPr lang="en-IN" b="1" i="1" dirty="0">
              <a:solidFill>
                <a:schemeClr val="bg1"/>
              </a:solidFill>
            </a:endParaRPr>
          </a:p>
          <a:p>
            <a:pPr algn="l"/>
            <a:endParaRPr lang="en-IN" b="1" i="1" dirty="0"/>
          </a:p>
        </p:txBody>
      </p:sp>
    </p:spTree>
    <p:extLst>
      <p:ext uri="{BB962C8B-B14F-4D97-AF65-F5344CB8AC3E}">
        <p14:creationId xmlns:p14="http://schemas.microsoft.com/office/powerpoint/2010/main" xmlns="" val="2179491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
          <p:cNvPicPr>
            <a:picLocks noChangeAspect="1"/>
          </p:cNvPicPr>
          <p:nvPr/>
        </p:nvPicPr>
        <p:blipFill>
          <a:blip r:embed="rId2" cstate="print">
            <a:lum bright="-22000" contrast="-12000"/>
          </a:blip>
          <a:stretch>
            <a:fillRect/>
          </a:stretch>
        </p:blipFill>
        <p:spPr>
          <a:xfrm>
            <a:off x="1" y="-16125"/>
            <a:ext cx="12192000" cy="6874125"/>
          </a:xfrm>
          <a:prstGeom prst="rect">
            <a:avLst/>
          </a:prstGeom>
        </p:spPr>
      </p:pic>
      <p:sp>
        <p:nvSpPr>
          <p:cNvPr id="3" name="Content Placeholder 2">
            <a:extLst>
              <a:ext uri="{FF2B5EF4-FFF2-40B4-BE49-F238E27FC236}">
                <a16:creationId xmlns:a16="http://schemas.microsoft.com/office/drawing/2014/main" xmlns="" id="{546BFE7C-92F4-7E42-8905-4C364372336F}"/>
              </a:ext>
            </a:extLst>
          </p:cNvPr>
          <p:cNvSpPr>
            <a:spLocks noGrp="1"/>
          </p:cNvSpPr>
          <p:nvPr>
            <p:ph idx="1"/>
          </p:nvPr>
        </p:nvSpPr>
        <p:spPr>
          <a:xfrm>
            <a:off x="862476" y="315589"/>
            <a:ext cx="10515600" cy="6230867"/>
          </a:xfrm>
        </p:spPr>
        <p:txBody>
          <a:bodyPr>
            <a:normAutofit/>
          </a:bodyPr>
          <a:lstStyle/>
          <a:p>
            <a:pPr>
              <a:buNone/>
            </a:pPr>
            <a:r>
              <a:rPr lang="en-IN" sz="1100" b="1" dirty="0" smtClean="0">
                <a:solidFill>
                  <a:schemeClr val="bg1"/>
                </a:solidFill>
              </a:rPr>
              <a:t>def </a:t>
            </a:r>
            <a:r>
              <a:rPr lang="en-IN" sz="1100" b="1" dirty="0" err="1" smtClean="0">
                <a:solidFill>
                  <a:schemeClr val="bg1"/>
                </a:solidFill>
              </a:rPr>
              <a:t>break_down</a:t>
            </a:r>
            <a:r>
              <a:rPr lang="en-IN" sz="1100" b="1" dirty="0" smtClean="0">
                <a:solidFill>
                  <a:schemeClr val="bg1"/>
                </a:solidFill>
              </a:rPr>
              <a:t>(</a:t>
            </a:r>
            <a:r>
              <a:rPr lang="en-IN" sz="1100" b="1" dirty="0" err="1" smtClean="0">
                <a:solidFill>
                  <a:schemeClr val="bg1"/>
                </a:solidFill>
              </a:rPr>
              <a:t>df</a:t>
            </a:r>
            <a:r>
              <a:rPr lang="en-IN" sz="1100" b="1" dirty="0" smtClean="0">
                <a:solidFill>
                  <a:schemeClr val="bg1"/>
                </a:solidFill>
              </a:rPr>
              <a:t>):</a:t>
            </a:r>
          </a:p>
          <a:p>
            <a:pPr>
              <a:buNone/>
            </a:pPr>
            <a:r>
              <a:rPr lang="en-IN" sz="1100" b="1" dirty="0" smtClean="0">
                <a:solidFill>
                  <a:schemeClr val="bg1"/>
                </a:solidFill>
              </a:rPr>
              <a:t>    X = </a:t>
            </a:r>
            <a:r>
              <a:rPr lang="en-IN" sz="1100" b="1" dirty="0" err="1" smtClean="0">
                <a:solidFill>
                  <a:schemeClr val="bg1"/>
                </a:solidFill>
              </a:rPr>
              <a:t>pd.DataFrame</a:t>
            </a:r>
            <a:r>
              <a:rPr lang="en-IN" sz="1100" b="1" dirty="0" smtClean="0">
                <a:solidFill>
                  <a:schemeClr val="bg1"/>
                </a:solidFill>
              </a:rPr>
              <a:t>()</a:t>
            </a:r>
          </a:p>
          <a:p>
            <a:pPr>
              <a:buNone/>
            </a:pPr>
            <a:r>
              <a:rPr lang="en-IN" sz="1100" b="1" dirty="0" smtClean="0">
                <a:solidFill>
                  <a:schemeClr val="bg1"/>
                </a:solidFill>
              </a:rPr>
              <a:t>    X["</a:t>
            </a:r>
            <a:r>
              <a:rPr lang="en-IN" sz="1100" b="1" dirty="0" err="1" smtClean="0">
                <a:solidFill>
                  <a:schemeClr val="bg1"/>
                </a:solidFill>
              </a:rPr>
              <a:t>MSClass</a:t>
            </a:r>
            <a:r>
              <a:rPr lang="en-IN" sz="1100" b="1" dirty="0" smtClean="0">
                <a:solidFill>
                  <a:schemeClr val="bg1"/>
                </a:solidFill>
              </a:rPr>
              <a:t>"] = </a:t>
            </a:r>
            <a:r>
              <a:rPr lang="en-IN" sz="1100" b="1" dirty="0" err="1" smtClean="0">
                <a:solidFill>
                  <a:schemeClr val="bg1"/>
                </a:solidFill>
              </a:rPr>
              <a:t>df.MSSubClass.str.split</a:t>
            </a:r>
            <a:r>
              <a:rPr lang="en-IN" sz="1100" b="1" dirty="0" smtClean="0">
                <a:solidFill>
                  <a:schemeClr val="bg1"/>
                </a:solidFill>
              </a:rPr>
              <a:t>("_", n=1, expand=True)[0]</a:t>
            </a:r>
          </a:p>
          <a:p>
            <a:pPr>
              <a:buNone/>
            </a:pPr>
            <a:r>
              <a:rPr lang="en-IN" sz="1100" b="1" dirty="0" smtClean="0">
                <a:solidFill>
                  <a:schemeClr val="bg1"/>
                </a:solidFill>
              </a:rPr>
              <a:t>    return X</a:t>
            </a:r>
          </a:p>
          <a:p>
            <a:pPr>
              <a:buNone/>
            </a:pPr>
            <a:r>
              <a:rPr lang="en-IN" sz="1100" b="1" dirty="0" smtClean="0">
                <a:solidFill>
                  <a:schemeClr val="bg1"/>
                </a:solidFill>
              </a:rPr>
              <a:t>    def </a:t>
            </a:r>
            <a:r>
              <a:rPr lang="en-IN" sz="1100" b="1" dirty="0" err="1" smtClean="0">
                <a:solidFill>
                  <a:schemeClr val="bg1"/>
                </a:solidFill>
              </a:rPr>
              <a:t>group_transforms</a:t>
            </a:r>
            <a:r>
              <a:rPr lang="en-IN" sz="1100" b="1" dirty="0" smtClean="0">
                <a:solidFill>
                  <a:schemeClr val="bg1"/>
                </a:solidFill>
              </a:rPr>
              <a:t>(</a:t>
            </a:r>
            <a:r>
              <a:rPr lang="en-IN" sz="1100" b="1" dirty="0" err="1" smtClean="0">
                <a:solidFill>
                  <a:schemeClr val="bg1"/>
                </a:solidFill>
              </a:rPr>
              <a:t>df</a:t>
            </a:r>
            <a:r>
              <a:rPr lang="en-IN" sz="1100" b="1" dirty="0" smtClean="0">
                <a:solidFill>
                  <a:schemeClr val="bg1"/>
                </a:solidFill>
              </a:rPr>
              <a:t>):</a:t>
            </a:r>
          </a:p>
          <a:p>
            <a:pPr>
              <a:buNone/>
            </a:pPr>
            <a:r>
              <a:rPr lang="en-IN" sz="1100" b="1" dirty="0" smtClean="0">
                <a:solidFill>
                  <a:schemeClr val="bg1"/>
                </a:solidFill>
              </a:rPr>
              <a:t>    X = </a:t>
            </a:r>
            <a:r>
              <a:rPr lang="en-IN" sz="1100" b="1" dirty="0" err="1" smtClean="0">
                <a:solidFill>
                  <a:schemeClr val="bg1"/>
                </a:solidFill>
              </a:rPr>
              <a:t>pd.DataFrame</a:t>
            </a:r>
            <a:r>
              <a:rPr lang="en-IN" sz="1100" b="1" dirty="0" smtClean="0">
                <a:solidFill>
                  <a:schemeClr val="bg1"/>
                </a:solidFill>
              </a:rPr>
              <a:t>()</a:t>
            </a:r>
          </a:p>
          <a:p>
            <a:pPr>
              <a:buNone/>
            </a:pPr>
            <a:r>
              <a:rPr lang="en-IN" sz="1100" b="1" dirty="0" smtClean="0">
                <a:solidFill>
                  <a:schemeClr val="bg1"/>
                </a:solidFill>
              </a:rPr>
              <a:t>    X["</a:t>
            </a:r>
            <a:r>
              <a:rPr lang="en-IN" sz="1100" b="1" dirty="0" err="1" smtClean="0">
                <a:solidFill>
                  <a:schemeClr val="bg1"/>
                </a:solidFill>
              </a:rPr>
              <a:t>MedNhbdArea</a:t>
            </a:r>
            <a:r>
              <a:rPr lang="en-IN" sz="1100" b="1" dirty="0" smtClean="0">
                <a:solidFill>
                  <a:schemeClr val="bg1"/>
                </a:solidFill>
              </a:rPr>
              <a:t>"] = </a:t>
            </a:r>
            <a:r>
              <a:rPr lang="en-IN" sz="1100" b="1" dirty="0" err="1" smtClean="0">
                <a:solidFill>
                  <a:schemeClr val="bg1"/>
                </a:solidFill>
              </a:rPr>
              <a:t>df.groupby</a:t>
            </a:r>
            <a:r>
              <a:rPr lang="en-IN" sz="1100" b="1" dirty="0" smtClean="0">
                <a:solidFill>
                  <a:schemeClr val="bg1"/>
                </a:solidFill>
              </a:rPr>
              <a:t>("</a:t>
            </a:r>
            <a:r>
              <a:rPr lang="en-IN" sz="1100" b="1" dirty="0" err="1" smtClean="0">
                <a:solidFill>
                  <a:schemeClr val="bg1"/>
                </a:solidFill>
              </a:rPr>
              <a:t>Neighborhood</a:t>
            </a:r>
            <a:r>
              <a:rPr lang="en-IN" sz="1100" b="1" dirty="0" smtClean="0">
                <a:solidFill>
                  <a:schemeClr val="bg1"/>
                </a:solidFill>
              </a:rPr>
              <a:t>")["</a:t>
            </a:r>
            <a:r>
              <a:rPr lang="en-IN" sz="1100" b="1" dirty="0" err="1" smtClean="0">
                <a:solidFill>
                  <a:schemeClr val="bg1"/>
                </a:solidFill>
              </a:rPr>
              <a:t>GrLivArea</a:t>
            </a:r>
            <a:r>
              <a:rPr lang="en-IN" sz="1100" b="1" dirty="0" smtClean="0">
                <a:solidFill>
                  <a:schemeClr val="bg1"/>
                </a:solidFill>
              </a:rPr>
              <a:t>"].transform("median")</a:t>
            </a:r>
          </a:p>
          <a:p>
            <a:pPr>
              <a:buNone/>
            </a:pPr>
            <a:r>
              <a:rPr lang="en-IN" sz="1100" b="1" dirty="0" smtClean="0">
                <a:solidFill>
                  <a:schemeClr val="bg1"/>
                </a:solidFill>
              </a:rPr>
              <a:t>    return </a:t>
            </a:r>
            <a:r>
              <a:rPr lang="en-IN" sz="1100" b="1" dirty="0" smtClean="0">
                <a:solidFill>
                  <a:schemeClr val="bg1"/>
                </a:solidFill>
              </a:rPr>
              <a:t>X</a:t>
            </a:r>
          </a:p>
          <a:p>
            <a:pPr>
              <a:buNone/>
            </a:pPr>
            <a:r>
              <a:rPr lang="en-US" b="1" u="sng" dirty="0" smtClean="0">
                <a:solidFill>
                  <a:schemeClr val="bg1"/>
                </a:solidFill>
              </a:rPr>
              <a:t> </a:t>
            </a:r>
            <a:r>
              <a:rPr lang="en-US" sz="2400" b="1" i="1" u="sng" dirty="0" smtClean="0">
                <a:solidFill>
                  <a:schemeClr val="bg1"/>
                </a:solidFill>
              </a:rPr>
              <a:t>k-Means Clus</a:t>
            </a:r>
            <a:r>
              <a:rPr lang="en-US" sz="2200" b="1" i="1" u="sng" dirty="0" smtClean="0">
                <a:solidFill>
                  <a:schemeClr val="bg1"/>
                </a:solidFill>
              </a:rPr>
              <a:t>tering</a:t>
            </a:r>
            <a:endParaRPr lang="en-US" sz="2400" b="1" i="1" u="sng" dirty="0" smtClean="0">
              <a:solidFill>
                <a:schemeClr val="bg1"/>
              </a:solidFill>
            </a:endParaRPr>
          </a:p>
          <a:p>
            <a:r>
              <a:rPr lang="en-US" sz="1600" b="1" dirty="0" smtClean="0">
                <a:solidFill>
                  <a:schemeClr val="bg1"/>
                </a:solidFill>
              </a:rPr>
              <a:t>        </a:t>
            </a:r>
            <a:r>
              <a:rPr lang="en-US" sz="1200" b="1" dirty="0" smtClean="0">
                <a:solidFill>
                  <a:schemeClr val="bg1"/>
                </a:solidFill>
              </a:rPr>
              <a:t>The </a:t>
            </a:r>
            <a:r>
              <a:rPr lang="en-US" sz="1200" b="1" dirty="0" smtClean="0">
                <a:solidFill>
                  <a:schemeClr val="bg1"/>
                </a:solidFill>
              </a:rPr>
              <a:t>first unsupervised algorithm we used to create features was k-means clustering. We saw that you could either </a:t>
            </a:r>
            <a:r>
              <a:rPr lang="en-US" sz="1200" b="1" dirty="0" smtClean="0">
                <a:solidFill>
                  <a:schemeClr val="bg1"/>
                </a:solidFill>
              </a:rPr>
              <a:t>us the </a:t>
            </a:r>
            <a:r>
              <a:rPr lang="en-US" sz="1200" b="1" dirty="0" smtClean="0">
                <a:solidFill>
                  <a:schemeClr val="bg1"/>
                </a:solidFill>
              </a:rPr>
              <a:t>cluster labels as a feature (a column with 0, 1, 2, ...) or you could use the distance of the observations to each cluster. We saw how these features can sometimes be effective at untangling complicated spatial relationships.</a:t>
            </a:r>
            <a:endParaRPr lang="en-IN" sz="1200" b="1" dirty="0" smtClean="0">
              <a:solidFill>
                <a:schemeClr val="bg1"/>
              </a:solidFill>
            </a:endParaRPr>
          </a:p>
          <a:p>
            <a:pPr>
              <a:buNone/>
            </a:pPr>
            <a:r>
              <a:rPr lang="en-IN" sz="1100" b="1" dirty="0" smtClean="0">
                <a:solidFill>
                  <a:schemeClr val="bg1"/>
                </a:solidFill>
              </a:rPr>
              <a:t>def </a:t>
            </a:r>
            <a:r>
              <a:rPr lang="en-IN" sz="1100" b="1" dirty="0" err="1" smtClean="0">
                <a:solidFill>
                  <a:schemeClr val="bg1"/>
                </a:solidFill>
              </a:rPr>
              <a:t>cluster_distance</a:t>
            </a:r>
            <a:r>
              <a:rPr lang="en-IN" sz="1100" b="1" dirty="0" smtClean="0">
                <a:solidFill>
                  <a:schemeClr val="bg1"/>
                </a:solidFill>
              </a:rPr>
              <a:t>(</a:t>
            </a:r>
            <a:r>
              <a:rPr lang="en-IN" sz="1100" b="1" dirty="0" err="1" smtClean="0">
                <a:solidFill>
                  <a:schemeClr val="bg1"/>
                </a:solidFill>
              </a:rPr>
              <a:t>df</a:t>
            </a:r>
            <a:r>
              <a:rPr lang="en-IN" sz="1100" b="1" dirty="0" smtClean="0">
                <a:solidFill>
                  <a:schemeClr val="bg1"/>
                </a:solidFill>
              </a:rPr>
              <a:t>, features, </a:t>
            </a:r>
            <a:r>
              <a:rPr lang="en-IN" sz="1100" b="1" dirty="0" err="1" smtClean="0">
                <a:solidFill>
                  <a:schemeClr val="bg1"/>
                </a:solidFill>
              </a:rPr>
              <a:t>n_clusters</a:t>
            </a:r>
            <a:r>
              <a:rPr lang="en-IN" sz="1100" b="1" dirty="0" smtClean="0">
                <a:solidFill>
                  <a:schemeClr val="bg1"/>
                </a:solidFill>
              </a:rPr>
              <a:t>=20):</a:t>
            </a:r>
            <a:endParaRPr lang="en-IN" sz="1200" b="1" dirty="0" smtClean="0">
              <a:solidFill>
                <a:schemeClr val="bg1"/>
              </a:solidFill>
            </a:endParaRPr>
          </a:p>
          <a:p>
            <a:pPr>
              <a:buNone/>
            </a:pPr>
            <a:r>
              <a:rPr lang="en-IN" sz="1200" b="1" dirty="0" smtClean="0">
                <a:solidFill>
                  <a:schemeClr val="bg1"/>
                </a:solidFill>
              </a:rPr>
              <a:t>    X = </a:t>
            </a:r>
            <a:r>
              <a:rPr lang="en-IN" sz="1200" b="1" dirty="0" err="1" smtClean="0">
                <a:solidFill>
                  <a:schemeClr val="bg1"/>
                </a:solidFill>
              </a:rPr>
              <a:t>df.copy</a:t>
            </a:r>
            <a:r>
              <a:rPr lang="en-IN" sz="1200" b="1" dirty="0" smtClean="0">
                <a:solidFill>
                  <a:schemeClr val="bg1"/>
                </a:solidFill>
              </a:rPr>
              <a:t>()</a:t>
            </a:r>
          </a:p>
          <a:p>
            <a:pPr>
              <a:buNone/>
            </a:pPr>
            <a:r>
              <a:rPr lang="en-IN" sz="1200" b="1" dirty="0" smtClean="0">
                <a:solidFill>
                  <a:schemeClr val="bg1"/>
                </a:solidFill>
              </a:rPr>
              <a:t>    </a:t>
            </a:r>
            <a:r>
              <a:rPr lang="en-IN" sz="1200" b="1" dirty="0" err="1" smtClean="0">
                <a:solidFill>
                  <a:schemeClr val="bg1"/>
                </a:solidFill>
              </a:rPr>
              <a:t>X_scaled</a:t>
            </a:r>
            <a:r>
              <a:rPr lang="en-IN" sz="1200" b="1" dirty="0" smtClean="0">
                <a:solidFill>
                  <a:schemeClr val="bg1"/>
                </a:solidFill>
              </a:rPr>
              <a:t> = X.loc[:, features]</a:t>
            </a:r>
          </a:p>
          <a:p>
            <a:pPr>
              <a:buNone/>
            </a:pPr>
            <a:r>
              <a:rPr lang="en-IN" sz="1200" b="1" dirty="0" smtClean="0">
                <a:solidFill>
                  <a:schemeClr val="bg1"/>
                </a:solidFill>
              </a:rPr>
              <a:t>    </a:t>
            </a:r>
            <a:r>
              <a:rPr lang="en-IN" sz="1200" b="1" dirty="0" err="1" smtClean="0">
                <a:solidFill>
                  <a:schemeClr val="bg1"/>
                </a:solidFill>
              </a:rPr>
              <a:t>X_scaled</a:t>
            </a:r>
            <a:r>
              <a:rPr lang="en-IN" sz="1200" b="1" dirty="0" smtClean="0">
                <a:solidFill>
                  <a:schemeClr val="bg1"/>
                </a:solidFill>
              </a:rPr>
              <a:t> = (</a:t>
            </a:r>
            <a:r>
              <a:rPr lang="en-IN" sz="1200" b="1" dirty="0" err="1" smtClean="0">
                <a:solidFill>
                  <a:schemeClr val="bg1"/>
                </a:solidFill>
              </a:rPr>
              <a:t>X_scaled</a:t>
            </a:r>
            <a:r>
              <a:rPr lang="en-IN" sz="1200" b="1" dirty="0" smtClean="0">
                <a:solidFill>
                  <a:schemeClr val="bg1"/>
                </a:solidFill>
              </a:rPr>
              <a:t> - </a:t>
            </a:r>
            <a:r>
              <a:rPr lang="en-IN" sz="1200" b="1" dirty="0" err="1" smtClean="0">
                <a:solidFill>
                  <a:schemeClr val="bg1"/>
                </a:solidFill>
              </a:rPr>
              <a:t>X_scaled.mean</a:t>
            </a:r>
            <a:r>
              <a:rPr lang="en-IN" sz="1200" b="1" dirty="0" smtClean="0">
                <a:solidFill>
                  <a:schemeClr val="bg1"/>
                </a:solidFill>
              </a:rPr>
              <a:t>(axis=0)) / X_scaled.std(axis=0)</a:t>
            </a:r>
          </a:p>
          <a:p>
            <a:pPr>
              <a:buNone/>
            </a:pPr>
            <a:r>
              <a:rPr lang="en-IN" sz="1200" b="1" dirty="0" smtClean="0">
                <a:solidFill>
                  <a:schemeClr val="bg1"/>
                </a:solidFill>
              </a:rPr>
              <a:t>    </a:t>
            </a:r>
            <a:r>
              <a:rPr lang="en-IN" sz="1200" b="1" dirty="0" err="1" smtClean="0">
                <a:solidFill>
                  <a:schemeClr val="bg1"/>
                </a:solidFill>
              </a:rPr>
              <a:t>kmeans</a:t>
            </a:r>
            <a:r>
              <a:rPr lang="en-IN" sz="1200" b="1" dirty="0" smtClean="0">
                <a:solidFill>
                  <a:schemeClr val="bg1"/>
                </a:solidFill>
              </a:rPr>
              <a:t> = </a:t>
            </a:r>
            <a:r>
              <a:rPr lang="en-IN" sz="1200" b="1" dirty="0" err="1" smtClean="0">
                <a:solidFill>
                  <a:schemeClr val="bg1"/>
                </a:solidFill>
              </a:rPr>
              <a:t>KMeans</a:t>
            </a:r>
            <a:r>
              <a:rPr lang="en-IN" sz="1200" b="1" dirty="0" smtClean="0">
                <a:solidFill>
                  <a:schemeClr val="bg1"/>
                </a:solidFill>
              </a:rPr>
              <a:t>(</a:t>
            </a:r>
            <a:r>
              <a:rPr lang="en-IN" sz="1200" b="1" dirty="0" err="1" smtClean="0">
                <a:solidFill>
                  <a:schemeClr val="bg1"/>
                </a:solidFill>
              </a:rPr>
              <a:t>n_clusters</a:t>
            </a:r>
            <a:r>
              <a:rPr lang="en-IN" sz="1200" b="1" dirty="0" smtClean="0">
                <a:solidFill>
                  <a:schemeClr val="bg1"/>
                </a:solidFill>
              </a:rPr>
              <a:t>=20, </a:t>
            </a:r>
            <a:r>
              <a:rPr lang="en-IN" sz="1200" b="1" dirty="0" err="1" smtClean="0">
                <a:solidFill>
                  <a:schemeClr val="bg1"/>
                </a:solidFill>
              </a:rPr>
              <a:t>n_init</a:t>
            </a:r>
            <a:r>
              <a:rPr lang="en-IN" sz="1200" b="1" dirty="0" smtClean="0">
                <a:solidFill>
                  <a:schemeClr val="bg1"/>
                </a:solidFill>
              </a:rPr>
              <a:t>=50, </a:t>
            </a:r>
            <a:r>
              <a:rPr lang="en-IN" sz="1200" b="1" dirty="0" err="1" smtClean="0">
                <a:solidFill>
                  <a:schemeClr val="bg1"/>
                </a:solidFill>
              </a:rPr>
              <a:t>random_state</a:t>
            </a:r>
            <a:r>
              <a:rPr lang="en-IN" sz="1200" b="1" dirty="0" smtClean="0">
                <a:solidFill>
                  <a:schemeClr val="bg1"/>
                </a:solidFill>
              </a:rPr>
              <a:t>=0)</a:t>
            </a:r>
          </a:p>
          <a:p>
            <a:pPr>
              <a:buNone/>
            </a:pPr>
            <a:r>
              <a:rPr lang="en-IN" sz="1200" b="1" dirty="0" smtClean="0">
                <a:solidFill>
                  <a:schemeClr val="bg1"/>
                </a:solidFill>
              </a:rPr>
              <a:t>    </a:t>
            </a:r>
            <a:r>
              <a:rPr lang="en-IN" sz="1200" b="1" dirty="0" err="1" smtClean="0">
                <a:solidFill>
                  <a:schemeClr val="bg1"/>
                </a:solidFill>
              </a:rPr>
              <a:t>X_cd</a:t>
            </a:r>
            <a:r>
              <a:rPr lang="en-IN" sz="1200" b="1" dirty="0" smtClean="0">
                <a:solidFill>
                  <a:schemeClr val="bg1"/>
                </a:solidFill>
              </a:rPr>
              <a:t> = </a:t>
            </a:r>
            <a:r>
              <a:rPr lang="en-IN" sz="1200" b="1" dirty="0" err="1" smtClean="0">
                <a:solidFill>
                  <a:schemeClr val="bg1"/>
                </a:solidFill>
              </a:rPr>
              <a:t>kmeans.fit_transform</a:t>
            </a:r>
            <a:r>
              <a:rPr lang="en-IN" sz="1200" b="1" dirty="0" smtClean="0">
                <a:solidFill>
                  <a:schemeClr val="bg1"/>
                </a:solidFill>
              </a:rPr>
              <a:t>(</a:t>
            </a:r>
            <a:r>
              <a:rPr lang="en-IN" sz="1200" b="1" dirty="0" err="1" smtClean="0">
                <a:solidFill>
                  <a:schemeClr val="bg1"/>
                </a:solidFill>
              </a:rPr>
              <a:t>X_scaled</a:t>
            </a:r>
            <a:r>
              <a:rPr lang="en-IN" sz="1200" b="1" dirty="0" smtClean="0">
                <a:solidFill>
                  <a:schemeClr val="bg1"/>
                </a:solidFill>
              </a:rPr>
              <a:t>)</a:t>
            </a:r>
            <a:endParaRPr lang="en-IN" sz="1200" b="1" dirty="0" smtClean="0">
              <a:solidFill>
                <a:schemeClr val="bg1"/>
              </a:solidFill>
            </a:endParaRPr>
          </a:p>
          <a:p>
            <a:pPr>
              <a:buNone/>
            </a:pPr>
            <a:r>
              <a:rPr lang="en-IN" sz="1200" b="1" dirty="0" smtClean="0">
                <a:solidFill>
                  <a:schemeClr val="bg1"/>
                </a:solidFill>
              </a:rPr>
              <a:t>    </a:t>
            </a:r>
            <a:r>
              <a:rPr lang="en-IN" sz="1200" b="1" dirty="0" err="1" smtClean="0">
                <a:solidFill>
                  <a:schemeClr val="bg1"/>
                </a:solidFill>
              </a:rPr>
              <a:t>X_cd</a:t>
            </a:r>
            <a:r>
              <a:rPr lang="en-IN" sz="1200" b="1" dirty="0" smtClean="0">
                <a:solidFill>
                  <a:schemeClr val="bg1"/>
                </a:solidFill>
              </a:rPr>
              <a:t> = </a:t>
            </a:r>
            <a:r>
              <a:rPr lang="en-IN" sz="1200" b="1" dirty="0" err="1" smtClean="0">
                <a:solidFill>
                  <a:schemeClr val="bg1"/>
                </a:solidFill>
              </a:rPr>
              <a:t>pd.DataFrame</a:t>
            </a:r>
            <a:r>
              <a:rPr lang="en-IN" sz="1200" b="1" dirty="0" smtClean="0">
                <a:solidFill>
                  <a:schemeClr val="bg1"/>
                </a:solidFill>
              </a:rPr>
              <a:t>(</a:t>
            </a:r>
          </a:p>
          <a:p>
            <a:pPr>
              <a:buNone/>
            </a:pPr>
            <a:r>
              <a:rPr lang="en-IN" sz="1200" b="1" dirty="0" smtClean="0">
                <a:solidFill>
                  <a:schemeClr val="bg1"/>
                </a:solidFill>
              </a:rPr>
              <a:t>        </a:t>
            </a:r>
            <a:r>
              <a:rPr lang="en-IN" sz="1200" b="1" dirty="0" err="1" smtClean="0">
                <a:solidFill>
                  <a:schemeClr val="bg1"/>
                </a:solidFill>
              </a:rPr>
              <a:t>X_cd</a:t>
            </a:r>
            <a:r>
              <a:rPr lang="en-IN" sz="1200" b="1" dirty="0" smtClean="0">
                <a:solidFill>
                  <a:schemeClr val="bg1"/>
                </a:solidFill>
              </a:rPr>
              <a:t>, columns=[</a:t>
            </a:r>
            <a:r>
              <a:rPr lang="en-IN" sz="1200" b="1" dirty="0" err="1" smtClean="0">
                <a:solidFill>
                  <a:schemeClr val="bg1"/>
                </a:solidFill>
              </a:rPr>
              <a:t>f"Centroid</a:t>
            </a:r>
            <a:r>
              <a:rPr lang="en-IN" sz="1200" b="1" dirty="0" smtClean="0">
                <a:solidFill>
                  <a:schemeClr val="bg1"/>
                </a:solidFill>
              </a:rPr>
              <a:t>_{</a:t>
            </a:r>
            <a:r>
              <a:rPr lang="en-IN" sz="1200" b="1" dirty="0" err="1" smtClean="0">
                <a:solidFill>
                  <a:schemeClr val="bg1"/>
                </a:solidFill>
              </a:rPr>
              <a:t>i</a:t>
            </a:r>
            <a:r>
              <a:rPr lang="en-IN" sz="1200" b="1" dirty="0" smtClean="0">
                <a:solidFill>
                  <a:schemeClr val="bg1"/>
                </a:solidFill>
              </a:rPr>
              <a:t>}" for </a:t>
            </a:r>
            <a:r>
              <a:rPr lang="en-IN" sz="1200" b="1" dirty="0" err="1" smtClean="0">
                <a:solidFill>
                  <a:schemeClr val="bg1"/>
                </a:solidFill>
              </a:rPr>
              <a:t>i</a:t>
            </a:r>
            <a:r>
              <a:rPr lang="en-IN" sz="1200" b="1" dirty="0" smtClean="0">
                <a:solidFill>
                  <a:schemeClr val="bg1"/>
                </a:solidFill>
              </a:rPr>
              <a:t> in range(</a:t>
            </a:r>
            <a:r>
              <a:rPr lang="en-IN" sz="1200" b="1" dirty="0" err="1" smtClean="0">
                <a:solidFill>
                  <a:schemeClr val="bg1"/>
                </a:solidFill>
              </a:rPr>
              <a:t>X_cd.shape</a:t>
            </a:r>
            <a:r>
              <a:rPr lang="en-IN" sz="1200" b="1" dirty="0" smtClean="0">
                <a:solidFill>
                  <a:schemeClr val="bg1"/>
                </a:solidFill>
              </a:rPr>
              <a:t>[1])]</a:t>
            </a:r>
          </a:p>
          <a:p>
            <a:pPr>
              <a:buNone/>
            </a:pPr>
            <a:r>
              <a:rPr lang="en-IN" sz="1200" b="1" dirty="0" smtClean="0">
                <a:solidFill>
                  <a:schemeClr val="bg1"/>
                </a:solidFill>
              </a:rPr>
              <a:t>    </a:t>
            </a:r>
            <a:r>
              <a:rPr lang="en-IN" sz="1200" b="1" dirty="0" smtClean="0">
                <a:solidFill>
                  <a:schemeClr val="bg1"/>
                </a:solidFill>
              </a:rPr>
              <a:t>)</a:t>
            </a:r>
            <a:r>
              <a:rPr lang="en-IN" sz="1200" b="1" dirty="0" smtClean="0">
                <a:solidFill>
                  <a:schemeClr val="bg1"/>
                </a:solidFill>
              </a:rPr>
              <a:t> return </a:t>
            </a:r>
            <a:r>
              <a:rPr lang="en-IN" sz="1200" b="1" dirty="0" err="1" smtClean="0">
                <a:solidFill>
                  <a:schemeClr val="bg1"/>
                </a:solidFill>
              </a:rPr>
              <a:t>X_cd</a:t>
            </a:r>
            <a:endParaRPr lang="en-IN" sz="1200" b="1" dirty="0" smtClean="0">
              <a:solidFill>
                <a:schemeClr val="bg1"/>
              </a:solidFill>
            </a:endParaRPr>
          </a:p>
        </p:txBody>
      </p:sp>
    </p:spTree>
    <p:extLst>
      <p:ext uri="{BB962C8B-B14F-4D97-AF65-F5344CB8AC3E}">
        <p14:creationId xmlns:p14="http://schemas.microsoft.com/office/powerpoint/2010/main" xmlns="" val="289912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7"/>
          <p:cNvPicPr>
            <a:picLocks noChangeAspect="1"/>
          </p:cNvPicPr>
          <p:nvPr/>
        </p:nvPicPr>
        <p:blipFill>
          <a:blip r:embed="rId2" cstate="print">
            <a:lum bright="-14000" contrast="-13000"/>
          </a:blip>
          <a:stretch>
            <a:fillRect/>
          </a:stretch>
        </p:blipFill>
        <p:spPr>
          <a:xfrm>
            <a:off x="1" y="-18707"/>
            <a:ext cx="12192000" cy="6961882"/>
          </a:xfrm>
          <a:prstGeom prst="rect">
            <a:avLst/>
          </a:prstGeom>
        </p:spPr>
      </p:pic>
      <p:sp>
        <p:nvSpPr>
          <p:cNvPr id="3" name="Subtitle 2"/>
          <p:cNvSpPr>
            <a:spLocks noGrp="1"/>
          </p:cNvSpPr>
          <p:nvPr>
            <p:ph type="subTitle" idx="1"/>
          </p:nvPr>
        </p:nvSpPr>
        <p:spPr>
          <a:xfrm>
            <a:off x="388418" y="299405"/>
            <a:ext cx="11393586" cy="6311787"/>
          </a:xfrm>
        </p:spPr>
        <p:txBody>
          <a:bodyPr>
            <a:normAutofit lnSpcReduction="10000"/>
          </a:bodyPr>
          <a:lstStyle/>
          <a:p>
            <a:pPr algn="l"/>
            <a:r>
              <a:rPr lang="en-US" b="1" i="1" u="sng" dirty="0" smtClean="0">
                <a:solidFill>
                  <a:schemeClr val="bg1"/>
                </a:solidFill>
              </a:rPr>
              <a:t>Target Encoding</a:t>
            </a:r>
          </a:p>
          <a:p>
            <a:pPr algn="l">
              <a:buFont typeface="Arial" pitchFamily="34" charset="0"/>
              <a:buChar char="•"/>
            </a:pPr>
            <a:r>
              <a:rPr lang="en-US" sz="1700" b="1" dirty="0" smtClean="0">
                <a:solidFill>
                  <a:schemeClr val="bg1"/>
                </a:solidFill>
              </a:rPr>
              <a:t>  Needing </a:t>
            </a:r>
            <a:r>
              <a:rPr lang="en-US" sz="1700" b="1" dirty="0" smtClean="0">
                <a:solidFill>
                  <a:schemeClr val="bg1"/>
                </a:solidFill>
              </a:rPr>
              <a:t>a separate holdout set to create a target encoding is rather wasteful of data. In Tutorial 6 we used 25% of our dataset just to encode a </a:t>
            </a:r>
            <a:r>
              <a:rPr lang="en-US" sz="1700" b="1" dirty="0" smtClean="0">
                <a:solidFill>
                  <a:schemeClr val="bg1"/>
                </a:solidFill>
              </a:rPr>
              <a:t>single </a:t>
            </a:r>
            <a:r>
              <a:rPr lang="en-US" sz="1700" b="1" dirty="0" smtClean="0">
                <a:solidFill>
                  <a:schemeClr val="bg1"/>
                </a:solidFill>
              </a:rPr>
              <a:t>feature, </a:t>
            </a:r>
            <a:r>
              <a:rPr lang="en-US" sz="1700" b="1" dirty="0" err="1" smtClean="0">
                <a:solidFill>
                  <a:schemeClr val="bg1"/>
                </a:solidFill>
              </a:rPr>
              <a:t>Zipcode</a:t>
            </a:r>
            <a:r>
              <a:rPr lang="en-US" sz="1700" b="1" dirty="0" smtClean="0">
                <a:solidFill>
                  <a:schemeClr val="bg1"/>
                </a:solidFill>
              </a:rPr>
              <a:t>. The data from the other features in that 25% we didn't get to use at all</a:t>
            </a:r>
            <a:r>
              <a:rPr lang="en-US" sz="1700" b="1" dirty="0" smtClean="0">
                <a:solidFill>
                  <a:schemeClr val="bg1"/>
                </a:solidFill>
              </a:rPr>
              <a:t>.</a:t>
            </a:r>
          </a:p>
          <a:p>
            <a:pPr algn="l"/>
            <a:r>
              <a:rPr lang="en-US" sz="1300" b="1" dirty="0" smtClean="0">
                <a:solidFill>
                  <a:schemeClr val="bg1"/>
                </a:solidFill>
              </a:rPr>
              <a:t>class </a:t>
            </a:r>
            <a:r>
              <a:rPr lang="en-US" sz="1300" b="1" dirty="0" err="1" smtClean="0">
                <a:solidFill>
                  <a:schemeClr val="bg1"/>
                </a:solidFill>
              </a:rPr>
              <a:t>CrossFoldEncoder</a:t>
            </a:r>
            <a:r>
              <a:rPr lang="en-US" sz="1300" b="1" dirty="0" smtClean="0">
                <a:solidFill>
                  <a:schemeClr val="bg1"/>
                </a:solidFill>
              </a:rPr>
              <a:t>:</a:t>
            </a:r>
          </a:p>
          <a:p>
            <a:pPr algn="l"/>
            <a:r>
              <a:rPr lang="en-US" sz="1300" b="1" dirty="0" smtClean="0">
                <a:solidFill>
                  <a:schemeClr val="bg1"/>
                </a:solidFill>
              </a:rPr>
              <a:t>    def __init__(self, encoder, **</a:t>
            </a:r>
            <a:r>
              <a:rPr lang="en-US" sz="1300" b="1" dirty="0" err="1" smtClean="0">
                <a:solidFill>
                  <a:schemeClr val="bg1"/>
                </a:solidFill>
              </a:rPr>
              <a:t>kwargs</a:t>
            </a:r>
            <a:r>
              <a:rPr lang="en-US" sz="1300" b="1" dirty="0" smtClean="0">
                <a:solidFill>
                  <a:schemeClr val="bg1"/>
                </a:solidFill>
              </a:rPr>
              <a:t>):</a:t>
            </a:r>
          </a:p>
          <a:p>
            <a:pPr algn="l"/>
            <a:r>
              <a:rPr lang="en-US" sz="1300" b="1" dirty="0" smtClean="0">
                <a:solidFill>
                  <a:schemeClr val="bg1"/>
                </a:solidFill>
              </a:rPr>
              <a:t>        </a:t>
            </a:r>
            <a:r>
              <a:rPr lang="en-US" sz="1300" b="1" dirty="0" err="1" smtClean="0">
                <a:solidFill>
                  <a:schemeClr val="bg1"/>
                </a:solidFill>
              </a:rPr>
              <a:t>self.encoder</a:t>
            </a:r>
            <a:r>
              <a:rPr lang="en-US" sz="1300" b="1" dirty="0" smtClean="0">
                <a:solidFill>
                  <a:schemeClr val="bg1"/>
                </a:solidFill>
              </a:rPr>
              <a:t>_ = encoder</a:t>
            </a:r>
          </a:p>
          <a:p>
            <a:pPr algn="l"/>
            <a:r>
              <a:rPr lang="en-US" sz="1300" b="1" dirty="0" smtClean="0">
                <a:solidFill>
                  <a:schemeClr val="bg1"/>
                </a:solidFill>
              </a:rPr>
              <a:t>        </a:t>
            </a:r>
            <a:r>
              <a:rPr lang="en-US" sz="1300" b="1" dirty="0" err="1" smtClean="0">
                <a:solidFill>
                  <a:schemeClr val="bg1"/>
                </a:solidFill>
              </a:rPr>
              <a:t>self.kwargs</a:t>
            </a:r>
            <a:r>
              <a:rPr lang="en-US" sz="1300" b="1" dirty="0" smtClean="0">
                <a:solidFill>
                  <a:schemeClr val="bg1"/>
                </a:solidFill>
              </a:rPr>
              <a:t>_ = </a:t>
            </a:r>
            <a:r>
              <a:rPr lang="en-US" sz="1300" b="1" dirty="0" err="1" smtClean="0">
                <a:solidFill>
                  <a:schemeClr val="bg1"/>
                </a:solidFill>
              </a:rPr>
              <a:t>kwargs</a:t>
            </a:r>
            <a:r>
              <a:rPr lang="en-US" sz="1300" b="1" dirty="0" smtClean="0">
                <a:solidFill>
                  <a:schemeClr val="bg1"/>
                </a:solidFill>
              </a:rPr>
              <a:t>  # keyword arguments for the encoder</a:t>
            </a:r>
          </a:p>
          <a:p>
            <a:pPr algn="l"/>
            <a:r>
              <a:rPr lang="en-US" sz="1300" b="1" dirty="0" smtClean="0">
                <a:solidFill>
                  <a:schemeClr val="bg1"/>
                </a:solidFill>
              </a:rPr>
              <a:t>        self.cv_ = </a:t>
            </a:r>
            <a:r>
              <a:rPr lang="en-US" sz="1300" b="1" dirty="0" err="1" smtClean="0">
                <a:solidFill>
                  <a:schemeClr val="bg1"/>
                </a:solidFill>
              </a:rPr>
              <a:t>KFold</a:t>
            </a:r>
            <a:r>
              <a:rPr lang="en-US" sz="1300" b="1" dirty="0" smtClean="0">
                <a:solidFill>
                  <a:schemeClr val="bg1"/>
                </a:solidFill>
              </a:rPr>
              <a:t>(</a:t>
            </a:r>
            <a:r>
              <a:rPr lang="en-US" sz="1300" b="1" dirty="0" err="1" smtClean="0">
                <a:solidFill>
                  <a:schemeClr val="bg1"/>
                </a:solidFill>
              </a:rPr>
              <a:t>n_splits</a:t>
            </a:r>
            <a:r>
              <a:rPr lang="en-US" sz="1300" b="1" dirty="0" smtClean="0">
                <a:solidFill>
                  <a:schemeClr val="bg1"/>
                </a:solidFill>
              </a:rPr>
              <a:t>=5)</a:t>
            </a:r>
          </a:p>
          <a:p>
            <a:pPr algn="l"/>
            <a:r>
              <a:rPr lang="en-US" sz="1300" b="1" dirty="0" smtClean="0">
                <a:solidFill>
                  <a:schemeClr val="bg1"/>
                </a:solidFill>
              </a:rPr>
              <a:t>def </a:t>
            </a:r>
            <a:r>
              <a:rPr lang="en-US" sz="1300" b="1" dirty="0" err="1" smtClean="0">
                <a:solidFill>
                  <a:schemeClr val="bg1"/>
                </a:solidFill>
              </a:rPr>
              <a:t>fit_transform</a:t>
            </a:r>
            <a:r>
              <a:rPr lang="en-US" sz="1300" b="1" dirty="0" smtClean="0">
                <a:solidFill>
                  <a:schemeClr val="bg1"/>
                </a:solidFill>
              </a:rPr>
              <a:t>(self, X, y, cols):</a:t>
            </a:r>
          </a:p>
          <a:p>
            <a:pPr algn="l"/>
            <a:r>
              <a:rPr lang="en-US" sz="1300" b="1" dirty="0" smtClean="0">
                <a:solidFill>
                  <a:schemeClr val="bg1"/>
                </a:solidFill>
              </a:rPr>
              <a:t>        </a:t>
            </a:r>
            <a:r>
              <a:rPr lang="en-US" sz="1300" b="1" dirty="0" err="1" smtClean="0">
                <a:solidFill>
                  <a:schemeClr val="bg1"/>
                </a:solidFill>
              </a:rPr>
              <a:t>self.fitted_encoders</a:t>
            </a:r>
            <a:r>
              <a:rPr lang="en-US" sz="1300" b="1" dirty="0" smtClean="0">
                <a:solidFill>
                  <a:schemeClr val="bg1"/>
                </a:solidFill>
              </a:rPr>
              <a:t>_ = </a:t>
            </a:r>
            <a:r>
              <a:rPr lang="en-US" sz="1300" b="1" dirty="0" smtClean="0">
                <a:solidFill>
                  <a:schemeClr val="bg1"/>
                </a:solidFill>
              </a:rPr>
              <a:t>[]</a:t>
            </a:r>
            <a:endParaRPr lang="en-US" sz="1300" b="1" dirty="0" smtClean="0">
              <a:solidFill>
                <a:schemeClr val="bg1"/>
              </a:solidFill>
            </a:endParaRPr>
          </a:p>
          <a:p>
            <a:pPr algn="l"/>
            <a:r>
              <a:rPr lang="en-US" sz="1300" b="1" dirty="0" smtClean="0">
                <a:solidFill>
                  <a:schemeClr val="bg1"/>
                </a:solidFill>
              </a:rPr>
              <a:t>        </a:t>
            </a:r>
            <a:r>
              <a:rPr lang="en-US" sz="1300" b="1" dirty="0" err="1" smtClean="0">
                <a:solidFill>
                  <a:schemeClr val="bg1"/>
                </a:solidFill>
              </a:rPr>
              <a:t>self.cols</a:t>
            </a:r>
            <a:r>
              <a:rPr lang="en-US" sz="1300" b="1" dirty="0" smtClean="0">
                <a:solidFill>
                  <a:schemeClr val="bg1"/>
                </a:solidFill>
              </a:rPr>
              <a:t>_ = cols</a:t>
            </a:r>
          </a:p>
          <a:p>
            <a:pPr algn="l"/>
            <a:r>
              <a:rPr lang="en-US" sz="1300" b="1" dirty="0" smtClean="0">
                <a:solidFill>
                  <a:schemeClr val="bg1"/>
                </a:solidFill>
              </a:rPr>
              <a:t>        </a:t>
            </a:r>
            <a:r>
              <a:rPr lang="en-US" sz="1300" b="1" dirty="0" err="1" smtClean="0">
                <a:solidFill>
                  <a:schemeClr val="bg1"/>
                </a:solidFill>
              </a:rPr>
              <a:t>X_encoded</a:t>
            </a:r>
            <a:r>
              <a:rPr lang="en-US" sz="1300" b="1" dirty="0" smtClean="0">
                <a:solidFill>
                  <a:schemeClr val="bg1"/>
                </a:solidFill>
              </a:rPr>
              <a:t> = []</a:t>
            </a:r>
          </a:p>
          <a:p>
            <a:pPr algn="l"/>
            <a:r>
              <a:rPr lang="en-US" sz="1300" b="1" dirty="0" smtClean="0">
                <a:solidFill>
                  <a:schemeClr val="bg1"/>
                </a:solidFill>
              </a:rPr>
              <a:t>        for </a:t>
            </a:r>
            <a:r>
              <a:rPr lang="en-US" sz="1300" b="1" dirty="0" err="1" smtClean="0">
                <a:solidFill>
                  <a:schemeClr val="bg1"/>
                </a:solidFill>
              </a:rPr>
              <a:t>idx_encode</a:t>
            </a:r>
            <a:r>
              <a:rPr lang="en-US" sz="1300" b="1" dirty="0" smtClean="0">
                <a:solidFill>
                  <a:schemeClr val="bg1"/>
                </a:solidFill>
              </a:rPr>
              <a:t>, </a:t>
            </a:r>
            <a:r>
              <a:rPr lang="en-US" sz="1300" b="1" dirty="0" err="1" smtClean="0">
                <a:solidFill>
                  <a:schemeClr val="bg1"/>
                </a:solidFill>
              </a:rPr>
              <a:t>idx_train</a:t>
            </a:r>
            <a:r>
              <a:rPr lang="en-US" sz="1300" b="1" dirty="0" smtClean="0">
                <a:solidFill>
                  <a:schemeClr val="bg1"/>
                </a:solidFill>
              </a:rPr>
              <a:t> in </a:t>
            </a:r>
            <a:r>
              <a:rPr lang="en-US" sz="1300" b="1" dirty="0" err="1" smtClean="0">
                <a:solidFill>
                  <a:schemeClr val="bg1"/>
                </a:solidFill>
              </a:rPr>
              <a:t>self.cv_.split</a:t>
            </a:r>
            <a:r>
              <a:rPr lang="en-US" sz="1300" b="1" dirty="0" smtClean="0">
                <a:solidFill>
                  <a:schemeClr val="bg1"/>
                </a:solidFill>
              </a:rPr>
              <a:t>(X):</a:t>
            </a:r>
          </a:p>
          <a:p>
            <a:pPr algn="l"/>
            <a:r>
              <a:rPr lang="en-US" sz="1300" b="1" dirty="0" smtClean="0">
                <a:solidFill>
                  <a:schemeClr val="bg1"/>
                </a:solidFill>
              </a:rPr>
              <a:t>            </a:t>
            </a:r>
            <a:r>
              <a:rPr lang="en-US" sz="1300" b="1" dirty="0" err="1" smtClean="0">
                <a:solidFill>
                  <a:schemeClr val="bg1"/>
                </a:solidFill>
              </a:rPr>
              <a:t>fitted_encoder</a:t>
            </a:r>
            <a:r>
              <a:rPr lang="en-US" sz="1300" b="1" dirty="0" smtClean="0">
                <a:solidFill>
                  <a:schemeClr val="bg1"/>
                </a:solidFill>
              </a:rPr>
              <a:t> = </a:t>
            </a:r>
            <a:r>
              <a:rPr lang="en-US" sz="1300" b="1" dirty="0" err="1" smtClean="0">
                <a:solidFill>
                  <a:schemeClr val="bg1"/>
                </a:solidFill>
              </a:rPr>
              <a:t>self.encoder</a:t>
            </a:r>
            <a:r>
              <a:rPr lang="en-US" sz="1300" b="1" dirty="0" smtClean="0">
                <a:solidFill>
                  <a:schemeClr val="bg1"/>
                </a:solidFill>
              </a:rPr>
              <a:t>_(cols=cols, **</a:t>
            </a:r>
            <a:r>
              <a:rPr lang="en-US" sz="1300" b="1" dirty="0" err="1" smtClean="0">
                <a:solidFill>
                  <a:schemeClr val="bg1"/>
                </a:solidFill>
              </a:rPr>
              <a:t>self.kwargs</a:t>
            </a:r>
            <a:r>
              <a:rPr lang="en-US" sz="1300" b="1" dirty="0" smtClean="0">
                <a:solidFill>
                  <a:schemeClr val="bg1"/>
                </a:solidFill>
              </a:rPr>
              <a:t>_)</a:t>
            </a:r>
          </a:p>
          <a:p>
            <a:pPr algn="l"/>
            <a:r>
              <a:rPr lang="en-US" sz="1300" b="1" dirty="0" smtClean="0">
                <a:solidFill>
                  <a:schemeClr val="bg1"/>
                </a:solidFill>
              </a:rPr>
              <a:t>            fitted_encoder.fit(</a:t>
            </a:r>
          </a:p>
          <a:p>
            <a:pPr algn="l"/>
            <a:r>
              <a:rPr lang="en-US" sz="1300" b="1" dirty="0" smtClean="0">
                <a:solidFill>
                  <a:schemeClr val="bg1"/>
                </a:solidFill>
              </a:rPr>
              <a:t>                </a:t>
            </a:r>
            <a:r>
              <a:rPr lang="en-US" sz="1300" b="1" dirty="0" err="1" smtClean="0">
                <a:solidFill>
                  <a:schemeClr val="bg1"/>
                </a:solidFill>
              </a:rPr>
              <a:t>X.iloc</a:t>
            </a:r>
            <a:r>
              <a:rPr lang="en-US" sz="1300" b="1" dirty="0" smtClean="0">
                <a:solidFill>
                  <a:schemeClr val="bg1"/>
                </a:solidFill>
              </a:rPr>
              <a:t>[</a:t>
            </a:r>
            <a:r>
              <a:rPr lang="en-US" sz="1300" b="1" dirty="0" err="1" smtClean="0">
                <a:solidFill>
                  <a:schemeClr val="bg1"/>
                </a:solidFill>
              </a:rPr>
              <a:t>idx_encode</a:t>
            </a:r>
            <a:r>
              <a:rPr lang="en-US" sz="1300" b="1" dirty="0" smtClean="0">
                <a:solidFill>
                  <a:schemeClr val="bg1"/>
                </a:solidFill>
              </a:rPr>
              <a:t>, :], </a:t>
            </a:r>
            <a:r>
              <a:rPr lang="en-US" sz="1300" b="1" dirty="0" err="1" smtClean="0">
                <a:solidFill>
                  <a:schemeClr val="bg1"/>
                </a:solidFill>
              </a:rPr>
              <a:t>y.iloc</a:t>
            </a:r>
            <a:r>
              <a:rPr lang="en-US" sz="1300" b="1" dirty="0" smtClean="0">
                <a:solidFill>
                  <a:schemeClr val="bg1"/>
                </a:solidFill>
              </a:rPr>
              <a:t>[</a:t>
            </a:r>
            <a:r>
              <a:rPr lang="en-US" sz="1300" b="1" dirty="0" err="1" smtClean="0">
                <a:solidFill>
                  <a:schemeClr val="bg1"/>
                </a:solidFill>
              </a:rPr>
              <a:t>idx_encode</a:t>
            </a:r>
            <a:r>
              <a:rPr lang="en-US" sz="1300" b="1" dirty="0" smtClean="0">
                <a:solidFill>
                  <a:schemeClr val="bg1"/>
                </a:solidFill>
              </a:rPr>
              <a:t>],</a:t>
            </a:r>
          </a:p>
          <a:p>
            <a:pPr algn="l"/>
            <a:r>
              <a:rPr lang="en-US" sz="1300" b="1" dirty="0" smtClean="0">
                <a:solidFill>
                  <a:schemeClr val="bg1"/>
                </a:solidFill>
              </a:rPr>
              <a:t>            </a:t>
            </a:r>
            <a:r>
              <a:rPr lang="en-US" sz="1300" b="1" dirty="0" smtClean="0">
                <a:solidFill>
                  <a:schemeClr val="bg1"/>
                </a:solidFill>
              </a:rPr>
              <a:t>)</a:t>
            </a:r>
          </a:p>
          <a:p>
            <a:pPr algn="l"/>
            <a:r>
              <a:rPr lang="en-US" sz="1300" b="1" dirty="0" smtClean="0">
                <a:solidFill>
                  <a:schemeClr val="bg1"/>
                </a:solidFill>
              </a:rPr>
              <a:t> </a:t>
            </a:r>
            <a:r>
              <a:rPr lang="en-US" sz="1300" b="1" dirty="0" err="1" smtClean="0">
                <a:solidFill>
                  <a:schemeClr val="bg1"/>
                </a:solidFill>
              </a:rPr>
              <a:t>X_encoded.append</a:t>
            </a:r>
            <a:r>
              <a:rPr lang="en-US" sz="1300" b="1" dirty="0" smtClean="0">
                <a:solidFill>
                  <a:schemeClr val="bg1"/>
                </a:solidFill>
              </a:rPr>
              <a:t>(</a:t>
            </a:r>
            <a:r>
              <a:rPr lang="en-US" sz="1300" b="1" dirty="0" err="1" smtClean="0">
                <a:solidFill>
                  <a:schemeClr val="bg1"/>
                </a:solidFill>
              </a:rPr>
              <a:t>fitted_encoder.transform</a:t>
            </a:r>
            <a:r>
              <a:rPr lang="en-US" sz="1300" b="1" dirty="0" smtClean="0">
                <a:solidFill>
                  <a:schemeClr val="bg1"/>
                </a:solidFill>
              </a:rPr>
              <a:t>(</a:t>
            </a:r>
            <a:r>
              <a:rPr lang="en-US" sz="1300" b="1" dirty="0" err="1" smtClean="0">
                <a:solidFill>
                  <a:schemeClr val="bg1"/>
                </a:solidFill>
              </a:rPr>
              <a:t>X.iloc</a:t>
            </a:r>
            <a:r>
              <a:rPr lang="en-US" sz="1300" b="1" dirty="0" smtClean="0">
                <a:solidFill>
                  <a:schemeClr val="bg1"/>
                </a:solidFill>
              </a:rPr>
              <a:t>[</a:t>
            </a:r>
            <a:r>
              <a:rPr lang="en-US" sz="1300" b="1" dirty="0" err="1" smtClean="0">
                <a:solidFill>
                  <a:schemeClr val="bg1"/>
                </a:solidFill>
              </a:rPr>
              <a:t>idx_train</a:t>
            </a:r>
            <a:r>
              <a:rPr lang="en-US" sz="1300" b="1" dirty="0" smtClean="0">
                <a:solidFill>
                  <a:schemeClr val="bg1"/>
                </a:solidFill>
              </a:rPr>
              <a:t>, :])[cols])</a:t>
            </a:r>
          </a:p>
          <a:p>
            <a:pPr algn="l"/>
            <a:r>
              <a:rPr lang="en-US" sz="1300" b="1" dirty="0" smtClean="0">
                <a:solidFill>
                  <a:schemeClr val="bg1"/>
                </a:solidFill>
              </a:rPr>
              <a:t>            </a:t>
            </a:r>
            <a:r>
              <a:rPr lang="en-US" sz="1300" b="1" dirty="0" err="1" smtClean="0">
                <a:solidFill>
                  <a:schemeClr val="bg1"/>
                </a:solidFill>
              </a:rPr>
              <a:t>self.fitted_encoders_.append</a:t>
            </a:r>
            <a:r>
              <a:rPr lang="en-US" sz="1300" b="1" dirty="0" smtClean="0">
                <a:solidFill>
                  <a:schemeClr val="bg1"/>
                </a:solidFill>
              </a:rPr>
              <a:t>(</a:t>
            </a:r>
            <a:r>
              <a:rPr lang="en-US" sz="1300" b="1" dirty="0" err="1" smtClean="0">
                <a:solidFill>
                  <a:schemeClr val="bg1"/>
                </a:solidFill>
              </a:rPr>
              <a:t>fitted_encoder</a:t>
            </a:r>
            <a:r>
              <a:rPr lang="en-US" sz="1300" b="1" dirty="0" smtClean="0">
                <a:solidFill>
                  <a:schemeClr val="bg1"/>
                </a:solidFill>
              </a:rPr>
              <a:t>)</a:t>
            </a:r>
          </a:p>
          <a:p>
            <a:pPr algn="l"/>
            <a:r>
              <a:rPr lang="en-US" sz="1300" b="1" dirty="0" smtClean="0">
                <a:solidFill>
                  <a:schemeClr val="bg1"/>
                </a:solidFill>
              </a:rPr>
              <a:t>        </a:t>
            </a:r>
            <a:r>
              <a:rPr lang="en-US" sz="1300" b="1" dirty="0" err="1" smtClean="0">
                <a:solidFill>
                  <a:schemeClr val="bg1"/>
                </a:solidFill>
              </a:rPr>
              <a:t>X_encoded</a:t>
            </a:r>
            <a:r>
              <a:rPr lang="en-US" sz="1300" b="1" dirty="0" smtClean="0">
                <a:solidFill>
                  <a:schemeClr val="bg1"/>
                </a:solidFill>
              </a:rPr>
              <a:t> = </a:t>
            </a:r>
            <a:r>
              <a:rPr lang="en-US" sz="1300" b="1" dirty="0" err="1" smtClean="0">
                <a:solidFill>
                  <a:schemeClr val="bg1"/>
                </a:solidFill>
              </a:rPr>
              <a:t>pd.concat</a:t>
            </a:r>
            <a:r>
              <a:rPr lang="en-US" sz="1300" b="1" dirty="0" smtClean="0">
                <a:solidFill>
                  <a:schemeClr val="bg1"/>
                </a:solidFill>
              </a:rPr>
              <a:t>(</a:t>
            </a:r>
            <a:r>
              <a:rPr lang="en-US" sz="1300" b="1" dirty="0" err="1" smtClean="0">
                <a:solidFill>
                  <a:schemeClr val="bg1"/>
                </a:solidFill>
              </a:rPr>
              <a:t>X_encoded</a:t>
            </a:r>
            <a:r>
              <a:rPr lang="en-US" sz="1300" b="1" dirty="0" smtClean="0">
                <a:solidFill>
                  <a:schemeClr val="bg1"/>
                </a:solidFill>
              </a:rPr>
              <a:t>)</a:t>
            </a:r>
          </a:p>
          <a:p>
            <a:pPr algn="l"/>
            <a:r>
              <a:rPr lang="en-US" sz="1300" b="1" dirty="0" smtClean="0">
                <a:solidFill>
                  <a:schemeClr val="bg1"/>
                </a:solidFill>
              </a:rPr>
              <a:t>        </a:t>
            </a:r>
            <a:r>
              <a:rPr lang="en-US" sz="1300" b="1" dirty="0" err="1" smtClean="0">
                <a:solidFill>
                  <a:schemeClr val="bg1"/>
                </a:solidFill>
              </a:rPr>
              <a:t>X_encoded.columns</a:t>
            </a:r>
            <a:r>
              <a:rPr lang="en-US" sz="1300" b="1" dirty="0" smtClean="0">
                <a:solidFill>
                  <a:schemeClr val="bg1"/>
                </a:solidFill>
              </a:rPr>
              <a:t> = [name + "_encoded" for name in </a:t>
            </a:r>
            <a:r>
              <a:rPr lang="en-US" sz="1300" b="1" dirty="0" err="1" smtClean="0">
                <a:solidFill>
                  <a:schemeClr val="bg1"/>
                </a:solidFill>
              </a:rPr>
              <a:t>X_encoded.columns</a:t>
            </a:r>
            <a:r>
              <a:rPr lang="en-US" sz="1300" b="1" dirty="0" smtClean="0">
                <a:solidFill>
                  <a:schemeClr val="bg1"/>
                </a:solidFill>
              </a:rPr>
              <a:t>]</a:t>
            </a:r>
          </a:p>
          <a:p>
            <a:pPr algn="l"/>
            <a:r>
              <a:rPr lang="en-US" sz="1300" b="1" dirty="0" smtClean="0">
                <a:solidFill>
                  <a:schemeClr val="bg1"/>
                </a:solidFill>
              </a:rPr>
              <a:t>        return </a:t>
            </a:r>
            <a:r>
              <a:rPr lang="en-US" sz="1300" b="1" dirty="0" err="1" smtClean="0">
                <a:solidFill>
                  <a:schemeClr val="bg1"/>
                </a:solidFill>
              </a:rPr>
              <a:t>X_encoded</a:t>
            </a:r>
            <a:endParaRPr lang="en-US" sz="1300" b="1" dirty="0" smtClean="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1"/>
          <p:cNvPicPr>
            <a:picLocks noChangeAspect="1"/>
          </p:cNvPicPr>
          <p:nvPr/>
        </p:nvPicPr>
        <p:blipFill>
          <a:blip r:embed="rId2" cstate="print">
            <a:lum bright="-42000" contrast="-13000"/>
          </a:blip>
          <a:stretch>
            <a:fillRect/>
          </a:stretch>
        </p:blipFill>
        <p:spPr>
          <a:xfrm>
            <a:off x="0" y="0"/>
            <a:ext cx="12192000" cy="6862815"/>
          </a:xfrm>
          <a:prstGeom prst="rect">
            <a:avLst/>
          </a:prstGeom>
        </p:spPr>
      </p:pic>
      <p:sp>
        <p:nvSpPr>
          <p:cNvPr id="3" name="Content Placeholder 2"/>
          <p:cNvSpPr>
            <a:spLocks noGrp="1"/>
          </p:cNvSpPr>
          <p:nvPr>
            <p:ph idx="1"/>
          </p:nvPr>
        </p:nvSpPr>
        <p:spPr>
          <a:xfrm>
            <a:off x="461246" y="412694"/>
            <a:ext cx="11328850" cy="6077118"/>
          </a:xfrm>
        </p:spPr>
        <p:txBody>
          <a:bodyPr>
            <a:normAutofit/>
          </a:bodyPr>
          <a:lstStyle/>
          <a:p>
            <a:pPr>
              <a:buNone/>
            </a:pPr>
            <a:r>
              <a:rPr lang="en-US" sz="1400" b="1" dirty="0" smtClean="0">
                <a:solidFill>
                  <a:schemeClr val="bg1"/>
                </a:solidFill>
              </a:rPr>
              <a:t>def </a:t>
            </a:r>
            <a:r>
              <a:rPr lang="en-US" sz="1400" b="1" dirty="0" smtClean="0">
                <a:solidFill>
                  <a:schemeClr val="bg1"/>
                </a:solidFill>
              </a:rPr>
              <a:t>transform(self, X):</a:t>
            </a:r>
          </a:p>
          <a:p>
            <a:pPr>
              <a:buNone/>
            </a:pPr>
            <a:r>
              <a:rPr lang="en-US" sz="1400" b="1" dirty="0" smtClean="0">
                <a:solidFill>
                  <a:schemeClr val="bg1"/>
                </a:solidFill>
              </a:rPr>
              <a:t>        from </a:t>
            </a:r>
            <a:r>
              <a:rPr lang="en-US" sz="1400" b="1" dirty="0" err="1" smtClean="0">
                <a:solidFill>
                  <a:schemeClr val="bg1"/>
                </a:solidFill>
              </a:rPr>
              <a:t>functools</a:t>
            </a:r>
            <a:r>
              <a:rPr lang="en-US" sz="1400" b="1" dirty="0" smtClean="0">
                <a:solidFill>
                  <a:schemeClr val="bg1"/>
                </a:solidFill>
              </a:rPr>
              <a:t> import reduce</a:t>
            </a:r>
          </a:p>
          <a:p>
            <a:pPr>
              <a:buNone/>
            </a:pPr>
            <a:endParaRPr lang="en-US" sz="1400" b="1" dirty="0" smtClean="0">
              <a:solidFill>
                <a:schemeClr val="bg1"/>
              </a:solidFill>
            </a:endParaRPr>
          </a:p>
          <a:p>
            <a:pPr>
              <a:buNone/>
            </a:pPr>
            <a:r>
              <a:rPr lang="en-US" sz="1400" b="1" dirty="0" smtClean="0">
                <a:solidFill>
                  <a:schemeClr val="bg1"/>
                </a:solidFill>
              </a:rPr>
              <a:t>        </a:t>
            </a:r>
            <a:r>
              <a:rPr lang="en-US" sz="1400" b="1" dirty="0" err="1" smtClean="0">
                <a:solidFill>
                  <a:schemeClr val="bg1"/>
                </a:solidFill>
              </a:rPr>
              <a:t>X_encoded_list</a:t>
            </a:r>
            <a:r>
              <a:rPr lang="en-US" sz="1400" b="1" dirty="0" smtClean="0">
                <a:solidFill>
                  <a:schemeClr val="bg1"/>
                </a:solidFill>
              </a:rPr>
              <a:t> = []</a:t>
            </a:r>
          </a:p>
          <a:p>
            <a:pPr>
              <a:buNone/>
            </a:pPr>
            <a:r>
              <a:rPr lang="en-US" sz="1400" b="1" dirty="0" smtClean="0">
                <a:solidFill>
                  <a:schemeClr val="bg1"/>
                </a:solidFill>
              </a:rPr>
              <a:t>        for </a:t>
            </a:r>
            <a:r>
              <a:rPr lang="en-US" sz="1400" b="1" dirty="0" err="1" smtClean="0">
                <a:solidFill>
                  <a:schemeClr val="bg1"/>
                </a:solidFill>
              </a:rPr>
              <a:t>fitted_encoder</a:t>
            </a:r>
            <a:r>
              <a:rPr lang="en-US" sz="1400" b="1" dirty="0" smtClean="0">
                <a:solidFill>
                  <a:schemeClr val="bg1"/>
                </a:solidFill>
              </a:rPr>
              <a:t> in </a:t>
            </a:r>
            <a:r>
              <a:rPr lang="en-US" sz="1400" b="1" dirty="0" err="1" smtClean="0">
                <a:solidFill>
                  <a:schemeClr val="bg1"/>
                </a:solidFill>
              </a:rPr>
              <a:t>self.fitted_encoders</a:t>
            </a:r>
            <a:r>
              <a:rPr lang="en-US" sz="1400" b="1" dirty="0" smtClean="0">
                <a:solidFill>
                  <a:schemeClr val="bg1"/>
                </a:solidFill>
              </a:rPr>
              <a:t>_:</a:t>
            </a:r>
          </a:p>
          <a:p>
            <a:pPr>
              <a:buNone/>
            </a:pPr>
            <a:r>
              <a:rPr lang="en-US" sz="1400" b="1" dirty="0" smtClean="0">
                <a:solidFill>
                  <a:schemeClr val="bg1"/>
                </a:solidFill>
              </a:rPr>
              <a:t>            </a:t>
            </a:r>
            <a:r>
              <a:rPr lang="en-US" sz="1400" b="1" dirty="0" err="1" smtClean="0">
                <a:solidFill>
                  <a:schemeClr val="bg1"/>
                </a:solidFill>
              </a:rPr>
              <a:t>X_encoded</a:t>
            </a:r>
            <a:r>
              <a:rPr lang="en-US" sz="1400" b="1" dirty="0" smtClean="0">
                <a:solidFill>
                  <a:schemeClr val="bg1"/>
                </a:solidFill>
              </a:rPr>
              <a:t> = </a:t>
            </a:r>
            <a:r>
              <a:rPr lang="en-US" sz="1400" b="1" dirty="0" err="1" smtClean="0">
                <a:solidFill>
                  <a:schemeClr val="bg1"/>
                </a:solidFill>
              </a:rPr>
              <a:t>fitted_encoder.transform</a:t>
            </a:r>
            <a:r>
              <a:rPr lang="en-US" sz="1400" b="1" dirty="0" smtClean="0">
                <a:solidFill>
                  <a:schemeClr val="bg1"/>
                </a:solidFill>
              </a:rPr>
              <a:t>(X)</a:t>
            </a:r>
          </a:p>
          <a:p>
            <a:pPr>
              <a:buNone/>
            </a:pPr>
            <a:r>
              <a:rPr lang="en-US" sz="1400" b="1" dirty="0" smtClean="0">
                <a:solidFill>
                  <a:schemeClr val="bg1"/>
                </a:solidFill>
              </a:rPr>
              <a:t>            </a:t>
            </a:r>
            <a:r>
              <a:rPr lang="en-US" sz="1400" b="1" dirty="0" err="1" smtClean="0">
                <a:solidFill>
                  <a:schemeClr val="bg1"/>
                </a:solidFill>
              </a:rPr>
              <a:t>X_encoded_list.append</a:t>
            </a:r>
            <a:r>
              <a:rPr lang="en-US" sz="1400" b="1" dirty="0" smtClean="0">
                <a:solidFill>
                  <a:schemeClr val="bg1"/>
                </a:solidFill>
              </a:rPr>
              <a:t>(</a:t>
            </a:r>
            <a:r>
              <a:rPr lang="en-US" sz="1400" b="1" dirty="0" err="1" smtClean="0">
                <a:solidFill>
                  <a:schemeClr val="bg1"/>
                </a:solidFill>
              </a:rPr>
              <a:t>X_encoded</a:t>
            </a:r>
            <a:r>
              <a:rPr lang="en-US" sz="1400" b="1" dirty="0" smtClean="0">
                <a:solidFill>
                  <a:schemeClr val="bg1"/>
                </a:solidFill>
              </a:rPr>
              <a:t>[</a:t>
            </a:r>
            <a:r>
              <a:rPr lang="en-US" sz="1400" b="1" dirty="0" err="1" smtClean="0">
                <a:solidFill>
                  <a:schemeClr val="bg1"/>
                </a:solidFill>
              </a:rPr>
              <a:t>self.cols</a:t>
            </a:r>
            <a:r>
              <a:rPr lang="en-US" sz="1400" b="1" dirty="0" smtClean="0">
                <a:solidFill>
                  <a:schemeClr val="bg1"/>
                </a:solidFill>
              </a:rPr>
              <a:t>_])</a:t>
            </a:r>
          </a:p>
          <a:p>
            <a:pPr>
              <a:buNone/>
            </a:pPr>
            <a:r>
              <a:rPr lang="en-US" sz="1400" b="1" dirty="0" smtClean="0">
                <a:solidFill>
                  <a:schemeClr val="bg1"/>
                </a:solidFill>
              </a:rPr>
              <a:t>        </a:t>
            </a:r>
            <a:r>
              <a:rPr lang="en-US" sz="1400" b="1" dirty="0" err="1" smtClean="0">
                <a:solidFill>
                  <a:schemeClr val="bg1"/>
                </a:solidFill>
              </a:rPr>
              <a:t>X_encoded</a:t>
            </a:r>
            <a:r>
              <a:rPr lang="en-US" sz="1400" b="1" dirty="0" smtClean="0">
                <a:solidFill>
                  <a:schemeClr val="bg1"/>
                </a:solidFill>
              </a:rPr>
              <a:t> = reduce(</a:t>
            </a:r>
          </a:p>
          <a:p>
            <a:pPr>
              <a:buNone/>
            </a:pPr>
            <a:r>
              <a:rPr lang="en-US" sz="1400" b="1" dirty="0" smtClean="0">
                <a:solidFill>
                  <a:schemeClr val="bg1"/>
                </a:solidFill>
              </a:rPr>
              <a:t>            lambda x, y: </a:t>
            </a:r>
            <a:r>
              <a:rPr lang="en-US" sz="1400" b="1" dirty="0" err="1" smtClean="0">
                <a:solidFill>
                  <a:schemeClr val="bg1"/>
                </a:solidFill>
              </a:rPr>
              <a:t>x.add</a:t>
            </a:r>
            <a:r>
              <a:rPr lang="en-US" sz="1400" b="1" dirty="0" smtClean="0">
                <a:solidFill>
                  <a:schemeClr val="bg1"/>
                </a:solidFill>
              </a:rPr>
              <a:t>(y, </a:t>
            </a:r>
            <a:r>
              <a:rPr lang="en-US" sz="1400" b="1" dirty="0" err="1" smtClean="0">
                <a:solidFill>
                  <a:schemeClr val="bg1"/>
                </a:solidFill>
              </a:rPr>
              <a:t>fill_value</a:t>
            </a:r>
            <a:r>
              <a:rPr lang="en-US" sz="1400" b="1" dirty="0" smtClean="0">
                <a:solidFill>
                  <a:schemeClr val="bg1"/>
                </a:solidFill>
              </a:rPr>
              <a:t>=0), </a:t>
            </a:r>
            <a:r>
              <a:rPr lang="en-US" sz="1400" b="1" dirty="0" err="1" smtClean="0">
                <a:solidFill>
                  <a:schemeClr val="bg1"/>
                </a:solidFill>
              </a:rPr>
              <a:t>X_encoded_list</a:t>
            </a:r>
            <a:endParaRPr lang="en-US" sz="1400" b="1" dirty="0" smtClean="0">
              <a:solidFill>
                <a:schemeClr val="bg1"/>
              </a:solidFill>
            </a:endParaRPr>
          </a:p>
          <a:p>
            <a:pPr>
              <a:buNone/>
            </a:pPr>
            <a:r>
              <a:rPr lang="en-US" sz="1400" b="1" dirty="0" smtClean="0">
                <a:solidFill>
                  <a:schemeClr val="bg1"/>
                </a:solidFill>
              </a:rPr>
              <a:t>        ) / </a:t>
            </a:r>
            <a:r>
              <a:rPr lang="en-US" sz="1400" b="1" dirty="0" err="1" smtClean="0">
                <a:solidFill>
                  <a:schemeClr val="bg1"/>
                </a:solidFill>
              </a:rPr>
              <a:t>len</a:t>
            </a:r>
            <a:r>
              <a:rPr lang="en-US" sz="1400" b="1" dirty="0" smtClean="0">
                <a:solidFill>
                  <a:schemeClr val="bg1"/>
                </a:solidFill>
              </a:rPr>
              <a:t>(</a:t>
            </a:r>
            <a:r>
              <a:rPr lang="en-US" sz="1400" b="1" dirty="0" err="1" smtClean="0">
                <a:solidFill>
                  <a:schemeClr val="bg1"/>
                </a:solidFill>
              </a:rPr>
              <a:t>X_encoded_list</a:t>
            </a:r>
            <a:r>
              <a:rPr lang="en-US" sz="1400" b="1" dirty="0" smtClean="0">
                <a:solidFill>
                  <a:schemeClr val="bg1"/>
                </a:solidFill>
              </a:rPr>
              <a:t>)</a:t>
            </a:r>
          </a:p>
          <a:p>
            <a:pPr>
              <a:buNone/>
            </a:pPr>
            <a:r>
              <a:rPr lang="en-US" sz="1400" b="1" dirty="0" smtClean="0">
                <a:solidFill>
                  <a:schemeClr val="bg1"/>
                </a:solidFill>
              </a:rPr>
              <a:t>        </a:t>
            </a:r>
            <a:r>
              <a:rPr lang="en-US" sz="1400" b="1" dirty="0" err="1" smtClean="0">
                <a:solidFill>
                  <a:schemeClr val="bg1"/>
                </a:solidFill>
              </a:rPr>
              <a:t>X_encoded.columns</a:t>
            </a:r>
            <a:r>
              <a:rPr lang="en-US" sz="1400" b="1" dirty="0" smtClean="0">
                <a:solidFill>
                  <a:schemeClr val="bg1"/>
                </a:solidFill>
              </a:rPr>
              <a:t> = [name + "_encoded" for name in </a:t>
            </a:r>
            <a:r>
              <a:rPr lang="en-US" sz="1400" b="1" dirty="0" err="1" smtClean="0">
                <a:solidFill>
                  <a:schemeClr val="bg1"/>
                </a:solidFill>
              </a:rPr>
              <a:t>X_encoded.columns</a:t>
            </a:r>
            <a:r>
              <a:rPr lang="en-US" sz="1400" b="1" dirty="0" smtClean="0">
                <a:solidFill>
                  <a:schemeClr val="bg1"/>
                </a:solidFill>
              </a:rPr>
              <a:t>]</a:t>
            </a:r>
          </a:p>
          <a:p>
            <a:pPr>
              <a:buNone/>
            </a:pPr>
            <a:r>
              <a:rPr lang="en-US" sz="1400" b="1" dirty="0" smtClean="0">
                <a:solidFill>
                  <a:schemeClr val="bg1"/>
                </a:solidFill>
              </a:rPr>
              <a:t>        return </a:t>
            </a:r>
            <a:r>
              <a:rPr lang="en-US" sz="1400" b="1" dirty="0" err="1" smtClean="0">
                <a:solidFill>
                  <a:schemeClr val="bg1"/>
                </a:solidFill>
              </a:rPr>
              <a:t>X_encoded</a:t>
            </a:r>
            <a:endParaRPr lang="en-US" sz="1400" b="1" dirty="0" smtClean="0">
              <a:solidFill>
                <a:schemeClr val="bg1"/>
              </a:solidFill>
            </a:endParaRPr>
          </a:p>
          <a:p>
            <a:pPr>
              <a:buNone/>
            </a:pPr>
            <a:r>
              <a:rPr lang="en-US" sz="1400" b="1" dirty="0" smtClean="0">
                <a:solidFill>
                  <a:schemeClr val="bg1"/>
                </a:solidFill>
              </a:rPr>
              <a:t>Use it like</a:t>
            </a:r>
            <a:r>
              <a:rPr lang="en-US" sz="1400" b="1" dirty="0" smtClean="0">
                <a:solidFill>
                  <a:schemeClr val="bg1"/>
                </a:solidFill>
              </a:rPr>
              <a:t>:</a:t>
            </a:r>
          </a:p>
          <a:p>
            <a:pPr>
              <a:buNone/>
            </a:pPr>
            <a:r>
              <a:rPr lang="en-US" sz="1400" b="1" dirty="0" smtClean="0">
                <a:solidFill>
                  <a:schemeClr val="bg1"/>
                </a:solidFill>
              </a:rPr>
              <a:t>        encoder </a:t>
            </a:r>
            <a:r>
              <a:rPr lang="en-US" sz="1400" b="1" dirty="0" smtClean="0">
                <a:solidFill>
                  <a:schemeClr val="bg1"/>
                </a:solidFill>
              </a:rPr>
              <a:t>= </a:t>
            </a:r>
            <a:r>
              <a:rPr lang="en-US" sz="1400" b="1" dirty="0" err="1" smtClean="0">
                <a:solidFill>
                  <a:schemeClr val="bg1"/>
                </a:solidFill>
              </a:rPr>
              <a:t>CrossFoldEncoder</a:t>
            </a:r>
            <a:r>
              <a:rPr lang="en-US" sz="1400" b="1" dirty="0" smtClean="0">
                <a:solidFill>
                  <a:schemeClr val="bg1"/>
                </a:solidFill>
              </a:rPr>
              <a:t>(</a:t>
            </a:r>
            <a:r>
              <a:rPr lang="en-US" sz="1400" b="1" dirty="0" err="1" smtClean="0">
                <a:solidFill>
                  <a:schemeClr val="bg1"/>
                </a:solidFill>
              </a:rPr>
              <a:t>MEstimateEncoder</a:t>
            </a:r>
            <a:r>
              <a:rPr lang="en-US" sz="1400" b="1" dirty="0" smtClean="0">
                <a:solidFill>
                  <a:schemeClr val="bg1"/>
                </a:solidFill>
              </a:rPr>
              <a:t>, m=1)</a:t>
            </a:r>
          </a:p>
          <a:p>
            <a:pPr>
              <a:buNone/>
            </a:pPr>
            <a:r>
              <a:rPr lang="en-US" sz="1400" b="1" dirty="0" smtClean="0">
                <a:solidFill>
                  <a:schemeClr val="bg1"/>
                </a:solidFill>
              </a:rPr>
              <a:t>        </a:t>
            </a:r>
            <a:r>
              <a:rPr lang="en-US" sz="1400" b="1" dirty="0" err="1" smtClean="0">
                <a:solidFill>
                  <a:schemeClr val="bg1"/>
                </a:solidFill>
              </a:rPr>
              <a:t>X_encoded</a:t>
            </a:r>
            <a:r>
              <a:rPr lang="en-US" sz="1400" b="1" dirty="0" smtClean="0">
                <a:solidFill>
                  <a:schemeClr val="bg1"/>
                </a:solidFill>
              </a:rPr>
              <a:t> </a:t>
            </a:r>
            <a:r>
              <a:rPr lang="en-US" sz="1400" b="1" dirty="0" smtClean="0">
                <a:solidFill>
                  <a:schemeClr val="bg1"/>
                </a:solidFill>
              </a:rPr>
              <a:t>= </a:t>
            </a:r>
            <a:r>
              <a:rPr lang="en-US" sz="1400" b="1" dirty="0" err="1" smtClean="0">
                <a:solidFill>
                  <a:schemeClr val="bg1"/>
                </a:solidFill>
              </a:rPr>
              <a:t>encoder.fit_transform</a:t>
            </a:r>
            <a:r>
              <a:rPr lang="en-US" sz="1400" b="1" dirty="0" smtClean="0">
                <a:solidFill>
                  <a:schemeClr val="bg1"/>
                </a:solidFill>
              </a:rPr>
              <a:t>(X, y, cols=["</a:t>
            </a:r>
            <a:r>
              <a:rPr lang="en-US" sz="1400" b="1" dirty="0" err="1" smtClean="0">
                <a:solidFill>
                  <a:schemeClr val="bg1"/>
                </a:solidFill>
              </a:rPr>
              <a:t>MSSubClass</a:t>
            </a:r>
            <a:r>
              <a:rPr lang="en-US" sz="1400" b="1" dirty="0" smtClean="0">
                <a:solidFill>
                  <a:schemeClr val="bg1"/>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business-background-with-blue-dots-wave-vector-35045616.jpg"/>
          <p:cNvPicPr>
            <a:picLocks noChangeAspect="1"/>
          </p:cNvPicPr>
          <p:nvPr/>
        </p:nvPicPr>
        <p:blipFill>
          <a:blip r:embed="rId2" cstate="print">
            <a:lum bright="-47000" contrast="-68000"/>
          </a:blip>
          <a:stretch>
            <a:fillRect/>
          </a:stretch>
        </p:blipFill>
        <p:spPr>
          <a:xfrm>
            <a:off x="0" y="0"/>
            <a:ext cx="12191999" cy="6858000"/>
          </a:xfrm>
          <a:prstGeom prst="rect">
            <a:avLst/>
          </a:prstGeom>
        </p:spPr>
      </p:pic>
      <p:sp>
        <p:nvSpPr>
          <p:cNvPr id="3" name="Content Placeholder 2"/>
          <p:cNvSpPr>
            <a:spLocks noGrp="1"/>
          </p:cNvSpPr>
          <p:nvPr>
            <p:ph idx="1"/>
          </p:nvPr>
        </p:nvSpPr>
        <p:spPr>
          <a:xfrm>
            <a:off x="380326" y="307496"/>
            <a:ext cx="11458322" cy="6214685"/>
          </a:xfrm>
        </p:spPr>
        <p:txBody>
          <a:bodyPr>
            <a:normAutofit/>
          </a:bodyPr>
          <a:lstStyle/>
          <a:p>
            <a:pPr>
              <a:buNone/>
            </a:pPr>
            <a:r>
              <a:rPr lang="en-US" sz="1800" i="1" u="sng" dirty="0" smtClean="0">
                <a:solidFill>
                  <a:schemeClr val="bg1"/>
                </a:solidFill>
              </a:rPr>
              <a:t>Train Model and Create </a:t>
            </a:r>
            <a:r>
              <a:rPr lang="en-US" sz="1800" i="1" u="sng" dirty="0" smtClean="0">
                <a:solidFill>
                  <a:schemeClr val="bg1"/>
                </a:solidFill>
              </a:rPr>
              <a:t>Submissions</a:t>
            </a:r>
            <a:endParaRPr lang="en-US" sz="1800" i="1" u="sng" dirty="0" smtClean="0">
              <a:solidFill>
                <a:schemeClr val="bg1"/>
              </a:solidFill>
            </a:endParaRPr>
          </a:p>
          <a:p>
            <a:r>
              <a:rPr lang="en-US" sz="1400" dirty="0" smtClean="0">
                <a:solidFill>
                  <a:schemeClr val="bg1"/>
                </a:solidFill>
              </a:rPr>
              <a:t>Once you're satisfied with everything, it's time to create your final predictions! This cell will:</a:t>
            </a:r>
          </a:p>
          <a:p>
            <a:pPr marL="589788" lvl="1" indent="-342900">
              <a:buFont typeface="+mj-lt"/>
              <a:buAutoNum type="arabicPeriod"/>
            </a:pPr>
            <a:r>
              <a:rPr lang="en-US" sz="1600" dirty="0" smtClean="0">
                <a:solidFill>
                  <a:schemeClr val="bg1"/>
                </a:solidFill>
              </a:rPr>
              <a:t>create your feature set from the original data</a:t>
            </a:r>
          </a:p>
          <a:p>
            <a:pPr marL="589788" lvl="1" indent="-342900">
              <a:buFont typeface="+mj-lt"/>
              <a:buAutoNum type="arabicPeriod"/>
            </a:pPr>
            <a:r>
              <a:rPr lang="en-US" sz="1600" dirty="0" smtClean="0">
                <a:solidFill>
                  <a:schemeClr val="bg1"/>
                </a:solidFill>
              </a:rPr>
              <a:t>train </a:t>
            </a:r>
            <a:r>
              <a:rPr lang="en-US" sz="1600" dirty="0" err="1" smtClean="0">
                <a:solidFill>
                  <a:schemeClr val="bg1"/>
                </a:solidFill>
              </a:rPr>
              <a:t>XGBoost</a:t>
            </a:r>
            <a:r>
              <a:rPr lang="en-US" sz="1600" dirty="0" smtClean="0">
                <a:solidFill>
                  <a:schemeClr val="bg1"/>
                </a:solidFill>
              </a:rPr>
              <a:t> on the training data</a:t>
            </a:r>
          </a:p>
          <a:p>
            <a:pPr marL="589788" lvl="1" indent="-342900">
              <a:buFont typeface="+mj-lt"/>
              <a:buAutoNum type="arabicPeriod"/>
            </a:pPr>
            <a:r>
              <a:rPr lang="en-US" sz="1600" dirty="0" smtClean="0">
                <a:solidFill>
                  <a:schemeClr val="bg1"/>
                </a:solidFill>
              </a:rPr>
              <a:t>use the trained model to make predictions from the test set</a:t>
            </a:r>
          </a:p>
          <a:p>
            <a:pPr marL="589788" lvl="1" indent="-342900">
              <a:buFont typeface="+mj-lt"/>
              <a:buAutoNum type="arabicPeriod"/>
            </a:pPr>
            <a:r>
              <a:rPr lang="en-US" sz="1600" dirty="0" smtClean="0">
                <a:solidFill>
                  <a:schemeClr val="bg1"/>
                </a:solidFill>
              </a:rPr>
              <a:t>save the predictions to a CSV </a:t>
            </a:r>
            <a:r>
              <a:rPr lang="en-US" sz="1600" dirty="0" smtClean="0">
                <a:solidFill>
                  <a:schemeClr val="bg1"/>
                </a:solidFill>
              </a:rPr>
              <a:t>file</a:t>
            </a:r>
          </a:p>
          <a:p>
            <a:pPr marL="589788" lvl="1" indent="-342900">
              <a:buNone/>
            </a:pPr>
            <a:endParaRPr lang="en-US" sz="1600" dirty="0" smtClean="0">
              <a:solidFill>
                <a:schemeClr val="bg1"/>
              </a:solidFill>
            </a:endParaRPr>
          </a:p>
          <a:p>
            <a:pPr>
              <a:buNone/>
            </a:pPr>
            <a:r>
              <a:rPr lang="en-US" sz="1400" dirty="0" smtClean="0">
                <a:solidFill>
                  <a:schemeClr val="bg1"/>
                </a:solidFill>
              </a:rPr>
              <a:t>	</a:t>
            </a:r>
            <a:r>
              <a:rPr lang="en-US" sz="1600" dirty="0" err="1" smtClean="0">
                <a:solidFill>
                  <a:schemeClr val="bg1"/>
                </a:solidFill>
              </a:rPr>
              <a:t>X_train</a:t>
            </a:r>
            <a:r>
              <a:rPr lang="en-US" sz="1600" dirty="0" smtClean="0">
                <a:solidFill>
                  <a:schemeClr val="bg1"/>
                </a:solidFill>
              </a:rPr>
              <a:t>, </a:t>
            </a:r>
            <a:r>
              <a:rPr lang="en-US" sz="1600" dirty="0" err="1" smtClean="0">
                <a:solidFill>
                  <a:schemeClr val="bg1"/>
                </a:solidFill>
              </a:rPr>
              <a:t>X_test</a:t>
            </a:r>
            <a:r>
              <a:rPr lang="en-US" sz="1600" dirty="0" smtClean="0">
                <a:solidFill>
                  <a:schemeClr val="bg1"/>
                </a:solidFill>
              </a:rPr>
              <a:t> = </a:t>
            </a:r>
            <a:r>
              <a:rPr lang="en-US" sz="1600" dirty="0" err="1" smtClean="0">
                <a:solidFill>
                  <a:schemeClr val="bg1"/>
                </a:solidFill>
              </a:rPr>
              <a:t>create_features</a:t>
            </a:r>
            <a:r>
              <a:rPr lang="en-US" sz="1600" dirty="0" smtClean="0">
                <a:solidFill>
                  <a:schemeClr val="bg1"/>
                </a:solidFill>
              </a:rPr>
              <a:t>(</a:t>
            </a:r>
            <a:r>
              <a:rPr lang="en-US" sz="1600" dirty="0" err="1" smtClean="0">
                <a:solidFill>
                  <a:schemeClr val="bg1"/>
                </a:solidFill>
              </a:rPr>
              <a:t>df_train</a:t>
            </a:r>
            <a:r>
              <a:rPr lang="en-US" sz="1600" dirty="0" smtClean="0">
                <a:solidFill>
                  <a:schemeClr val="bg1"/>
                </a:solidFill>
              </a:rPr>
              <a:t>, </a:t>
            </a:r>
            <a:r>
              <a:rPr lang="en-US" sz="1600" dirty="0" err="1" smtClean="0">
                <a:solidFill>
                  <a:schemeClr val="bg1"/>
                </a:solidFill>
              </a:rPr>
              <a:t>df_test</a:t>
            </a:r>
            <a:r>
              <a:rPr lang="en-US" sz="1600" dirty="0" smtClean="0">
                <a:solidFill>
                  <a:schemeClr val="bg1"/>
                </a:solidFill>
              </a:rPr>
              <a:t>)</a:t>
            </a:r>
          </a:p>
          <a:p>
            <a:pPr>
              <a:buNone/>
            </a:pPr>
            <a:r>
              <a:rPr lang="en-US" sz="1600" dirty="0" smtClean="0">
                <a:solidFill>
                  <a:schemeClr val="bg1"/>
                </a:solidFill>
              </a:rPr>
              <a:t>	</a:t>
            </a:r>
            <a:r>
              <a:rPr lang="en-US" sz="1600" dirty="0" err="1" smtClean="0">
                <a:solidFill>
                  <a:schemeClr val="bg1"/>
                </a:solidFill>
              </a:rPr>
              <a:t>y_train</a:t>
            </a:r>
            <a:r>
              <a:rPr lang="en-US" sz="1600" dirty="0" smtClean="0">
                <a:solidFill>
                  <a:schemeClr val="bg1"/>
                </a:solidFill>
              </a:rPr>
              <a:t> </a:t>
            </a:r>
            <a:r>
              <a:rPr lang="en-US" sz="1600" dirty="0" smtClean="0">
                <a:solidFill>
                  <a:schemeClr val="bg1"/>
                </a:solidFill>
              </a:rPr>
              <a:t>= df_train.loc[:, "</a:t>
            </a:r>
            <a:r>
              <a:rPr lang="en-US" sz="1600" dirty="0" err="1" smtClean="0">
                <a:solidFill>
                  <a:schemeClr val="bg1"/>
                </a:solidFill>
              </a:rPr>
              <a:t>SalePrice</a:t>
            </a:r>
            <a:r>
              <a:rPr lang="en-US" sz="1600" dirty="0" smtClean="0">
                <a:solidFill>
                  <a:schemeClr val="bg1"/>
                </a:solidFill>
              </a:rPr>
              <a:t>"]</a:t>
            </a:r>
          </a:p>
          <a:p>
            <a:pPr>
              <a:buNone/>
            </a:pPr>
            <a:r>
              <a:rPr lang="en-US" sz="1600" dirty="0" smtClean="0">
                <a:solidFill>
                  <a:schemeClr val="bg1"/>
                </a:solidFill>
              </a:rPr>
              <a:t>	</a:t>
            </a:r>
            <a:r>
              <a:rPr lang="en-US" sz="1600" dirty="0" err="1" smtClean="0">
                <a:solidFill>
                  <a:schemeClr val="bg1"/>
                </a:solidFill>
              </a:rPr>
              <a:t>xgb</a:t>
            </a:r>
            <a:r>
              <a:rPr lang="en-US" sz="1600" dirty="0" smtClean="0">
                <a:solidFill>
                  <a:schemeClr val="bg1"/>
                </a:solidFill>
              </a:rPr>
              <a:t> </a:t>
            </a:r>
            <a:r>
              <a:rPr lang="en-US" sz="1600" dirty="0" smtClean="0">
                <a:solidFill>
                  <a:schemeClr val="bg1"/>
                </a:solidFill>
              </a:rPr>
              <a:t>= </a:t>
            </a:r>
            <a:r>
              <a:rPr lang="en-US" sz="1600" dirty="0" err="1" smtClean="0">
                <a:solidFill>
                  <a:schemeClr val="bg1"/>
                </a:solidFill>
              </a:rPr>
              <a:t>XGBRegressor</a:t>
            </a:r>
            <a:r>
              <a:rPr lang="en-US" sz="1600" dirty="0" smtClean="0">
                <a:solidFill>
                  <a:schemeClr val="bg1"/>
                </a:solidFill>
              </a:rPr>
              <a:t>(**</a:t>
            </a:r>
            <a:r>
              <a:rPr lang="en-US" sz="1600" dirty="0" err="1" smtClean="0">
                <a:solidFill>
                  <a:schemeClr val="bg1"/>
                </a:solidFill>
              </a:rPr>
              <a:t>xgb_params</a:t>
            </a:r>
            <a:r>
              <a:rPr lang="en-US" sz="1600" dirty="0" smtClean="0">
                <a:solidFill>
                  <a:schemeClr val="bg1"/>
                </a:solidFill>
              </a:rPr>
              <a:t>)</a:t>
            </a:r>
          </a:p>
          <a:p>
            <a:pPr>
              <a:buNone/>
            </a:pPr>
            <a:r>
              <a:rPr lang="en-US" sz="1600" dirty="0" smtClean="0">
                <a:solidFill>
                  <a:schemeClr val="bg1"/>
                </a:solidFill>
              </a:rPr>
              <a:t>	xgb.fit(</a:t>
            </a:r>
            <a:r>
              <a:rPr lang="en-US" sz="1600" dirty="0" err="1" smtClean="0">
                <a:solidFill>
                  <a:schemeClr val="bg1"/>
                </a:solidFill>
              </a:rPr>
              <a:t>X_train</a:t>
            </a:r>
            <a:r>
              <a:rPr lang="en-US" sz="1600" dirty="0" smtClean="0">
                <a:solidFill>
                  <a:schemeClr val="bg1"/>
                </a:solidFill>
              </a:rPr>
              <a:t>, np.log(y))</a:t>
            </a:r>
          </a:p>
          <a:p>
            <a:pPr>
              <a:buNone/>
            </a:pPr>
            <a:r>
              <a:rPr lang="en-US" sz="1600" dirty="0" smtClean="0">
                <a:solidFill>
                  <a:schemeClr val="bg1"/>
                </a:solidFill>
              </a:rPr>
              <a:t>	predictions </a:t>
            </a:r>
            <a:r>
              <a:rPr lang="en-US" sz="1600" dirty="0" smtClean="0">
                <a:solidFill>
                  <a:schemeClr val="bg1"/>
                </a:solidFill>
              </a:rPr>
              <a:t>= np.exp(</a:t>
            </a:r>
            <a:r>
              <a:rPr lang="en-US" sz="1600" dirty="0" err="1" smtClean="0">
                <a:solidFill>
                  <a:schemeClr val="bg1"/>
                </a:solidFill>
              </a:rPr>
              <a:t>xgb.predict</a:t>
            </a:r>
            <a:r>
              <a:rPr lang="en-US" sz="1600" dirty="0" smtClean="0">
                <a:solidFill>
                  <a:schemeClr val="bg1"/>
                </a:solidFill>
              </a:rPr>
              <a:t>(</a:t>
            </a:r>
            <a:r>
              <a:rPr lang="en-US" sz="1600" dirty="0" err="1" smtClean="0">
                <a:solidFill>
                  <a:schemeClr val="bg1"/>
                </a:solidFill>
              </a:rPr>
              <a:t>X_test</a:t>
            </a:r>
            <a:r>
              <a:rPr lang="en-US" sz="1600" dirty="0" smtClean="0">
                <a:solidFill>
                  <a:schemeClr val="bg1"/>
                </a:solidFill>
              </a:rPr>
              <a:t>))</a:t>
            </a:r>
          </a:p>
          <a:p>
            <a:pPr>
              <a:buNone/>
            </a:pPr>
            <a:r>
              <a:rPr lang="en-US" sz="1600" dirty="0" smtClean="0">
                <a:solidFill>
                  <a:schemeClr val="bg1"/>
                </a:solidFill>
              </a:rPr>
              <a:t>	output </a:t>
            </a:r>
            <a:r>
              <a:rPr lang="en-US" sz="1600" dirty="0" smtClean="0">
                <a:solidFill>
                  <a:schemeClr val="bg1"/>
                </a:solidFill>
              </a:rPr>
              <a:t>= </a:t>
            </a:r>
            <a:r>
              <a:rPr lang="en-US" sz="1600" dirty="0" err="1" smtClean="0">
                <a:solidFill>
                  <a:schemeClr val="bg1"/>
                </a:solidFill>
              </a:rPr>
              <a:t>pd.DataFrame</a:t>
            </a:r>
            <a:r>
              <a:rPr lang="en-US" sz="1600" dirty="0" smtClean="0">
                <a:solidFill>
                  <a:schemeClr val="bg1"/>
                </a:solidFill>
              </a:rPr>
              <a:t>({'Id': </a:t>
            </a:r>
            <a:r>
              <a:rPr lang="en-US" sz="1600" dirty="0" err="1" smtClean="0">
                <a:solidFill>
                  <a:schemeClr val="bg1"/>
                </a:solidFill>
              </a:rPr>
              <a:t>X_test.index</a:t>
            </a:r>
            <a:r>
              <a:rPr lang="en-US" sz="1600" dirty="0" smtClean="0">
                <a:solidFill>
                  <a:schemeClr val="bg1"/>
                </a:solidFill>
              </a:rPr>
              <a:t>, '</a:t>
            </a:r>
            <a:r>
              <a:rPr lang="en-US" sz="1600" dirty="0" err="1" smtClean="0">
                <a:solidFill>
                  <a:schemeClr val="bg1"/>
                </a:solidFill>
              </a:rPr>
              <a:t>SalePrice</a:t>
            </a:r>
            <a:r>
              <a:rPr lang="en-US" sz="1600" dirty="0" smtClean="0">
                <a:solidFill>
                  <a:schemeClr val="bg1"/>
                </a:solidFill>
              </a:rPr>
              <a:t>': predictions})</a:t>
            </a:r>
          </a:p>
          <a:p>
            <a:pPr>
              <a:buNone/>
            </a:pPr>
            <a:r>
              <a:rPr lang="en-US" sz="1600" dirty="0" smtClean="0">
                <a:solidFill>
                  <a:schemeClr val="bg1"/>
                </a:solidFill>
              </a:rPr>
              <a:t>	</a:t>
            </a:r>
            <a:r>
              <a:rPr lang="en-US" sz="1600" dirty="0" err="1" smtClean="0">
                <a:solidFill>
                  <a:schemeClr val="bg1"/>
                </a:solidFill>
              </a:rPr>
              <a:t>output.to_csv</a:t>
            </a:r>
            <a:r>
              <a:rPr lang="en-US" sz="1600" dirty="0" smtClean="0">
                <a:solidFill>
                  <a:schemeClr val="bg1"/>
                </a:solidFill>
              </a:rPr>
              <a:t>('my_submission.csv', index=False)</a:t>
            </a:r>
          </a:p>
          <a:p>
            <a:pPr>
              <a:buNone/>
            </a:pPr>
            <a:r>
              <a:rPr lang="en-US" sz="1600" dirty="0" smtClean="0">
                <a:solidFill>
                  <a:schemeClr val="bg1"/>
                </a:solidFill>
              </a:rPr>
              <a:t>	print</a:t>
            </a:r>
            <a:r>
              <a:rPr lang="en-US" sz="1600" dirty="0" smtClean="0">
                <a:solidFill>
                  <a:schemeClr val="bg1"/>
                </a:solidFill>
              </a:rPr>
              <a:t>("Your submission was successfully saved!")</a:t>
            </a:r>
            <a:endParaRPr lang="en-US" sz="16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ank you images 1.jpg"/>
          <p:cNvPicPr>
            <a:picLocks noGrp="1" noChangeAspect="1"/>
          </p:cNvPicPr>
          <p:nvPr>
            <p:ph idx="1"/>
          </p:nvPr>
        </p:nvPicPr>
        <p:blipFill>
          <a:blip r:embed="rId2" cstate="print"/>
          <a:stretch>
            <a:fillRect/>
          </a:stretch>
        </p:blipFill>
        <p:spPr>
          <a:xfrm>
            <a:off x="1" y="-15535"/>
            <a:ext cx="12192000" cy="6908622"/>
          </a:xfrm>
          <a:gradFill flip="none" rotWithShape="1">
            <a:gsLst>
              <a:gs pos="0">
                <a:srgbClr val="000000"/>
              </a:gs>
              <a:gs pos="20000">
                <a:srgbClr val="000040"/>
              </a:gs>
              <a:gs pos="50000">
                <a:srgbClr val="400040"/>
              </a:gs>
              <a:gs pos="75000">
                <a:srgbClr val="8F0040"/>
              </a:gs>
              <a:gs pos="89999">
                <a:srgbClr val="F27300"/>
              </a:gs>
              <a:gs pos="100000">
                <a:srgbClr val="FFBF00"/>
              </a:gs>
            </a:gsLst>
            <a:path path="rect">
              <a:fillToRect t="100000" r="100000"/>
            </a:path>
            <a:tileRect l="-100000" b="-100000"/>
          </a:gradFill>
          <a:effectLst>
            <a:outerShdw blurRad="177800" dist="139700" dir="5400000" algn="ctr" rotWithShape="0">
              <a:srgbClr val="000000"/>
            </a:outerShdw>
          </a:effectLst>
          <a:scene3d>
            <a:camera prst="orthographicFront"/>
            <a:lightRig rig="threePt" dir="t"/>
          </a:scene3d>
          <a:sp3d extrusionH="76200" contourW="12700">
            <a:bevelT prst="relaxedInset"/>
            <a:bevelB prst="relaxedInset"/>
            <a:extrusionClr>
              <a:schemeClr val="accent1"/>
            </a:extrusionClr>
            <a:contourClr>
              <a:schemeClr val="accent1"/>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0eb692ca9955b9e0bc67e5fe07610e4.jpg"/>
          <p:cNvPicPr>
            <a:picLocks noChangeAspect="1"/>
          </p:cNvPicPr>
          <p:nvPr/>
        </p:nvPicPr>
        <p:blipFill>
          <a:blip r:embed="rId2" cstate="print"/>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xmlns="" id="{03889E94-9432-8B72-0DED-480E544B3419}"/>
              </a:ext>
            </a:extLst>
          </p:cNvPr>
          <p:cNvSpPr>
            <a:spLocks noGrp="1"/>
          </p:cNvSpPr>
          <p:nvPr>
            <p:ph idx="1"/>
          </p:nvPr>
        </p:nvSpPr>
        <p:spPr>
          <a:xfrm>
            <a:off x="838200" y="231494"/>
            <a:ext cx="10515600" cy="5945469"/>
          </a:xfrm>
        </p:spPr>
        <p:txBody>
          <a:bodyPr>
            <a:normAutofit/>
          </a:bodyPr>
          <a:lstStyle/>
          <a:p>
            <a:pPr>
              <a:buNone/>
            </a:pPr>
            <a:r>
              <a:rPr lang="en-IN" b="1" i="1" u="sng" dirty="0" smtClean="0">
                <a:solidFill>
                  <a:schemeClr val="bg1"/>
                </a:solidFill>
              </a:rPr>
              <a:t>INTRODUCTION:</a:t>
            </a:r>
            <a:endParaRPr lang="en-US" sz="2000" dirty="0" smtClean="0">
              <a:solidFill>
                <a:schemeClr val="bg1"/>
              </a:solidFill>
            </a:endParaRPr>
          </a:p>
          <a:p>
            <a:r>
              <a:rPr lang="en-US" sz="2000" dirty="0" smtClean="0">
                <a:solidFill>
                  <a:schemeClr val="bg1"/>
                </a:solidFill>
              </a:rPr>
              <a:t>The </a:t>
            </a:r>
            <a:r>
              <a:rPr lang="en-US" sz="2000" dirty="0">
                <a:solidFill>
                  <a:schemeClr val="bg1"/>
                </a:solidFill>
              </a:rPr>
              <a:t>machine learning model is given the test data but without the price of the properties in order to predict the price for them given the various features for the properties. The predicted price is then compared to the actual price in the test data.</a:t>
            </a:r>
          </a:p>
          <a:p>
            <a:r>
              <a:rPr lang="en-US" sz="2000" dirty="0">
                <a:solidFill>
                  <a:schemeClr val="bg1"/>
                </a:solidFill>
              </a:rPr>
              <a:t>Model and Accuracy</a:t>
            </a:r>
          </a:p>
          <a:p>
            <a:pPr lvl="1"/>
            <a:r>
              <a:rPr lang="en-US" sz="1800" dirty="0">
                <a:solidFill>
                  <a:schemeClr val="bg1"/>
                </a:solidFill>
              </a:rPr>
              <a:t>SVM-Support Vector Machine.</a:t>
            </a:r>
          </a:p>
          <a:p>
            <a:pPr lvl="1"/>
            <a:r>
              <a:rPr lang="en-US" sz="1800" dirty="0">
                <a:solidFill>
                  <a:schemeClr val="bg1"/>
                </a:solidFill>
              </a:rPr>
              <a:t>Random Forest Regressor.</a:t>
            </a:r>
          </a:p>
          <a:p>
            <a:pPr lvl="1"/>
            <a:r>
              <a:rPr lang="en-US" sz="1800" dirty="0">
                <a:solidFill>
                  <a:schemeClr val="bg1"/>
                </a:solidFill>
              </a:rPr>
              <a:t>Linear Regressor.</a:t>
            </a:r>
            <a:endParaRPr lang="en-IN" sz="1800" dirty="0">
              <a:solidFill>
                <a:schemeClr val="bg1"/>
              </a:solidFill>
            </a:endParaRPr>
          </a:p>
        </p:txBody>
      </p:sp>
    </p:spTree>
    <p:extLst>
      <p:ext uri="{BB962C8B-B14F-4D97-AF65-F5344CB8AC3E}">
        <p14:creationId xmlns:p14="http://schemas.microsoft.com/office/powerpoint/2010/main" xmlns="" val="136973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business-background-with-blue-dots-wave-vector-35045616.jpg"/>
          <p:cNvPicPr>
            <a:picLocks noChangeAspect="1"/>
          </p:cNvPicPr>
          <p:nvPr/>
        </p:nvPicPr>
        <p:blipFill>
          <a:blip r:embed="rId2" cstate="print"/>
          <a:stretch>
            <a:fillRect/>
          </a:stretch>
        </p:blipFill>
        <p:spPr>
          <a:xfrm>
            <a:off x="0" y="0"/>
            <a:ext cx="12191999" cy="6858000"/>
          </a:xfrm>
          <a:prstGeom prst="rect">
            <a:avLst/>
          </a:prstGeom>
        </p:spPr>
      </p:pic>
      <p:sp>
        <p:nvSpPr>
          <p:cNvPr id="3" name="Content Placeholder 2">
            <a:extLst>
              <a:ext uri="{FF2B5EF4-FFF2-40B4-BE49-F238E27FC236}">
                <a16:creationId xmlns:a16="http://schemas.microsoft.com/office/drawing/2014/main" xmlns="" id="{97C4C474-4A1F-EC10-87AD-7EBFC0292E57}"/>
              </a:ext>
            </a:extLst>
          </p:cNvPr>
          <p:cNvSpPr>
            <a:spLocks noGrp="1"/>
          </p:cNvSpPr>
          <p:nvPr>
            <p:ph idx="1"/>
          </p:nvPr>
        </p:nvSpPr>
        <p:spPr>
          <a:xfrm>
            <a:off x="838200" y="173620"/>
            <a:ext cx="10515600" cy="6003343"/>
          </a:xfrm>
        </p:spPr>
        <p:txBody>
          <a:bodyPr>
            <a:normAutofit/>
          </a:bodyPr>
          <a:lstStyle/>
          <a:p>
            <a:pPr>
              <a:buNone/>
            </a:pPr>
            <a:r>
              <a:rPr lang="en-IN" sz="2400" b="1" i="1" u="sng" dirty="0" smtClean="0">
                <a:solidFill>
                  <a:schemeClr val="bg1"/>
                </a:solidFill>
              </a:rPr>
              <a:t>OVER VIEW OF HOUSE PRICE PREDICTION</a:t>
            </a:r>
            <a:r>
              <a:rPr lang="en-IN" sz="2400" b="1" i="1" u="sng" dirty="0" smtClean="0">
                <a:solidFill>
                  <a:schemeClr val="bg1"/>
                </a:solidFill>
              </a:rPr>
              <a:t>:</a:t>
            </a:r>
            <a:endParaRPr lang="en-US" sz="2400" dirty="0" smtClean="0">
              <a:solidFill>
                <a:schemeClr val="bg1"/>
              </a:solidFill>
            </a:endParaRPr>
          </a:p>
          <a:p>
            <a:r>
              <a:rPr lang="en-US" sz="1800" dirty="0" smtClean="0">
                <a:solidFill>
                  <a:schemeClr val="bg1"/>
                </a:solidFill>
              </a:rPr>
              <a:t>House </a:t>
            </a:r>
            <a:r>
              <a:rPr lang="en-US" sz="1800" dirty="0">
                <a:solidFill>
                  <a:schemeClr val="bg1"/>
                </a:solidFill>
              </a:rPr>
              <a:t>price prediction can help the developer determine the selling price of a house and can help the customer to arrange the right time to purchase a house. </a:t>
            </a:r>
          </a:p>
          <a:p>
            <a:r>
              <a:rPr lang="en-US" sz="1800" dirty="0">
                <a:solidFill>
                  <a:schemeClr val="bg1"/>
                </a:solidFill>
              </a:rPr>
              <a:t>There are three factors that influence the price of a house which include physical conditions, concept and location.</a:t>
            </a:r>
          </a:p>
          <a:p>
            <a:pPr lvl="1"/>
            <a:r>
              <a:rPr lang="en-US" sz="1600" dirty="0">
                <a:solidFill>
                  <a:schemeClr val="bg1"/>
                </a:solidFill>
              </a:rPr>
              <a:t>Prepare the data.	</a:t>
            </a:r>
          </a:p>
          <a:p>
            <a:pPr lvl="1"/>
            <a:r>
              <a:rPr lang="en-US" sz="1600" dirty="0">
                <a:solidFill>
                  <a:schemeClr val="bg1"/>
                </a:solidFill>
              </a:rPr>
              <a:t>Perform feature selection.</a:t>
            </a:r>
          </a:p>
          <a:p>
            <a:pPr lvl="1"/>
            <a:r>
              <a:rPr lang="en-US" sz="1600" dirty="0">
                <a:solidFill>
                  <a:schemeClr val="bg1"/>
                </a:solidFill>
              </a:rPr>
              <a:t>Train the model.</a:t>
            </a:r>
          </a:p>
          <a:p>
            <a:pPr lvl="1"/>
            <a:r>
              <a:rPr lang="en-US" sz="1600" dirty="0">
                <a:solidFill>
                  <a:schemeClr val="bg1"/>
                </a:solidFill>
              </a:rPr>
              <a:t>Evaluate the model.</a:t>
            </a:r>
          </a:p>
          <a:p>
            <a:pPr lvl="1"/>
            <a:r>
              <a:rPr lang="en-US" sz="1600" dirty="0">
                <a:solidFill>
                  <a:schemeClr val="bg1"/>
                </a:solidFill>
              </a:rPr>
              <a:t>Deploy the model.</a:t>
            </a:r>
          </a:p>
          <a:p>
            <a:pPr marL="0" indent="0">
              <a:buNone/>
            </a:pPr>
            <a:endParaRPr lang="en-IN" sz="1800" dirty="0">
              <a:solidFill>
                <a:schemeClr val="bg1"/>
              </a:solidFill>
            </a:endParaRPr>
          </a:p>
        </p:txBody>
      </p:sp>
    </p:spTree>
    <p:extLst>
      <p:ext uri="{BB962C8B-B14F-4D97-AF65-F5344CB8AC3E}">
        <p14:creationId xmlns:p14="http://schemas.microsoft.com/office/powerpoint/2010/main" xmlns="" val="392505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I.png"/>
          <p:cNvPicPr>
            <a:picLocks noChangeAspect="1"/>
          </p:cNvPicPr>
          <p:nvPr/>
        </p:nvPicPr>
        <p:blipFill>
          <a:blip r:embed="rId2" cstate="print">
            <a:lum bright="-32000"/>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xmlns="" id="{E7B9249B-6210-B0E3-58C8-6BDABA26F31E}"/>
              </a:ext>
            </a:extLst>
          </p:cNvPr>
          <p:cNvSpPr>
            <a:spLocks noGrp="1"/>
          </p:cNvSpPr>
          <p:nvPr>
            <p:ph idx="1"/>
          </p:nvPr>
        </p:nvSpPr>
        <p:spPr>
          <a:xfrm>
            <a:off x="838200" y="1060057"/>
            <a:ext cx="10515600" cy="5116906"/>
          </a:xfrm>
        </p:spPr>
        <p:txBody>
          <a:bodyPr/>
          <a:lstStyle/>
          <a:p>
            <a:pPr>
              <a:buNone/>
            </a:pPr>
            <a:r>
              <a:rPr lang="en-IN" sz="2400" b="1" i="1" u="sng" dirty="0" smtClean="0">
                <a:solidFill>
                  <a:schemeClr val="bg1"/>
                </a:solidFill>
              </a:rPr>
              <a:t>DATA PREPROCESSING:</a:t>
            </a:r>
            <a:endParaRPr lang="en-US" sz="2400" b="0" i="0" dirty="0" smtClean="0">
              <a:solidFill>
                <a:schemeClr val="bg1"/>
              </a:solidFill>
              <a:effectLst/>
              <a:latin typeface="Inter"/>
            </a:endParaRPr>
          </a:p>
          <a:p>
            <a:r>
              <a:rPr lang="en-US" sz="1800" b="0" i="0" dirty="0" smtClean="0">
                <a:solidFill>
                  <a:schemeClr val="bg1"/>
                </a:solidFill>
                <a:effectLst/>
                <a:latin typeface="Inter"/>
              </a:rPr>
              <a:t>we </a:t>
            </a:r>
            <a:r>
              <a:rPr lang="en-US" sz="1800" b="0" i="0" dirty="0">
                <a:solidFill>
                  <a:schemeClr val="bg1"/>
                </a:solidFill>
                <a:effectLst/>
                <a:latin typeface="Inter"/>
              </a:rPr>
              <a:t>need to </a:t>
            </a:r>
            <a:r>
              <a:rPr lang="en-US" sz="1800" b="0" i="1" dirty="0">
                <a:solidFill>
                  <a:schemeClr val="bg1"/>
                </a:solidFill>
                <a:effectLst/>
                <a:latin typeface="Inter"/>
              </a:rPr>
              <a:t>preprocess</a:t>
            </a:r>
            <a:r>
              <a:rPr lang="en-US" sz="1800" b="0" i="0" dirty="0">
                <a:solidFill>
                  <a:schemeClr val="bg1"/>
                </a:solidFill>
                <a:effectLst/>
                <a:latin typeface="Inter"/>
              </a:rPr>
              <a:t> the data to get it in a form suitable for analysis. The data we used in the course was a bit simpler than the competition data. For the </a:t>
            </a:r>
            <a:r>
              <a:rPr lang="en-US" sz="1800" b="0" i="1" dirty="0">
                <a:solidFill>
                  <a:schemeClr val="bg1"/>
                </a:solidFill>
                <a:effectLst/>
                <a:latin typeface="Inter"/>
              </a:rPr>
              <a:t>Ames</a:t>
            </a:r>
            <a:r>
              <a:rPr lang="en-US" sz="1800" b="0" i="0" dirty="0">
                <a:solidFill>
                  <a:schemeClr val="bg1"/>
                </a:solidFill>
                <a:effectLst/>
                <a:latin typeface="Inter"/>
              </a:rPr>
              <a:t> competition dataset.</a:t>
            </a:r>
          </a:p>
          <a:p>
            <a:pPr lvl="2"/>
            <a:r>
              <a:rPr lang="en-US" sz="1600" b="1" i="0" dirty="0">
                <a:solidFill>
                  <a:schemeClr val="bg1"/>
                </a:solidFill>
                <a:effectLst/>
                <a:latin typeface="Inter"/>
              </a:rPr>
              <a:t>Load</a:t>
            </a:r>
            <a:r>
              <a:rPr lang="en-US" sz="1600" b="0" i="0" dirty="0">
                <a:solidFill>
                  <a:schemeClr val="bg1"/>
                </a:solidFill>
                <a:effectLst/>
                <a:latin typeface="Inter"/>
              </a:rPr>
              <a:t> the data from CSV files.</a:t>
            </a:r>
          </a:p>
          <a:p>
            <a:pPr lvl="2"/>
            <a:r>
              <a:rPr lang="en-US" sz="1600" b="1" i="0" dirty="0">
                <a:solidFill>
                  <a:schemeClr val="bg1"/>
                </a:solidFill>
                <a:effectLst/>
                <a:latin typeface="Inter"/>
              </a:rPr>
              <a:t>Clean</a:t>
            </a:r>
            <a:r>
              <a:rPr lang="en-US" sz="1600" b="0" i="0" dirty="0">
                <a:solidFill>
                  <a:schemeClr val="bg1"/>
                </a:solidFill>
                <a:effectLst/>
                <a:latin typeface="Inter"/>
              </a:rPr>
              <a:t> the data to fix any errors or inconsistencies.</a:t>
            </a:r>
          </a:p>
          <a:p>
            <a:pPr lvl="2"/>
            <a:r>
              <a:rPr lang="en-US" sz="1600" b="1" i="0" dirty="0">
                <a:solidFill>
                  <a:schemeClr val="bg1"/>
                </a:solidFill>
                <a:effectLst/>
                <a:latin typeface="Inter"/>
              </a:rPr>
              <a:t>Encode</a:t>
            </a:r>
            <a:r>
              <a:rPr lang="en-US" sz="1600" b="0" i="0" dirty="0">
                <a:solidFill>
                  <a:schemeClr val="bg1"/>
                </a:solidFill>
                <a:effectLst/>
                <a:latin typeface="Inter"/>
              </a:rPr>
              <a:t> the statistical data type (numeric, categorical).</a:t>
            </a:r>
          </a:p>
          <a:p>
            <a:pPr lvl="2"/>
            <a:r>
              <a:rPr lang="en-US" sz="1600" b="1" i="0" dirty="0">
                <a:solidFill>
                  <a:schemeClr val="bg1"/>
                </a:solidFill>
                <a:effectLst/>
                <a:latin typeface="Inter"/>
              </a:rPr>
              <a:t>Impute</a:t>
            </a:r>
            <a:r>
              <a:rPr lang="en-US" sz="1600" b="0" i="0" dirty="0">
                <a:solidFill>
                  <a:schemeClr val="bg1"/>
                </a:solidFill>
                <a:effectLst/>
                <a:latin typeface="Inter"/>
              </a:rPr>
              <a:t> any missing values</a:t>
            </a:r>
            <a:r>
              <a:rPr lang="en-US" sz="1600" b="0" i="0" dirty="0" smtClean="0">
                <a:solidFill>
                  <a:schemeClr val="bg1"/>
                </a:solidFill>
                <a:effectLst/>
                <a:latin typeface="Inter"/>
              </a:rPr>
              <a:t>.</a:t>
            </a:r>
            <a:endParaRPr lang="en-US" sz="1600" dirty="0" smtClean="0">
              <a:solidFill>
                <a:schemeClr val="bg1"/>
              </a:solidFill>
              <a:latin typeface="Inter"/>
            </a:endParaRPr>
          </a:p>
          <a:p>
            <a:pPr lvl="2">
              <a:buNone/>
            </a:pPr>
            <a:endParaRPr lang="en-US" sz="1600" b="0" i="0" dirty="0">
              <a:solidFill>
                <a:schemeClr val="bg1"/>
              </a:solidFill>
              <a:effectLst/>
              <a:latin typeface="Inter"/>
            </a:endParaRPr>
          </a:p>
          <a:p>
            <a:r>
              <a:rPr lang="en-US" sz="1800" dirty="0" smtClean="0">
                <a:solidFill>
                  <a:schemeClr val="bg1"/>
                </a:solidFill>
              </a:rPr>
              <a:t>Machine learning helps us find patterns in data—patterns we then use to make predictions about new data points. </a:t>
            </a:r>
            <a:endParaRPr lang="en-US" sz="1800" dirty="0" smtClean="0">
              <a:solidFill>
                <a:schemeClr val="bg1"/>
              </a:solidFill>
            </a:endParaRPr>
          </a:p>
          <a:p>
            <a:r>
              <a:rPr lang="en-US" sz="1800" dirty="0" smtClean="0">
                <a:solidFill>
                  <a:schemeClr val="bg1"/>
                </a:solidFill>
              </a:rPr>
              <a:t>To </a:t>
            </a:r>
            <a:r>
              <a:rPr lang="en-US" sz="1800" dirty="0" smtClean="0">
                <a:solidFill>
                  <a:schemeClr val="bg1"/>
                </a:solidFill>
              </a:rPr>
              <a:t>get those predictions right, we must </a:t>
            </a:r>
            <a:r>
              <a:rPr lang="en-US" sz="1800" i="1" dirty="0" smtClean="0">
                <a:solidFill>
                  <a:schemeClr val="bg1"/>
                </a:solidFill>
              </a:rPr>
              <a:t>construct</a:t>
            </a:r>
            <a:r>
              <a:rPr lang="en-US" sz="1800" dirty="0" smtClean="0">
                <a:solidFill>
                  <a:schemeClr val="bg1"/>
                </a:solidFill>
              </a:rPr>
              <a:t> the </a:t>
            </a:r>
            <a:r>
              <a:rPr lang="en-US" sz="1800" dirty="0" smtClean="0">
                <a:solidFill>
                  <a:schemeClr val="bg1"/>
                </a:solidFill>
              </a:rPr>
              <a:t>data set</a:t>
            </a:r>
            <a:r>
              <a:rPr lang="en-US" sz="1800" dirty="0" smtClean="0">
                <a:solidFill>
                  <a:schemeClr val="bg1"/>
                </a:solidFill>
              </a:rPr>
              <a:t> and </a:t>
            </a:r>
            <a:r>
              <a:rPr lang="en-US" sz="1800" i="1" dirty="0" smtClean="0">
                <a:solidFill>
                  <a:schemeClr val="bg1"/>
                </a:solidFill>
              </a:rPr>
              <a:t>transform</a:t>
            </a:r>
            <a:r>
              <a:rPr lang="en-US" sz="1800" dirty="0" smtClean="0">
                <a:solidFill>
                  <a:schemeClr val="bg1"/>
                </a:solidFill>
              </a:rPr>
              <a:t> the data </a:t>
            </a:r>
            <a:r>
              <a:rPr lang="en-US" sz="1800" dirty="0" smtClean="0">
                <a:solidFill>
                  <a:schemeClr val="bg1"/>
                </a:solidFill>
              </a:rPr>
              <a:t>correctly.</a:t>
            </a:r>
            <a:endParaRPr lang="en-IN" sz="1800" dirty="0">
              <a:solidFill>
                <a:schemeClr val="bg1"/>
              </a:solidFill>
            </a:endParaRPr>
          </a:p>
        </p:txBody>
      </p:sp>
    </p:spTree>
    <p:extLst>
      <p:ext uri="{BB962C8B-B14F-4D97-AF65-F5344CB8AC3E}">
        <p14:creationId xmlns:p14="http://schemas.microsoft.com/office/powerpoint/2010/main" xmlns="" val="85673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
          <p:cNvPicPr>
            <a:picLocks noChangeAspect="1"/>
          </p:cNvPicPr>
          <p:nvPr/>
        </p:nvPicPr>
        <p:blipFill>
          <a:blip r:embed="rId2" cstate="print">
            <a:lum bright="-32000"/>
          </a:blip>
          <a:stretch>
            <a:fillRect/>
          </a:stretch>
        </p:blipFill>
        <p:spPr>
          <a:xfrm>
            <a:off x="0" y="0"/>
            <a:ext cx="12192000" cy="6909864"/>
          </a:xfrm>
          <a:prstGeom prst="rect">
            <a:avLst/>
          </a:prstGeom>
        </p:spPr>
      </p:pic>
      <p:sp>
        <p:nvSpPr>
          <p:cNvPr id="3" name="Content Placeholder 2">
            <a:extLst>
              <a:ext uri="{FF2B5EF4-FFF2-40B4-BE49-F238E27FC236}">
                <a16:creationId xmlns:a16="http://schemas.microsoft.com/office/drawing/2014/main" xmlns="" id="{6119A232-3B37-B546-5215-31C9D1C53009}"/>
              </a:ext>
            </a:extLst>
          </p:cNvPr>
          <p:cNvSpPr>
            <a:spLocks noGrp="1"/>
          </p:cNvSpPr>
          <p:nvPr>
            <p:ph idx="1"/>
          </p:nvPr>
        </p:nvSpPr>
        <p:spPr>
          <a:xfrm>
            <a:off x="838200" y="350520"/>
            <a:ext cx="10515600" cy="5826443"/>
          </a:xfrm>
        </p:spPr>
        <p:txBody>
          <a:bodyPr>
            <a:noAutofit/>
          </a:bodyPr>
          <a:lstStyle/>
          <a:p>
            <a:pPr>
              <a:buNone/>
            </a:pPr>
            <a:r>
              <a:rPr lang="en-IN" sz="2400" b="1" i="1" u="sng" dirty="0" smtClean="0">
                <a:solidFill>
                  <a:schemeClr val="bg1"/>
                </a:solidFill>
              </a:rPr>
              <a:t>CSV  FILE:</a:t>
            </a:r>
            <a:endParaRPr lang="en-IN" sz="1600" dirty="0" smtClean="0">
              <a:solidFill>
                <a:schemeClr val="bg1"/>
              </a:solidFill>
            </a:endParaRPr>
          </a:p>
          <a:p>
            <a:pPr>
              <a:buNone/>
            </a:pPr>
            <a:r>
              <a:rPr lang="en-IN" sz="1600" dirty="0" smtClean="0">
                <a:solidFill>
                  <a:schemeClr val="bg1"/>
                </a:solidFill>
              </a:rPr>
              <a:t>def </a:t>
            </a:r>
            <a:r>
              <a:rPr lang="en-IN" sz="1600" dirty="0" err="1" smtClean="0">
                <a:solidFill>
                  <a:schemeClr val="bg1"/>
                </a:solidFill>
              </a:rPr>
              <a:t>load_data</a:t>
            </a:r>
            <a:r>
              <a:rPr lang="en-IN" sz="1600" dirty="0" smtClean="0">
                <a:solidFill>
                  <a:schemeClr val="bg1"/>
                </a:solidFill>
              </a:rPr>
              <a:t>():</a:t>
            </a:r>
          </a:p>
          <a:p>
            <a:pPr>
              <a:buNone/>
            </a:pPr>
            <a:r>
              <a:rPr lang="en-IN" sz="1600" dirty="0" smtClean="0">
                <a:solidFill>
                  <a:schemeClr val="bg1"/>
                </a:solidFill>
              </a:rPr>
              <a:t>    # Read data</a:t>
            </a:r>
          </a:p>
          <a:p>
            <a:pPr>
              <a:buNone/>
            </a:pPr>
            <a:r>
              <a:rPr lang="en-IN" sz="1600" dirty="0" smtClean="0">
                <a:solidFill>
                  <a:schemeClr val="bg1"/>
                </a:solidFill>
              </a:rPr>
              <a:t>    </a:t>
            </a:r>
            <a:r>
              <a:rPr lang="en-IN" sz="1600" dirty="0" err="1" smtClean="0">
                <a:solidFill>
                  <a:schemeClr val="bg1"/>
                </a:solidFill>
              </a:rPr>
              <a:t>data_dir</a:t>
            </a:r>
            <a:r>
              <a:rPr lang="en-IN" sz="1600" dirty="0" smtClean="0">
                <a:solidFill>
                  <a:schemeClr val="bg1"/>
                </a:solidFill>
              </a:rPr>
              <a:t> = Path("../input/house-prices-advanced-regression-techniques/")</a:t>
            </a:r>
          </a:p>
          <a:p>
            <a:pPr>
              <a:buNone/>
            </a:pPr>
            <a:r>
              <a:rPr lang="en-IN" sz="1600" dirty="0" smtClean="0">
                <a:solidFill>
                  <a:schemeClr val="bg1"/>
                </a:solidFill>
              </a:rPr>
              <a:t>    </a:t>
            </a:r>
            <a:r>
              <a:rPr lang="en-IN" sz="1600" dirty="0" err="1" smtClean="0">
                <a:solidFill>
                  <a:schemeClr val="bg1"/>
                </a:solidFill>
              </a:rPr>
              <a:t>df_train</a:t>
            </a:r>
            <a:r>
              <a:rPr lang="en-IN" sz="1600" dirty="0" smtClean="0">
                <a:solidFill>
                  <a:schemeClr val="bg1"/>
                </a:solidFill>
              </a:rPr>
              <a:t> = </a:t>
            </a:r>
            <a:r>
              <a:rPr lang="en-IN" sz="1600" dirty="0" err="1" smtClean="0">
                <a:solidFill>
                  <a:schemeClr val="bg1"/>
                </a:solidFill>
              </a:rPr>
              <a:t>pd.read_csv</a:t>
            </a:r>
            <a:r>
              <a:rPr lang="en-IN" sz="1600" dirty="0" smtClean="0">
                <a:solidFill>
                  <a:schemeClr val="bg1"/>
                </a:solidFill>
              </a:rPr>
              <a:t>(</a:t>
            </a:r>
            <a:r>
              <a:rPr lang="en-IN" sz="1600" dirty="0" err="1" smtClean="0">
                <a:solidFill>
                  <a:schemeClr val="bg1"/>
                </a:solidFill>
              </a:rPr>
              <a:t>data_dir</a:t>
            </a:r>
            <a:r>
              <a:rPr lang="en-IN" sz="1600" dirty="0" smtClean="0">
                <a:solidFill>
                  <a:schemeClr val="bg1"/>
                </a:solidFill>
              </a:rPr>
              <a:t> / "train.csv", </a:t>
            </a:r>
            <a:r>
              <a:rPr lang="en-IN" sz="1600" dirty="0" err="1" smtClean="0">
                <a:solidFill>
                  <a:schemeClr val="bg1"/>
                </a:solidFill>
              </a:rPr>
              <a:t>index_col</a:t>
            </a:r>
            <a:r>
              <a:rPr lang="en-IN" sz="1600" dirty="0" smtClean="0">
                <a:solidFill>
                  <a:schemeClr val="bg1"/>
                </a:solidFill>
              </a:rPr>
              <a:t>="Id")</a:t>
            </a:r>
          </a:p>
          <a:p>
            <a:pPr>
              <a:buNone/>
            </a:pPr>
            <a:r>
              <a:rPr lang="en-IN" sz="1600" dirty="0" smtClean="0">
                <a:solidFill>
                  <a:schemeClr val="bg1"/>
                </a:solidFill>
              </a:rPr>
              <a:t>    </a:t>
            </a:r>
            <a:r>
              <a:rPr lang="en-IN" sz="1600" dirty="0" err="1" smtClean="0">
                <a:solidFill>
                  <a:schemeClr val="bg1"/>
                </a:solidFill>
              </a:rPr>
              <a:t>df_test</a:t>
            </a:r>
            <a:r>
              <a:rPr lang="en-IN" sz="1600" dirty="0" smtClean="0">
                <a:solidFill>
                  <a:schemeClr val="bg1"/>
                </a:solidFill>
              </a:rPr>
              <a:t> = </a:t>
            </a:r>
            <a:r>
              <a:rPr lang="en-IN" sz="1600" dirty="0" err="1" smtClean="0">
                <a:solidFill>
                  <a:schemeClr val="bg1"/>
                </a:solidFill>
              </a:rPr>
              <a:t>pd.read_csv</a:t>
            </a:r>
            <a:r>
              <a:rPr lang="en-IN" sz="1600" dirty="0" smtClean="0">
                <a:solidFill>
                  <a:schemeClr val="bg1"/>
                </a:solidFill>
              </a:rPr>
              <a:t>(</a:t>
            </a:r>
            <a:r>
              <a:rPr lang="en-IN" sz="1600" dirty="0" err="1" smtClean="0">
                <a:solidFill>
                  <a:schemeClr val="bg1"/>
                </a:solidFill>
              </a:rPr>
              <a:t>data_dir</a:t>
            </a:r>
            <a:r>
              <a:rPr lang="en-IN" sz="1600" dirty="0" smtClean="0">
                <a:solidFill>
                  <a:schemeClr val="bg1"/>
                </a:solidFill>
              </a:rPr>
              <a:t> / "test.csv", </a:t>
            </a:r>
            <a:r>
              <a:rPr lang="en-IN" sz="1600" dirty="0" err="1" smtClean="0">
                <a:solidFill>
                  <a:schemeClr val="bg1"/>
                </a:solidFill>
              </a:rPr>
              <a:t>index_col</a:t>
            </a:r>
            <a:r>
              <a:rPr lang="en-IN" sz="1600" dirty="0" smtClean="0">
                <a:solidFill>
                  <a:schemeClr val="bg1"/>
                </a:solidFill>
              </a:rPr>
              <a:t>="Id")</a:t>
            </a:r>
          </a:p>
          <a:p>
            <a:pPr>
              <a:buNone/>
            </a:pPr>
            <a:r>
              <a:rPr lang="en-IN" sz="1600" dirty="0" smtClean="0">
                <a:solidFill>
                  <a:schemeClr val="bg1"/>
                </a:solidFill>
              </a:rPr>
              <a:t>    # Merge the splits so we can process them together</a:t>
            </a:r>
          </a:p>
          <a:p>
            <a:pPr>
              <a:buNone/>
            </a:pPr>
            <a:r>
              <a:rPr lang="en-IN" sz="1600" dirty="0" smtClean="0">
                <a:solidFill>
                  <a:schemeClr val="bg1"/>
                </a:solidFill>
              </a:rPr>
              <a:t>    </a:t>
            </a:r>
            <a:r>
              <a:rPr lang="en-IN" sz="1600" dirty="0" err="1" smtClean="0">
                <a:solidFill>
                  <a:schemeClr val="bg1"/>
                </a:solidFill>
              </a:rPr>
              <a:t>df</a:t>
            </a:r>
            <a:r>
              <a:rPr lang="en-IN" sz="1600" dirty="0" smtClean="0">
                <a:solidFill>
                  <a:schemeClr val="bg1"/>
                </a:solidFill>
              </a:rPr>
              <a:t> = </a:t>
            </a:r>
            <a:r>
              <a:rPr lang="en-IN" sz="1600" dirty="0" err="1" smtClean="0">
                <a:solidFill>
                  <a:schemeClr val="bg1"/>
                </a:solidFill>
              </a:rPr>
              <a:t>pd.concat</a:t>
            </a:r>
            <a:r>
              <a:rPr lang="en-IN" sz="1600" dirty="0" smtClean="0">
                <a:solidFill>
                  <a:schemeClr val="bg1"/>
                </a:solidFill>
              </a:rPr>
              <a:t>([</a:t>
            </a:r>
            <a:r>
              <a:rPr lang="en-IN" sz="1600" dirty="0" err="1" smtClean="0">
                <a:solidFill>
                  <a:schemeClr val="bg1"/>
                </a:solidFill>
              </a:rPr>
              <a:t>df_train</a:t>
            </a:r>
            <a:r>
              <a:rPr lang="en-IN" sz="1600" dirty="0" smtClean="0">
                <a:solidFill>
                  <a:schemeClr val="bg1"/>
                </a:solidFill>
              </a:rPr>
              <a:t>, </a:t>
            </a:r>
            <a:r>
              <a:rPr lang="en-IN" sz="1600" dirty="0" err="1" smtClean="0">
                <a:solidFill>
                  <a:schemeClr val="bg1"/>
                </a:solidFill>
              </a:rPr>
              <a:t>df_test</a:t>
            </a:r>
            <a:r>
              <a:rPr lang="en-IN" sz="1600" dirty="0" smtClean="0">
                <a:solidFill>
                  <a:schemeClr val="bg1"/>
                </a:solidFill>
              </a:rPr>
              <a:t>])</a:t>
            </a:r>
          </a:p>
          <a:p>
            <a:pPr>
              <a:buNone/>
            </a:pPr>
            <a:r>
              <a:rPr lang="en-IN" sz="1600" dirty="0" smtClean="0">
                <a:solidFill>
                  <a:schemeClr val="bg1"/>
                </a:solidFill>
              </a:rPr>
              <a:t>    # </a:t>
            </a:r>
            <a:r>
              <a:rPr lang="en-IN" sz="1600" dirty="0" err="1" smtClean="0">
                <a:solidFill>
                  <a:schemeClr val="bg1"/>
                </a:solidFill>
              </a:rPr>
              <a:t>Preprocessing</a:t>
            </a:r>
            <a:endParaRPr lang="en-IN" sz="1600" dirty="0" smtClean="0">
              <a:solidFill>
                <a:schemeClr val="bg1"/>
              </a:solidFill>
            </a:endParaRPr>
          </a:p>
          <a:p>
            <a:pPr>
              <a:buNone/>
            </a:pPr>
            <a:r>
              <a:rPr lang="en-IN" sz="1600" dirty="0" smtClean="0">
                <a:solidFill>
                  <a:schemeClr val="bg1"/>
                </a:solidFill>
              </a:rPr>
              <a:t>    </a:t>
            </a:r>
            <a:r>
              <a:rPr lang="en-IN" sz="1600" dirty="0" err="1" smtClean="0">
                <a:solidFill>
                  <a:schemeClr val="bg1"/>
                </a:solidFill>
              </a:rPr>
              <a:t>df</a:t>
            </a:r>
            <a:r>
              <a:rPr lang="en-IN" sz="1600" dirty="0" smtClean="0">
                <a:solidFill>
                  <a:schemeClr val="bg1"/>
                </a:solidFill>
              </a:rPr>
              <a:t> = clean(</a:t>
            </a:r>
            <a:r>
              <a:rPr lang="en-IN" sz="1600" dirty="0" err="1" smtClean="0">
                <a:solidFill>
                  <a:schemeClr val="bg1"/>
                </a:solidFill>
              </a:rPr>
              <a:t>df</a:t>
            </a:r>
            <a:r>
              <a:rPr lang="en-IN" sz="1600" dirty="0" smtClean="0">
                <a:solidFill>
                  <a:schemeClr val="bg1"/>
                </a:solidFill>
              </a:rPr>
              <a:t>)</a:t>
            </a:r>
          </a:p>
          <a:p>
            <a:pPr>
              <a:buNone/>
            </a:pPr>
            <a:r>
              <a:rPr lang="en-IN" sz="1600" dirty="0" smtClean="0">
                <a:solidFill>
                  <a:schemeClr val="bg1"/>
                </a:solidFill>
              </a:rPr>
              <a:t>    </a:t>
            </a:r>
            <a:r>
              <a:rPr lang="en-IN" sz="1600" dirty="0" err="1" smtClean="0">
                <a:solidFill>
                  <a:schemeClr val="bg1"/>
                </a:solidFill>
              </a:rPr>
              <a:t>df</a:t>
            </a:r>
            <a:r>
              <a:rPr lang="en-IN" sz="1600" dirty="0" smtClean="0">
                <a:solidFill>
                  <a:schemeClr val="bg1"/>
                </a:solidFill>
              </a:rPr>
              <a:t> = encode(</a:t>
            </a:r>
            <a:r>
              <a:rPr lang="en-IN" sz="1600" dirty="0" err="1" smtClean="0">
                <a:solidFill>
                  <a:schemeClr val="bg1"/>
                </a:solidFill>
              </a:rPr>
              <a:t>df</a:t>
            </a:r>
            <a:r>
              <a:rPr lang="en-IN" sz="1600" dirty="0" smtClean="0">
                <a:solidFill>
                  <a:schemeClr val="bg1"/>
                </a:solidFill>
              </a:rPr>
              <a:t>)</a:t>
            </a:r>
          </a:p>
          <a:p>
            <a:pPr>
              <a:buNone/>
            </a:pPr>
            <a:r>
              <a:rPr lang="en-IN" sz="1600" dirty="0" smtClean="0">
                <a:solidFill>
                  <a:schemeClr val="bg1"/>
                </a:solidFill>
              </a:rPr>
              <a:t>    </a:t>
            </a:r>
            <a:r>
              <a:rPr lang="en-IN" sz="1600" dirty="0" err="1" smtClean="0">
                <a:solidFill>
                  <a:schemeClr val="bg1"/>
                </a:solidFill>
              </a:rPr>
              <a:t>df</a:t>
            </a:r>
            <a:r>
              <a:rPr lang="en-IN" sz="1600" dirty="0" smtClean="0">
                <a:solidFill>
                  <a:schemeClr val="bg1"/>
                </a:solidFill>
              </a:rPr>
              <a:t> = impute(</a:t>
            </a:r>
            <a:r>
              <a:rPr lang="en-IN" sz="1600" dirty="0" err="1" smtClean="0">
                <a:solidFill>
                  <a:schemeClr val="bg1"/>
                </a:solidFill>
              </a:rPr>
              <a:t>df</a:t>
            </a:r>
            <a:r>
              <a:rPr lang="en-IN" sz="1600" dirty="0" smtClean="0">
                <a:solidFill>
                  <a:schemeClr val="bg1"/>
                </a:solidFill>
              </a:rPr>
              <a:t>)</a:t>
            </a:r>
          </a:p>
          <a:p>
            <a:pPr>
              <a:buNone/>
            </a:pPr>
            <a:r>
              <a:rPr lang="en-IN" sz="1600" dirty="0" smtClean="0">
                <a:solidFill>
                  <a:schemeClr val="bg1"/>
                </a:solidFill>
              </a:rPr>
              <a:t>    # Reform splits</a:t>
            </a:r>
          </a:p>
          <a:p>
            <a:pPr>
              <a:buNone/>
            </a:pPr>
            <a:r>
              <a:rPr lang="en-IN" sz="1600" dirty="0" smtClean="0">
                <a:solidFill>
                  <a:schemeClr val="bg1"/>
                </a:solidFill>
              </a:rPr>
              <a:t>    </a:t>
            </a:r>
            <a:r>
              <a:rPr lang="en-IN" sz="1600" dirty="0" err="1" smtClean="0">
                <a:solidFill>
                  <a:schemeClr val="bg1"/>
                </a:solidFill>
              </a:rPr>
              <a:t>df_train</a:t>
            </a:r>
            <a:r>
              <a:rPr lang="en-IN" sz="1600" dirty="0" smtClean="0">
                <a:solidFill>
                  <a:schemeClr val="bg1"/>
                </a:solidFill>
              </a:rPr>
              <a:t> = df.loc[</a:t>
            </a:r>
            <a:r>
              <a:rPr lang="en-IN" sz="1600" dirty="0" err="1" smtClean="0">
                <a:solidFill>
                  <a:schemeClr val="bg1"/>
                </a:solidFill>
              </a:rPr>
              <a:t>df_train.index</a:t>
            </a:r>
            <a:r>
              <a:rPr lang="en-IN" sz="1600" dirty="0" smtClean="0">
                <a:solidFill>
                  <a:schemeClr val="bg1"/>
                </a:solidFill>
              </a:rPr>
              <a:t>, :]</a:t>
            </a:r>
          </a:p>
          <a:p>
            <a:pPr>
              <a:buNone/>
            </a:pPr>
            <a:r>
              <a:rPr lang="en-IN" sz="1600" dirty="0" smtClean="0">
                <a:solidFill>
                  <a:schemeClr val="bg1"/>
                </a:solidFill>
              </a:rPr>
              <a:t>    </a:t>
            </a:r>
            <a:r>
              <a:rPr lang="en-IN" sz="1600" dirty="0" err="1" smtClean="0">
                <a:solidFill>
                  <a:schemeClr val="bg1"/>
                </a:solidFill>
              </a:rPr>
              <a:t>df_test</a:t>
            </a:r>
            <a:r>
              <a:rPr lang="en-IN" sz="1600" dirty="0" smtClean="0">
                <a:solidFill>
                  <a:schemeClr val="bg1"/>
                </a:solidFill>
              </a:rPr>
              <a:t> = df.loc[</a:t>
            </a:r>
            <a:r>
              <a:rPr lang="en-IN" sz="1600" dirty="0" err="1" smtClean="0">
                <a:solidFill>
                  <a:schemeClr val="bg1"/>
                </a:solidFill>
              </a:rPr>
              <a:t>df_test.index</a:t>
            </a:r>
            <a:r>
              <a:rPr lang="en-IN" sz="1600" dirty="0" smtClean="0">
                <a:solidFill>
                  <a:schemeClr val="bg1"/>
                </a:solidFill>
              </a:rPr>
              <a:t>, :]</a:t>
            </a:r>
          </a:p>
          <a:p>
            <a:pPr>
              <a:buNone/>
            </a:pPr>
            <a:r>
              <a:rPr lang="en-IN" sz="1600" dirty="0" smtClean="0">
                <a:solidFill>
                  <a:schemeClr val="bg1"/>
                </a:solidFill>
              </a:rPr>
              <a:t>    return </a:t>
            </a:r>
            <a:r>
              <a:rPr lang="en-IN" sz="1600" dirty="0" err="1" smtClean="0">
                <a:solidFill>
                  <a:schemeClr val="bg1"/>
                </a:solidFill>
              </a:rPr>
              <a:t>df_train</a:t>
            </a:r>
            <a:r>
              <a:rPr lang="en-IN" sz="1600" dirty="0" smtClean="0">
                <a:solidFill>
                  <a:schemeClr val="bg1"/>
                </a:solidFill>
              </a:rPr>
              <a:t>, </a:t>
            </a:r>
            <a:r>
              <a:rPr lang="en-IN" sz="1600" dirty="0" err="1" smtClean="0">
                <a:solidFill>
                  <a:schemeClr val="bg1"/>
                </a:solidFill>
              </a:rPr>
              <a:t>df_test</a:t>
            </a:r>
            <a:endParaRPr lang="en-IN" sz="1600" dirty="0">
              <a:solidFill>
                <a:schemeClr val="bg1"/>
              </a:solidFill>
            </a:endParaRPr>
          </a:p>
        </p:txBody>
      </p:sp>
    </p:spTree>
    <p:extLst>
      <p:ext uri="{BB962C8B-B14F-4D97-AF65-F5344CB8AC3E}">
        <p14:creationId xmlns:p14="http://schemas.microsoft.com/office/powerpoint/2010/main" xmlns="" val="218422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 cleaning.jpg"/>
          <p:cNvPicPr>
            <a:picLocks noChangeAspect="1"/>
          </p:cNvPicPr>
          <p:nvPr/>
        </p:nvPicPr>
        <p:blipFill>
          <a:blip r:embed="rId2" cstate="print">
            <a:lum bright="-44000"/>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xmlns="" id="{8665678B-17FF-E988-7DF4-90EA00AB8C8F}"/>
              </a:ext>
            </a:extLst>
          </p:cNvPr>
          <p:cNvSpPr>
            <a:spLocks noGrp="1"/>
          </p:cNvSpPr>
          <p:nvPr>
            <p:ph idx="1"/>
          </p:nvPr>
        </p:nvSpPr>
        <p:spPr>
          <a:xfrm>
            <a:off x="838200" y="857756"/>
            <a:ext cx="10515600" cy="5319207"/>
          </a:xfrm>
        </p:spPr>
        <p:txBody>
          <a:bodyPr>
            <a:normAutofit/>
          </a:bodyPr>
          <a:lstStyle/>
          <a:p>
            <a:pPr>
              <a:buNone/>
            </a:pPr>
            <a:r>
              <a:rPr lang="en-IN" sz="2400" b="1" i="1" u="sng" dirty="0" smtClean="0">
                <a:solidFill>
                  <a:schemeClr val="bg1"/>
                </a:solidFill>
              </a:rPr>
              <a:t>CLEAN DATA:</a:t>
            </a:r>
            <a:r>
              <a:rPr lang="en-US" sz="1400" dirty="0" smtClean="0">
                <a:solidFill>
                  <a:schemeClr val="bg1"/>
                </a:solidFill>
              </a:rPr>
              <a:t>	</a:t>
            </a:r>
          </a:p>
          <a:p>
            <a:pPr>
              <a:buNone/>
            </a:pPr>
            <a:r>
              <a:rPr lang="en-US" sz="1400" dirty="0" smtClean="0">
                <a:solidFill>
                  <a:schemeClr val="bg1"/>
                </a:solidFill>
              </a:rPr>
              <a:t>Some </a:t>
            </a:r>
            <a:r>
              <a:rPr lang="en-US" sz="1400" dirty="0" smtClean="0">
                <a:solidFill>
                  <a:schemeClr val="bg1"/>
                </a:solidFill>
              </a:rPr>
              <a:t>of the categorical features in </a:t>
            </a:r>
            <a:r>
              <a:rPr lang="en-US" sz="1400" dirty="0" smtClean="0">
                <a:solidFill>
                  <a:schemeClr val="bg1"/>
                </a:solidFill>
              </a:rPr>
              <a:t>this </a:t>
            </a:r>
            <a:r>
              <a:rPr lang="en-US" sz="1400" dirty="0" smtClean="0">
                <a:solidFill>
                  <a:schemeClr val="bg1"/>
                </a:solidFill>
              </a:rPr>
              <a:t>dataset have what are apparently typos in their </a:t>
            </a:r>
            <a:r>
              <a:rPr lang="en-US" sz="1400" dirty="0" smtClean="0">
                <a:solidFill>
                  <a:schemeClr val="bg1"/>
                </a:solidFill>
              </a:rPr>
              <a:t>categories</a:t>
            </a:r>
          </a:p>
          <a:p>
            <a:pPr>
              <a:buNone/>
            </a:pPr>
            <a:r>
              <a:rPr lang="en-IN" sz="1400" dirty="0" smtClean="0">
                <a:solidFill>
                  <a:schemeClr val="bg1"/>
                </a:solidFill>
              </a:rPr>
              <a:t>def clean(</a:t>
            </a:r>
            <a:r>
              <a:rPr lang="en-IN" sz="1400" dirty="0" err="1" smtClean="0">
                <a:solidFill>
                  <a:schemeClr val="bg1"/>
                </a:solidFill>
              </a:rPr>
              <a:t>df</a:t>
            </a:r>
            <a:r>
              <a:rPr lang="en-IN" sz="1400" dirty="0" smtClean="0">
                <a:solidFill>
                  <a:schemeClr val="bg1"/>
                </a:solidFill>
              </a:rPr>
              <a:t>):</a:t>
            </a:r>
          </a:p>
          <a:p>
            <a:pPr>
              <a:buNone/>
            </a:pPr>
            <a:r>
              <a:rPr lang="en-IN" sz="1400" dirty="0" smtClean="0">
                <a:solidFill>
                  <a:schemeClr val="bg1"/>
                </a:solidFill>
              </a:rPr>
              <a:t>    </a:t>
            </a:r>
            <a:r>
              <a:rPr lang="en-IN" sz="1400" dirty="0" err="1" smtClean="0">
                <a:solidFill>
                  <a:schemeClr val="bg1"/>
                </a:solidFill>
              </a:rPr>
              <a:t>df</a:t>
            </a:r>
            <a:r>
              <a:rPr lang="en-IN" sz="1400" dirty="0" smtClean="0">
                <a:solidFill>
                  <a:schemeClr val="bg1"/>
                </a:solidFill>
              </a:rPr>
              <a:t>["Exterior2nd"] = </a:t>
            </a:r>
            <a:r>
              <a:rPr lang="en-IN" sz="1400" dirty="0" err="1" smtClean="0">
                <a:solidFill>
                  <a:schemeClr val="bg1"/>
                </a:solidFill>
              </a:rPr>
              <a:t>df</a:t>
            </a:r>
            <a:r>
              <a:rPr lang="en-IN" sz="1400" dirty="0" smtClean="0">
                <a:solidFill>
                  <a:schemeClr val="bg1"/>
                </a:solidFill>
              </a:rPr>
              <a:t>["Exterior2nd"].replace({"</a:t>
            </a:r>
            <a:r>
              <a:rPr lang="en-IN" sz="1400" dirty="0" err="1" smtClean="0">
                <a:solidFill>
                  <a:schemeClr val="bg1"/>
                </a:solidFill>
              </a:rPr>
              <a:t>Brk</a:t>
            </a:r>
            <a:r>
              <a:rPr lang="en-IN" sz="1400" dirty="0" smtClean="0">
                <a:solidFill>
                  <a:schemeClr val="bg1"/>
                </a:solidFill>
              </a:rPr>
              <a:t> </a:t>
            </a:r>
            <a:r>
              <a:rPr lang="en-IN" sz="1400" dirty="0" err="1" smtClean="0">
                <a:solidFill>
                  <a:schemeClr val="bg1"/>
                </a:solidFill>
              </a:rPr>
              <a:t>Cmn</a:t>
            </a:r>
            <a:r>
              <a:rPr lang="en-IN" sz="1400" dirty="0" smtClean="0">
                <a:solidFill>
                  <a:schemeClr val="bg1"/>
                </a:solidFill>
              </a:rPr>
              <a:t>": "</a:t>
            </a:r>
            <a:r>
              <a:rPr lang="en-IN" sz="1400" dirty="0" err="1" smtClean="0">
                <a:solidFill>
                  <a:schemeClr val="bg1"/>
                </a:solidFill>
              </a:rPr>
              <a:t>BrkComm</a:t>
            </a:r>
            <a:r>
              <a:rPr lang="en-IN" sz="1400" dirty="0" smtClean="0">
                <a:solidFill>
                  <a:schemeClr val="bg1"/>
                </a:solidFill>
              </a:rPr>
              <a:t>"})</a:t>
            </a:r>
          </a:p>
          <a:p>
            <a:pPr>
              <a:buNone/>
            </a:pPr>
            <a:r>
              <a:rPr lang="en-IN" sz="1400" dirty="0" smtClean="0">
                <a:solidFill>
                  <a:schemeClr val="bg1"/>
                </a:solidFill>
              </a:rPr>
              <a:t>    # Some values of </a:t>
            </a:r>
            <a:r>
              <a:rPr lang="en-IN" sz="1400" dirty="0" err="1" smtClean="0">
                <a:solidFill>
                  <a:schemeClr val="bg1"/>
                </a:solidFill>
              </a:rPr>
              <a:t>GarageYrBlt</a:t>
            </a:r>
            <a:r>
              <a:rPr lang="en-IN" sz="1400" dirty="0" smtClean="0">
                <a:solidFill>
                  <a:schemeClr val="bg1"/>
                </a:solidFill>
              </a:rPr>
              <a:t> are corrupt, so we'll replace them</a:t>
            </a:r>
          </a:p>
          <a:p>
            <a:pPr>
              <a:buNone/>
            </a:pPr>
            <a:r>
              <a:rPr lang="en-IN" sz="1400" dirty="0" smtClean="0">
                <a:solidFill>
                  <a:schemeClr val="bg1"/>
                </a:solidFill>
              </a:rPr>
              <a:t>    # with the year the house was built</a:t>
            </a:r>
          </a:p>
          <a:p>
            <a:pPr>
              <a:buNone/>
            </a:pPr>
            <a:r>
              <a:rPr lang="en-IN" sz="1400" dirty="0" smtClean="0">
                <a:solidFill>
                  <a:schemeClr val="bg1"/>
                </a:solidFill>
              </a:rPr>
              <a:t>    </a:t>
            </a:r>
            <a:r>
              <a:rPr lang="en-IN" sz="1400" dirty="0" err="1" smtClean="0">
                <a:solidFill>
                  <a:schemeClr val="bg1"/>
                </a:solidFill>
              </a:rPr>
              <a:t>df</a:t>
            </a:r>
            <a:r>
              <a:rPr lang="en-IN" sz="1400" dirty="0" smtClean="0">
                <a:solidFill>
                  <a:schemeClr val="bg1"/>
                </a:solidFill>
              </a:rPr>
              <a:t>["</a:t>
            </a:r>
            <a:r>
              <a:rPr lang="en-IN" sz="1400" dirty="0" err="1" smtClean="0">
                <a:solidFill>
                  <a:schemeClr val="bg1"/>
                </a:solidFill>
              </a:rPr>
              <a:t>GarageYrBlt</a:t>
            </a:r>
            <a:r>
              <a:rPr lang="en-IN" sz="1400" dirty="0" smtClean="0">
                <a:solidFill>
                  <a:schemeClr val="bg1"/>
                </a:solidFill>
              </a:rPr>
              <a:t>"] = </a:t>
            </a:r>
            <a:r>
              <a:rPr lang="en-IN" sz="1400" dirty="0" err="1" smtClean="0">
                <a:solidFill>
                  <a:schemeClr val="bg1"/>
                </a:solidFill>
              </a:rPr>
              <a:t>df</a:t>
            </a:r>
            <a:r>
              <a:rPr lang="en-IN" sz="1400" dirty="0" smtClean="0">
                <a:solidFill>
                  <a:schemeClr val="bg1"/>
                </a:solidFill>
              </a:rPr>
              <a:t>["</a:t>
            </a:r>
            <a:r>
              <a:rPr lang="en-IN" sz="1400" dirty="0" err="1" smtClean="0">
                <a:solidFill>
                  <a:schemeClr val="bg1"/>
                </a:solidFill>
              </a:rPr>
              <a:t>GarageYrBlt</a:t>
            </a:r>
            <a:r>
              <a:rPr lang="en-IN" sz="1400" dirty="0" smtClean="0">
                <a:solidFill>
                  <a:schemeClr val="bg1"/>
                </a:solidFill>
              </a:rPr>
              <a:t>"].where(</a:t>
            </a:r>
            <a:r>
              <a:rPr lang="en-IN" sz="1400" dirty="0" err="1" smtClean="0">
                <a:solidFill>
                  <a:schemeClr val="bg1"/>
                </a:solidFill>
              </a:rPr>
              <a:t>df.GarageYrBlt</a:t>
            </a:r>
            <a:r>
              <a:rPr lang="en-IN" sz="1400" dirty="0" smtClean="0">
                <a:solidFill>
                  <a:schemeClr val="bg1"/>
                </a:solidFill>
              </a:rPr>
              <a:t> &lt;= 2010, </a:t>
            </a:r>
            <a:r>
              <a:rPr lang="en-IN" sz="1400" dirty="0" err="1" smtClean="0">
                <a:solidFill>
                  <a:schemeClr val="bg1"/>
                </a:solidFill>
              </a:rPr>
              <a:t>df.YearBuilt</a:t>
            </a:r>
            <a:r>
              <a:rPr lang="en-IN" sz="1400" dirty="0" smtClean="0">
                <a:solidFill>
                  <a:schemeClr val="bg1"/>
                </a:solidFill>
              </a:rPr>
              <a:t>)</a:t>
            </a:r>
          </a:p>
          <a:p>
            <a:pPr>
              <a:buNone/>
            </a:pPr>
            <a:r>
              <a:rPr lang="en-IN" sz="1400" dirty="0" smtClean="0">
                <a:solidFill>
                  <a:schemeClr val="bg1"/>
                </a:solidFill>
              </a:rPr>
              <a:t>    # Names beginning with numbers are awkward to work with</a:t>
            </a:r>
          </a:p>
          <a:p>
            <a:pPr>
              <a:buNone/>
            </a:pPr>
            <a:r>
              <a:rPr lang="en-IN" sz="1400" dirty="0" smtClean="0">
                <a:solidFill>
                  <a:schemeClr val="bg1"/>
                </a:solidFill>
              </a:rPr>
              <a:t>    </a:t>
            </a:r>
            <a:r>
              <a:rPr lang="en-IN" sz="1400" dirty="0" err="1" smtClean="0">
                <a:solidFill>
                  <a:schemeClr val="bg1"/>
                </a:solidFill>
              </a:rPr>
              <a:t>df.rename</a:t>
            </a:r>
            <a:r>
              <a:rPr lang="en-IN" sz="1400" dirty="0" smtClean="0">
                <a:solidFill>
                  <a:schemeClr val="bg1"/>
                </a:solidFill>
              </a:rPr>
              <a:t>(columns={</a:t>
            </a:r>
          </a:p>
          <a:p>
            <a:pPr>
              <a:buNone/>
            </a:pPr>
            <a:r>
              <a:rPr lang="en-IN" sz="1400" dirty="0" smtClean="0">
                <a:solidFill>
                  <a:schemeClr val="bg1"/>
                </a:solidFill>
              </a:rPr>
              <a:t>        "1stFlrSF": "</a:t>
            </a:r>
            <a:r>
              <a:rPr lang="en-IN" sz="1400" dirty="0" err="1" smtClean="0">
                <a:solidFill>
                  <a:schemeClr val="bg1"/>
                </a:solidFill>
              </a:rPr>
              <a:t>FirstFlrSF</a:t>
            </a:r>
            <a:r>
              <a:rPr lang="en-IN" sz="1400" dirty="0" smtClean="0">
                <a:solidFill>
                  <a:schemeClr val="bg1"/>
                </a:solidFill>
              </a:rPr>
              <a:t>",</a:t>
            </a:r>
          </a:p>
          <a:p>
            <a:pPr>
              <a:buNone/>
            </a:pPr>
            <a:r>
              <a:rPr lang="en-IN" sz="1400" dirty="0" smtClean="0">
                <a:solidFill>
                  <a:schemeClr val="bg1"/>
                </a:solidFill>
              </a:rPr>
              <a:t>        "2ndFlrSF": "</a:t>
            </a:r>
            <a:r>
              <a:rPr lang="en-IN" sz="1400" dirty="0" err="1" smtClean="0">
                <a:solidFill>
                  <a:schemeClr val="bg1"/>
                </a:solidFill>
              </a:rPr>
              <a:t>SecondFlrSF</a:t>
            </a:r>
            <a:r>
              <a:rPr lang="en-IN" sz="1400" dirty="0" smtClean="0">
                <a:solidFill>
                  <a:schemeClr val="bg1"/>
                </a:solidFill>
              </a:rPr>
              <a:t>",</a:t>
            </a:r>
          </a:p>
          <a:p>
            <a:pPr>
              <a:buNone/>
            </a:pPr>
            <a:r>
              <a:rPr lang="en-IN" sz="1400" dirty="0" smtClean="0">
                <a:solidFill>
                  <a:schemeClr val="bg1"/>
                </a:solidFill>
              </a:rPr>
              <a:t>        "3SsnPorch": "</a:t>
            </a:r>
            <a:r>
              <a:rPr lang="en-IN" sz="1400" dirty="0" err="1" smtClean="0">
                <a:solidFill>
                  <a:schemeClr val="bg1"/>
                </a:solidFill>
              </a:rPr>
              <a:t>Threeseasonporch</a:t>
            </a:r>
            <a:r>
              <a:rPr lang="en-IN" sz="1400" dirty="0" smtClean="0">
                <a:solidFill>
                  <a:schemeClr val="bg1"/>
                </a:solidFill>
              </a:rPr>
              <a:t>",</a:t>
            </a:r>
          </a:p>
          <a:p>
            <a:pPr>
              <a:buNone/>
            </a:pPr>
            <a:r>
              <a:rPr lang="en-IN" sz="1400" dirty="0" smtClean="0">
                <a:solidFill>
                  <a:schemeClr val="bg1"/>
                </a:solidFill>
              </a:rPr>
              <a:t>    }, </a:t>
            </a:r>
            <a:r>
              <a:rPr lang="en-IN" sz="1400" dirty="0" err="1" smtClean="0">
                <a:solidFill>
                  <a:schemeClr val="bg1"/>
                </a:solidFill>
              </a:rPr>
              <a:t>inplace</a:t>
            </a:r>
            <a:r>
              <a:rPr lang="en-IN" sz="1400" dirty="0" smtClean="0">
                <a:solidFill>
                  <a:schemeClr val="bg1"/>
                </a:solidFill>
              </a:rPr>
              <a:t>=True,</a:t>
            </a:r>
          </a:p>
          <a:p>
            <a:pPr>
              <a:buNone/>
            </a:pPr>
            <a:r>
              <a:rPr lang="en-IN" sz="1400" dirty="0" smtClean="0">
                <a:solidFill>
                  <a:schemeClr val="bg1"/>
                </a:solidFill>
              </a:rPr>
              <a:t>    )</a:t>
            </a:r>
          </a:p>
          <a:p>
            <a:pPr>
              <a:buNone/>
            </a:pPr>
            <a:r>
              <a:rPr lang="en-IN" sz="1400" dirty="0" smtClean="0">
                <a:solidFill>
                  <a:schemeClr val="bg1"/>
                </a:solidFill>
              </a:rPr>
              <a:t>    return </a:t>
            </a:r>
            <a:r>
              <a:rPr lang="en-IN" sz="1400" dirty="0" err="1" smtClean="0">
                <a:solidFill>
                  <a:schemeClr val="bg1"/>
                </a:solidFill>
              </a:rPr>
              <a:t>df</a:t>
            </a:r>
            <a:endParaRPr lang="en-IN" sz="1400" dirty="0">
              <a:solidFill>
                <a:schemeClr val="bg1"/>
              </a:solidFill>
            </a:endParaRPr>
          </a:p>
        </p:txBody>
      </p:sp>
    </p:spTree>
    <p:extLst>
      <p:ext uri="{BB962C8B-B14F-4D97-AF65-F5344CB8AC3E}">
        <p14:creationId xmlns:p14="http://schemas.microsoft.com/office/powerpoint/2010/main" xmlns="" val="290752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jpeg"/>
          <p:cNvPicPr>
            <a:picLocks noChangeAspect="1"/>
          </p:cNvPicPr>
          <p:nvPr/>
        </p:nvPicPr>
        <p:blipFill>
          <a:blip r:embed="rId2" cstate="print">
            <a:lum bright="-44000" contrast="-22000"/>
          </a:blip>
          <a:stretch>
            <a:fillRect/>
          </a:stretch>
        </p:blipFill>
        <p:spPr>
          <a:xfrm>
            <a:off x="1" y="522"/>
            <a:ext cx="12192000" cy="6857478"/>
          </a:xfrm>
          <a:prstGeom prst="rect">
            <a:avLst/>
          </a:prstGeom>
        </p:spPr>
      </p:pic>
      <p:sp>
        <p:nvSpPr>
          <p:cNvPr id="3" name="Content Placeholder 2">
            <a:extLst>
              <a:ext uri="{FF2B5EF4-FFF2-40B4-BE49-F238E27FC236}">
                <a16:creationId xmlns:a16="http://schemas.microsoft.com/office/drawing/2014/main" xmlns="" id="{01BEA5CA-74FB-95BA-AD61-2E8E60A9CF80}"/>
              </a:ext>
            </a:extLst>
          </p:cNvPr>
          <p:cNvSpPr>
            <a:spLocks noGrp="1"/>
          </p:cNvSpPr>
          <p:nvPr>
            <p:ph idx="1"/>
          </p:nvPr>
        </p:nvSpPr>
        <p:spPr>
          <a:xfrm>
            <a:off x="838200" y="150471"/>
            <a:ext cx="10515600" cy="6707529"/>
          </a:xfrm>
          <a:ln>
            <a:solidFill>
              <a:schemeClr val="accent1"/>
            </a:solidFill>
          </a:ln>
        </p:spPr>
        <p:txBody>
          <a:bodyPr>
            <a:noAutofit/>
          </a:bodyPr>
          <a:lstStyle/>
          <a:p>
            <a:pPr>
              <a:buNone/>
            </a:pPr>
            <a:r>
              <a:rPr lang="en-IN" sz="2000" b="1" i="1" u="sng" dirty="0" smtClean="0">
                <a:solidFill>
                  <a:schemeClr val="bg1"/>
                </a:solidFill>
              </a:rPr>
              <a:t>Encode  the  data:</a:t>
            </a:r>
            <a:endParaRPr lang="en-IN" sz="2000" dirty="0" smtClean="0">
              <a:solidFill>
                <a:schemeClr val="bg1"/>
              </a:solidFill>
            </a:endParaRPr>
          </a:p>
          <a:p>
            <a:pPr>
              <a:buNone/>
            </a:pPr>
            <a:r>
              <a:rPr lang="en-IN" sz="1400" dirty="0" smtClean="0">
                <a:solidFill>
                  <a:schemeClr val="bg1"/>
                </a:solidFill>
              </a:rPr>
              <a:t>def </a:t>
            </a:r>
            <a:r>
              <a:rPr lang="en-IN" sz="1400" dirty="0" smtClean="0">
                <a:solidFill>
                  <a:schemeClr val="bg1"/>
                </a:solidFill>
              </a:rPr>
              <a:t>encode(</a:t>
            </a:r>
            <a:r>
              <a:rPr lang="en-IN" sz="1400" dirty="0" err="1" smtClean="0">
                <a:solidFill>
                  <a:schemeClr val="bg1"/>
                </a:solidFill>
              </a:rPr>
              <a:t>df</a:t>
            </a:r>
            <a:r>
              <a:rPr lang="en-IN" sz="1400" dirty="0" smtClean="0">
                <a:solidFill>
                  <a:schemeClr val="bg1"/>
                </a:solidFill>
              </a:rPr>
              <a:t>):</a:t>
            </a:r>
            <a:endParaRPr lang="en-IN" sz="1400" dirty="0" smtClean="0">
              <a:solidFill>
                <a:schemeClr val="bg1"/>
              </a:solidFill>
            </a:endParaRPr>
          </a:p>
          <a:p>
            <a:pPr>
              <a:buNone/>
            </a:pPr>
            <a:r>
              <a:rPr lang="en-IN" sz="1400" dirty="0" smtClean="0">
                <a:solidFill>
                  <a:schemeClr val="bg1"/>
                </a:solidFill>
              </a:rPr>
              <a:t>    for name in </a:t>
            </a:r>
            <a:r>
              <a:rPr lang="en-IN" sz="1400" dirty="0" err="1" smtClean="0">
                <a:solidFill>
                  <a:schemeClr val="bg1"/>
                </a:solidFill>
              </a:rPr>
              <a:t>features_nom</a:t>
            </a:r>
            <a:r>
              <a:rPr lang="en-IN" sz="1400" dirty="0" smtClean="0">
                <a:solidFill>
                  <a:schemeClr val="bg1"/>
                </a:solidFill>
              </a:rPr>
              <a:t>:</a:t>
            </a:r>
          </a:p>
          <a:p>
            <a:pPr>
              <a:buNone/>
            </a:pPr>
            <a:r>
              <a:rPr lang="en-IN" sz="1400" dirty="0" smtClean="0">
                <a:solidFill>
                  <a:schemeClr val="bg1"/>
                </a:solidFill>
              </a:rPr>
              <a:t>        </a:t>
            </a:r>
            <a:r>
              <a:rPr lang="en-IN" sz="1400" dirty="0" err="1" smtClean="0">
                <a:solidFill>
                  <a:schemeClr val="bg1"/>
                </a:solidFill>
              </a:rPr>
              <a:t>df</a:t>
            </a:r>
            <a:r>
              <a:rPr lang="en-IN" sz="1400" dirty="0" smtClean="0">
                <a:solidFill>
                  <a:schemeClr val="bg1"/>
                </a:solidFill>
              </a:rPr>
              <a:t>[name] = </a:t>
            </a:r>
            <a:r>
              <a:rPr lang="en-IN" sz="1400" dirty="0" err="1" smtClean="0">
                <a:solidFill>
                  <a:schemeClr val="bg1"/>
                </a:solidFill>
              </a:rPr>
              <a:t>df</a:t>
            </a:r>
            <a:r>
              <a:rPr lang="en-IN" sz="1400" dirty="0" smtClean="0">
                <a:solidFill>
                  <a:schemeClr val="bg1"/>
                </a:solidFill>
              </a:rPr>
              <a:t>[name].</a:t>
            </a:r>
            <a:r>
              <a:rPr lang="en-IN" sz="1400" dirty="0" err="1" smtClean="0">
                <a:solidFill>
                  <a:schemeClr val="bg1"/>
                </a:solidFill>
              </a:rPr>
              <a:t>astype</a:t>
            </a:r>
            <a:r>
              <a:rPr lang="en-IN" sz="1400" dirty="0" smtClean="0">
                <a:solidFill>
                  <a:schemeClr val="bg1"/>
                </a:solidFill>
              </a:rPr>
              <a:t>("category")</a:t>
            </a:r>
          </a:p>
          <a:p>
            <a:pPr>
              <a:buNone/>
            </a:pPr>
            <a:r>
              <a:rPr lang="en-IN" sz="1400" dirty="0" smtClean="0">
                <a:solidFill>
                  <a:schemeClr val="bg1"/>
                </a:solidFill>
              </a:rPr>
              <a:t>        # Add a None category for missing values</a:t>
            </a:r>
          </a:p>
          <a:p>
            <a:pPr>
              <a:buNone/>
            </a:pPr>
            <a:r>
              <a:rPr lang="en-IN" sz="1400" dirty="0" smtClean="0">
                <a:solidFill>
                  <a:schemeClr val="bg1"/>
                </a:solidFill>
              </a:rPr>
              <a:t>        if "None" not in </a:t>
            </a:r>
            <a:r>
              <a:rPr lang="en-IN" sz="1400" dirty="0" err="1" smtClean="0">
                <a:solidFill>
                  <a:schemeClr val="bg1"/>
                </a:solidFill>
              </a:rPr>
              <a:t>df</a:t>
            </a:r>
            <a:r>
              <a:rPr lang="en-IN" sz="1400" dirty="0" smtClean="0">
                <a:solidFill>
                  <a:schemeClr val="bg1"/>
                </a:solidFill>
              </a:rPr>
              <a:t>[name].</a:t>
            </a:r>
            <a:r>
              <a:rPr lang="en-IN" sz="1400" dirty="0" err="1" smtClean="0">
                <a:solidFill>
                  <a:schemeClr val="bg1"/>
                </a:solidFill>
              </a:rPr>
              <a:t>cat.categories</a:t>
            </a:r>
            <a:r>
              <a:rPr lang="en-IN" sz="1400" dirty="0" smtClean="0">
                <a:solidFill>
                  <a:schemeClr val="bg1"/>
                </a:solidFill>
              </a:rPr>
              <a:t>:</a:t>
            </a:r>
          </a:p>
          <a:p>
            <a:pPr>
              <a:buNone/>
            </a:pPr>
            <a:r>
              <a:rPr lang="en-IN" sz="1400" dirty="0" smtClean="0">
                <a:solidFill>
                  <a:schemeClr val="bg1"/>
                </a:solidFill>
              </a:rPr>
              <a:t>            </a:t>
            </a:r>
            <a:r>
              <a:rPr lang="en-IN" sz="1400" dirty="0" err="1" smtClean="0">
                <a:solidFill>
                  <a:schemeClr val="bg1"/>
                </a:solidFill>
              </a:rPr>
              <a:t>df</a:t>
            </a:r>
            <a:r>
              <a:rPr lang="en-IN" sz="1400" dirty="0" smtClean="0">
                <a:solidFill>
                  <a:schemeClr val="bg1"/>
                </a:solidFill>
              </a:rPr>
              <a:t>[name] = </a:t>
            </a:r>
            <a:r>
              <a:rPr lang="en-IN" sz="1400" dirty="0" err="1" smtClean="0">
                <a:solidFill>
                  <a:schemeClr val="bg1"/>
                </a:solidFill>
              </a:rPr>
              <a:t>df</a:t>
            </a:r>
            <a:r>
              <a:rPr lang="en-IN" sz="1400" dirty="0" smtClean="0">
                <a:solidFill>
                  <a:schemeClr val="bg1"/>
                </a:solidFill>
              </a:rPr>
              <a:t>[name].</a:t>
            </a:r>
            <a:r>
              <a:rPr lang="en-IN" sz="1400" dirty="0" err="1" smtClean="0">
                <a:solidFill>
                  <a:schemeClr val="bg1"/>
                </a:solidFill>
              </a:rPr>
              <a:t>cat.add_categories</a:t>
            </a:r>
            <a:r>
              <a:rPr lang="en-IN" sz="1400" dirty="0" smtClean="0">
                <a:solidFill>
                  <a:schemeClr val="bg1"/>
                </a:solidFill>
              </a:rPr>
              <a:t>("None")</a:t>
            </a:r>
          </a:p>
          <a:p>
            <a:pPr>
              <a:buNone/>
            </a:pPr>
            <a:r>
              <a:rPr lang="en-IN" sz="1400" dirty="0" smtClean="0">
                <a:solidFill>
                  <a:schemeClr val="bg1"/>
                </a:solidFill>
              </a:rPr>
              <a:t>    # Ordinal categories</a:t>
            </a:r>
          </a:p>
          <a:p>
            <a:pPr>
              <a:buNone/>
            </a:pPr>
            <a:r>
              <a:rPr lang="en-IN" sz="1400" dirty="0" smtClean="0">
                <a:solidFill>
                  <a:schemeClr val="bg1"/>
                </a:solidFill>
              </a:rPr>
              <a:t>    for name, levels in </a:t>
            </a:r>
            <a:r>
              <a:rPr lang="en-IN" sz="1400" dirty="0" err="1" smtClean="0">
                <a:solidFill>
                  <a:schemeClr val="bg1"/>
                </a:solidFill>
              </a:rPr>
              <a:t>ordered_levels.items</a:t>
            </a:r>
            <a:r>
              <a:rPr lang="en-IN" sz="1400" dirty="0" smtClean="0">
                <a:solidFill>
                  <a:schemeClr val="bg1"/>
                </a:solidFill>
              </a:rPr>
              <a:t>():</a:t>
            </a:r>
          </a:p>
          <a:p>
            <a:pPr>
              <a:buNone/>
            </a:pPr>
            <a:r>
              <a:rPr lang="en-IN" sz="1400" dirty="0" smtClean="0">
                <a:solidFill>
                  <a:schemeClr val="bg1"/>
                </a:solidFill>
              </a:rPr>
              <a:t>        </a:t>
            </a:r>
            <a:r>
              <a:rPr lang="en-IN" sz="1400" dirty="0" err="1" smtClean="0">
                <a:solidFill>
                  <a:schemeClr val="bg1"/>
                </a:solidFill>
              </a:rPr>
              <a:t>df</a:t>
            </a:r>
            <a:r>
              <a:rPr lang="en-IN" sz="1400" dirty="0" smtClean="0">
                <a:solidFill>
                  <a:schemeClr val="bg1"/>
                </a:solidFill>
              </a:rPr>
              <a:t>[name] = </a:t>
            </a:r>
            <a:r>
              <a:rPr lang="en-IN" sz="1400" dirty="0" err="1" smtClean="0">
                <a:solidFill>
                  <a:schemeClr val="bg1"/>
                </a:solidFill>
              </a:rPr>
              <a:t>df</a:t>
            </a:r>
            <a:r>
              <a:rPr lang="en-IN" sz="1400" dirty="0" smtClean="0">
                <a:solidFill>
                  <a:schemeClr val="bg1"/>
                </a:solidFill>
              </a:rPr>
              <a:t>[name].</a:t>
            </a:r>
            <a:r>
              <a:rPr lang="en-IN" sz="1400" dirty="0" err="1" smtClean="0">
                <a:solidFill>
                  <a:schemeClr val="bg1"/>
                </a:solidFill>
              </a:rPr>
              <a:t>astype</a:t>
            </a:r>
            <a:r>
              <a:rPr lang="en-IN" sz="1400" dirty="0" smtClean="0">
                <a:solidFill>
                  <a:schemeClr val="bg1"/>
                </a:solidFill>
              </a:rPr>
              <a:t>(</a:t>
            </a:r>
            <a:r>
              <a:rPr lang="en-IN" sz="1400" dirty="0" err="1" smtClean="0">
                <a:solidFill>
                  <a:schemeClr val="bg1"/>
                </a:solidFill>
              </a:rPr>
              <a:t>CategoricalDtype</a:t>
            </a:r>
            <a:r>
              <a:rPr lang="en-IN" sz="1400" dirty="0" smtClean="0">
                <a:solidFill>
                  <a:schemeClr val="bg1"/>
                </a:solidFill>
              </a:rPr>
              <a:t>(levels</a:t>
            </a:r>
            <a:r>
              <a:rPr lang="en-IN" sz="1400" dirty="0" smtClean="0">
                <a:solidFill>
                  <a:schemeClr val="bg1"/>
                </a:solidFill>
              </a:rPr>
              <a:t>,</a:t>
            </a:r>
            <a:r>
              <a:rPr lang="en-IN" sz="1400" dirty="0" smtClean="0">
                <a:solidFill>
                  <a:schemeClr val="bg1"/>
                </a:solidFill>
              </a:rPr>
              <a:t> ordered=True))</a:t>
            </a:r>
          </a:p>
          <a:p>
            <a:pPr>
              <a:buNone/>
            </a:pPr>
            <a:r>
              <a:rPr lang="en-IN" sz="1400" dirty="0" smtClean="0">
                <a:solidFill>
                  <a:schemeClr val="bg1"/>
                </a:solidFill>
              </a:rPr>
              <a:t>           </a:t>
            </a:r>
            <a:r>
              <a:rPr lang="en-IN" sz="1400" dirty="0" smtClean="0">
                <a:solidFill>
                  <a:schemeClr val="bg1"/>
                </a:solidFill>
              </a:rPr>
              <a:t>return </a:t>
            </a:r>
            <a:r>
              <a:rPr lang="en-IN" sz="1400" dirty="0" err="1" smtClean="0">
                <a:solidFill>
                  <a:schemeClr val="bg1"/>
                </a:solidFill>
              </a:rPr>
              <a:t>df</a:t>
            </a:r>
            <a:endParaRPr lang="en-IN" sz="1400" dirty="0" smtClean="0">
              <a:solidFill>
                <a:schemeClr val="bg1"/>
              </a:solidFill>
            </a:endParaRPr>
          </a:p>
          <a:p>
            <a:pPr>
              <a:buNone/>
            </a:pPr>
            <a:r>
              <a:rPr lang="en-US" sz="2000" b="1" i="1" u="sng" dirty="0" smtClean="0">
                <a:solidFill>
                  <a:schemeClr val="bg1"/>
                </a:solidFill>
              </a:rPr>
              <a:t>Handle Missing </a:t>
            </a:r>
            <a:r>
              <a:rPr lang="en-US" sz="2000" b="1" i="1" u="sng" dirty="0" smtClean="0">
                <a:solidFill>
                  <a:schemeClr val="bg1"/>
                </a:solidFill>
              </a:rPr>
              <a:t>Values</a:t>
            </a:r>
          </a:p>
          <a:p>
            <a:pPr>
              <a:buNone/>
            </a:pPr>
            <a:r>
              <a:rPr lang="en-US" sz="2400" dirty="0" smtClean="0">
                <a:solidFill>
                  <a:schemeClr val="bg1"/>
                </a:solidFill>
              </a:rPr>
              <a:t> </a:t>
            </a:r>
            <a:r>
              <a:rPr lang="en-US" sz="2400" dirty="0" smtClean="0">
                <a:solidFill>
                  <a:schemeClr val="bg1"/>
                </a:solidFill>
              </a:rPr>
              <a:t>      </a:t>
            </a:r>
            <a:r>
              <a:rPr lang="en-US" sz="1400" dirty="0" smtClean="0">
                <a:solidFill>
                  <a:schemeClr val="bg1"/>
                </a:solidFill>
              </a:rPr>
              <a:t>Handling missing values now will make the feature engineering go more smoothly. We'll impute 0 for missing numeric values and "None" for missing categorical values. </a:t>
            </a:r>
            <a:endParaRPr lang="en-US" sz="1400" dirty="0" smtClean="0">
              <a:solidFill>
                <a:schemeClr val="bg1"/>
              </a:solidFill>
            </a:endParaRPr>
          </a:p>
          <a:p>
            <a:pPr>
              <a:buNone/>
            </a:pPr>
            <a:r>
              <a:rPr lang="en-US" sz="1100" dirty="0" smtClean="0">
                <a:solidFill>
                  <a:schemeClr val="bg1"/>
                </a:solidFill>
              </a:rPr>
              <a:t>     </a:t>
            </a:r>
            <a:r>
              <a:rPr lang="en-US" sz="1400" dirty="0" smtClean="0">
                <a:solidFill>
                  <a:schemeClr val="bg1"/>
                </a:solidFill>
              </a:rPr>
              <a:t>def </a:t>
            </a:r>
            <a:r>
              <a:rPr lang="en-US" sz="1400" dirty="0" smtClean="0">
                <a:solidFill>
                  <a:schemeClr val="bg1"/>
                </a:solidFill>
              </a:rPr>
              <a:t>impute(</a:t>
            </a:r>
            <a:r>
              <a:rPr lang="en-US" sz="1400" dirty="0" err="1" smtClean="0">
                <a:solidFill>
                  <a:schemeClr val="bg1"/>
                </a:solidFill>
              </a:rPr>
              <a:t>df</a:t>
            </a:r>
            <a:r>
              <a:rPr lang="en-US" sz="1400" dirty="0" smtClean="0">
                <a:solidFill>
                  <a:schemeClr val="bg1"/>
                </a:solidFill>
              </a:rPr>
              <a:t>):</a:t>
            </a:r>
          </a:p>
          <a:p>
            <a:pPr>
              <a:buNone/>
            </a:pPr>
            <a:r>
              <a:rPr lang="en-US" sz="1400" dirty="0" smtClean="0">
                <a:solidFill>
                  <a:schemeClr val="bg1"/>
                </a:solidFill>
              </a:rPr>
              <a:t>    for name in </a:t>
            </a:r>
            <a:r>
              <a:rPr lang="en-US" sz="1400" dirty="0" err="1" smtClean="0">
                <a:solidFill>
                  <a:schemeClr val="bg1"/>
                </a:solidFill>
              </a:rPr>
              <a:t>df.select_dtypes</a:t>
            </a:r>
            <a:r>
              <a:rPr lang="en-US" sz="1400" dirty="0" smtClean="0">
                <a:solidFill>
                  <a:schemeClr val="bg1"/>
                </a:solidFill>
              </a:rPr>
              <a:t>("number"):</a:t>
            </a:r>
          </a:p>
          <a:p>
            <a:pPr>
              <a:buNone/>
            </a:pPr>
            <a:r>
              <a:rPr lang="en-US" sz="1400" dirty="0" smtClean="0">
                <a:solidFill>
                  <a:schemeClr val="bg1"/>
                </a:solidFill>
              </a:rPr>
              <a:t>   </a:t>
            </a:r>
            <a:r>
              <a:rPr lang="en-US" sz="1400" dirty="0" smtClean="0">
                <a:solidFill>
                  <a:schemeClr val="bg1"/>
                </a:solidFill>
              </a:rPr>
              <a:t>  </a:t>
            </a:r>
            <a:r>
              <a:rPr lang="en-US" sz="1400" dirty="0" err="1" smtClean="0">
                <a:solidFill>
                  <a:schemeClr val="bg1"/>
                </a:solidFill>
              </a:rPr>
              <a:t>df</a:t>
            </a:r>
            <a:r>
              <a:rPr lang="en-US" sz="1400" dirty="0" smtClean="0">
                <a:solidFill>
                  <a:schemeClr val="bg1"/>
                </a:solidFill>
              </a:rPr>
              <a:t>[name] = </a:t>
            </a:r>
            <a:r>
              <a:rPr lang="en-US" sz="1400" dirty="0" err="1" smtClean="0">
                <a:solidFill>
                  <a:schemeClr val="bg1"/>
                </a:solidFill>
              </a:rPr>
              <a:t>df</a:t>
            </a:r>
            <a:r>
              <a:rPr lang="en-US" sz="1400" dirty="0" smtClean="0">
                <a:solidFill>
                  <a:schemeClr val="bg1"/>
                </a:solidFill>
              </a:rPr>
              <a:t>[name].</a:t>
            </a:r>
            <a:r>
              <a:rPr lang="en-US" sz="1400" dirty="0" err="1" smtClean="0">
                <a:solidFill>
                  <a:schemeClr val="bg1"/>
                </a:solidFill>
              </a:rPr>
              <a:t>fillna</a:t>
            </a:r>
            <a:r>
              <a:rPr lang="en-US" sz="1400" dirty="0" smtClean="0">
                <a:solidFill>
                  <a:schemeClr val="bg1"/>
                </a:solidFill>
              </a:rPr>
              <a:t>(0)</a:t>
            </a:r>
          </a:p>
          <a:p>
            <a:pPr>
              <a:buNone/>
            </a:pPr>
            <a:r>
              <a:rPr lang="en-US" sz="1400" dirty="0" smtClean="0">
                <a:solidFill>
                  <a:schemeClr val="bg1"/>
                </a:solidFill>
              </a:rPr>
              <a:t>    for name in </a:t>
            </a:r>
            <a:r>
              <a:rPr lang="en-US" sz="1400" dirty="0" err="1" smtClean="0">
                <a:solidFill>
                  <a:schemeClr val="bg1"/>
                </a:solidFill>
              </a:rPr>
              <a:t>df.select_dtypes</a:t>
            </a:r>
            <a:r>
              <a:rPr lang="en-US" sz="1400" dirty="0" smtClean="0">
                <a:solidFill>
                  <a:schemeClr val="bg1"/>
                </a:solidFill>
              </a:rPr>
              <a:t>("category"):</a:t>
            </a:r>
          </a:p>
          <a:p>
            <a:pPr>
              <a:buNone/>
            </a:pPr>
            <a:r>
              <a:rPr lang="en-US" sz="1400" dirty="0" smtClean="0">
                <a:solidFill>
                  <a:schemeClr val="bg1"/>
                </a:solidFill>
              </a:rPr>
              <a:t>  </a:t>
            </a:r>
            <a:r>
              <a:rPr lang="en-US" sz="1400" dirty="0" smtClean="0">
                <a:solidFill>
                  <a:schemeClr val="bg1"/>
                </a:solidFill>
              </a:rPr>
              <a:t>   </a:t>
            </a:r>
            <a:r>
              <a:rPr lang="en-US" sz="1400" dirty="0" err="1" smtClean="0">
                <a:solidFill>
                  <a:schemeClr val="bg1"/>
                </a:solidFill>
              </a:rPr>
              <a:t>df</a:t>
            </a:r>
            <a:r>
              <a:rPr lang="en-US" sz="1400" dirty="0" smtClean="0">
                <a:solidFill>
                  <a:schemeClr val="bg1"/>
                </a:solidFill>
              </a:rPr>
              <a:t>[name] = </a:t>
            </a:r>
            <a:r>
              <a:rPr lang="en-US" sz="1400" dirty="0" err="1" smtClean="0">
                <a:solidFill>
                  <a:schemeClr val="bg1"/>
                </a:solidFill>
              </a:rPr>
              <a:t>df</a:t>
            </a:r>
            <a:r>
              <a:rPr lang="en-US" sz="1400" dirty="0" smtClean="0">
                <a:solidFill>
                  <a:schemeClr val="bg1"/>
                </a:solidFill>
              </a:rPr>
              <a:t>[name].</a:t>
            </a:r>
            <a:r>
              <a:rPr lang="en-US" sz="1400" dirty="0" err="1" smtClean="0">
                <a:solidFill>
                  <a:schemeClr val="bg1"/>
                </a:solidFill>
              </a:rPr>
              <a:t>fillna</a:t>
            </a:r>
            <a:r>
              <a:rPr lang="en-US" sz="1400" dirty="0" smtClean="0">
                <a:solidFill>
                  <a:schemeClr val="bg1"/>
                </a:solidFill>
              </a:rPr>
              <a:t>("None")</a:t>
            </a:r>
          </a:p>
          <a:p>
            <a:pPr>
              <a:buNone/>
            </a:pPr>
            <a:r>
              <a:rPr lang="en-US" sz="1400" dirty="0" smtClean="0">
                <a:solidFill>
                  <a:schemeClr val="bg1"/>
                </a:solidFill>
              </a:rPr>
              <a:t>    return </a:t>
            </a:r>
            <a:r>
              <a:rPr lang="en-US" sz="1400" dirty="0" err="1" smtClean="0">
                <a:solidFill>
                  <a:schemeClr val="bg1"/>
                </a:solidFill>
              </a:rPr>
              <a:t>df</a:t>
            </a:r>
            <a:endParaRPr lang="en-IN" sz="1400" dirty="0" smtClean="0">
              <a:solidFill>
                <a:schemeClr val="bg1"/>
              </a:solidFill>
            </a:endParaRPr>
          </a:p>
          <a:p>
            <a:pPr>
              <a:buNone/>
            </a:pPr>
            <a:endParaRPr lang="en-IN" sz="1400" dirty="0">
              <a:solidFill>
                <a:schemeClr val="bg1"/>
              </a:solidFill>
            </a:endParaRPr>
          </a:p>
        </p:txBody>
      </p:sp>
    </p:spTree>
    <p:extLst>
      <p:ext uri="{BB962C8B-B14F-4D97-AF65-F5344CB8AC3E}">
        <p14:creationId xmlns:p14="http://schemas.microsoft.com/office/powerpoint/2010/main" xmlns="" val="350381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
          <p:cNvPicPr>
            <a:picLocks noChangeAspect="1"/>
          </p:cNvPicPr>
          <p:nvPr/>
        </p:nvPicPr>
        <p:blipFill>
          <a:blip r:embed="rId2" cstate="print">
            <a:lum bright="-54000"/>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xmlns="" id="{700434DD-A3F3-96ED-0792-4475510D7369}"/>
              </a:ext>
            </a:extLst>
          </p:cNvPr>
          <p:cNvSpPr>
            <a:spLocks noGrp="1"/>
          </p:cNvSpPr>
          <p:nvPr>
            <p:ph idx="1"/>
          </p:nvPr>
        </p:nvSpPr>
        <p:spPr>
          <a:xfrm>
            <a:off x="805832" y="300943"/>
            <a:ext cx="10515600" cy="6366894"/>
          </a:xfrm>
        </p:spPr>
        <p:txBody>
          <a:bodyPr>
            <a:normAutofit/>
          </a:bodyPr>
          <a:lstStyle/>
          <a:p>
            <a:pPr>
              <a:buNone/>
            </a:pPr>
            <a:r>
              <a:rPr lang="en-IN" sz="2400" b="1" i="1" u="sng" dirty="0" smtClean="0">
                <a:solidFill>
                  <a:schemeClr val="bg1"/>
                </a:solidFill>
              </a:rPr>
              <a:t>Load Data :</a:t>
            </a:r>
            <a:br>
              <a:rPr lang="en-IN" sz="2400" b="1" i="1" u="sng" dirty="0" smtClean="0">
                <a:solidFill>
                  <a:schemeClr val="bg1"/>
                </a:solidFill>
              </a:rPr>
            </a:br>
            <a:r>
              <a:rPr lang="en-IN" sz="2000" b="1" dirty="0" smtClean="0">
                <a:solidFill>
                  <a:schemeClr val="bg1"/>
                </a:solidFill>
              </a:rPr>
              <a:t>       </a:t>
            </a:r>
            <a:r>
              <a:rPr lang="en-US" sz="1400" b="1" dirty="0" smtClean="0">
                <a:solidFill>
                  <a:schemeClr val="bg1"/>
                </a:solidFill>
              </a:rPr>
              <a:t>And now we can call the data loader and get the processed data splits:</a:t>
            </a:r>
            <a:br>
              <a:rPr lang="en-US" sz="1400" b="1" dirty="0" smtClean="0">
                <a:solidFill>
                  <a:schemeClr val="bg1"/>
                </a:solidFill>
              </a:rPr>
            </a:br>
            <a:r>
              <a:rPr lang="en-IN" sz="1100" dirty="0" smtClean="0">
                <a:solidFill>
                  <a:schemeClr val="bg1"/>
                </a:solidFill>
              </a:rPr>
              <a:t> 	</a:t>
            </a:r>
            <a:r>
              <a:rPr lang="en-IN" sz="1400" b="1" dirty="0" err="1" smtClean="0">
                <a:solidFill>
                  <a:schemeClr val="bg1"/>
                </a:solidFill>
              </a:rPr>
              <a:t>df_train</a:t>
            </a:r>
            <a:r>
              <a:rPr lang="en-IN" sz="1400" b="1" dirty="0" smtClean="0">
                <a:solidFill>
                  <a:schemeClr val="bg1"/>
                </a:solidFill>
              </a:rPr>
              <a:t>, </a:t>
            </a:r>
            <a:r>
              <a:rPr lang="en-IN" sz="1400" b="1" dirty="0" err="1" smtClean="0">
                <a:solidFill>
                  <a:schemeClr val="bg1"/>
                </a:solidFill>
              </a:rPr>
              <a:t>df_test</a:t>
            </a:r>
            <a:r>
              <a:rPr lang="en-IN" sz="1400" b="1" dirty="0" smtClean="0">
                <a:solidFill>
                  <a:schemeClr val="bg1"/>
                </a:solidFill>
              </a:rPr>
              <a:t> = </a:t>
            </a:r>
            <a:r>
              <a:rPr lang="en-IN" sz="1400" b="1" dirty="0" err="1" smtClean="0">
                <a:solidFill>
                  <a:schemeClr val="bg1"/>
                </a:solidFill>
              </a:rPr>
              <a:t>load_data</a:t>
            </a:r>
            <a:r>
              <a:rPr lang="en-IN" sz="1400" b="1" dirty="0" smtClean="0">
                <a:solidFill>
                  <a:schemeClr val="bg1"/>
                </a:solidFill>
              </a:rPr>
              <a:t>()</a:t>
            </a:r>
            <a:endParaRPr lang="en-US" sz="1400" b="1" i="1" u="sng" dirty="0" smtClean="0">
              <a:solidFill>
                <a:schemeClr val="bg1"/>
              </a:solidFill>
            </a:endParaRPr>
          </a:p>
          <a:p>
            <a:pPr>
              <a:buNone/>
            </a:pPr>
            <a:r>
              <a:rPr lang="en-US" sz="2400" b="1" i="1" u="sng" dirty="0" smtClean="0">
                <a:solidFill>
                  <a:schemeClr val="bg1"/>
                </a:solidFill>
              </a:rPr>
              <a:t>Establish Baseline :</a:t>
            </a:r>
            <a:endParaRPr lang="en-US" sz="2400" b="1" i="1" u="sng" dirty="0" smtClean="0">
              <a:solidFill>
                <a:schemeClr val="bg1"/>
              </a:solidFill>
            </a:endParaRPr>
          </a:p>
          <a:p>
            <a:r>
              <a:rPr lang="en-US" sz="1700" dirty="0" smtClean="0">
                <a:solidFill>
                  <a:schemeClr val="bg1"/>
                </a:solidFill>
              </a:rPr>
              <a:t>       Finally</a:t>
            </a:r>
            <a:r>
              <a:rPr lang="en-US" sz="1700" dirty="0" smtClean="0">
                <a:solidFill>
                  <a:schemeClr val="bg1"/>
                </a:solidFill>
              </a:rPr>
              <a:t>, let's establish a baseline score to judge our feature engineering </a:t>
            </a:r>
            <a:r>
              <a:rPr lang="en-US" sz="1700" dirty="0" smtClean="0">
                <a:solidFill>
                  <a:schemeClr val="bg1"/>
                </a:solidFill>
              </a:rPr>
              <a:t>against.  </a:t>
            </a:r>
          </a:p>
          <a:p>
            <a:r>
              <a:rPr lang="en-US" sz="1700" dirty="0" smtClean="0">
                <a:solidFill>
                  <a:schemeClr val="bg1"/>
                </a:solidFill>
              </a:rPr>
              <a:t>       Here </a:t>
            </a:r>
            <a:r>
              <a:rPr lang="en-US" sz="1700" dirty="0" smtClean="0">
                <a:solidFill>
                  <a:schemeClr val="bg1"/>
                </a:solidFill>
              </a:rPr>
              <a:t>is the function we created in Lesson 1 that will compute the cross-validated RMSLE score for a feature set.</a:t>
            </a:r>
          </a:p>
          <a:p>
            <a:r>
              <a:rPr lang="en-US" sz="1700" dirty="0" smtClean="0">
                <a:solidFill>
                  <a:schemeClr val="bg1"/>
                </a:solidFill>
              </a:rPr>
              <a:t>       We've  </a:t>
            </a:r>
            <a:r>
              <a:rPr lang="en-US" sz="1700" dirty="0" smtClean="0">
                <a:solidFill>
                  <a:schemeClr val="bg1"/>
                </a:solidFill>
              </a:rPr>
              <a:t>used </a:t>
            </a:r>
            <a:r>
              <a:rPr lang="en-US" sz="1700" dirty="0" err="1" smtClean="0">
                <a:solidFill>
                  <a:schemeClr val="bg1"/>
                </a:solidFill>
              </a:rPr>
              <a:t>XGBoost</a:t>
            </a:r>
            <a:r>
              <a:rPr lang="en-US" sz="1700" dirty="0" smtClean="0">
                <a:solidFill>
                  <a:schemeClr val="bg1"/>
                </a:solidFill>
              </a:rPr>
              <a:t> for our model, but you might want to experiment with other models.</a:t>
            </a:r>
            <a:endParaRPr lang="en-IN" sz="1700" dirty="0" smtClean="0">
              <a:solidFill>
                <a:schemeClr val="bg1"/>
              </a:solidFill>
            </a:endParaRPr>
          </a:p>
          <a:p>
            <a:pPr>
              <a:buNone/>
            </a:pPr>
            <a:r>
              <a:rPr lang="en-US" sz="1700" dirty="0" smtClean="0">
                <a:solidFill>
                  <a:schemeClr val="bg1"/>
                </a:solidFill>
              </a:rPr>
              <a:t>      def </a:t>
            </a:r>
            <a:r>
              <a:rPr lang="en-US" sz="1700" dirty="0" err="1" smtClean="0">
                <a:solidFill>
                  <a:schemeClr val="bg1"/>
                </a:solidFill>
              </a:rPr>
              <a:t>score_dataset</a:t>
            </a:r>
            <a:r>
              <a:rPr lang="en-US" sz="1700" dirty="0" smtClean="0">
                <a:solidFill>
                  <a:schemeClr val="bg1"/>
                </a:solidFill>
              </a:rPr>
              <a:t>(X, y, model=</a:t>
            </a:r>
            <a:r>
              <a:rPr lang="en-US" sz="1700" dirty="0" err="1" smtClean="0">
                <a:solidFill>
                  <a:schemeClr val="bg1"/>
                </a:solidFill>
              </a:rPr>
              <a:t>XGBRegressor</a:t>
            </a:r>
            <a:r>
              <a:rPr lang="en-US" sz="1700" dirty="0" smtClean="0">
                <a:solidFill>
                  <a:schemeClr val="bg1"/>
                </a:solidFill>
              </a:rPr>
              <a:t>()):</a:t>
            </a:r>
          </a:p>
          <a:p>
            <a:pPr>
              <a:buNone/>
            </a:pPr>
            <a:r>
              <a:rPr lang="en-US" sz="1700" dirty="0" smtClean="0">
                <a:solidFill>
                  <a:schemeClr val="bg1"/>
                </a:solidFill>
              </a:rPr>
              <a:t>	</a:t>
            </a:r>
            <a:r>
              <a:rPr lang="en-US" sz="1700" dirty="0" smtClean="0">
                <a:solidFill>
                  <a:schemeClr val="bg1"/>
                </a:solidFill>
              </a:rPr>
              <a:t>  </a:t>
            </a:r>
            <a:r>
              <a:rPr lang="en-US" sz="1700" dirty="0" smtClean="0">
                <a:solidFill>
                  <a:schemeClr val="bg1"/>
                </a:solidFill>
              </a:rPr>
              <a:t>for </a:t>
            </a:r>
            <a:r>
              <a:rPr lang="en-US" sz="1700" dirty="0" err="1" smtClean="0">
                <a:solidFill>
                  <a:schemeClr val="bg1"/>
                </a:solidFill>
              </a:rPr>
              <a:t>colname</a:t>
            </a:r>
            <a:r>
              <a:rPr lang="en-US" sz="1700" dirty="0" smtClean="0">
                <a:solidFill>
                  <a:schemeClr val="bg1"/>
                </a:solidFill>
              </a:rPr>
              <a:t> in </a:t>
            </a:r>
            <a:r>
              <a:rPr lang="en-US" sz="1700" dirty="0" err="1" smtClean="0">
                <a:solidFill>
                  <a:schemeClr val="bg1"/>
                </a:solidFill>
              </a:rPr>
              <a:t>X.select_dtypes</a:t>
            </a:r>
            <a:r>
              <a:rPr lang="en-US" sz="1700" dirty="0" smtClean="0">
                <a:solidFill>
                  <a:schemeClr val="bg1"/>
                </a:solidFill>
              </a:rPr>
              <a:t>(["category"]):</a:t>
            </a:r>
          </a:p>
          <a:p>
            <a:pPr>
              <a:buNone/>
            </a:pPr>
            <a:r>
              <a:rPr lang="en-US" sz="1700" dirty="0" smtClean="0">
                <a:solidFill>
                  <a:schemeClr val="bg1"/>
                </a:solidFill>
              </a:rPr>
              <a:t>        X[</a:t>
            </a:r>
            <a:r>
              <a:rPr lang="en-US" sz="1700" dirty="0" err="1" smtClean="0">
                <a:solidFill>
                  <a:schemeClr val="bg1"/>
                </a:solidFill>
              </a:rPr>
              <a:t>colname</a:t>
            </a:r>
            <a:r>
              <a:rPr lang="en-US" sz="1700" dirty="0" smtClean="0">
                <a:solidFill>
                  <a:schemeClr val="bg1"/>
                </a:solidFill>
              </a:rPr>
              <a:t>] = X[</a:t>
            </a:r>
            <a:r>
              <a:rPr lang="en-US" sz="1700" dirty="0" err="1" smtClean="0">
                <a:solidFill>
                  <a:schemeClr val="bg1"/>
                </a:solidFill>
              </a:rPr>
              <a:t>colname</a:t>
            </a:r>
            <a:r>
              <a:rPr lang="en-US" sz="1700" dirty="0" smtClean="0">
                <a:solidFill>
                  <a:schemeClr val="bg1"/>
                </a:solidFill>
              </a:rPr>
              <a:t>].</a:t>
            </a:r>
            <a:r>
              <a:rPr lang="en-US" sz="1700" dirty="0" err="1" smtClean="0">
                <a:solidFill>
                  <a:schemeClr val="bg1"/>
                </a:solidFill>
              </a:rPr>
              <a:t>cat.codes</a:t>
            </a:r>
            <a:endParaRPr lang="en-US" sz="1700" dirty="0" smtClean="0">
              <a:solidFill>
                <a:schemeClr val="bg1"/>
              </a:solidFill>
            </a:endParaRPr>
          </a:p>
          <a:p>
            <a:pPr>
              <a:buNone/>
            </a:pPr>
            <a:r>
              <a:rPr lang="en-US" sz="1700" dirty="0" err="1" smtClean="0">
                <a:solidFill>
                  <a:schemeClr val="bg1"/>
                </a:solidFill>
              </a:rPr>
              <a:t>log_y</a:t>
            </a:r>
            <a:r>
              <a:rPr lang="en-US" sz="1700" dirty="0" smtClean="0">
                <a:solidFill>
                  <a:schemeClr val="bg1"/>
                </a:solidFill>
              </a:rPr>
              <a:t> </a:t>
            </a:r>
            <a:r>
              <a:rPr lang="en-US" sz="1700" dirty="0" smtClean="0">
                <a:solidFill>
                  <a:schemeClr val="bg1"/>
                </a:solidFill>
              </a:rPr>
              <a:t>= np.log(y)</a:t>
            </a:r>
          </a:p>
          <a:p>
            <a:pPr>
              <a:buNone/>
            </a:pPr>
            <a:r>
              <a:rPr lang="en-US" sz="1700" dirty="0" smtClean="0">
                <a:solidFill>
                  <a:schemeClr val="bg1"/>
                </a:solidFill>
              </a:rPr>
              <a:t>    score = </a:t>
            </a:r>
            <a:r>
              <a:rPr lang="en-US" sz="1700" dirty="0" err="1" smtClean="0">
                <a:solidFill>
                  <a:schemeClr val="bg1"/>
                </a:solidFill>
              </a:rPr>
              <a:t>cross_val_score</a:t>
            </a:r>
            <a:r>
              <a:rPr lang="en-US" sz="1700" dirty="0" smtClean="0">
                <a:solidFill>
                  <a:schemeClr val="bg1"/>
                </a:solidFill>
              </a:rPr>
              <a:t>(</a:t>
            </a:r>
          </a:p>
          <a:p>
            <a:pPr>
              <a:buNone/>
            </a:pPr>
            <a:r>
              <a:rPr lang="en-US" sz="1700" dirty="0" smtClean="0">
                <a:solidFill>
                  <a:schemeClr val="bg1"/>
                </a:solidFill>
              </a:rPr>
              <a:t>        model, X, </a:t>
            </a:r>
            <a:r>
              <a:rPr lang="en-US" sz="1700" dirty="0" err="1" smtClean="0">
                <a:solidFill>
                  <a:schemeClr val="bg1"/>
                </a:solidFill>
              </a:rPr>
              <a:t>log_y</a:t>
            </a:r>
            <a:r>
              <a:rPr lang="en-US" sz="1700" dirty="0" smtClean="0">
                <a:solidFill>
                  <a:schemeClr val="bg1"/>
                </a:solidFill>
              </a:rPr>
              <a:t>, </a:t>
            </a:r>
            <a:r>
              <a:rPr lang="en-US" sz="1700" dirty="0" err="1" smtClean="0">
                <a:solidFill>
                  <a:schemeClr val="bg1"/>
                </a:solidFill>
              </a:rPr>
              <a:t>cv</a:t>
            </a:r>
            <a:r>
              <a:rPr lang="en-US" sz="1700" dirty="0" smtClean="0">
                <a:solidFill>
                  <a:schemeClr val="bg1"/>
                </a:solidFill>
              </a:rPr>
              <a:t>=5, scoring="</a:t>
            </a:r>
            <a:r>
              <a:rPr lang="en-US" sz="1700" dirty="0" err="1" smtClean="0">
                <a:solidFill>
                  <a:schemeClr val="bg1"/>
                </a:solidFill>
              </a:rPr>
              <a:t>neg_mean_squared_error</a:t>
            </a:r>
            <a:r>
              <a:rPr lang="en-US" sz="1700" dirty="0" smtClean="0">
                <a:solidFill>
                  <a:schemeClr val="bg1"/>
                </a:solidFill>
              </a:rPr>
              <a:t>",</a:t>
            </a:r>
          </a:p>
          <a:p>
            <a:pPr>
              <a:buNone/>
            </a:pPr>
            <a:r>
              <a:rPr lang="en-US" sz="1700" dirty="0" smtClean="0">
                <a:solidFill>
                  <a:schemeClr val="bg1"/>
                </a:solidFill>
              </a:rPr>
              <a:t>    )</a:t>
            </a:r>
          </a:p>
          <a:p>
            <a:pPr>
              <a:buNone/>
            </a:pPr>
            <a:r>
              <a:rPr lang="en-US" sz="1700" dirty="0" smtClean="0">
                <a:solidFill>
                  <a:schemeClr val="bg1"/>
                </a:solidFill>
              </a:rPr>
              <a:t>    score = -1 * </a:t>
            </a:r>
            <a:r>
              <a:rPr lang="en-US" sz="1700" dirty="0" err="1" smtClean="0">
                <a:solidFill>
                  <a:schemeClr val="bg1"/>
                </a:solidFill>
              </a:rPr>
              <a:t>score.mean</a:t>
            </a:r>
            <a:r>
              <a:rPr lang="en-US" sz="1700" dirty="0" smtClean="0">
                <a:solidFill>
                  <a:schemeClr val="bg1"/>
                </a:solidFill>
              </a:rPr>
              <a:t>()</a:t>
            </a:r>
          </a:p>
          <a:p>
            <a:pPr>
              <a:buNone/>
            </a:pPr>
            <a:r>
              <a:rPr lang="en-US" sz="1700" dirty="0" smtClean="0">
                <a:solidFill>
                  <a:schemeClr val="bg1"/>
                </a:solidFill>
              </a:rPr>
              <a:t>    score = </a:t>
            </a:r>
            <a:r>
              <a:rPr lang="en-US" sz="1700" dirty="0" err="1" smtClean="0">
                <a:solidFill>
                  <a:schemeClr val="bg1"/>
                </a:solidFill>
              </a:rPr>
              <a:t>np.sqrt</a:t>
            </a:r>
            <a:r>
              <a:rPr lang="en-US" sz="1700" dirty="0" smtClean="0">
                <a:solidFill>
                  <a:schemeClr val="bg1"/>
                </a:solidFill>
              </a:rPr>
              <a:t>(score)</a:t>
            </a:r>
          </a:p>
          <a:p>
            <a:pPr>
              <a:buNone/>
            </a:pPr>
            <a:r>
              <a:rPr lang="en-US" sz="1700" dirty="0" smtClean="0">
                <a:solidFill>
                  <a:schemeClr val="bg1"/>
                </a:solidFill>
              </a:rPr>
              <a:t>    return score                                                               </a:t>
            </a:r>
            <a:endParaRPr lang="en-IN" sz="1700" dirty="0" smtClean="0">
              <a:solidFill>
                <a:schemeClr val="bg1"/>
              </a:solidFill>
            </a:endParaRPr>
          </a:p>
        </p:txBody>
      </p:sp>
    </p:spTree>
    <p:extLst>
      <p:ext uri="{BB962C8B-B14F-4D97-AF65-F5344CB8AC3E}">
        <p14:creationId xmlns:p14="http://schemas.microsoft.com/office/powerpoint/2010/main" xmlns="" val="32242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4"/>
          <p:cNvPicPr>
            <a:picLocks noChangeAspect="1"/>
          </p:cNvPicPr>
          <p:nvPr/>
        </p:nvPicPr>
        <p:blipFill>
          <a:blip r:embed="rId2" cstate="print">
            <a:lum bright="-15000" contrast="-24000"/>
          </a:blip>
          <a:stretch>
            <a:fillRect/>
          </a:stretch>
        </p:blipFill>
        <p:spPr>
          <a:xfrm>
            <a:off x="1" y="-270"/>
            <a:ext cx="12192000" cy="6858270"/>
          </a:xfrm>
          <a:prstGeom prst="rect">
            <a:avLst/>
          </a:prstGeom>
        </p:spPr>
      </p:pic>
      <p:sp>
        <p:nvSpPr>
          <p:cNvPr id="3" name="Content Placeholder 2">
            <a:extLst>
              <a:ext uri="{FF2B5EF4-FFF2-40B4-BE49-F238E27FC236}">
                <a16:creationId xmlns:a16="http://schemas.microsoft.com/office/drawing/2014/main" xmlns="" id="{9EA044DA-8E40-2A45-2EF4-E1BBD2A45625}"/>
              </a:ext>
            </a:extLst>
          </p:cNvPr>
          <p:cNvSpPr>
            <a:spLocks noGrp="1"/>
          </p:cNvSpPr>
          <p:nvPr>
            <p:ph idx="1"/>
          </p:nvPr>
        </p:nvSpPr>
        <p:spPr>
          <a:xfrm>
            <a:off x="838200" y="312516"/>
            <a:ext cx="10515600" cy="5864447"/>
          </a:xfrm>
        </p:spPr>
        <p:txBody>
          <a:bodyPr>
            <a:normAutofit fontScale="32500" lnSpcReduction="20000"/>
          </a:bodyPr>
          <a:lstStyle/>
          <a:p>
            <a:pPr>
              <a:buNone/>
            </a:pPr>
            <a:r>
              <a:rPr lang="en-IN" sz="7400" b="1" i="1" u="sng" dirty="0" smtClean="0">
                <a:solidFill>
                  <a:schemeClr val="bg1"/>
                </a:solidFill>
              </a:rPr>
              <a:t>Create Features with Pandas</a:t>
            </a:r>
            <a:endParaRPr lang="en-US" sz="5500" dirty="0" smtClean="0">
              <a:solidFill>
                <a:schemeClr val="bg1"/>
              </a:solidFill>
            </a:endParaRPr>
          </a:p>
          <a:p>
            <a:r>
              <a:rPr lang="en-US" sz="5500" dirty="0" smtClean="0">
                <a:solidFill>
                  <a:schemeClr val="bg1"/>
                </a:solidFill>
              </a:rPr>
              <a:t>This </a:t>
            </a:r>
            <a:r>
              <a:rPr lang="en-US" sz="5500" dirty="0" smtClean="0">
                <a:solidFill>
                  <a:schemeClr val="bg1"/>
                </a:solidFill>
              </a:rPr>
              <a:t>cell reproduces the work you did in Exercise 3, where you applied strategies for creating features in Pandas. Modify or add to these functions to try out other feature combinations</a:t>
            </a:r>
            <a:r>
              <a:rPr lang="en-US" sz="5500" dirty="0" smtClean="0">
                <a:solidFill>
                  <a:schemeClr val="bg1"/>
                </a:solidFill>
              </a:rPr>
              <a:t>.</a:t>
            </a:r>
          </a:p>
          <a:p>
            <a:pPr>
              <a:buNone/>
            </a:pPr>
            <a:r>
              <a:rPr lang="en-IN" sz="4300" dirty="0" smtClean="0">
                <a:solidFill>
                  <a:schemeClr val="bg1"/>
                </a:solidFill>
              </a:rPr>
              <a:t>def </a:t>
            </a:r>
            <a:r>
              <a:rPr lang="en-IN" sz="4300" dirty="0" err="1" smtClean="0">
                <a:solidFill>
                  <a:schemeClr val="bg1"/>
                </a:solidFill>
              </a:rPr>
              <a:t>mathematical_transforms</a:t>
            </a:r>
            <a:r>
              <a:rPr lang="en-IN" sz="4300" dirty="0" smtClean="0">
                <a:solidFill>
                  <a:schemeClr val="bg1"/>
                </a:solidFill>
              </a:rPr>
              <a:t>(</a:t>
            </a:r>
            <a:r>
              <a:rPr lang="en-IN" sz="4300" dirty="0" err="1" smtClean="0">
                <a:solidFill>
                  <a:schemeClr val="bg1"/>
                </a:solidFill>
              </a:rPr>
              <a:t>df</a:t>
            </a:r>
            <a:r>
              <a:rPr lang="en-IN" sz="4300" dirty="0" smtClean="0">
                <a:solidFill>
                  <a:schemeClr val="bg1"/>
                </a:solidFill>
              </a:rPr>
              <a:t>):      </a:t>
            </a:r>
          </a:p>
          <a:p>
            <a:pPr>
              <a:buNone/>
            </a:pPr>
            <a:r>
              <a:rPr lang="en-IN" sz="4300" dirty="0" smtClean="0">
                <a:solidFill>
                  <a:schemeClr val="bg1"/>
                </a:solidFill>
              </a:rPr>
              <a:t>    </a:t>
            </a:r>
            <a:r>
              <a:rPr lang="en-IN" sz="4300" dirty="0" smtClean="0">
                <a:solidFill>
                  <a:schemeClr val="bg1"/>
                </a:solidFill>
              </a:rPr>
              <a:t>X = </a:t>
            </a:r>
            <a:r>
              <a:rPr lang="en-IN" sz="4300" dirty="0" err="1" smtClean="0">
                <a:solidFill>
                  <a:schemeClr val="bg1"/>
                </a:solidFill>
              </a:rPr>
              <a:t>pd.DataFrame</a:t>
            </a:r>
            <a:r>
              <a:rPr lang="en-IN" sz="4300" dirty="0" smtClean="0">
                <a:solidFill>
                  <a:schemeClr val="bg1"/>
                </a:solidFill>
              </a:rPr>
              <a:t>()  # </a:t>
            </a:r>
            <a:r>
              <a:rPr lang="en-IN" sz="4300" dirty="0" err="1" smtClean="0">
                <a:solidFill>
                  <a:schemeClr val="bg1"/>
                </a:solidFill>
              </a:rPr>
              <a:t>dataframe</a:t>
            </a:r>
            <a:r>
              <a:rPr lang="en-IN" sz="4300" dirty="0" smtClean="0">
                <a:solidFill>
                  <a:schemeClr val="bg1"/>
                </a:solidFill>
              </a:rPr>
              <a:t> to hold new features</a:t>
            </a:r>
          </a:p>
          <a:p>
            <a:pPr>
              <a:buNone/>
            </a:pPr>
            <a:r>
              <a:rPr lang="en-IN" sz="4300" dirty="0" smtClean="0">
                <a:solidFill>
                  <a:schemeClr val="bg1"/>
                </a:solidFill>
              </a:rPr>
              <a:t>    X["</a:t>
            </a:r>
            <a:r>
              <a:rPr lang="en-IN" sz="4300" dirty="0" err="1" smtClean="0">
                <a:solidFill>
                  <a:schemeClr val="bg1"/>
                </a:solidFill>
              </a:rPr>
              <a:t>LivLotRatio</a:t>
            </a:r>
            <a:r>
              <a:rPr lang="en-IN" sz="4300" dirty="0" smtClean="0">
                <a:solidFill>
                  <a:schemeClr val="bg1"/>
                </a:solidFill>
              </a:rPr>
              <a:t>"] = </a:t>
            </a:r>
            <a:r>
              <a:rPr lang="en-IN" sz="4300" dirty="0" err="1" smtClean="0">
                <a:solidFill>
                  <a:schemeClr val="bg1"/>
                </a:solidFill>
              </a:rPr>
              <a:t>df.GrLivArea</a:t>
            </a:r>
            <a:r>
              <a:rPr lang="en-IN" sz="4300" dirty="0" smtClean="0">
                <a:solidFill>
                  <a:schemeClr val="bg1"/>
                </a:solidFill>
              </a:rPr>
              <a:t> / </a:t>
            </a:r>
            <a:r>
              <a:rPr lang="en-IN" sz="4300" dirty="0" err="1" smtClean="0">
                <a:solidFill>
                  <a:schemeClr val="bg1"/>
                </a:solidFill>
              </a:rPr>
              <a:t>df.LotArea</a:t>
            </a:r>
            <a:endParaRPr lang="en-IN" sz="4300" dirty="0" smtClean="0">
              <a:solidFill>
                <a:schemeClr val="bg1"/>
              </a:solidFill>
            </a:endParaRPr>
          </a:p>
          <a:p>
            <a:pPr>
              <a:buNone/>
            </a:pPr>
            <a:r>
              <a:rPr lang="en-IN" sz="4300" dirty="0" smtClean="0">
                <a:solidFill>
                  <a:schemeClr val="bg1"/>
                </a:solidFill>
              </a:rPr>
              <a:t>    X["Spaciousness"] = (</a:t>
            </a:r>
            <a:r>
              <a:rPr lang="en-IN" sz="4300" dirty="0" err="1" smtClean="0">
                <a:solidFill>
                  <a:schemeClr val="bg1"/>
                </a:solidFill>
              </a:rPr>
              <a:t>df.FirstFlrSF</a:t>
            </a:r>
            <a:r>
              <a:rPr lang="en-IN" sz="4300" dirty="0" smtClean="0">
                <a:solidFill>
                  <a:schemeClr val="bg1"/>
                </a:solidFill>
              </a:rPr>
              <a:t> + </a:t>
            </a:r>
            <a:r>
              <a:rPr lang="en-IN" sz="4300" dirty="0" err="1" smtClean="0">
                <a:solidFill>
                  <a:schemeClr val="bg1"/>
                </a:solidFill>
              </a:rPr>
              <a:t>df.SecondFlrSF</a:t>
            </a:r>
            <a:r>
              <a:rPr lang="en-IN" sz="4300" dirty="0" smtClean="0">
                <a:solidFill>
                  <a:schemeClr val="bg1"/>
                </a:solidFill>
              </a:rPr>
              <a:t>) / </a:t>
            </a:r>
            <a:r>
              <a:rPr lang="en-IN" sz="4300" dirty="0" err="1" smtClean="0">
                <a:solidFill>
                  <a:schemeClr val="bg1"/>
                </a:solidFill>
              </a:rPr>
              <a:t>df.TotRmsAbvGrd</a:t>
            </a:r>
            <a:endParaRPr lang="en-IN" sz="4300" dirty="0" smtClean="0">
              <a:solidFill>
                <a:schemeClr val="bg1"/>
              </a:solidFill>
            </a:endParaRPr>
          </a:p>
          <a:p>
            <a:pPr>
              <a:buNone/>
            </a:pPr>
            <a:r>
              <a:rPr lang="en-IN" sz="4300" dirty="0" smtClean="0">
                <a:solidFill>
                  <a:schemeClr val="bg1"/>
                </a:solidFill>
              </a:rPr>
              <a:t>    return X</a:t>
            </a:r>
          </a:p>
          <a:p>
            <a:pPr>
              <a:buNone/>
            </a:pPr>
            <a:r>
              <a:rPr lang="en-IN" sz="4300" dirty="0" smtClean="0">
                <a:solidFill>
                  <a:schemeClr val="bg1"/>
                </a:solidFill>
              </a:rPr>
              <a:t>def </a:t>
            </a:r>
            <a:r>
              <a:rPr lang="en-IN" sz="4300" dirty="0" smtClean="0">
                <a:solidFill>
                  <a:schemeClr val="bg1"/>
                </a:solidFill>
              </a:rPr>
              <a:t>interactions(</a:t>
            </a:r>
            <a:r>
              <a:rPr lang="en-IN" sz="4300" dirty="0" err="1" smtClean="0">
                <a:solidFill>
                  <a:schemeClr val="bg1"/>
                </a:solidFill>
              </a:rPr>
              <a:t>df</a:t>
            </a:r>
            <a:r>
              <a:rPr lang="en-IN" sz="4300" dirty="0" smtClean="0">
                <a:solidFill>
                  <a:schemeClr val="bg1"/>
                </a:solidFill>
              </a:rPr>
              <a:t>):</a:t>
            </a:r>
          </a:p>
          <a:p>
            <a:pPr>
              <a:buNone/>
            </a:pPr>
            <a:r>
              <a:rPr lang="en-IN" sz="4300" dirty="0" smtClean="0">
                <a:solidFill>
                  <a:schemeClr val="bg1"/>
                </a:solidFill>
              </a:rPr>
              <a:t>    X = </a:t>
            </a:r>
            <a:r>
              <a:rPr lang="en-IN" sz="4300" dirty="0" err="1" smtClean="0">
                <a:solidFill>
                  <a:schemeClr val="bg1"/>
                </a:solidFill>
              </a:rPr>
              <a:t>pd.get_dummies</a:t>
            </a:r>
            <a:r>
              <a:rPr lang="en-IN" sz="4300" dirty="0" smtClean="0">
                <a:solidFill>
                  <a:schemeClr val="bg1"/>
                </a:solidFill>
              </a:rPr>
              <a:t>(</a:t>
            </a:r>
            <a:r>
              <a:rPr lang="en-IN" sz="4300" dirty="0" err="1" smtClean="0">
                <a:solidFill>
                  <a:schemeClr val="bg1"/>
                </a:solidFill>
              </a:rPr>
              <a:t>df.BldgType</a:t>
            </a:r>
            <a:r>
              <a:rPr lang="en-IN" sz="4300" dirty="0" smtClean="0">
                <a:solidFill>
                  <a:schemeClr val="bg1"/>
                </a:solidFill>
              </a:rPr>
              <a:t>, prefix="Bldg")</a:t>
            </a:r>
          </a:p>
          <a:p>
            <a:pPr>
              <a:buNone/>
            </a:pPr>
            <a:r>
              <a:rPr lang="en-IN" sz="4300" dirty="0" smtClean="0">
                <a:solidFill>
                  <a:schemeClr val="bg1"/>
                </a:solidFill>
              </a:rPr>
              <a:t>    X = X.mul(</a:t>
            </a:r>
            <a:r>
              <a:rPr lang="en-IN" sz="4300" dirty="0" err="1" smtClean="0">
                <a:solidFill>
                  <a:schemeClr val="bg1"/>
                </a:solidFill>
              </a:rPr>
              <a:t>df.GrLivArea</a:t>
            </a:r>
            <a:r>
              <a:rPr lang="en-IN" sz="4300" dirty="0" smtClean="0">
                <a:solidFill>
                  <a:schemeClr val="bg1"/>
                </a:solidFill>
              </a:rPr>
              <a:t>, axis=0)</a:t>
            </a:r>
          </a:p>
          <a:p>
            <a:pPr>
              <a:buNone/>
            </a:pPr>
            <a:r>
              <a:rPr lang="en-IN" sz="4300" dirty="0" smtClean="0">
                <a:solidFill>
                  <a:schemeClr val="bg1"/>
                </a:solidFill>
              </a:rPr>
              <a:t>    return </a:t>
            </a:r>
            <a:r>
              <a:rPr lang="en-IN" sz="4300" dirty="0" smtClean="0">
                <a:solidFill>
                  <a:schemeClr val="bg1"/>
                </a:solidFill>
              </a:rPr>
              <a:t>X</a:t>
            </a:r>
          </a:p>
          <a:p>
            <a:pPr>
              <a:buNone/>
            </a:pPr>
            <a:r>
              <a:rPr lang="en-IN" sz="4300" dirty="0" smtClean="0">
                <a:solidFill>
                  <a:schemeClr val="bg1"/>
                </a:solidFill>
              </a:rPr>
              <a:t> </a:t>
            </a:r>
            <a:r>
              <a:rPr lang="en-IN" sz="4300" dirty="0" smtClean="0">
                <a:solidFill>
                  <a:schemeClr val="bg1"/>
                </a:solidFill>
              </a:rPr>
              <a:t>    def </a:t>
            </a:r>
            <a:r>
              <a:rPr lang="en-IN" sz="4300" dirty="0" smtClean="0">
                <a:solidFill>
                  <a:schemeClr val="bg1"/>
                </a:solidFill>
              </a:rPr>
              <a:t>counts(</a:t>
            </a:r>
            <a:r>
              <a:rPr lang="en-IN" sz="4300" dirty="0" err="1" smtClean="0">
                <a:solidFill>
                  <a:schemeClr val="bg1"/>
                </a:solidFill>
              </a:rPr>
              <a:t>df</a:t>
            </a:r>
            <a:r>
              <a:rPr lang="en-IN" sz="4300" dirty="0" smtClean="0">
                <a:solidFill>
                  <a:schemeClr val="bg1"/>
                </a:solidFill>
              </a:rPr>
              <a:t>):</a:t>
            </a:r>
          </a:p>
          <a:p>
            <a:pPr>
              <a:buNone/>
            </a:pPr>
            <a:r>
              <a:rPr lang="en-IN" sz="4300" dirty="0" smtClean="0">
                <a:solidFill>
                  <a:schemeClr val="bg1"/>
                </a:solidFill>
              </a:rPr>
              <a:t>    X = </a:t>
            </a:r>
            <a:r>
              <a:rPr lang="en-IN" sz="4300" dirty="0" err="1" smtClean="0">
                <a:solidFill>
                  <a:schemeClr val="bg1"/>
                </a:solidFill>
              </a:rPr>
              <a:t>pd.DataFrame</a:t>
            </a:r>
            <a:r>
              <a:rPr lang="en-IN" sz="4300" dirty="0" smtClean="0">
                <a:solidFill>
                  <a:schemeClr val="bg1"/>
                </a:solidFill>
              </a:rPr>
              <a:t>()</a:t>
            </a:r>
          </a:p>
          <a:p>
            <a:pPr>
              <a:buNone/>
            </a:pPr>
            <a:r>
              <a:rPr lang="en-IN" sz="4300" dirty="0" smtClean="0">
                <a:solidFill>
                  <a:schemeClr val="bg1"/>
                </a:solidFill>
              </a:rPr>
              <a:t>    X["</a:t>
            </a:r>
            <a:r>
              <a:rPr lang="en-IN" sz="4300" dirty="0" err="1" smtClean="0">
                <a:solidFill>
                  <a:schemeClr val="bg1"/>
                </a:solidFill>
              </a:rPr>
              <a:t>PorchTypes</a:t>
            </a:r>
            <a:r>
              <a:rPr lang="en-IN" sz="4300" dirty="0" smtClean="0">
                <a:solidFill>
                  <a:schemeClr val="bg1"/>
                </a:solidFill>
              </a:rPr>
              <a:t>"] = </a:t>
            </a:r>
            <a:r>
              <a:rPr lang="en-IN" sz="4300" dirty="0" err="1" smtClean="0">
                <a:solidFill>
                  <a:schemeClr val="bg1"/>
                </a:solidFill>
              </a:rPr>
              <a:t>df</a:t>
            </a:r>
            <a:r>
              <a:rPr lang="en-IN" sz="4300" dirty="0" smtClean="0">
                <a:solidFill>
                  <a:schemeClr val="bg1"/>
                </a:solidFill>
              </a:rPr>
              <a:t>[[</a:t>
            </a:r>
          </a:p>
          <a:p>
            <a:pPr>
              <a:buNone/>
            </a:pPr>
            <a:r>
              <a:rPr lang="en-IN" sz="4300" dirty="0" smtClean="0">
                <a:solidFill>
                  <a:schemeClr val="bg1"/>
                </a:solidFill>
              </a:rPr>
              <a:t>        "</a:t>
            </a:r>
            <a:r>
              <a:rPr lang="en-IN" sz="4300" dirty="0" err="1" smtClean="0">
                <a:solidFill>
                  <a:schemeClr val="bg1"/>
                </a:solidFill>
              </a:rPr>
              <a:t>WoodDeckSF</a:t>
            </a:r>
            <a:r>
              <a:rPr lang="en-IN" sz="4300" dirty="0" smtClean="0">
                <a:solidFill>
                  <a:schemeClr val="bg1"/>
                </a:solidFill>
              </a:rPr>
              <a:t>",</a:t>
            </a:r>
          </a:p>
          <a:p>
            <a:pPr>
              <a:buNone/>
            </a:pPr>
            <a:r>
              <a:rPr lang="en-IN" sz="4300" dirty="0" smtClean="0">
                <a:solidFill>
                  <a:schemeClr val="bg1"/>
                </a:solidFill>
              </a:rPr>
              <a:t>        "</a:t>
            </a:r>
            <a:r>
              <a:rPr lang="en-IN" sz="4300" dirty="0" err="1" smtClean="0">
                <a:solidFill>
                  <a:schemeClr val="bg1"/>
                </a:solidFill>
              </a:rPr>
              <a:t>OpenPorchSF</a:t>
            </a:r>
            <a:r>
              <a:rPr lang="en-IN" sz="4300" dirty="0" smtClean="0">
                <a:solidFill>
                  <a:schemeClr val="bg1"/>
                </a:solidFill>
              </a:rPr>
              <a:t>",</a:t>
            </a:r>
          </a:p>
          <a:p>
            <a:pPr>
              <a:buNone/>
            </a:pPr>
            <a:r>
              <a:rPr lang="en-IN" sz="4300" dirty="0" smtClean="0">
                <a:solidFill>
                  <a:schemeClr val="bg1"/>
                </a:solidFill>
              </a:rPr>
              <a:t>        "</a:t>
            </a:r>
            <a:r>
              <a:rPr lang="en-IN" sz="4300" dirty="0" err="1" smtClean="0">
                <a:solidFill>
                  <a:schemeClr val="bg1"/>
                </a:solidFill>
              </a:rPr>
              <a:t>EnclosedPorch</a:t>
            </a:r>
            <a:r>
              <a:rPr lang="en-IN" sz="4300" dirty="0" smtClean="0">
                <a:solidFill>
                  <a:schemeClr val="bg1"/>
                </a:solidFill>
              </a:rPr>
              <a:t>",</a:t>
            </a:r>
          </a:p>
          <a:p>
            <a:pPr>
              <a:buNone/>
            </a:pPr>
            <a:r>
              <a:rPr lang="en-IN" sz="4300" dirty="0" smtClean="0">
                <a:solidFill>
                  <a:schemeClr val="bg1"/>
                </a:solidFill>
              </a:rPr>
              <a:t>        "</a:t>
            </a:r>
            <a:r>
              <a:rPr lang="en-IN" sz="4300" dirty="0" err="1" smtClean="0">
                <a:solidFill>
                  <a:schemeClr val="bg1"/>
                </a:solidFill>
              </a:rPr>
              <a:t>Threeseasonporch</a:t>
            </a:r>
            <a:r>
              <a:rPr lang="en-IN" sz="4300" dirty="0" smtClean="0">
                <a:solidFill>
                  <a:schemeClr val="bg1"/>
                </a:solidFill>
              </a:rPr>
              <a:t>",</a:t>
            </a:r>
          </a:p>
          <a:p>
            <a:pPr>
              <a:buNone/>
            </a:pPr>
            <a:r>
              <a:rPr lang="en-IN" sz="4300" dirty="0" smtClean="0">
                <a:solidFill>
                  <a:schemeClr val="bg1"/>
                </a:solidFill>
              </a:rPr>
              <a:t>        "</a:t>
            </a:r>
            <a:r>
              <a:rPr lang="en-IN" sz="4300" dirty="0" err="1" smtClean="0">
                <a:solidFill>
                  <a:schemeClr val="bg1"/>
                </a:solidFill>
              </a:rPr>
              <a:t>ScreenPorch</a:t>
            </a:r>
            <a:r>
              <a:rPr lang="en-IN" sz="4300" dirty="0" smtClean="0">
                <a:solidFill>
                  <a:schemeClr val="bg1"/>
                </a:solidFill>
              </a:rPr>
              <a:t>",</a:t>
            </a:r>
          </a:p>
          <a:p>
            <a:pPr>
              <a:buNone/>
            </a:pPr>
            <a:r>
              <a:rPr lang="en-IN" sz="4300" dirty="0" smtClean="0">
                <a:solidFill>
                  <a:schemeClr val="bg1"/>
                </a:solidFill>
              </a:rPr>
              <a:t>        ]].</a:t>
            </a:r>
            <a:r>
              <a:rPr lang="en-IN" sz="4300" dirty="0" err="1" smtClean="0">
                <a:solidFill>
                  <a:schemeClr val="bg1"/>
                </a:solidFill>
              </a:rPr>
              <a:t>gt</a:t>
            </a:r>
            <a:r>
              <a:rPr lang="en-IN" sz="4300" dirty="0" smtClean="0">
                <a:solidFill>
                  <a:schemeClr val="bg1"/>
                </a:solidFill>
              </a:rPr>
              <a:t>(0.0).sum(axis=1)</a:t>
            </a:r>
          </a:p>
          <a:p>
            <a:pPr>
              <a:buNone/>
            </a:pPr>
            <a:r>
              <a:rPr lang="en-IN" sz="4300" dirty="0" smtClean="0">
                <a:solidFill>
                  <a:schemeClr val="bg1"/>
                </a:solidFill>
              </a:rPr>
              <a:t>        return X</a:t>
            </a:r>
          </a:p>
          <a:p>
            <a:pPr>
              <a:buNone/>
            </a:pPr>
            <a:endParaRPr lang="en-IN" sz="4300" dirty="0" smtClean="0">
              <a:solidFill>
                <a:schemeClr val="bg1"/>
              </a:solidFill>
            </a:endParaRPr>
          </a:p>
          <a:p>
            <a:pPr>
              <a:buNone/>
            </a:pPr>
            <a:endParaRPr lang="en-IN" dirty="0" smtClean="0">
              <a:solidFill>
                <a:schemeClr val="bg1"/>
              </a:solidFill>
            </a:endParaRPr>
          </a:p>
        </p:txBody>
      </p:sp>
    </p:spTree>
    <p:extLst>
      <p:ext uri="{BB962C8B-B14F-4D97-AF65-F5344CB8AC3E}">
        <p14:creationId xmlns:p14="http://schemas.microsoft.com/office/powerpoint/2010/main" xmlns="" val="4050693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467</TotalTime>
  <Words>994</Words>
  <Application>Microsoft Office PowerPoint</Application>
  <PresentationFormat>Custom</PresentationFormat>
  <Paragraphs>191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ML</dc:title>
  <dc:creator>Mubeena E M</dc:creator>
  <cp:lastModifiedBy>HP</cp:lastModifiedBy>
  <cp:revision>34</cp:revision>
  <dcterms:created xsi:type="dcterms:W3CDTF">2023-10-25T08:41:38Z</dcterms:created>
  <dcterms:modified xsi:type="dcterms:W3CDTF">2023-10-26T15:27:24Z</dcterms:modified>
</cp:coreProperties>
</file>