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1" r:id="rId2"/>
    <p:sldId id="280" r:id="rId3"/>
    <p:sldId id="282" r:id="rId4"/>
    <p:sldId id="256" r:id="rId5"/>
    <p:sldId id="257" r:id="rId6"/>
    <p:sldId id="258" r:id="rId7"/>
    <p:sldId id="259" r:id="rId8"/>
    <p:sldId id="261" r:id="rId9"/>
    <p:sldId id="263" r:id="rId10"/>
    <p:sldId id="262" r:id="rId11"/>
    <p:sldId id="260" r:id="rId12"/>
    <p:sldId id="264" r:id="rId13"/>
    <p:sldId id="265" r:id="rId14"/>
    <p:sldId id="267" r:id="rId15"/>
    <p:sldId id="266"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4" y="221"/>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46CE7D5-CF57-46EF-B807-FDD0502418D4}" type="datetimeFigureOut">
              <a:rPr lang="en-US" smtClean="0"/>
              <a:pPr/>
              <a:t>11/1/2023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30EA680-D336-4FF7-8B7A-9848BB0A1C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846CE7D5-CF57-46EF-B807-FDD0502418D4}" type="datetimeFigureOut">
              <a:rPr lang="en-US" smtClean="0"/>
              <a:pPr/>
              <a:t>11/1/2023</a:t>
            </a:fld>
            <a:endParaRPr lang="en-US"/>
          </a:p>
        </p:txBody>
      </p:sp>
      <p:sp>
        <p:nvSpPr>
          <p:cNvPr id="8" name="Slide Number Placeholder 7"/>
          <p:cNvSpPr>
            <a:spLocks noGrp="1"/>
          </p:cNvSpPr>
          <p:nvPr>
            <p:ph type="sldNum" sz="quarter" idx="11"/>
          </p:nvPr>
        </p:nvSpPr>
        <p:spPr/>
        <p:txBody>
          <a:bodyPr/>
          <a:lstStyle/>
          <a:p>
            <a:fld id="{330EA680-D336-4FF7-8B7A-9848BB0A1C32}"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5"/>
            <a:ext cx="1016000" cy="365125"/>
          </a:xfrm>
        </p:spPr>
        <p:txBody>
          <a:bodyPr/>
          <a:lstStyle/>
          <a:p>
            <a:fld id="{330EA680-D336-4FF7-8B7A-9848BB0A1C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846CE7D5-CF57-46EF-B807-FDD0502418D4}"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46CE7D5-CF57-46EF-B807-FDD0502418D4}" type="datetimeFigureOut">
              <a:rPr lang="en-US" smtClean="0"/>
              <a:pPr/>
              <a:t>11/1/2023</a:t>
            </a:fld>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30EA680-D336-4FF7-8B7A-9848BB0A1C3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HOUSE PRICE PREDICTION USING ML</a:t>
            </a:r>
          </a:p>
        </p:txBody>
      </p:sp>
      <p:sp>
        <p:nvSpPr>
          <p:cNvPr id="3" name="Content Placeholder 2"/>
          <p:cNvSpPr>
            <a:spLocks noGrp="1"/>
          </p:cNvSpPr>
          <p:nvPr>
            <p:ph idx="1"/>
          </p:nvPr>
        </p:nvSpPr>
        <p:spPr>
          <a:xfrm>
            <a:off x="6233160" y="3939541"/>
            <a:ext cx="5753100" cy="2385060"/>
          </a:xfrm>
        </p:spPr>
        <p:txBody>
          <a:bodyPr>
            <a:normAutofit fontScale="77500" lnSpcReduction="20000"/>
          </a:bodyPr>
          <a:lstStyle/>
          <a:p>
            <a:pPr>
              <a:buNone/>
            </a:pPr>
            <a:r>
              <a:rPr lang="en-US" dirty="0"/>
              <a:t>Name	    :K.V. </a:t>
            </a:r>
            <a:r>
              <a:rPr lang="en-US" dirty="0" err="1"/>
              <a:t>UdhayaBhaskar</a:t>
            </a:r>
            <a:endParaRPr lang="en-US" dirty="0"/>
          </a:p>
          <a:p>
            <a:pPr>
              <a:buNone/>
            </a:pPr>
            <a:r>
              <a:rPr lang="en-US" dirty="0"/>
              <a:t>Year	    :</a:t>
            </a:r>
            <a:r>
              <a:rPr lang="en-US" dirty="0" err="1"/>
              <a:t>IIIrd</a:t>
            </a:r>
            <a:endParaRPr lang="en-US" dirty="0"/>
          </a:p>
          <a:p>
            <a:pPr>
              <a:buNone/>
            </a:pPr>
            <a:r>
              <a:rPr lang="en-US" dirty="0"/>
              <a:t>E-mail I’d: udhayabhaskar529@gmail.com</a:t>
            </a:r>
          </a:p>
          <a:p>
            <a:pPr>
              <a:buNone/>
            </a:pPr>
            <a:r>
              <a:rPr lang="en-US" dirty="0"/>
              <a:t>NM I’d	    :au513521104052</a:t>
            </a:r>
          </a:p>
          <a:p>
            <a:pPr>
              <a:buNone/>
            </a:pPr>
            <a:r>
              <a:rPr lang="en-US" dirty="0" err="1"/>
              <a:t>Reg</a:t>
            </a:r>
            <a:r>
              <a:rPr lang="en-US" dirty="0"/>
              <a:t> No   :513521104052</a:t>
            </a:r>
          </a:p>
          <a:p>
            <a:pPr>
              <a:buNone/>
            </a:pPr>
            <a:r>
              <a:rPr lang="en-US" dirty="0"/>
              <a:t>Dept	    :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0F623-10CF-A229-7F2F-52375D305D5E}"/>
              </a:ext>
            </a:extLst>
          </p:cNvPr>
          <p:cNvSpPr>
            <a:spLocks noGrp="1"/>
          </p:cNvSpPr>
          <p:nvPr>
            <p:ph idx="1"/>
          </p:nvPr>
        </p:nvSpPr>
        <p:spPr>
          <a:xfrm>
            <a:off x="359229" y="312511"/>
            <a:ext cx="11517085" cy="6201909"/>
          </a:xfrm>
        </p:spPr>
        <p:txBody>
          <a:bodyPr vert="horz" lIns="91440" tIns="45720" rIns="91440" bIns="45720" rtlCol="0" anchor="t">
            <a:normAutofit fontScale="92500" lnSpcReduction="10000"/>
          </a:bodyPr>
          <a:lstStyle/>
          <a:p>
            <a:pPr marL="0" indent="0">
              <a:buNone/>
            </a:pPr>
            <a:r>
              <a:rPr lang="en-US" sz="2400" b="1" dirty="0">
                <a:ea typeface="+mn-lt"/>
                <a:cs typeface="+mn-lt"/>
              </a:rPr>
              <a:t>7.Evaluation Metrics:</a:t>
            </a:r>
            <a:endParaRPr lang="en-US" sz="2400" b="1" dirty="0">
              <a:ea typeface="Calibri" panose="020F0502020204030204"/>
              <a:cs typeface="Calibri" panose="020F0502020204030204"/>
            </a:endParaRPr>
          </a:p>
          <a:p>
            <a:r>
              <a:rPr lang="en-US" sz="2400" dirty="0">
                <a:ea typeface="+mn-lt"/>
                <a:cs typeface="+mn-lt"/>
              </a:rPr>
              <a:t>Select appropriate evaluation metrics for regression tasks, such as Mean Absolute Error (MAE), Mean Squared Error (MSE), or Root Mean Squared Error (RMSE). Choose the metric that aligns with the specific objectives of your project.</a:t>
            </a:r>
            <a:endParaRPr lang="en-US" sz="2400" dirty="0">
              <a:ea typeface="Calibri" panose="020F0502020204030204"/>
              <a:cs typeface="Calibri" panose="020F0502020204030204"/>
            </a:endParaRPr>
          </a:p>
          <a:p>
            <a:pPr marL="0" indent="0">
              <a:buNone/>
            </a:pPr>
            <a:r>
              <a:rPr lang="en-US" sz="2400" b="1" dirty="0">
                <a:ea typeface="+mn-lt"/>
                <a:cs typeface="+mn-lt"/>
              </a:rPr>
              <a:t>8.Regularization:</a:t>
            </a:r>
            <a:endParaRPr lang="en-US" sz="2400" b="1" dirty="0">
              <a:ea typeface="Calibri" panose="020F0502020204030204"/>
              <a:cs typeface="Calibri" panose="020F0502020204030204"/>
            </a:endParaRPr>
          </a:p>
          <a:p>
            <a:r>
              <a:rPr lang="en-US" sz="2400" dirty="0">
                <a:ea typeface="+mn-lt"/>
                <a:cs typeface="+mn-lt"/>
              </a:rPr>
              <a:t>Apply regularization techniques like L1 (Lasso) or L2 (Ridge)regularization to prevent overfitting.</a:t>
            </a:r>
            <a:endParaRPr lang="en-US" sz="2400" dirty="0">
              <a:ea typeface="Calibri" panose="020F0502020204030204"/>
              <a:cs typeface="Calibri" panose="020F0502020204030204"/>
            </a:endParaRPr>
          </a:p>
          <a:p>
            <a:pPr marL="0" indent="0">
              <a:buNone/>
            </a:pPr>
            <a:r>
              <a:rPr lang="en-US" sz="2400" b="1" dirty="0">
                <a:ea typeface="+mn-lt"/>
                <a:cs typeface="+mn-lt"/>
              </a:rPr>
              <a:t>9.Feature Selection:</a:t>
            </a:r>
            <a:endParaRPr lang="en-US" sz="2400" b="1" dirty="0">
              <a:ea typeface="Calibri" panose="020F0502020204030204"/>
              <a:cs typeface="Calibri" panose="020F0502020204030204"/>
            </a:endParaRPr>
          </a:p>
          <a:p>
            <a:r>
              <a:rPr lang="en-US" sz="2400" dirty="0">
                <a:ea typeface="+mn-lt"/>
                <a:cs typeface="+mn-lt"/>
              </a:rPr>
              <a:t>Use techniques like feature importance scores or recursive feature elimination to identify the most relevant features for the prediction.</a:t>
            </a:r>
          </a:p>
          <a:p>
            <a:pPr marL="0" indent="0">
              <a:buNone/>
            </a:pPr>
            <a:r>
              <a:rPr lang="en-US" sz="2400" b="1" dirty="0">
                <a:ea typeface="+mn-lt"/>
                <a:cs typeface="+mn-lt"/>
              </a:rPr>
              <a:t>10. Interpretability:</a:t>
            </a:r>
            <a:endParaRPr lang="en-US" sz="2400" b="1" dirty="0">
              <a:ea typeface="Calibri" panose="020F0502020204030204"/>
              <a:cs typeface="Calibri" panose="020F0502020204030204"/>
            </a:endParaRPr>
          </a:p>
          <a:p>
            <a:pPr marL="0" indent="0">
              <a:buNone/>
            </a:pPr>
            <a:r>
              <a:rPr lang="en-US" sz="2400" dirty="0">
                <a:ea typeface="+mn-lt"/>
                <a:cs typeface="+mn-lt"/>
              </a:rPr>
              <a:t>Ensure that the model's predictions are interpretable and explainable. This is especially important for real estate applications where stakeholders want to understand the factors affecting predictions.</a:t>
            </a:r>
            <a:endParaRPr lang="en-US" sz="2400" dirty="0">
              <a:ea typeface="Calibri" panose="020F0502020204030204"/>
              <a:cs typeface="Calibri" panose="020F0502020204030204"/>
            </a:endParaRPr>
          </a:p>
          <a:p>
            <a:pPr marL="0" indent="0">
              <a:buNone/>
            </a:pPr>
            <a:r>
              <a:rPr lang="en-US" sz="2400" b="1" dirty="0">
                <a:ea typeface="+mn-lt"/>
                <a:cs typeface="+mn-lt"/>
              </a:rPr>
              <a:t>11. Deployment:</a:t>
            </a:r>
            <a:endParaRPr lang="en-US" sz="2400" b="1" dirty="0">
              <a:ea typeface="Calibri" panose="020F0502020204030204"/>
              <a:cs typeface="Calibri" panose="020F0502020204030204"/>
            </a:endParaRPr>
          </a:p>
          <a:p>
            <a:pPr marL="0" indent="0">
              <a:buNone/>
            </a:pPr>
            <a:r>
              <a:rPr lang="en-US" sz="2400" dirty="0">
                <a:ea typeface="+mn-lt"/>
                <a:cs typeface="+mn-lt"/>
              </a:rPr>
              <a:t>Develop a user-friendly interface or API for end-users to input property details and receive price predictions.</a:t>
            </a:r>
            <a:endParaRPr lang="en-US" sz="2400" dirty="0">
              <a:ea typeface="Calibri" panose="020F0502020204030204"/>
              <a:cs typeface="Calibri" panose="020F0502020204030204"/>
            </a:endParaRPr>
          </a:p>
        </p:txBody>
      </p:sp>
    </p:spTree>
    <p:extLst>
      <p:ext uri="{BB962C8B-B14F-4D97-AF65-F5344CB8AC3E}">
        <p14:creationId xmlns:p14="http://schemas.microsoft.com/office/powerpoint/2010/main" val="83638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D1C39B-77BA-3435-663E-B24E109AE01C}"/>
              </a:ext>
            </a:extLst>
          </p:cNvPr>
          <p:cNvSpPr>
            <a:spLocks noGrp="1"/>
          </p:cNvSpPr>
          <p:nvPr>
            <p:ph idx="1"/>
          </p:nvPr>
        </p:nvSpPr>
        <p:spPr>
          <a:xfrm>
            <a:off x="468086" y="345168"/>
            <a:ext cx="11364685" cy="6136595"/>
          </a:xfrm>
        </p:spPr>
        <p:txBody>
          <a:bodyPr vert="horz" lIns="91440" tIns="45720" rIns="91440" bIns="45720" rtlCol="0" anchor="t">
            <a:normAutofit fontScale="77500" lnSpcReduction="20000"/>
          </a:bodyPr>
          <a:lstStyle/>
          <a:p>
            <a:pPr marL="0" indent="0">
              <a:buNone/>
            </a:pPr>
            <a:r>
              <a:rPr lang="en-US" dirty="0">
                <a:ea typeface="+mn-lt"/>
                <a:cs typeface="+mn-lt"/>
              </a:rPr>
              <a:t>data[</a:t>
            </a:r>
            <a:r>
              <a:rPr lang="en-US" dirty="0" err="1">
                <a:ea typeface="+mn-lt"/>
                <a:cs typeface="+mn-lt"/>
              </a:rPr>
              <a:t>numeric_cols</a:t>
            </a:r>
            <a:r>
              <a:rPr lang="en-US" dirty="0">
                <a:ea typeface="+mn-lt"/>
                <a:cs typeface="+mn-lt"/>
              </a:rPr>
              <a:t>] =</a:t>
            </a:r>
            <a:endParaRPr lang="en-US" dirty="0">
              <a:ea typeface="Calibri" panose="020F0502020204030204"/>
              <a:cs typeface="Calibri" panose="020F0502020204030204"/>
            </a:endParaRPr>
          </a:p>
          <a:p>
            <a:pPr marL="0" indent="0">
              <a:buNone/>
            </a:pPr>
            <a:r>
              <a:rPr lang="en-US" dirty="0" err="1">
                <a:ea typeface="+mn-lt"/>
                <a:cs typeface="+mn-lt"/>
              </a:rPr>
              <a:t>imputer_numeric.fit_transform</a:t>
            </a:r>
            <a:r>
              <a:rPr lang="en-US" dirty="0">
                <a:ea typeface="+mn-lt"/>
                <a:cs typeface="+mn-lt"/>
              </a:rPr>
              <a:t>(data[</a:t>
            </a:r>
            <a:r>
              <a:rPr lang="en-US" dirty="0" err="1">
                <a:ea typeface="+mn-lt"/>
                <a:cs typeface="+mn-lt"/>
              </a:rPr>
              <a:t>numeric_cols</a:t>
            </a:r>
            <a:r>
              <a:rPr lang="en-US" dirty="0">
                <a:ea typeface="+mn-lt"/>
                <a:cs typeface="+mn-lt"/>
              </a:rPr>
              <a:t>])</a:t>
            </a:r>
            <a:endParaRPr lang="en-US">
              <a:ea typeface="Calibri" panose="020F0502020204030204"/>
              <a:cs typeface="Calibri" panose="020F0502020204030204"/>
            </a:endParaRPr>
          </a:p>
          <a:p>
            <a:pPr marL="0" indent="0">
              <a:buNone/>
            </a:pPr>
            <a:r>
              <a:rPr lang="en-US" dirty="0">
                <a:ea typeface="+mn-lt"/>
                <a:cs typeface="+mn-lt"/>
              </a:rPr>
              <a:t>data[</a:t>
            </a:r>
            <a:r>
              <a:rPr lang="en-US" dirty="0" err="1">
                <a:ea typeface="+mn-lt"/>
                <a:cs typeface="+mn-lt"/>
              </a:rPr>
              <a:t>categorical_cols</a:t>
            </a:r>
            <a:r>
              <a:rPr lang="en-US" dirty="0">
                <a:ea typeface="+mn-lt"/>
                <a:cs typeface="+mn-lt"/>
              </a:rPr>
              <a:t>] =</a:t>
            </a:r>
            <a:endParaRPr lang="en-US" dirty="0">
              <a:ea typeface="Calibri" panose="020F0502020204030204"/>
              <a:cs typeface="Calibri" panose="020F0502020204030204"/>
            </a:endParaRPr>
          </a:p>
          <a:p>
            <a:pPr marL="0" indent="0">
              <a:buNone/>
            </a:pPr>
            <a:r>
              <a:rPr lang="en-US" dirty="0" err="1">
                <a:ea typeface="+mn-lt"/>
                <a:cs typeface="+mn-lt"/>
              </a:rPr>
              <a:t>imputer_categorical.fit_transform</a:t>
            </a:r>
            <a:r>
              <a:rPr lang="en-US" dirty="0">
                <a:ea typeface="+mn-lt"/>
                <a:cs typeface="+mn-lt"/>
              </a:rPr>
              <a:t>(data[</a:t>
            </a:r>
            <a:r>
              <a:rPr lang="en-US" dirty="0" err="1">
                <a:ea typeface="+mn-lt"/>
                <a:cs typeface="+mn-lt"/>
              </a:rPr>
              <a:t>categorical_cols</a:t>
            </a:r>
            <a:r>
              <a:rPr lang="en-US" dirty="0">
                <a:ea typeface="+mn-lt"/>
                <a:cs typeface="+mn-lt"/>
              </a:rPr>
              <a:t>])</a:t>
            </a:r>
            <a:endParaRPr lang="en-US" dirty="0">
              <a:ea typeface="Calibri" panose="020F0502020204030204"/>
              <a:cs typeface="Calibri" panose="020F0502020204030204"/>
            </a:endParaRPr>
          </a:p>
          <a:p>
            <a:pPr marL="0" indent="0">
              <a:buNone/>
            </a:pPr>
            <a:r>
              <a:rPr lang="en-US" dirty="0">
                <a:solidFill>
                  <a:schemeClr val="accent4"/>
                </a:solidFill>
                <a:ea typeface="+mn-lt"/>
                <a:cs typeface="+mn-lt"/>
              </a:rPr>
              <a:t># Convert Categorical Features to Numerical</a:t>
            </a:r>
            <a:endParaRPr lang="en-US" dirty="0">
              <a:solidFill>
                <a:schemeClr val="accent4"/>
              </a:solidFill>
              <a:ea typeface="Calibri" panose="020F0502020204030204"/>
              <a:cs typeface="Calibri" panose="020F0502020204030204"/>
            </a:endParaRPr>
          </a:p>
          <a:p>
            <a:pPr marL="0" indent="0">
              <a:buNone/>
            </a:pPr>
            <a:r>
              <a:rPr lang="en-US" dirty="0">
                <a:solidFill>
                  <a:schemeClr val="accent4"/>
                </a:solidFill>
                <a:ea typeface="+mn-lt"/>
                <a:cs typeface="+mn-lt"/>
              </a:rPr>
              <a:t># We'll use Label Encoding for simplicity here. You can also use </a:t>
            </a:r>
            <a:r>
              <a:rPr lang="en-US" dirty="0" err="1">
                <a:solidFill>
                  <a:schemeClr val="accent4"/>
                </a:solidFill>
                <a:ea typeface="+mn-lt"/>
                <a:cs typeface="+mn-lt"/>
              </a:rPr>
              <a:t>onehot</a:t>
            </a:r>
            <a:r>
              <a:rPr lang="en-US" dirty="0">
                <a:solidFill>
                  <a:schemeClr val="accent4"/>
                </a:solidFill>
                <a:ea typeface="+mn-lt"/>
                <a:cs typeface="+mn-lt"/>
              </a:rPr>
              <a:t> encoding for nominal categorical features.</a:t>
            </a:r>
            <a:endParaRPr lang="en-US" dirty="0">
              <a:solidFill>
                <a:schemeClr val="accent4"/>
              </a:solidFill>
              <a:ea typeface="Calibri" panose="020F0502020204030204"/>
              <a:cs typeface="Calibri" panose="020F0502020204030204"/>
            </a:endParaRPr>
          </a:p>
          <a:p>
            <a:pPr marL="0" indent="0">
              <a:buNone/>
            </a:pPr>
            <a:r>
              <a:rPr lang="en-US" dirty="0" err="1">
                <a:ea typeface="+mn-lt"/>
                <a:cs typeface="+mn-lt"/>
              </a:rPr>
              <a:t>label_encoder</a:t>
            </a:r>
            <a:r>
              <a:rPr lang="en-US" dirty="0">
                <a:ea typeface="+mn-lt"/>
                <a:cs typeface="+mn-lt"/>
              </a:rPr>
              <a:t> = </a:t>
            </a:r>
            <a:r>
              <a:rPr lang="en-US" dirty="0" err="1">
                <a:ea typeface="+mn-lt"/>
                <a:cs typeface="+mn-lt"/>
              </a:rPr>
              <a:t>LabelEncoder</a:t>
            </a:r>
            <a:r>
              <a:rPr lang="en-US" dirty="0">
                <a:ea typeface="+mn-lt"/>
                <a:cs typeface="+mn-lt"/>
              </a:rPr>
              <a:t>()</a:t>
            </a:r>
            <a:endParaRPr lang="en-US" dirty="0">
              <a:ea typeface="Calibri" panose="020F0502020204030204"/>
              <a:cs typeface="Calibri" panose="020F0502020204030204"/>
            </a:endParaRPr>
          </a:p>
          <a:p>
            <a:pPr marL="0" indent="0">
              <a:buNone/>
            </a:pPr>
            <a:r>
              <a:rPr lang="en-US" dirty="0">
                <a:ea typeface="+mn-lt"/>
                <a:cs typeface="+mn-lt"/>
              </a:rPr>
              <a:t>for col in </a:t>
            </a:r>
            <a:r>
              <a:rPr lang="en-US" dirty="0" err="1">
                <a:ea typeface="+mn-lt"/>
                <a:cs typeface="+mn-lt"/>
              </a:rPr>
              <a:t>categorical_cols</a:t>
            </a:r>
            <a:r>
              <a:rPr lang="en-US" dirty="0">
                <a:ea typeface="+mn-lt"/>
                <a:cs typeface="+mn-lt"/>
              </a:rPr>
              <a:t>:</a:t>
            </a:r>
            <a:endParaRPr lang="en-US" dirty="0">
              <a:ea typeface="Calibri" panose="020F0502020204030204"/>
              <a:cs typeface="Calibri" panose="020F0502020204030204"/>
            </a:endParaRPr>
          </a:p>
          <a:p>
            <a:pPr marL="0" indent="0">
              <a:buNone/>
            </a:pPr>
            <a:r>
              <a:rPr lang="en-US" dirty="0">
                <a:ea typeface="+mn-lt"/>
                <a:cs typeface="+mn-lt"/>
              </a:rPr>
              <a:t>data[col] = </a:t>
            </a:r>
            <a:r>
              <a:rPr lang="en-US" dirty="0" err="1">
                <a:ea typeface="+mn-lt"/>
                <a:cs typeface="+mn-lt"/>
              </a:rPr>
              <a:t>label_encoder.fit_transform</a:t>
            </a:r>
            <a:r>
              <a:rPr lang="en-US" dirty="0">
                <a:ea typeface="+mn-lt"/>
                <a:cs typeface="+mn-lt"/>
              </a:rPr>
              <a:t>(data[col])</a:t>
            </a:r>
            <a:endParaRPr lang="en-US" dirty="0">
              <a:ea typeface="Calibri" panose="020F0502020204030204"/>
              <a:cs typeface="Calibri" panose="020F0502020204030204"/>
            </a:endParaRPr>
          </a:p>
          <a:p>
            <a:pPr marL="0" indent="0">
              <a:buNone/>
            </a:pPr>
            <a:r>
              <a:rPr lang="en-US" dirty="0">
                <a:solidFill>
                  <a:schemeClr val="accent4"/>
                </a:solidFill>
                <a:ea typeface="+mn-lt"/>
                <a:cs typeface="+mn-lt"/>
              </a:rPr>
              <a:t># Split Data into Features (X) and Target (y)</a:t>
            </a:r>
            <a:endParaRPr lang="en-US" dirty="0">
              <a:solidFill>
                <a:schemeClr val="accent4"/>
              </a:solidFill>
              <a:ea typeface="Calibri" panose="020F0502020204030204"/>
              <a:cs typeface="Calibri" panose="020F0502020204030204"/>
            </a:endParaRPr>
          </a:p>
          <a:p>
            <a:pPr marL="0" indent="0">
              <a:buNone/>
            </a:pPr>
            <a:r>
              <a:rPr lang="en-US" dirty="0">
                <a:ea typeface="+mn-lt"/>
                <a:cs typeface="+mn-lt"/>
              </a:rPr>
              <a:t>X = </a:t>
            </a:r>
            <a:r>
              <a:rPr lang="en-US" dirty="0" err="1">
                <a:ea typeface="+mn-lt"/>
                <a:cs typeface="+mn-lt"/>
              </a:rPr>
              <a:t>data.drop</a:t>
            </a:r>
            <a:r>
              <a:rPr lang="en-US" dirty="0">
                <a:ea typeface="+mn-lt"/>
                <a:cs typeface="+mn-lt"/>
              </a:rPr>
              <a:t>(columns=['Price']) # Features</a:t>
            </a:r>
            <a:endParaRPr lang="en-US" dirty="0">
              <a:ea typeface="Calibri" panose="020F0502020204030204"/>
              <a:cs typeface="Calibri" panose="020F0502020204030204"/>
            </a:endParaRPr>
          </a:p>
          <a:p>
            <a:pPr marL="0" indent="0">
              <a:buNone/>
            </a:pPr>
            <a:r>
              <a:rPr lang="en-US" dirty="0">
                <a:ea typeface="+mn-lt"/>
                <a:cs typeface="+mn-lt"/>
              </a:rPr>
              <a:t>y = data['Price'] # Target</a:t>
            </a:r>
            <a:endParaRPr lang="en-US" dirty="0">
              <a:ea typeface="Calibri" panose="020F0502020204030204"/>
              <a:cs typeface="Calibri" panose="020F0502020204030204"/>
            </a:endParaRPr>
          </a:p>
          <a:p>
            <a:pPr marL="0" indent="0">
              <a:buNone/>
            </a:pPr>
            <a:r>
              <a:rPr lang="en-US" dirty="0">
                <a:solidFill>
                  <a:schemeClr val="accent4"/>
                </a:solidFill>
                <a:ea typeface="+mn-lt"/>
                <a:cs typeface="+mn-lt"/>
              </a:rPr>
              <a:t># Normalize the Data</a:t>
            </a:r>
            <a:endParaRPr lang="en-US" dirty="0">
              <a:solidFill>
                <a:schemeClr val="accent4"/>
              </a:solidFill>
              <a:ea typeface="Calibri" panose="020F0502020204030204"/>
              <a:cs typeface="Calibri" panose="020F0502020204030204"/>
            </a:endParaRPr>
          </a:p>
          <a:p>
            <a:pPr marL="0" indent="0">
              <a:buNone/>
            </a:pPr>
            <a:r>
              <a:rPr lang="en-US" dirty="0">
                <a:ea typeface="+mn-lt"/>
                <a:cs typeface="+mn-lt"/>
              </a:rPr>
              <a:t>scaler = </a:t>
            </a:r>
            <a:r>
              <a:rPr lang="en-US" dirty="0" err="1">
                <a:ea typeface="+mn-lt"/>
                <a:cs typeface="+mn-lt"/>
              </a:rPr>
              <a:t>StandardScaler</a:t>
            </a:r>
            <a:r>
              <a:rPr lang="en-US" dirty="0">
                <a:ea typeface="+mn-lt"/>
                <a:cs typeface="+mn-lt"/>
              </a:rPr>
              <a:t>()</a:t>
            </a:r>
            <a:endParaRPr lang="en-US" dirty="0">
              <a:ea typeface="Calibri" panose="020F0502020204030204"/>
              <a:cs typeface="Calibri" panose="020F0502020204030204"/>
            </a:endParaRPr>
          </a:p>
          <a:p>
            <a:pPr marL="0" indent="0">
              <a:buNone/>
            </a:pPr>
            <a:r>
              <a:rPr lang="en-US" dirty="0" err="1">
                <a:ea typeface="+mn-lt"/>
                <a:cs typeface="+mn-lt"/>
              </a:rPr>
              <a:t>X_scaled</a:t>
            </a:r>
            <a:r>
              <a:rPr lang="en-US" dirty="0">
                <a:ea typeface="+mn-lt"/>
                <a:cs typeface="+mn-lt"/>
              </a:rPr>
              <a:t> = </a:t>
            </a:r>
            <a:r>
              <a:rPr lang="en-US" dirty="0" err="1">
                <a:ea typeface="+mn-lt"/>
                <a:cs typeface="+mn-lt"/>
              </a:rPr>
              <a:t>scaler.fit_transform</a:t>
            </a:r>
            <a:r>
              <a:rPr lang="en-US" dirty="0">
                <a:ea typeface="+mn-lt"/>
                <a:cs typeface="+mn-lt"/>
              </a:rPr>
              <a:t>(X)</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19441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A944F-DF57-6146-0C68-6A445AE713C9}"/>
              </a:ext>
            </a:extLst>
          </p:cNvPr>
          <p:cNvSpPr>
            <a:spLocks noGrp="1"/>
          </p:cNvSpPr>
          <p:nvPr>
            <p:ph idx="1"/>
          </p:nvPr>
        </p:nvSpPr>
        <p:spPr>
          <a:xfrm>
            <a:off x="457200" y="356054"/>
            <a:ext cx="11266714" cy="6191023"/>
          </a:xfrm>
        </p:spPr>
        <p:txBody>
          <a:bodyPr vert="horz" lIns="91440" tIns="45720" rIns="91440" bIns="45720" rtlCol="0" anchor="t">
            <a:normAutofit lnSpcReduction="10000"/>
          </a:bodyPr>
          <a:lstStyle/>
          <a:p>
            <a:pPr algn="ctr">
              <a:buNone/>
            </a:pPr>
            <a:r>
              <a:rPr lang="en-US" b="1" u="sng" dirty="0">
                <a:ea typeface="+mn-lt"/>
                <a:cs typeface="+mn-lt"/>
              </a:rPr>
              <a:t>3.BUILD LOADING AND PREPROCESSING THE DATASET</a:t>
            </a:r>
          </a:p>
          <a:p>
            <a:pPr marL="0" indent="0">
              <a:buNone/>
            </a:pPr>
            <a:r>
              <a:rPr lang="en-US" sz="2400" b="1" dirty="0">
                <a:ea typeface="+mn-lt"/>
                <a:cs typeface="+mn-lt"/>
              </a:rPr>
              <a:t>1. Data Collection:</a:t>
            </a:r>
            <a:endParaRPr lang="en-US" sz="2400" b="1" u="sng" dirty="0">
              <a:ea typeface="+mn-lt"/>
              <a:cs typeface="+mn-lt"/>
            </a:endParaRPr>
          </a:p>
          <a:p>
            <a:r>
              <a:rPr lang="en-US" sz="2400" dirty="0">
                <a:ea typeface="+mn-lt"/>
                <a:cs typeface="+mn-lt"/>
              </a:rPr>
              <a:t>Obtain a dataset that contains information about houses </a:t>
            </a:r>
            <a:r>
              <a:rPr lang="en-US" sz="2400" dirty="0" err="1">
                <a:ea typeface="+mn-lt"/>
                <a:cs typeface="+mn-lt"/>
              </a:rPr>
              <a:t>andtheir</a:t>
            </a:r>
            <a:r>
              <a:rPr lang="en-US" sz="2400" dirty="0">
                <a:ea typeface="+mn-lt"/>
                <a:cs typeface="+mn-lt"/>
              </a:rPr>
              <a:t> corresponding prices. This dataset can be obtained from </a:t>
            </a:r>
            <a:r>
              <a:rPr lang="en-US" sz="2400" dirty="0" err="1">
                <a:ea typeface="+mn-lt"/>
                <a:cs typeface="+mn-lt"/>
              </a:rPr>
              <a:t>sourceslike</a:t>
            </a:r>
            <a:r>
              <a:rPr lang="en-US" sz="2400" dirty="0">
                <a:ea typeface="+mn-lt"/>
                <a:cs typeface="+mn-lt"/>
              </a:rPr>
              <a:t> real estate websites, government records, or other reliable </a:t>
            </a:r>
            <a:r>
              <a:rPr lang="en-US" sz="2400" dirty="0" err="1">
                <a:ea typeface="+mn-lt"/>
                <a:cs typeface="+mn-lt"/>
              </a:rPr>
              <a:t>dataproviders</a:t>
            </a:r>
            <a:r>
              <a:rPr lang="en-US" sz="2400" dirty="0">
                <a:ea typeface="+mn-lt"/>
                <a:cs typeface="+mn-lt"/>
              </a:rPr>
              <a:t>.</a:t>
            </a:r>
          </a:p>
          <a:p>
            <a:pPr marL="0" indent="0">
              <a:buNone/>
            </a:pPr>
            <a:r>
              <a:rPr lang="en-US" sz="2400" b="1" dirty="0">
                <a:ea typeface="+mn-lt"/>
                <a:cs typeface="+mn-lt"/>
              </a:rPr>
              <a:t>2. Load the Dataset:</a:t>
            </a:r>
          </a:p>
          <a:p>
            <a:r>
              <a:rPr lang="en-US" sz="2400" dirty="0">
                <a:ea typeface="+mn-lt"/>
                <a:cs typeface="+mn-lt"/>
              </a:rPr>
              <a:t> Import relevant libraries, such as pandas for data manipulation </a:t>
            </a:r>
            <a:r>
              <a:rPr lang="en-US" sz="2400" dirty="0" err="1">
                <a:ea typeface="+mn-lt"/>
                <a:cs typeface="+mn-lt"/>
              </a:rPr>
              <a:t>andnumpy</a:t>
            </a:r>
            <a:r>
              <a:rPr lang="en-US" sz="2400" dirty="0">
                <a:ea typeface="+mn-lt"/>
                <a:cs typeface="+mn-lt"/>
              </a:rPr>
              <a:t> for numerical operations.</a:t>
            </a:r>
          </a:p>
          <a:p>
            <a:pPr marL="0" indent="0">
              <a:buNone/>
            </a:pPr>
            <a:r>
              <a:rPr lang="en-US" sz="2400" b="1" u="sng" dirty="0">
                <a:solidFill>
                  <a:schemeClr val="accent4"/>
                </a:solidFill>
                <a:ea typeface="+mn-lt"/>
                <a:cs typeface="+mn-lt"/>
              </a:rPr>
              <a:t>Program:</a:t>
            </a:r>
          </a:p>
          <a:p>
            <a:pPr marL="0" indent="0">
              <a:buNone/>
            </a:pPr>
            <a:r>
              <a:rPr lang="en-US" sz="2400" dirty="0">
                <a:ea typeface="+mn-lt"/>
                <a:cs typeface="+mn-lt"/>
              </a:rPr>
              <a:t>import pandas as pd</a:t>
            </a:r>
            <a:endParaRPr lang="en-US" dirty="0">
              <a:ea typeface="Calibri" panose="020F0502020204030204"/>
              <a:cs typeface="Calibri" panose="020F0502020204030204"/>
            </a:endParaRPr>
          </a:p>
          <a:p>
            <a:pPr marL="0" indent="0">
              <a:buNone/>
            </a:pPr>
            <a:r>
              <a:rPr lang="en-US" sz="2400" dirty="0">
                <a:ea typeface="+mn-lt"/>
                <a:cs typeface="+mn-lt"/>
              </a:rPr>
              <a:t>import </a:t>
            </a:r>
            <a:r>
              <a:rPr lang="en-US" sz="2400" dirty="0" err="1">
                <a:ea typeface="+mn-lt"/>
                <a:cs typeface="+mn-lt"/>
              </a:rPr>
              <a:t>numpy</a:t>
            </a:r>
            <a:r>
              <a:rPr lang="en-US" sz="2400" dirty="0">
                <a:ea typeface="+mn-lt"/>
                <a:cs typeface="+mn-lt"/>
              </a:rPr>
              <a:t> as </a:t>
            </a:r>
            <a:r>
              <a:rPr lang="en-US" sz="2400" dirty="0" err="1">
                <a:ea typeface="+mn-lt"/>
                <a:cs typeface="+mn-lt"/>
              </a:rPr>
              <a:t>np</a:t>
            </a:r>
            <a:endParaRPr lang="en-US" dirty="0">
              <a:ea typeface="Calibri" panose="020F0502020204030204"/>
              <a:cs typeface="Calibri" panose="020F0502020204030204"/>
            </a:endParaRPr>
          </a:p>
          <a:p>
            <a:pPr marL="0" indent="0">
              <a:buNone/>
            </a:pPr>
            <a:r>
              <a:rPr lang="en-US" sz="2400" dirty="0">
                <a:ea typeface="+mn-lt"/>
                <a:cs typeface="+mn-lt"/>
              </a:rPr>
              <a:t>import seaborn as </a:t>
            </a:r>
            <a:r>
              <a:rPr lang="en-US" sz="2400" dirty="0" err="1">
                <a:ea typeface="+mn-lt"/>
                <a:cs typeface="+mn-lt"/>
              </a:rPr>
              <a:t>sns</a:t>
            </a:r>
            <a:endParaRPr lang="en-US" dirty="0" err="1">
              <a:ea typeface="Calibri" panose="020F0502020204030204"/>
              <a:cs typeface="Calibri" panose="020F0502020204030204"/>
            </a:endParaRPr>
          </a:p>
          <a:p>
            <a:pPr marL="0" indent="0">
              <a:buNone/>
            </a:pPr>
            <a:r>
              <a:rPr lang="en-US" sz="2400" dirty="0">
                <a:ea typeface="+mn-lt"/>
                <a:cs typeface="+mn-lt"/>
              </a:rPr>
              <a:t>import </a:t>
            </a:r>
            <a:r>
              <a:rPr lang="en-US" sz="2400" dirty="0" err="1">
                <a:ea typeface="+mn-lt"/>
                <a:cs typeface="+mn-lt"/>
              </a:rPr>
              <a:t>matplotlib.pyplot</a:t>
            </a:r>
            <a:r>
              <a:rPr lang="en-US" sz="2400" dirty="0">
                <a:ea typeface="+mn-lt"/>
                <a:cs typeface="+mn-lt"/>
              </a:rPr>
              <a:t> as </a:t>
            </a:r>
            <a:r>
              <a:rPr lang="en-US" sz="2400" dirty="0" err="1">
                <a:ea typeface="+mn-lt"/>
                <a:cs typeface="+mn-lt"/>
              </a:rPr>
              <a:t>plt</a:t>
            </a:r>
            <a:endParaRPr lang="en-US" dirty="0" err="1">
              <a:ea typeface="Calibri" panose="020F0502020204030204"/>
              <a:cs typeface="Calibri" panose="020F0502020204030204"/>
            </a:endParaRPr>
          </a:p>
          <a:p>
            <a:pPr marL="0" indent="0">
              <a:buNone/>
            </a:pPr>
            <a:r>
              <a:rPr lang="en-US" sz="2400" dirty="0">
                <a:ea typeface="+mn-lt"/>
                <a:cs typeface="+mn-lt"/>
              </a:rPr>
              <a:t>from </a:t>
            </a:r>
            <a:r>
              <a:rPr lang="en-US" sz="2400" dirty="0" err="1">
                <a:ea typeface="+mn-lt"/>
                <a:cs typeface="+mn-lt"/>
              </a:rPr>
              <a:t>sklearn.model_selection</a:t>
            </a:r>
            <a:r>
              <a:rPr lang="en-US" sz="2400" dirty="0">
                <a:ea typeface="+mn-lt"/>
                <a:cs typeface="+mn-lt"/>
              </a:rPr>
              <a:t> import </a:t>
            </a:r>
            <a:r>
              <a:rPr lang="en-US" sz="2400" dirty="0" err="1">
                <a:ea typeface="+mn-lt"/>
                <a:cs typeface="+mn-lt"/>
              </a:rPr>
              <a:t>train_test_split</a:t>
            </a:r>
            <a:endParaRPr lang="en-US" dirty="0" err="1">
              <a:ea typeface="Calibri" panose="020F0502020204030204"/>
              <a:cs typeface="Calibri" panose="020F0502020204030204"/>
            </a:endParaRPr>
          </a:p>
          <a:p>
            <a:pPr marL="0" indent="0">
              <a:buNone/>
            </a:pPr>
            <a:r>
              <a:rPr lang="en-US" sz="2400" dirty="0">
                <a:ea typeface="+mn-lt"/>
                <a:cs typeface="+mn-lt"/>
              </a:rPr>
              <a:t>from </a:t>
            </a:r>
            <a:r>
              <a:rPr lang="en-US" sz="2400" dirty="0" err="1">
                <a:ea typeface="+mn-lt"/>
                <a:cs typeface="+mn-lt"/>
              </a:rPr>
              <a:t>sklearn.preprocessing</a:t>
            </a:r>
            <a:r>
              <a:rPr lang="en-US" sz="2400" dirty="0">
                <a:ea typeface="+mn-lt"/>
                <a:cs typeface="+mn-lt"/>
              </a:rPr>
              <a:t> import </a:t>
            </a:r>
            <a:r>
              <a:rPr lang="en-US" sz="2400" dirty="0" err="1">
                <a:ea typeface="+mn-lt"/>
                <a:cs typeface="+mn-lt"/>
              </a:rPr>
              <a:t>StandardScaler</a:t>
            </a:r>
            <a:endParaRPr lang="en-US" dirty="0" err="1">
              <a:ea typeface="Calibri" panose="020F0502020204030204"/>
              <a:cs typeface="Calibri" panose="020F0502020204030204"/>
            </a:endParaRPr>
          </a:p>
        </p:txBody>
      </p:sp>
    </p:spTree>
    <p:extLst>
      <p:ext uri="{BB962C8B-B14F-4D97-AF65-F5344CB8AC3E}">
        <p14:creationId xmlns:p14="http://schemas.microsoft.com/office/powerpoint/2010/main" val="2538247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895A2-151C-368A-0804-32AD3262FBD9}"/>
              </a:ext>
            </a:extLst>
          </p:cNvPr>
          <p:cNvSpPr>
            <a:spLocks noGrp="1"/>
          </p:cNvSpPr>
          <p:nvPr>
            <p:ph idx="1"/>
          </p:nvPr>
        </p:nvSpPr>
        <p:spPr>
          <a:xfrm>
            <a:off x="381000" y="366940"/>
            <a:ext cx="11419114" cy="6136594"/>
          </a:xfrm>
        </p:spPr>
        <p:txBody>
          <a:bodyPr vert="horz" lIns="91440" tIns="45720" rIns="91440" bIns="45720" rtlCol="0" anchor="t">
            <a:noAutofit/>
          </a:bodyPr>
          <a:lstStyle/>
          <a:p>
            <a:endParaRPr lang="en-US" sz="2000" dirty="0">
              <a:ea typeface="Calibri" panose="020F0502020204030204"/>
              <a:cs typeface="Calibri" panose="020F0502020204030204"/>
            </a:endParaRPr>
          </a:p>
          <a:p>
            <a:pPr marL="0" indent="0">
              <a:buNone/>
            </a:pPr>
            <a:r>
              <a:rPr lang="en-US" sz="2000">
                <a:ea typeface="+mn-lt"/>
                <a:cs typeface="+mn-lt"/>
              </a:rPr>
              <a:t>from </a:t>
            </a:r>
            <a:r>
              <a:rPr lang="en-US" sz="2000" err="1">
                <a:ea typeface="+mn-lt"/>
                <a:cs typeface="+mn-lt"/>
              </a:rPr>
              <a:t>sklearn.metrics</a:t>
            </a:r>
            <a:r>
              <a:rPr lang="en-US" sz="2000">
                <a:ea typeface="+mn-lt"/>
                <a:cs typeface="+mn-lt"/>
              </a:rPr>
              <a:t> import r2_score,</a:t>
            </a:r>
            <a:endParaRPr lang="en-US" sz="2000" dirty="0">
              <a:ea typeface="Calibri" panose="020F0502020204030204"/>
              <a:cs typeface="Calibri" panose="020F0502020204030204"/>
            </a:endParaRPr>
          </a:p>
          <a:p>
            <a:pPr marL="0" indent="0">
              <a:buNone/>
            </a:pPr>
            <a:r>
              <a:rPr lang="en-US" sz="2000" err="1">
                <a:ea typeface="+mn-lt"/>
                <a:cs typeface="+mn-lt"/>
              </a:rPr>
              <a:t>mean_absolute_error,mean_squared_error</a:t>
            </a:r>
            <a:endParaRPr lang="en-US" sz="2000" dirty="0">
              <a:ea typeface="Calibri" panose="020F0502020204030204"/>
              <a:cs typeface="Calibri" panose="020F0502020204030204"/>
            </a:endParaRPr>
          </a:p>
          <a:p>
            <a:pPr marL="0" indent="0">
              <a:buNone/>
            </a:pPr>
            <a:r>
              <a:rPr lang="en-US" sz="2000" dirty="0">
                <a:ea typeface="+mn-lt"/>
                <a:cs typeface="+mn-lt"/>
              </a:rPr>
              <a:t>from </a:t>
            </a:r>
            <a:r>
              <a:rPr lang="en-US" sz="2000" err="1">
                <a:ea typeface="+mn-lt"/>
                <a:cs typeface="+mn-lt"/>
              </a:rPr>
              <a:t>sklearn.linear_model</a:t>
            </a:r>
            <a:r>
              <a:rPr lang="en-US" sz="2000" dirty="0">
                <a:ea typeface="+mn-lt"/>
                <a:cs typeface="+mn-lt"/>
              </a:rPr>
              <a:t> import </a:t>
            </a:r>
            <a:r>
              <a:rPr lang="en-US" sz="2000" err="1">
                <a:ea typeface="+mn-lt"/>
                <a:cs typeface="+mn-lt"/>
              </a:rPr>
              <a:t>LinearRegression</a:t>
            </a:r>
            <a:endParaRPr lang="en-US" sz="2000">
              <a:ea typeface="Calibri" panose="020F0502020204030204"/>
              <a:cs typeface="Calibri" panose="020F0502020204030204"/>
            </a:endParaRPr>
          </a:p>
          <a:p>
            <a:pPr marL="0" indent="0">
              <a:buNone/>
            </a:pPr>
            <a:r>
              <a:rPr lang="en-US" sz="2000" dirty="0">
                <a:ea typeface="+mn-lt"/>
                <a:cs typeface="+mn-lt"/>
              </a:rPr>
              <a:t>from </a:t>
            </a:r>
            <a:r>
              <a:rPr lang="en-US" sz="2000" err="1">
                <a:ea typeface="+mn-lt"/>
                <a:cs typeface="+mn-lt"/>
              </a:rPr>
              <a:t>sklearn.linear_model</a:t>
            </a:r>
            <a:r>
              <a:rPr lang="en-US" sz="2000" dirty="0">
                <a:ea typeface="+mn-lt"/>
                <a:cs typeface="+mn-lt"/>
              </a:rPr>
              <a:t> import Lasso</a:t>
            </a:r>
            <a:endParaRPr lang="en-US" sz="2000" dirty="0">
              <a:ea typeface="Calibri" panose="020F0502020204030204"/>
              <a:cs typeface="Calibri" panose="020F0502020204030204"/>
            </a:endParaRPr>
          </a:p>
          <a:p>
            <a:pPr marL="0" indent="0">
              <a:buNone/>
            </a:pPr>
            <a:r>
              <a:rPr lang="en-US" sz="2000" dirty="0">
                <a:ea typeface="+mn-lt"/>
                <a:cs typeface="+mn-lt"/>
              </a:rPr>
              <a:t>from </a:t>
            </a:r>
            <a:r>
              <a:rPr lang="en-US" sz="2000" err="1">
                <a:ea typeface="+mn-lt"/>
                <a:cs typeface="+mn-lt"/>
              </a:rPr>
              <a:t>sklearn.ensemble</a:t>
            </a:r>
            <a:r>
              <a:rPr lang="en-US" sz="2000" dirty="0">
                <a:ea typeface="+mn-lt"/>
                <a:cs typeface="+mn-lt"/>
              </a:rPr>
              <a:t> import </a:t>
            </a:r>
            <a:r>
              <a:rPr lang="en-US" sz="2000" err="1">
                <a:ea typeface="+mn-lt"/>
                <a:cs typeface="+mn-lt"/>
              </a:rPr>
              <a:t>RandomForestRegressor</a:t>
            </a:r>
            <a:endParaRPr lang="en-US" sz="2000">
              <a:ea typeface="Calibri" panose="020F0502020204030204"/>
              <a:cs typeface="Calibri" panose="020F0502020204030204"/>
            </a:endParaRPr>
          </a:p>
          <a:p>
            <a:pPr marL="0" indent="0">
              <a:buNone/>
            </a:pPr>
            <a:r>
              <a:rPr lang="en-US" sz="2000" dirty="0">
                <a:ea typeface="+mn-lt"/>
                <a:cs typeface="+mn-lt"/>
              </a:rPr>
              <a:t>from </a:t>
            </a:r>
            <a:r>
              <a:rPr lang="en-US" sz="2000" err="1">
                <a:ea typeface="+mn-lt"/>
                <a:cs typeface="+mn-lt"/>
              </a:rPr>
              <a:t>sklearn.svm</a:t>
            </a:r>
            <a:r>
              <a:rPr lang="en-US" sz="2000" dirty="0">
                <a:ea typeface="+mn-lt"/>
                <a:cs typeface="+mn-lt"/>
              </a:rPr>
              <a:t> import SVR</a:t>
            </a:r>
            <a:endParaRPr lang="en-US" sz="2000" dirty="0">
              <a:ea typeface="Calibri" panose="020F0502020204030204"/>
              <a:cs typeface="Calibri" panose="020F0502020204030204"/>
            </a:endParaRPr>
          </a:p>
          <a:p>
            <a:pPr marL="0" indent="0">
              <a:buNone/>
            </a:pPr>
            <a:r>
              <a:rPr lang="en-US" sz="2000" dirty="0">
                <a:ea typeface="+mn-lt"/>
                <a:cs typeface="+mn-lt"/>
              </a:rPr>
              <a:t>import </a:t>
            </a:r>
            <a:r>
              <a:rPr lang="en-US" sz="2000" err="1">
                <a:ea typeface="+mn-lt"/>
                <a:cs typeface="+mn-lt"/>
              </a:rPr>
              <a:t>xgboost</a:t>
            </a:r>
            <a:r>
              <a:rPr lang="en-US" sz="2000" dirty="0">
                <a:ea typeface="+mn-lt"/>
                <a:cs typeface="+mn-lt"/>
              </a:rPr>
              <a:t> as </a:t>
            </a:r>
            <a:r>
              <a:rPr lang="en-US" sz="2000" err="1">
                <a:ea typeface="+mn-lt"/>
                <a:cs typeface="+mn-lt"/>
              </a:rPr>
              <a:t>xg</a:t>
            </a:r>
            <a:endParaRPr lang="en-US" sz="2000">
              <a:ea typeface="Calibri" panose="020F0502020204030204"/>
              <a:cs typeface="Calibri" panose="020F0502020204030204"/>
            </a:endParaRPr>
          </a:p>
          <a:p>
            <a:pPr marL="0" indent="0">
              <a:buNone/>
            </a:pPr>
            <a:r>
              <a:rPr lang="en-US" sz="2000">
                <a:ea typeface="+mn-lt"/>
                <a:cs typeface="+mn-lt"/>
              </a:rPr>
              <a:t>%matplotlib inline</a:t>
            </a:r>
            <a:endParaRPr lang="en-US" sz="2000" dirty="0">
              <a:ea typeface="Calibri" panose="020F0502020204030204"/>
              <a:cs typeface="Calibri" panose="020F0502020204030204"/>
            </a:endParaRPr>
          </a:p>
          <a:p>
            <a:pPr marL="0" indent="0">
              <a:buNone/>
            </a:pPr>
            <a:r>
              <a:rPr lang="en-US" sz="2000">
                <a:ea typeface="+mn-lt"/>
                <a:cs typeface="+mn-lt"/>
              </a:rPr>
              <a:t>import warnings</a:t>
            </a:r>
            <a:endParaRPr lang="en-US" sz="2000" dirty="0">
              <a:ea typeface="Calibri" panose="020F0502020204030204"/>
              <a:cs typeface="Calibri" panose="020F0502020204030204"/>
            </a:endParaRPr>
          </a:p>
          <a:p>
            <a:pPr marL="0" indent="0">
              <a:buNone/>
            </a:pPr>
            <a:r>
              <a:rPr lang="en-US" sz="2000" err="1">
                <a:ea typeface="+mn-lt"/>
                <a:cs typeface="+mn-lt"/>
              </a:rPr>
              <a:t>warnings.filterwarnings</a:t>
            </a:r>
            <a:r>
              <a:rPr lang="en-US" sz="2000" dirty="0">
                <a:ea typeface="+mn-lt"/>
                <a:cs typeface="+mn-lt"/>
              </a:rPr>
              <a:t>("ignore")</a:t>
            </a:r>
            <a:endParaRPr lang="en-US" sz="2000" dirty="0">
              <a:ea typeface="Calibri" panose="020F0502020204030204"/>
              <a:cs typeface="Calibri" panose="020F0502020204030204"/>
            </a:endParaRPr>
          </a:p>
          <a:p>
            <a:pPr marL="0" indent="0">
              <a:buNone/>
            </a:pPr>
            <a:r>
              <a:rPr lang="en-US" sz="2000" dirty="0">
                <a:ea typeface="+mn-lt"/>
                <a:cs typeface="+mn-lt"/>
              </a:rPr>
              <a:t>/opt/</a:t>
            </a:r>
            <a:r>
              <a:rPr lang="en-US" sz="2000" err="1">
                <a:ea typeface="+mn-lt"/>
                <a:cs typeface="+mn-lt"/>
              </a:rPr>
              <a:t>conda</a:t>
            </a:r>
            <a:r>
              <a:rPr lang="en-US" sz="2000" dirty="0">
                <a:ea typeface="+mn-lt"/>
                <a:cs typeface="+mn-lt"/>
              </a:rPr>
              <a:t>/lib/python3.10/site-packages/</a:t>
            </a:r>
            <a:r>
              <a:rPr lang="en-US" sz="2000" err="1">
                <a:ea typeface="+mn-lt"/>
                <a:cs typeface="+mn-lt"/>
              </a:rPr>
              <a:t>scipy</a:t>
            </a:r>
            <a:r>
              <a:rPr lang="en-US" sz="2000" dirty="0">
                <a:ea typeface="+mn-lt"/>
                <a:cs typeface="+mn-lt"/>
              </a:rPr>
              <a:t>/__init__.py:146:</a:t>
            </a:r>
            <a:endParaRPr lang="en-US" sz="2000" dirty="0">
              <a:ea typeface="Calibri" panose="020F0502020204030204"/>
              <a:cs typeface="Calibri" panose="020F0502020204030204"/>
            </a:endParaRPr>
          </a:p>
          <a:p>
            <a:pPr marL="0" indent="0">
              <a:buNone/>
            </a:pPr>
            <a:r>
              <a:rPr lang="en-US" sz="2000" err="1">
                <a:ea typeface="+mn-lt"/>
                <a:cs typeface="+mn-lt"/>
              </a:rPr>
              <a:t>UserWarning</a:t>
            </a:r>
            <a:r>
              <a:rPr lang="en-US" sz="2000">
                <a:ea typeface="+mn-lt"/>
                <a:cs typeface="+mn-lt"/>
              </a:rPr>
              <a:t>: A NumPy version &gt;=1.16.5 and &lt;1.23.0 is required </a:t>
            </a:r>
            <a:r>
              <a:rPr lang="en-US" sz="2000" err="1">
                <a:ea typeface="+mn-lt"/>
                <a:cs typeface="+mn-lt"/>
              </a:rPr>
              <a:t>forthis</a:t>
            </a:r>
            <a:r>
              <a:rPr lang="en-US" sz="2000">
                <a:ea typeface="+mn-lt"/>
                <a:cs typeface="+mn-lt"/>
              </a:rPr>
              <a:t> version of SciPy (detected version 1.23.5</a:t>
            </a:r>
            <a:endParaRPr lang="en-US" sz="2000" dirty="0">
              <a:ea typeface="Calibri" panose="020F0502020204030204"/>
              <a:cs typeface="Calibri" panose="020F0502020204030204"/>
            </a:endParaRPr>
          </a:p>
          <a:p>
            <a:pPr marL="0" indent="0">
              <a:buNone/>
            </a:pPr>
            <a:r>
              <a:rPr lang="en-US" sz="2000" err="1">
                <a:ea typeface="+mn-lt"/>
                <a:cs typeface="+mn-lt"/>
              </a:rPr>
              <a:t>warnings.warn</a:t>
            </a:r>
            <a:r>
              <a:rPr lang="en-US" sz="2000" dirty="0">
                <a:ea typeface="+mn-lt"/>
                <a:cs typeface="+mn-lt"/>
              </a:rPr>
              <a:t>(</a:t>
            </a:r>
            <a:r>
              <a:rPr lang="en-US" sz="2000" err="1">
                <a:ea typeface="+mn-lt"/>
                <a:cs typeface="+mn-lt"/>
              </a:rPr>
              <a:t>f"A</a:t>
            </a:r>
            <a:r>
              <a:rPr lang="en-US" sz="2000" dirty="0">
                <a:ea typeface="+mn-lt"/>
                <a:cs typeface="+mn-lt"/>
              </a:rPr>
              <a:t> NumPy version &gt;={</a:t>
            </a:r>
            <a:r>
              <a:rPr lang="en-US" sz="2000" err="1">
                <a:ea typeface="+mn-lt"/>
                <a:cs typeface="+mn-lt"/>
              </a:rPr>
              <a:t>np_minversion</a:t>
            </a:r>
            <a:r>
              <a:rPr lang="en-US" sz="2000" dirty="0">
                <a:ea typeface="+mn-lt"/>
                <a:cs typeface="+mn-lt"/>
              </a:rPr>
              <a:t>} and&lt;{</a:t>
            </a:r>
            <a:r>
              <a:rPr lang="en-US" sz="2000" err="1">
                <a:ea typeface="+mn-lt"/>
                <a:cs typeface="+mn-lt"/>
              </a:rPr>
              <a:t>np_maxversion</a:t>
            </a:r>
            <a:r>
              <a:rPr lang="en-US" sz="2000" dirty="0">
                <a:ea typeface="+mn-lt"/>
                <a:cs typeface="+mn-lt"/>
              </a:rPr>
              <a:t>}"</a:t>
            </a:r>
            <a:endParaRPr lang="en-US" sz="2000" dirty="0">
              <a:ea typeface="Calibri" panose="020F0502020204030204"/>
              <a:cs typeface="Calibri" panose="020F0502020204030204"/>
            </a:endParaRPr>
          </a:p>
        </p:txBody>
      </p:sp>
    </p:spTree>
    <p:extLst>
      <p:ext uri="{BB962C8B-B14F-4D97-AF65-F5344CB8AC3E}">
        <p14:creationId xmlns:p14="http://schemas.microsoft.com/office/powerpoint/2010/main" val="169561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7E5F7-D525-CDA9-30A9-40D4AFEAA251}"/>
              </a:ext>
            </a:extLst>
          </p:cNvPr>
          <p:cNvSpPr>
            <a:spLocks noGrp="1"/>
          </p:cNvSpPr>
          <p:nvPr>
            <p:ph idx="1"/>
          </p:nvPr>
        </p:nvSpPr>
        <p:spPr>
          <a:xfrm>
            <a:off x="696686" y="454025"/>
            <a:ext cx="10874828" cy="5929766"/>
          </a:xfrm>
        </p:spPr>
        <p:txBody>
          <a:bodyPr vert="horz" lIns="91440" tIns="45720" rIns="91440" bIns="45720" rtlCol="0" anchor="t">
            <a:normAutofit fontScale="92500" lnSpcReduction="20000"/>
          </a:bodyPr>
          <a:lstStyle/>
          <a:p>
            <a:pPr marL="0" indent="0">
              <a:buNone/>
            </a:pPr>
            <a:r>
              <a:rPr lang="en-US" sz="2400" b="1" dirty="0">
                <a:ea typeface="+mn-lt"/>
                <a:cs typeface="+mn-lt"/>
              </a:rPr>
              <a:t>8. Train-Test Split:</a:t>
            </a:r>
            <a:endParaRPr lang="en-US" sz="2400" b="1" dirty="0">
              <a:cs typeface="Calibri" panose="020F0502020204030204"/>
            </a:endParaRPr>
          </a:p>
          <a:p>
            <a:r>
              <a:rPr lang="en-US" sz="2400" dirty="0">
                <a:ea typeface="+mn-lt"/>
                <a:cs typeface="+mn-lt"/>
              </a:rPr>
              <a:t>Split the dataset into training and testing sets to evaluate the machine learning model's performance. </a:t>
            </a:r>
          </a:p>
          <a:p>
            <a:pPr marL="0" indent="0">
              <a:buNone/>
            </a:pPr>
            <a:r>
              <a:rPr lang="en-US" sz="2400" b="1" u="sng" dirty="0">
                <a:solidFill>
                  <a:schemeClr val="accent4"/>
                </a:solidFill>
                <a:ea typeface="+mn-lt"/>
                <a:cs typeface="+mn-lt"/>
              </a:rPr>
              <a:t>Program:</a:t>
            </a:r>
            <a:endParaRPr lang="en-US" sz="2400" b="1" u="sng" dirty="0">
              <a:solidFill>
                <a:schemeClr val="accent4"/>
              </a:solidFill>
              <a:cs typeface="Calibri" panose="020F0502020204030204"/>
            </a:endParaRPr>
          </a:p>
          <a:p>
            <a:r>
              <a:rPr lang="en-US" sz="2400" dirty="0">
                <a:ea typeface="+mn-lt"/>
                <a:cs typeface="+mn-lt"/>
              </a:rPr>
              <a:t>X = </a:t>
            </a:r>
            <a:r>
              <a:rPr lang="en-US" sz="2400" dirty="0" err="1">
                <a:ea typeface="+mn-lt"/>
                <a:cs typeface="+mn-lt"/>
              </a:rPr>
              <a:t>df.drop</a:t>
            </a:r>
            <a:r>
              <a:rPr lang="en-US" sz="2400" dirty="0">
                <a:ea typeface="+mn-lt"/>
                <a:cs typeface="+mn-lt"/>
              </a:rPr>
              <a:t>('price', axis=1) # Features</a:t>
            </a:r>
            <a:endParaRPr lang="en-US" dirty="0"/>
          </a:p>
          <a:p>
            <a:r>
              <a:rPr lang="en-US" sz="2400" dirty="0">
                <a:ea typeface="+mn-lt"/>
                <a:cs typeface="+mn-lt"/>
              </a:rPr>
              <a:t>y = </a:t>
            </a:r>
            <a:r>
              <a:rPr lang="en-US" sz="2400" dirty="0" err="1">
                <a:ea typeface="+mn-lt"/>
                <a:cs typeface="+mn-lt"/>
              </a:rPr>
              <a:t>df</a:t>
            </a:r>
            <a:r>
              <a:rPr lang="en-US" sz="2400" dirty="0">
                <a:ea typeface="+mn-lt"/>
                <a:cs typeface="+mn-lt"/>
              </a:rPr>
              <a:t>['price'] # Target variable</a:t>
            </a:r>
            <a:endParaRPr lang="en-US" dirty="0"/>
          </a:p>
          <a:p>
            <a:r>
              <a:rPr lang="en-US" sz="2400" dirty="0" err="1">
                <a:ea typeface="+mn-lt"/>
                <a:cs typeface="+mn-lt"/>
              </a:rPr>
              <a:t>X_train</a:t>
            </a:r>
            <a:r>
              <a:rPr lang="en-US" sz="2400" dirty="0">
                <a:ea typeface="+mn-lt"/>
                <a:cs typeface="+mn-lt"/>
              </a:rPr>
              <a:t>, </a:t>
            </a:r>
            <a:r>
              <a:rPr lang="en-US" sz="2400" dirty="0" err="1">
                <a:ea typeface="+mn-lt"/>
                <a:cs typeface="+mn-lt"/>
              </a:rPr>
              <a:t>X_test</a:t>
            </a:r>
            <a:r>
              <a:rPr lang="en-US" sz="2400" dirty="0">
                <a:ea typeface="+mn-lt"/>
                <a:cs typeface="+mn-lt"/>
              </a:rPr>
              <a:t>, </a:t>
            </a:r>
            <a:r>
              <a:rPr lang="en-US" sz="2400" dirty="0" err="1">
                <a:ea typeface="+mn-lt"/>
                <a:cs typeface="+mn-lt"/>
              </a:rPr>
              <a:t>y_train</a:t>
            </a:r>
            <a:r>
              <a:rPr lang="en-US" sz="2400" dirty="0">
                <a:ea typeface="+mn-lt"/>
                <a:cs typeface="+mn-lt"/>
              </a:rPr>
              <a:t>, </a:t>
            </a:r>
            <a:r>
              <a:rPr lang="en-US" sz="2400" dirty="0" err="1">
                <a:ea typeface="+mn-lt"/>
                <a:cs typeface="+mn-lt"/>
              </a:rPr>
              <a:t>y_test</a:t>
            </a:r>
            <a:r>
              <a:rPr lang="en-US" sz="2400" dirty="0">
                <a:ea typeface="+mn-lt"/>
                <a:cs typeface="+mn-lt"/>
              </a:rPr>
              <a:t> = </a:t>
            </a:r>
            <a:r>
              <a:rPr lang="en-US" sz="2400" dirty="0" err="1">
                <a:ea typeface="+mn-lt"/>
                <a:cs typeface="+mn-lt"/>
              </a:rPr>
              <a:t>train_test_split</a:t>
            </a:r>
            <a:r>
              <a:rPr lang="en-US" sz="2400" dirty="0">
                <a:ea typeface="+mn-lt"/>
                <a:cs typeface="+mn-lt"/>
              </a:rPr>
              <a:t>(X, y,</a:t>
            </a:r>
            <a:endParaRPr lang="en-US" dirty="0"/>
          </a:p>
          <a:p>
            <a:r>
              <a:rPr lang="en-US" sz="2400" dirty="0" err="1">
                <a:ea typeface="+mn-lt"/>
                <a:cs typeface="+mn-lt"/>
              </a:rPr>
              <a:t>test_size</a:t>
            </a:r>
            <a:r>
              <a:rPr lang="en-US" sz="2400" dirty="0">
                <a:ea typeface="+mn-lt"/>
                <a:cs typeface="+mn-lt"/>
              </a:rPr>
              <a:t>=0.2, </a:t>
            </a:r>
            <a:r>
              <a:rPr lang="en-US" sz="2400" dirty="0" err="1">
                <a:ea typeface="+mn-lt"/>
                <a:cs typeface="+mn-lt"/>
              </a:rPr>
              <a:t>random_state</a:t>
            </a:r>
            <a:r>
              <a:rPr lang="en-US" sz="2400" dirty="0">
                <a:ea typeface="+mn-lt"/>
                <a:cs typeface="+mn-lt"/>
              </a:rPr>
              <a:t>=42)</a:t>
            </a:r>
          </a:p>
          <a:p>
            <a:pPr marL="0" indent="0" algn="ctr">
              <a:buNone/>
            </a:pPr>
            <a:r>
              <a:rPr lang="en-US" sz="2400" b="1" u="sng" dirty="0">
                <a:ea typeface="+mn-lt"/>
                <a:cs typeface="+mn-lt"/>
              </a:rPr>
              <a:t>4.PERFORMING DIFFERENT ACTIVITIES LIKEFEATURE ENGINEERING, MODEL TRAINING,EVALUATION etc.,</a:t>
            </a:r>
          </a:p>
          <a:p>
            <a:pPr marL="0" indent="0">
              <a:buNone/>
            </a:pPr>
            <a:r>
              <a:rPr lang="en-US" sz="2400" b="1" dirty="0">
                <a:ea typeface="+mn-lt"/>
                <a:cs typeface="+mn-lt"/>
              </a:rPr>
              <a:t>1. Feature Engineering:</a:t>
            </a:r>
            <a:endParaRPr lang="en-US" b="1" dirty="0">
              <a:cs typeface="Calibri" panose="020F0502020204030204"/>
            </a:endParaRPr>
          </a:p>
          <a:p>
            <a:pPr marL="342900" indent="-342900"/>
            <a:r>
              <a:rPr lang="en-US" sz="2400" dirty="0">
                <a:ea typeface="+mn-lt"/>
                <a:cs typeface="+mn-lt"/>
              </a:rPr>
              <a:t> As mentioned earlier, feature engineering is crucial. It involves creating new features or transforming existing ones to provide  meaningful information for your model.</a:t>
            </a:r>
            <a:endParaRPr lang="en-US" dirty="0">
              <a:ea typeface="+mn-lt"/>
              <a:cs typeface="+mn-lt"/>
            </a:endParaRPr>
          </a:p>
          <a:p>
            <a:pPr marL="457200" indent="-457200"/>
            <a:endParaRPr lang="en-US" dirty="0">
              <a:cs typeface="Calibri" panose="020F0502020204030204"/>
            </a:endParaRPr>
          </a:p>
          <a:p>
            <a:pPr marL="0" indent="0">
              <a:buNone/>
            </a:pPr>
            <a:r>
              <a:rPr lang="en-US" sz="2400" b="1" dirty="0">
                <a:ea typeface="+mn-lt"/>
                <a:cs typeface="+mn-lt"/>
              </a:rPr>
              <a:t>2. Data Preprocessing &amp; </a:t>
            </a:r>
            <a:r>
              <a:rPr lang="en-US" sz="2400" b="1" dirty="0" err="1">
                <a:ea typeface="+mn-lt"/>
                <a:cs typeface="+mn-lt"/>
              </a:rPr>
              <a:t>Visualisation</a:t>
            </a:r>
            <a:r>
              <a:rPr lang="en-US" sz="2400" b="1" dirty="0">
                <a:ea typeface="+mn-lt"/>
                <a:cs typeface="+mn-lt"/>
              </a:rPr>
              <a:t>:</a:t>
            </a:r>
            <a:endParaRPr lang="en-US" b="1" dirty="0">
              <a:cs typeface="Calibri" panose="020F0502020204030204"/>
            </a:endParaRPr>
          </a:p>
          <a:p>
            <a:pPr marL="342900" indent="-342900"/>
            <a:r>
              <a:rPr lang="en-US" sz="2400" dirty="0">
                <a:ea typeface="+mn-lt"/>
                <a:cs typeface="+mn-lt"/>
              </a:rPr>
              <a:t>Continue data preprocessing by handling any remaining missing values or outliers based on insights from your data exploration</a:t>
            </a:r>
            <a:endParaRPr lang="en-US" dirty="0">
              <a:cs typeface="Calibri" panose="020F0502020204030204"/>
            </a:endParaRPr>
          </a:p>
          <a:p>
            <a:pPr marL="0" indent="0">
              <a:buNone/>
            </a:pPr>
            <a:endParaRPr lang="en-US" sz="2400" b="1" u="sng" dirty="0">
              <a:cs typeface="Calibri"/>
            </a:endParaRPr>
          </a:p>
        </p:txBody>
      </p:sp>
    </p:spTree>
    <p:extLst>
      <p:ext uri="{BB962C8B-B14F-4D97-AF65-F5344CB8AC3E}">
        <p14:creationId xmlns:p14="http://schemas.microsoft.com/office/powerpoint/2010/main" val="3111816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E16DB-9F05-039A-8E81-D29EAEDAE325}"/>
              </a:ext>
            </a:extLst>
          </p:cNvPr>
          <p:cNvSpPr>
            <a:spLocks noGrp="1"/>
          </p:cNvSpPr>
          <p:nvPr>
            <p:ph idx="1"/>
          </p:nvPr>
        </p:nvSpPr>
        <p:spPr>
          <a:xfrm>
            <a:off x="457200" y="443140"/>
            <a:ext cx="11288485" cy="6005965"/>
          </a:xfrm>
        </p:spPr>
        <p:txBody>
          <a:bodyPr vert="horz" lIns="91440" tIns="45720" rIns="91440" bIns="45720" rtlCol="0" anchor="t">
            <a:normAutofit fontScale="92500"/>
          </a:bodyPr>
          <a:lstStyle/>
          <a:p>
            <a:pPr marL="0" indent="0">
              <a:buNone/>
            </a:pPr>
            <a:r>
              <a:rPr lang="en-US" sz="2400" b="1" dirty="0">
                <a:ea typeface="+mn-lt"/>
                <a:cs typeface="+mn-lt"/>
              </a:rPr>
              <a:t>3. Data Exploration:</a:t>
            </a:r>
            <a:endParaRPr lang="en-US" sz="2400" b="1" dirty="0">
              <a:ea typeface="Calibri" panose="020F0502020204030204"/>
              <a:cs typeface="Calibri" panose="020F0502020204030204"/>
            </a:endParaRPr>
          </a:p>
          <a:p>
            <a:r>
              <a:rPr lang="en-US" sz="2400" dirty="0">
                <a:ea typeface="+mn-lt"/>
                <a:cs typeface="+mn-lt"/>
              </a:rPr>
              <a:t>Explore the dataset to understand its structure and contents. Check for the presence of missing values, outliers, and data types of each feature.</a:t>
            </a:r>
            <a:endParaRPr lang="en-US" sz="2400">
              <a:ea typeface="Calibri" panose="020F0502020204030204"/>
              <a:cs typeface="Calibri" panose="020F0502020204030204"/>
            </a:endParaRPr>
          </a:p>
          <a:p>
            <a:pPr marL="0" indent="0">
              <a:buNone/>
            </a:pPr>
            <a:r>
              <a:rPr lang="en-US" sz="2400" b="1" dirty="0">
                <a:ea typeface="+mn-lt"/>
                <a:cs typeface="+mn-lt"/>
              </a:rPr>
              <a:t>4. Data Cleaning:</a:t>
            </a:r>
            <a:endParaRPr lang="en-US" sz="2400" b="1" dirty="0">
              <a:ea typeface="Calibri" panose="020F0502020204030204"/>
              <a:cs typeface="Calibri" panose="020F0502020204030204"/>
            </a:endParaRPr>
          </a:p>
          <a:p>
            <a:r>
              <a:rPr lang="en-US" sz="2400" dirty="0">
                <a:ea typeface="+mn-lt"/>
                <a:cs typeface="+mn-lt"/>
              </a:rPr>
              <a:t>Handle missing values by either removing rows with missing data or imputing values based on the nature of the data.</a:t>
            </a:r>
          </a:p>
          <a:p>
            <a:pPr marL="0" indent="0">
              <a:buNone/>
            </a:pPr>
            <a:r>
              <a:rPr lang="en-US" sz="2400" b="1" dirty="0">
                <a:ea typeface="+mn-lt"/>
                <a:cs typeface="+mn-lt"/>
              </a:rPr>
              <a:t>5. Feature Selection:</a:t>
            </a:r>
            <a:endParaRPr lang="en-US" sz="2400" b="1" dirty="0">
              <a:ea typeface="Calibri" panose="020F0502020204030204"/>
              <a:cs typeface="Calibri" panose="020F0502020204030204"/>
            </a:endParaRPr>
          </a:p>
          <a:p>
            <a:r>
              <a:rPr lang="en-US" sz="2400" dirty="0">
                <a:ea typeface="+mn-lt"/>
                <a:cs typeface="+mn-lt"/>
              </a:rPr>
              <a:t>Identify relevant features for house price prediction. Features like the number of bedrooms, square footage, location, and amenities are often important.</a:t>
            </a:r>
          </a:p>
          <a:p>
            <a:pPr marL="0" indent="0">
              <a:buNone/>
            </a:pPr>
            <a:r>
              <a:rPr lang="en-US" sz="2400" b="1" dirty="0">
                <a:ea typeface="+mn-lt"/>
                <a:cs typeface="+mn-lt"/>
              </a:rPr>
              <a:t>6. Feature Engineering:</a:t>
            </a:r>
            <a:endParaRPr lang="en-US" sz="2400" b="1" dirty="0">
              <a:ea typeface="Calibri"/>
              <a:cs typeface="Calibri"/>
            </a:endParaRPr>
          </a:p>
          <a:p>
            <a:r>
              <a:rPr lang="en-US" sz="2400" dirty="0">
                <a:ea typeface="+mn-lt"/>
                <a:cs typeface="+mn-lt"/>
              </a:rPr>
              <a:t>Create new features or transform existing ones to capture additional information that may impact house prices. For example, </a:t>
            </a:r>
            <a:r>
              <a:rPr lang="en-US" sz="2400">
                <a:ea typeface="+mn-lt"/>
                <a:cs typeface="+mn-lt"/>
              </a:rPr>
              <a:t>you can</a:t>
            </a:r>
            <a:r>
              <a:rPr lang="en-US" sz="2400" dirty="0">
                <a:ea typeface="+mn-lt"/>
                <a:cs typeface="+mn-lt"/>
              </a:rPr>
              <a:t> calculate the price per square foot.</a:t>
            </a:r>
            <a:endParaRPr lang="en-US" dirty="0"/>
          </a:p>
          <a:p>
            <a:pPr marL="0" indent="0">
              <a:buNone/>
            </a:pPr>
            <a:r>
              <a:rPr lang="en-US" sz="2400" b="1" dirty="0">
                <a:ea typeface="+mn-lt"/>
                <a:cs typeface="+mn-lt"/>
              </a:rPr>
              <a:t>7. Data Encoding:</a:t>
            </a:r>
            <a:endParaRPr lang="en-US">
              <a:ea typeface="Calibri" panose="020F0502020204030204"/>
              <a:cs typeface="Calibri" panose="020F0502020204030204"/>
            </a:endParaRPr>
          </a:p>
          <a:p>
            <a:r>
              <a:rPr lang="en-US" sz="2400" dirty="0">
                <a:ea typeface="+mn-lt"/>
                <a:cs typeface="+mn-lt"/>
              </a:rPr>
              <a:t>Convert categorical variables (e.g., location) into numerical</a:t>
            </a:r>
            <a:endParaRPr lang="en-US" dirty="0"/>
          </a:p>
          <a:p>
            <a:r>
              <a:rPr lang="en-US" sz="2400" dirty="0">
                <a:ea typeface="+mn-lt"/>
                <a:cs typeface="+mn-lt"/>
              </a:rPr>
              <a:t>format using techniques like one-hot encoding.</a:t>
            </a:r>
            <a:endParaRPr lang="en-US" dirty="0"/>
          </a:p>
        </p:txBody>
      </p:sp>
    </p:spTree>
    <p:extLst>
      <p:ext uri="{BB962C8B-B14F-4D97-AF65-F5344CB8AC3E}">
        <p14:creationId xmlns:p14="http://schemas.microsoft.com/office/powerpoint/2010/main" val="1724617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494A1-084F-879D-7E2E-CCE6BF361664}"/>
              </a:ext>
            </a:extLst>
          </p:cNvPr>
          <p:cNvSpPr>
            <a:spLocks noGrp="1"/>
          </p:cNvSpPr>
          <p:nvPr>
            <p:ph idx="1"/>
          </p:nvPr>
        </p:nvSpPr>
        <p:spPr>
          <a:xfrm>
            <a:off x="555172" y="508454"/>
            <a:ext cx="11016342" cy="5897109"/>
          </a:xfrm>
        </p:spPr>
        <p:txBody>
          <a:bodyPr vert="horz" lIns="91440" tIns="45720" rIns="91440" bIns="45720" rtlCol="0" anchor="t">
            <a:normAutofit fontScale="77500" lnSpcReduction="20000"/>
          </a:bodyPr>
          <a:lstStyle/>
          <a:p>
            <a:pPr marL="0" indent="0">
              <a:buNone/>
            </a:pPr>
            <a:r>
              <a:rPr lang="en-US" sz="2000" b="1" u="sng" dirty="0">
                <a:solidFill>
                  <a:schemeClr val="accent4"/>
                </a:solidFill>
                <a:ea typeface="+mn-lt"/>
                <a:cs typeface="+mn-lt"/>
              </a:rPr>
              <a:t>Program:</a:t>
            </a:r>
            <a:endParaRPr lang="en-US" sz="2000" b="1" u="sng" dirty="0">
              <a:solidFill>
                <a:schemeClr val="accent4"/>
              </a:solidFill>
              <a:cs typeface="Calibri" panose="020F0502020204030204"/>
            </a:endParaRPr>
          </a:p>
          <a:p>
            <a:pPr marL="0" indent="0">
              <a:buNone/>
            </a:pPr>
            <a:r>
              <a:rPr lang="en-US" sz="2000" dirty="0">
                <a:ea typeface="+mn-lt"/>
                <a:cs typeface="+mn-lt"/>
              </a:rPr>
              <a:t>Importing Dependencies</a:t>
            </a:r>
            <a:endParaRPr lang="en-US" sz="2000" dirty="0">
              <a:cs typeface="Calibri" panose="020F0502020204030204"/>
            </a:endParaRPr>
          </a:p>
          <a:p>
            <a:pPr marL="0" indent="0">
              <a:buNone/>
            </a:pPr>
            <a:r>
              <a:rPr lang="en-US" sz="2000" dirty="0">
                <a:ea typeface="+mn-lt"/>
                <a:cs typeface="+mn-lt"/>
              </a:rPr>
              <a:t>import pandas as pd</a:t>
            </a:r>
            <a:endParaRPr lang="en-US" sz="2000" dirty="0">
              <a:cs typeface="Calibri" panose="020F0502020204030204"/>
            </a:endParaRPr>
          </a:p>
          <a:p>
            <a:pPr marL="0" indent="0">
              <a:buNone/>
            </a:pPr>
            <a:r>
              <a:rPr lang="en-US" sz="2000" dirty="0">
                <a:ea typeface="+mn-lt"/>
                <a:cs typeface="+mn-lt"/>
              </a:rPr>
              <a:t>import </a:t>
            </a:r>
            <a:r>
              <a:rPr lang="en-US" sz="2000" dirty="0" err="1">
                <a:ea typeface="+mn-lt"/>
                <a:cs typeface="+mn-lt"/>
              </a:rPr>
              <a:t>numpy</a:t>
            </a:r>
            <a:r>
              <a:rPr lang="en-US" sz="2000" dirty="0">
                <a:ea typeface="+mn-lt"/>
                <a:cs typeface="+mn-lt"/>
              </a:rPr>
              <a:t> as np</a:t>
            </a:r>
            <a:endParaRPr lang="en-US" sz="2000" dirty="0">
              <a:cs typeface="Calibri" panose="020F0502020204030204"/>
            </a:endParaRPr>
          </a:p>
          <a:p>
            <a:pPr marL="0" indent="0">
              <a:buNone/>
            </a:pPr>
            <a:r>
              <a:rPr lang="en-US" sz="2000" dirty="0">
                <a:ea typeface="+mn-lt"/>
                <a:cs typeface="+mn-lt"/>
              </a:rPr>
              <a:t>import seaborn as </a:t>
            </a:r>
            <a:r>
              <a:rPr lang="en-US" sz="2000" dirty="0" err="1">
                <a:ea typeface="+mn-lt"/>
                <a:cs typeface="+mn-lt"/>
              </a:rPr>
              <a:t>sns</a:t>
            </a:r>
            <a:endParaRPr lang="en-US" sz="2000" dirty="0" err="1">
              <a:cs typeface="Calibri" panose="020F0502020204030204"/>
            </a:endParaRPr>
          </a:p>
          <a:p>
            <a:pPr marL="0" indent="0">
              <a:buNone/>
            </a:pPr>
            <a:r>
              <a:rPr lang="en-US" sz="2000" dirty="0">
                <a:ea typeface="+mn-lt"/>
                <a:cs typeface="+mn-lt"/>
              </a:rPr>
              <a:t>import </a:t>
            </a:r>
            <a:r>
              <a:rPr lang="en-US" sz="2000" dirty="0" err="1">
                <a:ea typeface="+mn-lt"/>
                <a:cs typeface="+mn-lt"/>
              </a:rPr>
              <a:t>matplotlib.pyplot</a:t>
            </a:r>
            <a:r>
              <a:rPr lang="en-US" sz="2000" dirty="0">
                <a:ea typeface="+mn-lt"/>
                <a:cs typeface="+mn-lt"/>
              </a:rPr>
              <a:t> as </a:t>
            </a:r>
            <a:r>
              <a:rPr lang="en-US" sz="2000" dirty="0" err="1">
                <a:ea typeface="+mn-lt"/>
                <a:cs typeface="+mn-lt"/>
              </a:rPr>
              <a:t>plt</a:t>
            </a:r>
            <a:endParaRPr lang="en-US" sz="2000" dirty="0" err="1">
              <a:cs typeface="Calibri" panose="020F0502020204030204"/>
            </a:endParaRPr>
          </a:p>
          <a:p>
            <a:pPr marL="0" indent="0">
              <a:buNone/>
            </a:pPr>
            <a:r>
              <a:rPr lang="en-US" sz="2000" dirty="0">
                <a:ea typeface="+mn-lt"/>
                <a:cs typeface="+mn-lt"/>
              </a:rPr>
              <a:t>from </a:t>
            </a:r>
            <a:r>
              <a:rPr lang="en-US" sz="2000" dirty="0" err="1">
                <a:ea typeface="+mn-lt"/>
                <a:cs typeface="+mn-lt"/>
              </a:rPr>
              <a:t>sklearn.model_selection</a:t>
            </a:r>
            <a:r>
              <a:rPr lang="en-US" sz="2000" dirty="0">
                <a:ea typeface="+mn-lt"/>
                <a:cs typeface="+mn-lt"/>
              </a:rPr>
              <a:t> import </a:t>
            </a:r>
            <a:r>
              <a:rPr lang="en-US" sz="2000" dirty="0" err="1">
                <a:ea typeface="+mn-lt"/>
                <a:cs typeface="+mn-lt"/>
              </a:rPr>
              <a:t>train_test_split</a:t>
            </a:r>
            <a:endParaRPr lang="en-US" sz="2000" dirty="0" err="1">
              <a:cs typeface="Calibri" panose="020F0502020204030204"/>
            </a:endParaRPr>
          </a:p>
          <a:p>
            <a:pPr marL="0" indent="0">
              <a:buNone/>
            </a:pPr>
            <a:r>
              <a:rPr lang="en-US" sz="2000" dirty="0">
                <a:ea typeface="+mn-lt"/>
                <a:cs typeface="+mn-lt"/>
              </a:rPr>
              <a:t>from </a:t>
            </a:r>
            <a:r>
              <a:rPr lang="en-US" sz="2000" dirty="0" err="1">
                <a:ea typeface="+mn-lt"/>
                <a:cs typeface="+mn-lt"/>
              </a:rPr>
              <a:t>sklearn.preprocessing</a:t>
            </a:r>
            <a:r>
              <a:rPr lang="en-US" sz="2000" dirty="0">
                <a:ea typeface="+mn-lt"/>
                <a:cs typeface="+mn-lt"/>
              </a:rPr>
              <a:t> import </a:t>
            </a:r>
            <a:r>
              <a:rPr lang="en-US" sz="2000" dirty="0" err="1">
                <a:ea typeface="+mn-lt"/>
                <a:cs typeface="+mn-lt"/>
              </a:rPr>
              <a:t>StandardScaler</a:t>
            </a:r>
            <a:endParaRPr lang="en-US" sz="2000" dirty="0" err="1">
              <a:cs typeface="Calibri" panose="020F0502020204030204"/>
            </a:endParaRPr>
          </a:p>
          <a:p>
            <a:pPr marL="0" indent="0">
              <a:buNone/>
            </a:pPr>
            <a:r>
              <a:rPr lang="en-US" sz="2000" dirty="0">
                <a:ea typeface="+mn-lt"/>
                <a:cs typeface="+mn-lt"/>
              </a:rPr>
              <a:t>from </a:t>
            </a:r>
            <a:r>
              <a:rPr lang="en-US" sz="2000" dirty="0" err="1">
                <a:ea typeface="+mn-lt"/>
                <a:cs typeface="+mn-lt"/>
              </a:rPr>
              <a:t>sklearn.metrics</a:t>
            </a:r>
            <a:r>
              <a:rPr lang="en-US" sz="2000" dirty="0">
                <a:ea typeface="+mn-lt"/>
                <a:cs typeface="+mn-lt"/>
              </a:rPr>
              <a:t> import r2_score,</a:t>
            </a:r>
            <a:endParaRPr lang="en-US" sz="2000" dirty="0">
              <a:cs typeface="Calibri" panose="020F0502020204030204"/>
            </a:endParaRPr>
          </a:p>
          <a:p>
            <a:pPr marL="0" indent="0">
              <a:buNone/>
            </a:pPr>
            <a:r>
              <a:rPr lang="en-US" sz="2000" err="1">
                <a:ea typeface="+mn-lt"/>
                <a:cs typeface="+mn-lt"/>
              </a:rPr>
              <a:t>mean_absolute_error,mean_squared_error</a:t>
            </a:r>
            <a:endParaRPr lang="en-US" sz="2000" err="1">
              <a:cs typeface="Calibri" panose="020F0502020204030204"/>
            </a:endParaRPr>
          </a:p>
          <a:p>
            <a:pPr marL="0" indent="0">
              <a:buNone/>
            </a:pPr>
            <a:r>
              <a:rPr lang="en-US" sz="2000" dirty="0">
                <a:ea typeface="+mn-lt"/>
                <a:cs typeface="+mn-lt"/>
              </a:rPr>
              <a:t>from </a:t>
            </a:r>
            <a:r>
              <a:rPr lang="en-US" sz="2000" dirty="0" err="1">
                <a:ea typeface="+mn-lt"/>
                <a:cs typeface="+mn-lt"/>
              </a:rPr>
              <a:t>sklearn.linear_model</a:t>
            </a:r>
            <a:r>
              <a:rPr lang="en-US" sz="2000" dirty="0">
                <a:ea typeface="+mn-lt"/>
                <a:cs typeface="+mn-lt"/>
              </a:rPr>
              <a:t> import </a:t>
            </a:r>
            <a:r>
              <a:rPr lang="en-US" sz="2000" dirty="0" err="1">
                <a:ea typeface="+mn-lt"/>
                <a:cs typeface="+mn-lt"/>
              </a:rPr>
              <a:t>LinearRegression</a:t>
            </a:r>
            <a:endParaRPr lang="en-US" sz="2000" dirty="0" err="1">
              <a:cs typeface="Calibri" panose="020F0502020204030204"/>
            </a:endParaRPr>
          </a:p>
          <a:p>
            <a:pPr marL="0" indent="0">
              <a:buNone/>
            </a:pPr>
            <a:r>
              <a:rPr lang="en-US" sz="2000" dirty="0">
                <a:ea typeface="+mn-lt"/>
                <a:cs typeface="+mn-lt"/>
              </a:rPr>
              <a:t>from </a:t>
            </a:r>
            <a:r>
              <a:rPr lang="en-US" sz="2000" err="1">
                <a:ea typeface="+mn-lt"/>
                <a:cs typeface="+mn-lt"/>
              </a:rPr>
              <a:t>sklearn.linear_model</a:t>
            </a:r>
            <a:r>
              <a:rPr lang="en-US" sz="2000" dirty="0">
                <a:ea typeface="+mn-lt"/>
                <a:cs typeface="+mn-lt"/>
              </a:rPr>
              <a:t> import Lasso</a:t>
            </a:r>
          </a:p>
          <a:p>
            <a:pPr>
              <a:buNone/>
            </a:pPr>
            <a:r>
              <a:rPr lang="en-US" sz="2000" dirty="0">
                <a:ea typeface="+mn-lt"/>
                <a:cs typeface="+mn-lt"/>
              </a:rPr>
              <a:t>from </a:t>
            </a:r>
            <a:r>
              <a:rPr lang="en-US" sz="2000" dirty="0" err="1">
                <a:ea typeface="+mn-lt"/>
                <a:cs typeface="+mn-lt"/>
              </a:rPr>
              <a:t>sklearn.ensemble</a:t>
            </a:r>
            <a:r>
              <a:rPr lang="en-US" sz="2000" dirty="0">
                <a:ea typeface="+mn-lt"/>
                <a:cs typeface="+mn-lt"/>
              </a:rPr>
              <a:t> import </a:t>
            </a:r>
            <a:r>
              <a:rPr lang="en-US" sz="2000" dirty="0" err="1">
                <a:ea typeface="+mn-lt"/>
                <a:cs typeface="+mn-lt"/>
              </a:rPr>
              <a:t>RandomForestRegressor</a:t>
            </a:r>
            <a:endParaRPr lang="en-US" dirty="0" err="1"/>
          </a:p>
          <a:p>
            <a:pPr>
              <a:buNone/>
            </a:pPr>
            <a:r>
              <a:rPr lang="en-US" sz="2000" dirty="0">
                <a:ea typeface="+mn-lt"/>
                <a:cs typeface="+mn-lt"/>
              </a:rPr>
              <a:t>from </a:t>
            </a:r>
            <a:r>
              <a:rPr lang="en-US" sz="2000" dirty="0" err="1">
                <a:ea typeface="+mn-lt"/>
                <a:cs typeface="+mn-lt"/>
              </a:rPr>
              <a:t>sklearn.svm</a:t>
            </a:r>
            <a:r>
              <a:rPr lang="en-US" sz="2000" dirty="0">
                <a:ea typeface="+mn-lt"/>
                <a:cs typeface="+mn-lt"/>
              </a:rPr>
              <a:t> import SVR</a:t>
            </a:r>
            <a:endParaRPr lang="en-US" dirty="0"/>
          </a:p>
          <a:p>
            <a:pPr>
              <a:buNone/>
            </a:pPr>
            <a:r>
              <a:rPr lang="en-US" sz="2000" dirty="0">
                <a:ea typeface="+mn-lt"/>
                <a:cs typeface="+mn-lt"/>
              </a:rPr>
              <a:t>import </a:t>
            </a:r>
            <a:r>
              <a:rPr lang="en-US" sz="2000" dirty="0" err="1">
                <a:ea typeface="+mn-lt"/>
                <a:cs typeface="+mn-lt"/>
              </a:rPr>
              <a:t>xgboost</a:t>
            </a:r>
            <a:r>
              <a:rPr lang="en-US" sz="2000" dirty="0">
                <a:ea typeface="+mn-lt"/>
                <a:cs typeface="+mn-lt"/>
              </a:rPr>
              <a:t> as </a:t>
            </a:r>
            <a:r>
              <a:rPr lang="en-US" sz="2000" dirty="0" err="1">
                <a:ea typeface="+mn-lt"/>
                <a:cs typeface="+mn-lt"/>
              </a:rPr>
              <a:t>xg</a:t>
            </a:r>
            <a:endParaRPr lang="en-US" dirty="0" err="1"/>
          </a:p>
          <a:p>
            <a:pPr>
              <a:buNone/>
            </a:pPr>
            <a:r>
              <a:rPr lang="en-US" sz="2000" dirty="0">
                <a:ea typeface="+mn-lt"/>
                <a:cs typeface="+mn-lt"/>
              </a:rPr>
              <a:t>%matplotlib inline</a:t>
            </a:r>
            <a:endParaRPr lang="en-US" dirty="0"/>
          </a:p>
          <a:p>
            <a:pPr>
              <a:buNone/>
            </a:pPr>
            <a:r>
              <a:rPr lang="en-US" sz="2000" dirty="0">
                <a:ea typeface="+mn-lt"/>
                <a:cs typeface="+mn-lt"/>
              </a:rPr>
              <a:t>import warnings</a:t>
            </a:r>
            <a:endParaRPr lang="en-US" dirty="0"/>
          </a:p>
          <a:p>
            <a:pPr>
              <a:buNone/>
            </a:pPr>
            <a:r>
              <a:rPr lang="en-US" sz="2000" dirty="0" err="1">
                <a:ea typeface="+mn-lt"/>
                <a:cs typeface="+mn-lt"/>
              </a:rPr>
              <a:t>warnings.filterwarnings</a:t>
            </a:r>
            <a:r>
              <a:rPr lang="en-US" sz="2000" dirty="0">
                <a:ea typeface="+mn-lt"/>
                <a:cs typeface="+mn-lt"/>
              </a:rPr>
              <a:t>("ignore")</a:t>
            </a:r>
            <a:endParaRPr lang="en-US" dirty="0"/>
          </a:p>
          <a:p>
            <a:pPr>
              <a:buNone/>
            </a:pPr>
            <a:r>
              <a:rPr lang="en-US" sz="2000" dirty="0">
                <a:ea typeface="+mn-lt"/>
                <a:cs typeface="+mn-lt"/>
              </a:rPr>
              <a:t>/opt/</a:t>
            </a:r>
            <a:r>
              <a:rPr lang="en-US" sz="2000" dirty="0" err="1">
                <a:ea typeface="+mn-lt"/>
                <a:cs typeface="+mn-lt"/>
              </a:rPr>
              <a:t>conda</a:t>
            </a:r>
            <a:r>
              <a:rPr lang="en-US" sz="2000" dirty="0">
                <a:ea typeface="+mn-lt"/>
                <a:cs typeface="+mn-lt"/>
              </a:rPr>
              <a:t>/lib/python3.10/site-packages/</a:t>
            </a:r>
            <a:r>
              <a:rPr lang="en-US" sz="2000" dirty="0" err="1">
                <a:ea typeface="+mn-lt"/>
                <a:cs typeface="+mn-lt"/>
              </a:rPr>
              <a:t>scipy</a:t>
            </a:r>
            <a:r>
              <a:rPr lang="en-US" sz="2000" dirty="0">
                <a:ea typeface="+mn-lt"/>
                <a:cs typeface="+mn-lt"/>
              </a:rPr>
              <a:t>/_init_.py:146:</a:t>
            </a:r>
            <a:endParaRPr lang="en-US" dirty="0"/>
          </a:p>
          <a:p>
            <a:pPr>
              <a:buNone/>
            </a:pPr>
            <a:r>
              <a:rPr lang="en-US" sz="2000" dirty="0" err="1">
                <a:ea typeface="+mn-lt"/>
                <a:cs typeface="+mn-lt"/>
              </a:rPr>
              <a:t>UserWarning</a:t>
            </a:r>
            <a:r>
              <a:rPr lang="en-US" sz="2000" dirty="0">
                <a:ea typeface="+mn-lt"/>
                <a:cs typeface="+mn-lt"/>
              </a:rPr>
              <a:t>: A NumPy version &gt;=1.16.5 and &lt;1.23.0 is </a:t>
            </a:r>
            <a:r>
              <a:rPr lang="en-US" sz="2000" dirty="0" err="1">
                <a:ea typeface="+mn-lt"/>
                <a:cs typeface="+mn-lt"/>
              </a:rPr>
              <a:t>requiredfor</a:t>
            </a:r>
            <a:r>
              <a:rPr lang="en-US" sz="2000" dirty="0">
                <a:ea typeface="+mn-lt"/>
                <a:cs typeface="+mn-lt"/>
              </a:rPr>
              <a:t> this version of SciPy (detected version 1.23.5</a:t>
            </a:r>
            <a:endParaRPr lang="en-US" dirty="0"/>
          </a:p>
          <a:p>
            <a:pPr>
              <a:buNone/>
            </a:pPr>
            <a:r>
              <a:rPr lang="en-US" sz="2000" dirty="0" err="1">
                <a:ea typeface="+mn-lt"/>
                <a:cs typeface="+mn-lt"/>
              </a:rPr>
              <a:t>warnings.warn</a:t>
            </a:r>
            <a:r>
              <a:rPr lang="en-US" sz="2000" dirty="0">
                <a:ea typeface="+mn-lt"/>
                <a:cs typeface="+mn-lt"/>
              </a:rPr>
              <a:t>(</a:t>
            </a:r>
            <a:r>
              <a:rPr lang="en-US" sz="2000" dirty="0" err="1">
                <a:ea typeface="+mn-lt"/>
                <a:cs typeface="+mn-lt"/>
              </a:rPr>
              <a:t>f"A</a:t>
            </a:r>
            <a:r>
              <a:rPr lang="en-US" sz="2000" dirty="0">
                <a:ea typeface="+mn-lt"/>
                <a:cs typeface="+mn-lt"/>
              </a:rPr>
              <a:t> NumPy version &gt;={</a:t>
            </a:r>
            <a:r>
              <a:rPr lang="en-US" sz="2000" dirty="0" err="1">
                <a:ea typeface="+mn-lt"/>
                <a:cs typeface="+mn-lt"/>
              </a:rPr>
              <a:t>np_minversion</a:t>
            </a:r>
            <a:r>
              <a:rPr lang="en-US" sz="2000" dirty="0">
                <a:ea typeface="+mn-lt"/>
                <a:cs typeface="+mn-lt"/>
              </a:rPr>
              <a:t>} and&lt;{</a:t>
            </a:r>
            <a:r>
              <a:rPr lang="en-US" sz="2000" dirty="0" err="1">
                <a:ea typeface="+mn-lt"/>
                <a:cs typeface="+mn-lt"/>
              </a:rPr>
              <a:t>np_maxversion</a:t>
            </a:r>
            <a:r>
              <a:rPr lang="en-US" sz="2000" dirty="0">
                <a:ea typeface="+mn-lt"/>
                <a:cs typeface="+mn-lt"/>
              </a:rPr>
              <a:t>}"</a:t>
            </a:r>
            <a:endParaRPr lang="en-US" dirty="0"/>
          </a:p>
          <a:p>
            <a:pPr>
              <a:buNone/>
            </a:pPr>
            <a:r>
              <a:rPr lang="en-US" sz="2000" dirty="0">
                <a:ea typeface="+mn-lt"/>
                <a:cs typeface="+mn-lt"/>
              </a:rPr>
              <a:t>Loading Dataset</a:t>
            </a:r>
            <a:endParaRPr lang="en-US" dirty="0"/>
          </a:p>
          <a:p>
            <a:pPr marL="0" indent="0">
              <a:buNone/>
            </a:pPr>
            <a:r>
              <a:rPr lang="en-US" sz="2000" dirty="0">
                <a:ea typeface="+mn-lt"/>
                <a:cs typeface="+mn-lt"/>
              </a:rPr>
              <a:t>dataset = </a:t>
            </a:r>
            <a:r>
              <a:rPr lang="en-US" sz="2000" dirty="0" err="1">
                <a:ea typeface="+mn-lt"/>
                <a:cs typeface="+mn-lt"/>
              </a:rPr>
              <a:t>pd.read_csv</a:t>
            </a:r>
            <a:r>
              <a:rPr lang="en-US" sz="2000" dirty="0">
                <a:ea typeface="+mn-lt"/>
                <a:cs typeface="+mn-lt"/>
              </a:rPr>
              <a:t>('E:/USA_Housing.csv')</a:t>
            </a:r>
            <a:endParaRPr lang="en-US" dirty="0"/>
          </a:p>
        </p:txBody>
      </p:sp>
    </p:spTree>
    <p:extLst>
      <p:ext uri="{BB962C8B-B14F-4D97-AF65-F5344CB8AC3E}">
        <p14:creationId xmlns:p14="http://schemas.microsoft.com/office/powerpoint/2010/main" val="404592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3C1049-09CA-FB0A-8C5E-EBF8BF886CC4}"/>
              </a:ext>
            </a:extLst>
          </p:cNvPr>
          <p:cNvSpPr>
            <a:spLocks noGrp="1"/>
          </p:cNvSpPr>
          <p:nvPr>
            <p:ph idx="1"/>
          </p:nvPr>
        </p:nvSpPr>
        <p:spPr>
          <a:xfrm>
            <a:off x="609600" y="519340"/>
            <a:ext cx="11005457" cy="5766480"/>
          </a:xfrm>
        </p:spPr>
        <p:txBody>
          <a:bodyPr vert="horz" lIns="91440" tIns="45720" rIns="91440" bIns="45720" rtlCol="0" anchor="t">
            <a:normAutofit/>
          </a:bodyPr>
          <a:lstStyle/>
          <a:p>
            <a:pPr marL="0" indent="0">
              <a:buNone/>
            </a:pPr>
            <a:endParaRPr lang="en-US">
              <a:cs typeface="Calibri" panose="020F0502020204030204"/>
            </a:endParaRPr>
          </a:p>
          <a:p>
            <a:pPr marL="0" indent="0">
              <a:buNone/>
            </a:pPr>
            <a:r>
              <a:rPr lang="en-US" b="1" dirty="0">
                <a:solidFill>
                  <a:schemeClr val="accent4"/>
                </a:solidFill>
                <a:ea typeface="+mn-lt"/>
                <a:cs typeface="+mn-lt"/>
              </a:rPr>
              <a:t>   </a:t>
            </a:r>
            <a:r>
              <a:rPr lang="en-US" sz="2000" b="1" dirty="0">
                <a:solidFill>
                  <a:schemeClr val="accent4"/>
                </a:solidFill>
                <a:ea typeface="+mn-lt"/>
                <a:cs typeface="+mn-lt"/>
              </a:rPr>
              <a:t>             </a:t>
            </a:r>
            <a:r>
              <a:rPr lang="en-US" sz="2000" b="1" u="sng" dirty="0">
                <a:solidFill>
                  <a:schemeClr val="accent4"/>
                </a:solidFill>
                <a:ea typeface="+mn-lt"/>
                <a:cs typeface="+mn-lt"/>
              </a:rPr>
              <a:t>Model 1 - Linear Regression</a:t>
            </a:r>
            <a:endParaRPr lang="en-US" sz="2000" b="1" u="sng" dirty="0">
              <a:solidFill>
                <a:schemeClr val="accent4"/>
              </a:solidFill>
              <a:cs typeface="Calibri" panose="020F0502020204030204"/>
            </a:endParaRPr>
          </a:p>
          <a:p>
            <a:pPr marL="0" indent="0">
              <a:buNone/>
            </a:pPr>
            <a:r>
              <a:rPr lang="en-US" sz="2000" dirty="0">
                <a:ea typeface="+mn-lt"/>
                <a:cs typeface="+mn-lt"/>
              </a:rPr>
              <a:t>In [1]:</a:t>
            </a:r>
            <a:endParaRPr lang="en-US" sz="2000" dirty="0">
              <a:cs typeface="Calibri" panose="020F0502020204030204"/>
            </a:endParaRPr>
          </a:p>
          <a:p>
            <a:pPr marL="0" indent="0">
              <a:buNone/>
            </a:pPr>
            <a:r>
              <a:rPr lang="en-US" sz="2000" dirty="0" err="1">
                <a:ea typeface="+mn-lt"/>
                <a:cs typeface="+mn-lt"/>
              </a:rPr>
              <a:t>model_lr</a:t>
            </a:r>
            <a:r>
              <a:rPr lang="en-US" sz="2000" dirty="0">
                <a:ea typeface="+mn-lt"/>
                <a:cs typeface="+mn-lt"/>
              </a:rPr>
              <a:t>=</a:t>
            </a:r>
            <a:r>
              <a:rPr lang="en-US" sz="2000" dirty="0" err="1">
                <a:ea typeface="+mn-lt"/>
                <a:cs typeface="+mn-lt"/>
              </a:rPr>
              <a:t>LinearRegression</a:t>
            </a:r>
            <a:r>
              <a:rPr lang="en-US" sz="2000" dirty="0">
                <a:ea typeface="+mn-lt"/>
                <a:cs typeface="+mn-lt"/>
              </a:rPr>
              <a:t>()</a:t>
            </a:r>
            <a:endParaRPr lang="en-US" sz="2000" dirty="0">
              <a:cs typeface="Calibri" panose="020F0502020204030204"/>
            </a:endParaRPr>
          </a:p>
          <a:p>
            <a:pPr marL="0" indent="0">
              <a:buNone/>
            </a:pPr>
            <a:r>
              <a:rPr lang="en-US" sz="2000" dirty="0">
                <a:ea typeface="+mn-lt"/>
                <a:cs typeface="+mn-lt"/>
              </a:rPr>
              <a:t>In [2]:</a:t>
            </a:r>
            <a:endParaRPr lang="en-US" sz="2000" dirty="0">
              <a:cs typeface="Calibri" panose="020F0502020204030204"/>
            </a:endParaRPr>
          </a:p>
          <a:p>
            <a:pPr marL="0" indent="0">
              <a:buNone/>
            </a:pPr>
            <a:r>
              <a:rPr lang="en-US" sz="2000" err="1">
                <a:ea typeface="+mn-lt"/>
                <a:cs typeface="+mn-lt"/>
              </a:rPr>
              <a:t>model_lr.fit</a:t>
            </a:r>
            <a:r>
              <a:rPr lang="en-US" sz="2000" dirty="0">
                <a:ea typeface="+mn-lt"/>
                <a:cs typeface="+mn-lt"/>
              </a:rPr>
              <a:t>(</a:t>
            </a:r>
            <a:r>
              <a:rPr lang="en-US" sz="2000" err="1">
                <a:ea typeface="+mn-lt"/>
                <a:cs typeface="+mn-lt"/>
              </a:rPr>
              <a:t>X_train_scal</a:t>
            </a:r>
            <a:r>
              <a:rPr lang="en-US" sz="2000" dirty="0">
                <a:ea typeface="+mn-lt"/>
                <a:cs typeface="+mn-lt"/>
              </a:rPr>
              <a:t>, </a:t>
            </a:r>
            <a:r>
              <a:rPr lang="en-US" sz="2000" err="1">
                <a:ea typeface="+mn-lt"/>
                <a:cs typeface="+mn-lt"/>
              </a:rPr>
              <a:t>Y_train</a:t>
            </a:r>
            <a:r>
              <a:rPr lang="en-US" sz="2000" dirty="0">
                <a:ea typeface="+mn-lt"/>
                <a:cs typeface="+mn-lt"/>
              </a:rPr>
              <a:t>)</a:t>
            </a:r>
          </a:p>
          <a:p>
            <a:pPr>
              <a:buNone/>
            </a:pPr>
            <a:r>
              <a:rPr lang="en-US" sz="2000" dirty="0">
                <a:ea typeface="+mn-lt"/>
                <a:cs typeface="+mn-lt"/>
              </a:rPr>
              <a:t>Out[2]:  </a:t>
            </a:r>
            <a:endParaRPr lang="en-US" sz="2000" dirty="0">
              <a:cs typeface="Calibri"/>
            </a:endParaRPr>
          </a:p>
          <a:p>
            <a:pPr>
              <a:buNone/>
            </a:pPr>
            <a:endParaRPr lang="en-US" sz="2000" dirty="0">
              <a:ea typeface="+mn-lt"/>
              <a:cs typeface="+mn-lt"/>
            </a:endParaRPr>
          </a:p>
          <a:p>
            <a:pPr>
              <a:buNone/>
            </a:pPr>
            <a:endParaRPr lang="en-US" sz="2000" dirty="0">
              <a:ea typeface="+mn-lt"/>
              <a:cs typeface="+mn-lt"/>
            </a:endParaRPr>
          </a:p>
          <a:p>
            <a:pPr>
              <a:buNone/>
            </a:pPr>
            <a:endParaRPr lang="en-US" sz="2000" dirty="0">
              <a:ea typeface="+mn-lt"/>
              <a:cs typeface="+mn-lt"/>
            </a:endParaRPr>
          </a:p>
          <a:p>
            <a:pPr>
              <a:buNone/>
            </a:pPr>
            <a:endParaRPr lang="en-US" sz="2000" dirty="0">
              <a:ea typeface="+mn-lt"/>
              <a:cs typeface="+mn-lt"/>
            </a:endParaRPr>
          </a:p>
          <a:p>
            <a:pPr>
              <a:buNone/>
            </a:pPr>
            <a:r>
              <a:rPr lang="en-US" sz="2000" dirty="0">
                <a:ea typeface="+mn-lt"/>
                <a:cs typeface="+mn-lt"/>
              </a:rPr>
              <a:t>Predicting Prices</a:t>
            </a:r>
            <a:endParaRPr lang="en-US" sz="2000" dirty="0">
              <a:cs typeface="Calibri"/>
            </a:endParaRPr>
          </a:p>
          <a:p>
            <a:pPr>
              <a:buNone/>
            </a:pPr>
            <a:r>
              <a:rPr lang="en-US" sz="2000" dirty="0">
                <a:ea typeface="+mn-lt"/>
                <a:cs typeface="+mn-lt"/>
              </a:rPr>
              <a:t>In [3]:</a:t>
            </a:r>
            <a:endParaRPr lang="en-US" sz="2000" dirty="0">
              <a:cs typeface="Calibri"/>
            </a:endParaRPr>
          </a:p>
          <a:p>
            <a:pPr marL="0" indent="0">
              <a:buNone/>
            </a:pPr>
            <a:r>
              <a:rPr lang="en-US" sz="2000" dirty="0">
                <a:ea typeface="+mn-lt"/>
                <a:cs typeface="+mn-lt"/>
              </a:rPr>
              <a:t>Prediction1 = </a:t>
            </a:r>
            <a:r>
              <a:rPr lang="en-US" sz="2000" err="1">
                <a:ea typeface="+mn-lt"/>
                <a:cs typeface="+mn-lt"/>
              </a:rPr>
              <a:t>model_lr.predict</a:t>
            </a:r>
            <a:r>
              <a:rPr lang="en-US" sz="2000" dirty="0">
                <a:ea typeface="+mn-lt"/>
                <a:cs typeface="+mn-lt"/>
              </a:rPr>
              <a:t>(</a:t>
            </a:r>
            <a:r>
              <a:rPr lang="en-US" sz="2000" err="1">
                <a:ea typeface="+mn-lt"/>
                <a:cs typeface="+mn-lt"/>
              </a:rPr>
              <a:t>X_test_scal</a:t>
            </a:r>
            <a:r>
              <a:rPr lang="en-US" sz="2000" dirty="0">
                <a:ea typeface="+mn-lt"/>
                <a:cs typeface="+mn-lt"/>
              </a:rPr>
              <a:t>)</a:t>
            </a:r>
            <a:endParaRPr lang="en-US" sz="2000" dirty="0">
              <a:cs typeface="Calibri"/>
            </a:endParaRPr>
          </a:p>
        </p:txBody>
      </p:sp>
      <p:pic>
        <p:nvPicPr>
          <p:cNvPr id="4" name="Picture 3"/>
          <p:cNvPicPr/>
          <p:nvPr/>
        </p:nvPicPr>
        <p:blipFill>
          <a:blip r:embed="rId2" cstate="print"/>
          <a:srcRect/>
          <a:stretch>
            <a:fillRect/>
          </a:stretch>
        </p:blipFill>
        <p:spPr bwMode="auto">
          <a:xfrm>
            <a:off x="741521" y="3537109"/>
            <a:ext cx="2616518" cy="1109663"/>
          </a:xfrm>
          <a:prstGeom prst="rect">
            <a:avLst/>
          </a:prstGeom>
          <a:noFill/>
          <a:ln w="9525">
            <a:noFill/>
            <a:miter lim="800000"/>
            <a:headEnd/>
            <a:tailEnd/>
          </a:ln>
        </p:spPr>
      </p:pic>
    </p:spTree>
    <p:extLst>
      <p:ext uri="{BB962C8B-B14F-4D97-AF65-F5344CB8AC3E}">
        <p14:creationId xmlns:p14="http://schemas.microsoft.com/office/powerpoint/2010/main" val="260621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41E50-20E9-4B34-AFBA-01BAD1890761}"/>
              </a:ext>
            </a:extLst>
          </p:cNvPr>
          <p:cNvSpPr>
            <a:spLocks noGrp="1"/>
          </p:cNvSpPr>
          <p:nvPr>
            <p:ph idx="1"/>
          </p:nvPr>
        </p:nvSpPr>
        <p:spPr>
          <a:xfrm>
            <a:off x="489858" y="464911"/>
            <a:ext cx="11234056" cy="5929766"/>
          </a:xfrm>
        </p:spPr>
        <p:txBody>
          <a:bodyPr vert="horz" lIns="91440" tIns="45720" rIns="91440" bIns="45720" rtlCol="0" anchor="t">
            <a:normAutofit fontScale="92500" lnSpcReduction="10000"/>
          </a:bodyPr>
          <a:lstStyle/>
          <a:p>
            <a:pPr marL="0" indent="0">
              <a:buNone/>
            </a:pPr>
            <a:r>
              <a:rPr lang="en-US" sz="2400" b="1" dirty="0">
                <a:ea typeface="+mn-lt"/>
                <a:cs typeface="+mn-lt"/>
              </a:rPr>
              <a:t>4. Model Training:</a:t>
            </a:r>
            <a:endParaRPr lang="en-US" sz="2400" b="1" dirty="0">
              <a:cs typeface="Calibri" panose="020F0502020204030204"/>
            </a:endParaRPr>
          </a:p>
          <a:p>
            <a:r>
              <a:rPr lang="en-US" sz="2400" dirty="0">
                <a:ea typeface="+mn-lt"/>
                <a:cs typeface="+mn-lt"/>
              </a:rPr>
              <a:t>Split your dataset into training and testing sets (as shown earlier)and train the selected model on the training data. Here's an example using Linear Regression:</a:t>
            </a:r>
            <a:endParaRPr lang="en-US" sz="2400" dirty="0">
              <a:cs typeface="Calibri"/>
            </a:endParaRPr>
          </a:p>
          <a:p>
            <a:pPr marL="0" indent="0">
              <a:buNone/>
            </a:pPr>
            <a:r>
              <a:rPr lang="en-US" sz="2400" b="1">
                <a:ea typeface="+mn-lt"/>
                <a:cs typeface="+mn-lt"/>
              </a:rPr>
              <a:t>5. Model Evaluation:</a:t>
            </a:r>
            <a:endParaRPr lang="en-US" sz="2400">
              <a:cs typeface="Calibri"/>
            </a:endParaRPr>
          </a:p>
          <a:p>
            <a:r>
              <a:rPr lang="en-US" sz="2400" dirty="0">
                <a:ea typeface="+mn-lt"/>
                <a:cs typeface="+mn-lt"/>
              </a:rPr>
              <a:t>Evaluate your model's performance using appropriate regression metrics, such as Mean Absolute Error (MAE), Mean Squared Error(MSE), and Root Mean Squared Error (RMSE)</a:t>
            </a:r>
          </a:p>
          <a:p>
            <a:pPr marL="0" indent="0">
              <a:buNone/>
            </a:pPr>
            <a:r>
              <a:rPr lang="en-US" sz="2400" b="1" u="sng">
                <a:solidFill>
                  <a:schemeClr val="accent4"/>
                </a:solidFill>
                <a:ea typeface="+mn-lt"/>
                <a:cs typeface="+mn-lt"/>
              </a:rPr>
              <a:t>PYTHON PROGRAM:</a:t>
            </a:r>
            <a:endParaRPr lang="en-US" sz="2400" b="1" u="sng" dirty="0">
              <a:solidFill>
                <a:schemeClr val="accent4"/>
              </a:solidFill>
              <a:cs typeface="Calibri"/>
            </a:endParaRPr>
          </a:p>
          <a:p>
            <a:pPr marL="0" indent="0">
              <a:buNone/>
            </a:pPr>
            <a:r>
              <a:rPr lang="en-US" sz="2400">
                <a:solidFill>
                  <a:schemeClr val="accent4"/>
                </a:solidFill>
                <a:ea typeface="+mn-lt"/>
                <a:cs typeface="+mn-lt"/>
              </a:rPr>
              <a:t># Import necessary libraries</a:t>
            </a:r>
            <a:endParaRPr lang="en-US">
              <a:solidFill>
                <a:schemeClr val="accent4"/>
              </a:solidFill>
              <a:cs typeface="Calibri" panose="020F0502020204030204"/>
            </a:endParaRPr>
          </a:p>
          <a:p>
            <a:pPr marL="0" indent="0">
              <a:buNone/>
            </a:pPr>
            <a:r>
              <a:rPr lang="en-US" sz="2400">
                <a:ea typeface="+mn-lt"/>
                <a:cs typeface="+mn-lt"/>
              </a:rPr>
              <a:t>from </a:t>
            </a:r>
            <a:r>
              <a:rPr lang="en-US" sz="2400" err="1">
                <a:ea typeface="+mn-lt"/>
                <a:cs typeface="+mn-lt"/>
              </a:rPr>
              <a:t>sklearn.feature_selection</a:t>
            </a:r>
            <a:r>
              <a:rPr lang="en-US" sz="2400">
                <a:ea typeface="+mn-lt"/>
                <a:cs typeface="+mn-lt"/>
              </a:rPr>
              <a:t> import SelectKBest, f_regressionfrom sklearn.linear_model import LinearRegression</a:t>
            </a:r>
            <a:endParaRPr lang="en-US">
              <a:cs typeface="Calibri" panose="020F0502020204030204"/>
            </a:endParaRPr>
          </a:p>
          <a:p>
            <a:pPr marL="0" indent="0">
              <a:buNone/>
            </a:pPr>
            <a:r>
              <a:rPr lang="en-US" sz="2400">
                <a:ea typeface="+mn-lt"/>
                <a:cs typeface="+mn-lt"/>
              </a:rPr>
              <a:t>from </a:t>
            </a:r>
            <a:r>
              <a:rPr lang="en-US" sz="2400" err="1">
                <a:ea typeface="+mn-lt"/>
                <a:cs typeface="+mn-lt"/>
              </a:rPr>
              <a:t>sklearn.ensemble</a:t>
            </a:r>
            <a:r>
              <a:rPr lang="en-US" sz="2400">
                <a:ea typeface="+mn-lt"/>
                <a:cs typeface="+mn-lt"/>
              </a:rPr>
              <a:t> import </a:t>
            </a:r>
            <a:r>
              <a:rPr lang="en-US" sz="2400" err="1">
                <a:ea typeface="+mn-lt"/>
                <a:cs typeface="+mn-lt"/>
              </a:rPr>
              <a:t>RandomForestRegressor</a:t>
            </a:r>
            <a:endParaRPr lang="en-US" err="1">
              <a:cs typeface="Calibri" panose="020F0502020204030204"/>
            </a:endParaRPr>
          </a:p>
          <a:p>
            <a:pPr marL="0" indent="0">
              <a:buNone/>
            </a:pPr>
            <a:r>
              <a:rPr lang="en-US" sz="2400">
                <a:ea typeface="+mn-lt"/>
                <a:cs typeface="+mn-lt"/>
              </a:rPr>
              <a:t>from </a:t>
            </a:r>
            <a:r>
              <a:rPr lang="en-US" sz="2400" err="1">
                <a:ea typeface="+mn-lt"/>
                <a:cs typeface="+mn-lt"/>
              </a:rPr>
              <a:t>sklearn.metrics</a:t>
            </a:r>
            <a:r>
              <a:rPr lang="en-US" sz="2400">
                <a:ea typeface="+mn-lt"/>
                <a:cs typeface="+mn-lt"/>
              </a:rPr>
              <a:t> import </a:t>
            </a:r>
            <a:r>
              <a:rPr lang="en-US" sz="2400" err="1">
                <a:ea typeface="+mn-lt"/>
                <a:cs typeface="+mn-lt"/>
              </a:rPr>
              <a:t>mean_squared_error</a:t>
            </a:r>
            <a:r>
              <a:rPr lang="en-US" sz="2400">
                <a:ea typeface="+mn-lt"/>
                <a:cs typeface="+mn-lt"/>
              </a:rPr>
              <a:t>, r2_score</a:t>
            </a:r>
            <a:endParaRPr lang="en-US">
              <a:cs typeface="Calibri" panose="020F0502020204030204"/>
            </a:endParaRPr>
          </a:p>
          <a:p>
            <a:pPr marL="0" indent="0">
              <a:buNone/>
            </a:pPr>
            <a:r>
              <a:rPr lang="en-US" sz="2400">
                <a:ea typeface="+mn-lt"/>
                <a:cs typeface="+mn-lt"/>
              </a:rPr>
              <a:t>import </a:t>
            </a:r>
            <a:r>
              <a:rPr lang="en-US" sz="2400" err="1">
                <a:ea typeface="+mn-lt"/>
                <a:cs typeface="+mn-lt"/>
              </a:rPr>
              <a:t>numpy</a:t>
            </a:r>
            <a:r>
              <a:rPr lang="en-US" sz="2400">
                <a:ea typeface="+mn-lt"/>
                <a:cs typeface="+mn-lt"/>
              </a:rPr>
              <a:t> as np</a:t>
            </a:r>
            <a:endParaRPr lang="en-US">
              <a:cs typeface="Calibri" panose="020F0502020204030204"/>
            </a:endParaRPr>
          </a:p>
          <a:p>
            <a:pPr marL="0" indent="0">
              <a:buNone/>
            </a:pPr>
            <a:r>
              <a:rPr lang="en-US" sz="2400">
                <a:ea typeface="+mn-lt"/>
                <a:cs typeface="+mn-lt"/>
              </a:rPr>
              <a:t>selector = </a:t>
            </a:r>
            <a:r>
              <a:rPr lang="en-US" sz="2400" err="1">
                <a:ea typeface="+mn-lt"/>
                <a:cs typeface="+mn-lt"/>
              </a:rPr>
              <a:t>SelectKBest</a:t>
            </a:r>
            <a:r>
              <a:rPr lang="en-US" sz="2400">
                <a:ea typeface="+mn-lt"/>
                <a:cs typeface="+mn-lt"/>
              </a:rPr>
              <a:t>(</a:t>
            </a:r>
            <a:r>
              <a:rPr lang="en-US" sz="2400" err="1">
                <a:ea typeface="+mn-lt"/>
                <a:cs typeface="+mn-lt"/>
              </a:rPr>
              <a:t>score_func</a:t>
            </a:r>
            <a:r>
              <a:rPr lang="en-US" sz="2400">
                <a:ea typeface="+mn-lt"/>
                <a:cs typeface="+mn-lt"/>
              </a:rPr>
              <a:t>=</a:t>
            </a:r>
            <a:r>
              <a:rPr lang="en-US" sz="2400" err="1">
                <a:ea typeface="+mn-lt"/>
                <a:cs typeface="+mn-lt"/>
              </a:rPr>
              <a:t>f_regression</a:t>
            </a:r>
            <a:r>
              <a:rPr lang="en-US" sz="2400">
                <a:ea typeface="+mn-lt"/>
                <a:cs typeface="+mn-lt"/>
              </a:rPr>
              <a:t>, k=k)</a:t>
            </a:r>
            <a:endParaRPr lang="en-US">
              <a:cs typeface="Calibri" panose="020F0502020204030204"/>
            </a:endParaRPr>
          </a:p>
          <a:p>
            <a:pPr marL="0" indent="0">
              <a:buNone/>
            </a:pPr>
            <a:r>
              <a:rPr lang="en-US" sz="2400" err="1">
                <a:ea typeface="+mn-lt"/>
                <a:cs typeface="+mn-lt"/>
              </a:rPr>
              <a:t>X_train_selected</a:t>
            </a:r>
            <a:r>
              <a:rPr lang="en-US" sz="2400">
                <a:ea typeface="+mn-lt"/>
                <a:cs typeface="+mn-lt"/>
              </a:rPr>
              <a:t> = </a:t>
            </a:r>
            <a:r>
              <a:rPr lang="en-US" sz="2400" err="1">
                <a:ea typeface="+mn-lt"/>
                <a:cs typeface="+mn-lt"/>
              </a:rPr>
              <a:t>selector.fit_transform</a:t>
            </a:r>
            <a:r>
              <a:rPr lang="en-US" sz="2400">
                <a:ea typeface="+mn-lt"/>
                <a:cs typeface="+mn-lt"/>
              </a:rPr>
              <a:t>(</a:t>
            </a:r>
            <a:r>
              <a:rPr lang="en-US" sz="2400" err="1">
                <a:ea typeface="+mn-lt"/>
                <a:cs typeface="+mn-lt"/>
              </a:rPr>
              <a:t>X_train</a:t>
            </a:r>
            <a:r>
              <a:rPr lang="en-US" sz="2400">
                <a:ea typeface="+mn-lt"/>
                <a:cs typeface="+mn-lt"/>
              </a:rPr>
              <a:t>, </a:t>
            </a:r>
            <a:r>
              <a:rPr lang="en-US" sz="2400" err="1">
                <a:ea typeface="+mn-lt"/>
                <a:cs typeface="+mn-lt"/>
              </a:rPr>
              <a:t>y_train</a:t>
            </a:r>
            <a:r>
              <a:rPr lang="en-US" sz="2400">
                <a:ea typeface="+mn-lt"/>
                <a:cs typeface="+mn-lt"/>
              </a:rPr>
              <a:t>)</a:t>
            </a:r>
            <a:endParaRPr lang="en-US">
              <a:cs typeface="Calibri" panose="020F0502020204030204"/>
            </a:endParaRPr>
          </a:p>
        </p:txBody>
      </p:sp>
      <p:sp>
        <p:nvSpPr>
          <p:cNvPr id="4" name="TextBox 3">
            <a:extLst>
              <a:ext uri="{FF2B5EF4-FFF2-40B4-BE49-F238E27FC236}">
                <a16:creationId xmlns:a16="http://schemas.microsoft.com/office/drawing/2014/main" id="{8798E891-8D2B-1527-1C8B-D8A7A4C2E283}"/>
              </a:ext>
            </a:extLst>
          </p:cNvPr>
          <p:cNvSpPr txBox="1"/>
          <p:nvPr/>
        </p:nvSpPr>
        <p:spPr>
          <a:xfrm>
            <a:off x="5040086" y="16219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Tree>
    <p:extLst>
      <p:ext uri="{BB962C8B-B14F-4D97-AF65-F5344CB8AC3E}">
        <p14:creationId xmlns:p14="http://schemas.microsoft.com/office/powerpoint/2010/main" val="38463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9F98A-326B-5AD8-2313-60F393F6E50B}"/>
              </a:ext>
            </a:extLst>
          </p:cNvPr>
          <p:cNvSpPr>
            <a:spLocks noGrp="1"/>
          </p:cNvSpPr>
          <p:nvPr>
            <p:ph idx="1"/>
          </p:nvPr>
        </p:nvSpPr>
        <p:spPr>
          <a:xfrm>
            <a:off x="576943" y="519340"/>
            <a:ext cx="10972799" cy="5886223"/>
          </a:xfrm>
        </p:spPr>
        <p:txBody>
          <a:bodyPr vert="horz" lIns="91440" tIns="45720" rIns="91440" bIns="45720" rtlCol="0" anchor="t">
            <a:normAutofit/>
          </a:bodyPr>
          <a:lstStyle/>
          <a:p>
            <a:pPr marL="0" indent="0">
              <a:buNone/>
            </a:pPr>
            <a:r>
              <a:rPr lang="en-US" sz="2000" dirty="0">
                <a:solidFill>
                  <a:schemeClr val="accent4"/>
                </a:solidFill>
                <a:ea typeface="+mn-lt"/>
                <a:cs typeface="+mn-lt"/>
              </a:rPr>
              <a:t># Model Selection</a:t>
            </a:r>
            <a:endParaRPr lang="en-US" sz="2000">
              <a:solidFill>
                <a:schemeClr val="accent4"/>
              </a:solidFill>
              <a:cs typeface="Calibri" panose="020F0502020204030204"/>
            </a:endParaRPr>
          </a:p>
          <a:p>
            <a:pPr marL="0" indent="0">
              <a:buNone/>
            </a:pPr>
            <a:r>
              <a:rPr lang="en-US" sz="2000" dirty="0">
                <a:solidFill>
                  <a:schemeClr val="accent4"/>
                </a:solidFill>
                <a:ea typeface="+mn-lt"/>
                <a:cs typeface="+mn-lt"/>
              </a:rPr>
              <a:t># Let's choose both Linear Regression and Random Forest Regressor </a:t>
            </a:r>
            <a:r>
              <a:rPr lang="en-US" sz="2000" err="1">
                <a:solidFill>
                  <a:schemeClr val="accent4"/>
                </a:solidFill>
                <a:ea typeface="+mn-lt"/>
                <a:cs typeface="+mn-lt"/>
              </a:rPr>
              <a:t>forcomparison</a:t>
            </a:r>
            <a:r>
              <a:rPr lang="en-US" sz="2000" dirty="0">
                <a:solidFill>
                  <a:schemeClr val="accent4"/>
                </a:solidFill>
                <a:ea typeface="+mn-lt"/>
                <a:cs typeface="+mn-lt"/>
              </a:rPr>
              <a:t>.</a:t>
            </a:r>
            <a:endParaRPr lang="en-US" sz="2000" dirty="0">
              <a:solidFill>
                <a:schemeClr val="accent4"/>
              </a:solidFill>
              <a:cs typeface="Calibri"/>
            </a:endParaRPr>
          </a:p>
          <a:p>
            <a:pPr marL="0" indent="0">
              <a:buNone/>
            </a:pPr>
            <a:r>
              <a:rPr lang="en-US" sz="2000" err="1">
                <a:ea typeface="+mn-lt"/>
                <a:cs typeface="+mn-lt"/>
              </a:rPr>
              <a:t>linear_reg_model</a:t>
            </a:r>
            <a:r>
              <a:rPr lang="en-US" sz="2000" dirty="0">
                <a:ea typeface="+mn-lt"/>
                <a:cs typeface="+mn-lt"/>
              </a:rPr>
              <a:t> = </a:t>
            </a:r>
            <a:r>
              <a:rPr lang="en-US" sz="2000" err="1">
                <a:ea typeface="+mn-lt"/>
                <a:cs typeface="+mn-lt"/>
              </a:rPr>
              <a:t>LinearRegression</a:t>
            </a:r>
            <a:r>
              <a:rPr lang="en-US" sz="2000" dirty="0">
                <a:ea typeface="+mn-lt"/>
                <a:cs typeface="+mn-lt"/>
              </a:rPr>
              <a:t>()</a:t>
            </a:r>
            <a:endParaRPr lang="en-US" sz="2000" dirty="0">
              <a:cs typeface="Calibri"/>
            </a:endParaRPr>
          </a:p>
          <a:p>
            <a:pPr marL="0" indent="0">
              <a:buNone/>
            </a:pPr>
            <a:r>
              <a:rPr lang="en-US" sz="2000" err="1">
                <a:ea typeface="+mn-lt"/>
                <a:cs typeface="+mn-lt"/>
              </a:rPr>
              <a:t>random_forest_model</a:t>
            </a:r>
            <a:r>
              <a:rPr lang="en-US" sz="2000" dirty="0">
                <a:ea typeface="+mn-lt"/>
                <a:cs typeface="+mn-lt"/>
              </a:rPr>
              <a:t> = </a:t>
            </a:r>
            <a:r>
              <a:rPr lang="en-US" sz="2000" err="1">
                <a:ea typeface="+mn-lt"/>
                <a:cs typeface="+mn-lt"/>
              </a:rPr>
              <a:t>RandomForestRegressor</a:t>
            </a:r>
            <a:r>
              <a:rPr lang="en-US" sz="2000" dirty="0">
                <a:ea typeface="+mn-lt"/>
                <a:cs typeface="+mn-lt"/>
              </a:rPr>
              <a:t>(</a:t>
            </a:r>
            <a:r>
              <a:rPr lang="en-US" sz="2000" err="1">
                <a:ea typeface="+mn-lt"/>
                <a:cs typeface="+mn-lt"/>
              </a:rPr>
              <a:t>n_estimators</a:t>
            </a:r>
            <a:r>
              <a:rPr lang="en-US" sz="2000" dirty="0">
                <a:ea typeface="+mn-lt"/>
                <a:cs typeface="+mn-lt"/>
              </a:rPr>
              <a:t>=100,</a:t>
            </a:r>
            <a:endParaRPr lang="en-US" sz="2000" dirty="0">
              <a:cs typeface="Calibri"/>
            </a:endParaRPr>
          </a:p>
          <a:p>
            <a:pPr marL="0" indent="0">
              <a:buNone/>
            </a:pPr>
            <a:r>
              <a:rPr lang="en-US" sz="2000" err="1">
                <a:ea typeface="+mn-lt"/>
                <a:cs typeface="+mn-lt"/>
              </a:rPr>
              <a:t>random_state</a:t>
            </a:r>
            <a:r>
              <a:rPr lang="en-US" sz="2000" dirty="0">
                <a:ea typeface="+mn-lt"/>
                <a:cs typeface="+mn-lt"/>
              </a:rPr>
              <a:t>=42)</a:t>
            </a:r>
            <a:endParaRPr lang="en-US" sz="2000" dirty="0">
              <a:cs typeface="Calibri"/>
            </a:endParaRPr>
          </a:p>
          <a:p>
            <a:pPr marL="0" indent="0">
              <a:buNone/>
            </a:pPr>
            <a:r>
              <a:rPr lang="en-US" sz="2000" dirty="0">
                <a:solidFill>
                  <a:schemeClr val="accent4"/>
                </a:solidFill>
                <a:ea typeface="+mn-lt"/>
                <a:cs typeface="+mn-lt"/>
              </a:rPr>
              <a:t># Train the models on the selected features</a:t>
            </a:r>
            <a:endParaRPr lang="en-US" sz="2000" dirty="0">
              <a:solidFill>
                <a:schemeClr val="accent4"/>
              </a:solidFill>
              <a:cs typeface="Calibri"/>
            </a:endParaRPr>
          </a:p>
          <a:p>
            <a:pPr marL="0" indent="0">
              <a:buNone/>
            </a:pPr>
            <a:r>
              <a:rPr lang="en-US" sz="2000" dirty="0" err="1">
                <a:ea typeface="+mn-lt"/>
                <a:cs typeface="+mn-lt"/>
              </a:rPr>
              <a:t>linear_reg_model.fit</a:t>
            </a:r>
            <a:r>
              <a:rPr lang="en-US" sz="2000" dirty="0">
                <a:ea typeface="+mn-lt"/>
                <a:cs typeface="+mn-lt"/>
              </a:rPr>
              <a:t>(</a:t>
            </a:r>
            <a:r>
              <a:rPr lang="en-US" sz="2000" dirty="0" err="1">
                <a:ea typeface="+mn-lt"/>
                <a:cs typeface="+mn-lt"/>
              </a:rPr>
              <a:t>X_train_selected</a:t>
            </a:r>
            <a:r>
              <a:rPr lang="en-US" sz="2000" dirty="0">
                <a:ea typeface="+mn-lt"/>
                <a:cs typeface="+mn-lt"/>
              </a:rPr>
              <a:t>, </a:t>
            </a:r>
            <a:r>
              <a:rPr lang="en-US" sz="2000" dirty="0" err="1">
                <a:ea typeface="+mn-lt"/>
                <a:cs typeface="+mn-lt"/>
              </a:rPr>
              <a:t>y_train</a:t>
            </a:r>
            <a:r>
              <a:rPr lang="en-US" sz="2000" dirty="0">
                <a:ea typeface="+mn-lt"/>
                <a:cs typeface="+mn-lt"/>
              </a:rPr>
              <a:t>)</a:t>
            </a:r>
            <a:endParaRPr lang="en-US" sz="2000" dirty="0">
              <a:cs typeface="Calibri"/>
            </a:endParaRPr>
          </a:p>
          <a:p>
            <a:pPr marL="0" indent="0">
              <a:buNone/>
            </a:pPr>
            <a:r>
              <a:rPr lang="en-US" sz="2000" dirty="0" err="1">
                <a:ea typeface="+mn-lt"/>
                <a:cs typeface="+mn-lt"/>
              </a:rPr>
              <a:t>random_forest_model.fit</a:t>
            </a:r>
            <a:r>
              <a:rPr lang="en-US" sz="2000" dirty="0">
                <a:ea typeface="+mn-lt"/>
                <a:cs typeface="+mn-lt"/>
              </a:rPr>
              <a:t>(</a:t>
            </a:r>
            <a:r>
              <a:rPr lang="en-US" sz="2000" dirty="0" err="1">
                <a:ea typeface="+mn-lt"/>
                <a:cs typeface="+mn-lt"/>
              </a:rPr>
              <a:t>X_train_selected</a:t>
            </a:r>
            <a:r>
              <a:rPr lang="en-US" sz="2000" dirty="0">
                <a:ea typeface="+mn-lt"/>
                <a:cs typeface="+mn-lt"/>
              </a:rPr>
              <a:t>, </a:t>
            </a:r>
            <a:r>
              <a:rPr lang="en-US" sz="2000" dirty="0" err="1">
                <a:ea typeface="+mn-lt"/>
                <a:cs typeface="+mn-lt"/>
              </a:rPr>
              <a:t>y_train</a:t>
            </a:r>
            <a:r>
              <a:rPr lang="en-US" sz="2000" dirty="0">
                <a:ea typeface="+mn-lt"/>
                <a:cs typeface="+mn-lt"/>
              </a:rPr>
              <a:t>)</a:t>
            </a:r>
            <a:endParaRPr lang="en-US" sz="2000" dirty="0">
              <a:cs typeface="Calibri"/>
            </a:endParaRPr>
          </a:p>
          <a:p>
            <a:pPr marL="0" indent="0">
              <a:buNone/>
            </a:pPr>
            <a:r>
              <a:rPr lang="en-US" sz="2000" dirty="0">
                <a:solidFill>
                  <a:schemeClr val="accent4"/>
                </a:solidFill>
                <a:ea typeface="+mn-lt"/>
                <a:cs typeface="+mn-lt"/>
              </a:rPr>
              <a:t># Evaluate the models on the test set</a:t>
            </a:r>
            <a:endParaRPr lang="en-US" sz="2000">
              <a:solidFill>
                <a:schemeClr val="accent4"/>
              </a:solidFill>
              <a:cs typeface="Calibri"/>
            </a:endParaRPr>
          </a:p>
          <a:p>
            <a:pPr marL="0" indent="0">
              <a:buNone/>
            </a:pPr>
            <a:r>
              <a:rPr lang="en-US" sz="2000" err="1">
                <a:ea typeface="+mn-lt"/>
                <a:cs typeface="+mn-lt"/>
              </a:rPr>
              <a:t>X_test_selected</a:t>
            </a:r>
            <a:r>
              <a:rPr lang="en-US" sz="2000" dirty="0">
                <a:ea typeface="+mn-lt"/>
                <a:cs typeface="+mn-lt"/>
              </a:rPr>
              <a:t> = </a:t>
            </a:r>
            <a:r>
              <a:rPr lang="en-US" sz="2000" err="1">
                <a:ea typeface="+mn-lt"/>
                <a:cs typeface="+mn-lt"/>
              </a:rPr>
              <a:t>selector.transform</a:t>
            </a:r>
            <a:r>
              <a:rPr lang="en-US" sz="2000" dirty="0">
                <a:ea typeface="+mn-lt"/>
                <a:cs typeface="+mn-lt"/>
              </a:rPr>
              <a:t>(</a:t>
            </a:r>
            <a:r>
              <a:rPr lang="en-US" sz="2000" err="1">
                <a:ea typeface="+mn-lt"/>
                <a:cs typeface="+mn-lt"/>
              </a:rPr>
              <a:t>X_test</a:t>
            </a:r>
            <a:r>
              <a:rPr lang="en-US" sz="2000" dirty="0">
                <a:ea typeface="+mn-lt"/>
                <a:cs typeface="+mn-lt"/>
              </a:rPr>
              <a:t>)</a:t>
            </a:r>
          </a:p>
          <a:p>
            <a:pPr>
              <a:buNone/>
            </a:pPr>
            <a:r>
              <a:rPr lang="en-US" sz="2000">
                <a:solidFill>
                  <a:schemeClr val="accent4"/>
                </a:solidFill>
                <a:ea typeface="+mn-lt"/>
                <a:cs typeface="+mn-lt"/>
              </a:rPr>
              <a:t># Make predictions</a:t>
            </a:r>
            <a:endParaRPr lang="en-US">
              <a:solidFill>
                <a:schemeClr val="accent4"/>
              </a:solidFill>
            </a:endParaRPr>
          </a:p>
          <a:p>
            <a:pPr>
              <a:buNone/>
            </a:pPr>
            <a:r>
              <a:rPr lang="en-US" sz="2000" dirty="0" err="1">
                <a:ea typeface="+mn-lt"/>
                <a:cs typeface="+mn-lt"/>
              </a:rPr>
              <a:t>linear_reg_predictions</a:t>
            </a:r>
            <a:r>
              <a:rPr lang="en-US" sz="2000" dirty="0">
                <a:ea typeface="+mn-lt"/>
                <a:cs typeface="+mn-lt"/>
              </a:rPr>
              <a:t> = </a:t>
            </a:r>
            <a:r>
              <a:rPr lang="en-US" sz="2000" dirty="0" err="1">
                <a:ea typeface="+mn-lt"/>
                <a:cs typeface="+mn-lt"/>
              </a:rPr>
              <a:t>linear_reg_model.predict</a:t>
            </a:r>
            <a:r>
              <a:rPr lang="en-US" sz="2000" dirty="0">
                <a:ea typeface="+mn-lt"/>
                <a:cs typeface="+mn-lt"/>
              </a:rPr>
              <a:t>(</a:t>
            </a:r>
            <a:r>
              <a:rPr lang="en-US" sz="2000" dirty="0" err="1">
                <a:ea typeface="+mn-lt"/>
                <a:cs typeface="+mn-lt"/>
              </a:rPr>
              <a:t>X_test_selected</a:t>
            </a:r>
            <a:r>
              <a:rPr lang="en-US" sz="2000" dirty="0">
                <a:ea typeface="+mn-lt"/>
                <a:cs typeface="+mn-lt"/>
              </a:rPr>
              <a:t>)</a:t>
            </a:r>
            <a:endParaRPr lang="en-US" dirty="0"/>
          </a:p>
          <a:p>
            <a:pPr>
              <a:buNone/>
            </a:pPr>
            <a:r>
              <a:rPr lang="en-US" sz="2000" dirty="0" err="1">
                <a:ea typeface="+mn-lt"/>
                <a:cs typeface="+mn-lt"/>
              </a:rPr>
              <a:t>random_forest_predictions</a:t>
            </a:r>
            <a:r>
              <a:rPr lang="en-US" sz="2000" dirty="0">
                <a:ea typeface="+mn-lt"/>
                <a:cs typeface="+mn-lt"/>
              </a:rPr>
              <a:t> =</a:t>
            </a:r>
            <a:endParaRPr lang="en-US" dirty="0"/>
          </a:p>
          <a:p>
            <a:pPr>
              <a:buNone/>
            </a:pPr>
            <a:r>
              <a:rPr lang="en-US" sz="2000" dirty="0" err="1">
                <a:ea typeface="+mn-lt"/>
                <a:cs typeface="+mn-lt"/>
              </a:rPr>
              <a:t>random_forest_model.predict</a:t>
            </a:r>
            <a:r>
              <a:rPr lang="en-US" sz="2000" dirty="0">
                <a:ea typeface="+mn-lt"/>
                <a:cs typeface="+mn-lt"/>
              </a:rPr>
              <a:t>(</a:t>
            </a:r>
            <a:r>
              <a:rPr lang="en-US" sz="2000" dirty="0" err="1">
                <a:ea typeface="+mn-lt"/>
                <a:cs typeface="+mn-lt"/>
              </a:rPr>
              <a:t>X_test_selected</a:t>
            </a:r>
            <a:r>
              <a:rPr lang="en-US" sz="2000" dirty="0">
                <a:ea typeface="+mn-lt"/>
                <a:cs typeface="+mn-lt"/>
              </a:rPr>
              <a:t>)</a:t>
            </a:r>
            <a:endParaRPr lang="en-US" dirty="0"/>
          </a:p>
          <a:p>
            <a:pPr>
              <a:buNone/>
            </a:pPr>
            <a:r>
              <a:rPr lang="en-US" sz="2000" dirty="0">
                <a:solidFill>
                  <a:schemeClr val="accent4"/>
                </a:solidFill>
                <a:ea typeface="+mn-lt"/>
                <a:cs typeface="+mn-lt"/>
              </a:rPr>
              <a:t># Evaluate model performance</a:t>
            </a:r>
            <a:endParaRPr lang="en-US" dirty="0">
              <a:solidFill>
                <a:schemeClr val="accent4"/>
              </a:solidFill>
            </a:endParaRPr>
          </a:p>
          <a:p>
            <a:pPr marL="0" indent="0">
              <a:buNone/>
            </a:pPr>
            <a:r>
              <a:rPr lang="en-US" sz="2000" dirty="0">
                <a:ea typeface="+mn-lt"/>
                <a:cs typeface="+mn-lt"/>
              </a:rPr>
              <a:t>def </a:t>
            </a:r>
            <a:r>
              <a:rPr lang="en-US" sz="2000" dirty="0" err="1">
                <a:ea typeface="+mn-lt"/>
                <a:cs typeface="+mn-lt"/>
              </a:rPr>
              <a:t>evaluate_model</a:t>
            </a:r>
            <a:r>
              <a:rPr lang="en-US" sz="2000" dirty="0">
                <a:ea typeface="+mn-lt"/>
                <a:cs typeface="+mn-lt"/>
              </a:rPr>
              <a:t>(predictions, </a:t>
            </a:r>
            <a:r>
              <a:rPr lang="en-US" sz="2000" dirty="0" err="1">
                <a:ea typeface="+mn-lt"/>
                <a:cs typeface="+mn-lt"/>
              </a:rPr>
              <a:t>model_name</a:t>
            </a:r>
            <a:r>
              <a:rPr lang="en-US" sz="2000" dirty="0">
                <a:ea typeface="+mn-lt"/>
                <a:cs typeface="+mn-lt"/>
              </a:rPr>
              <a:t>):</a:t>
            </a:r>
            <a:endParaRPr lang="en-US" dirty="0"/>
          </a:p>
        </p:txBody>
      </p:sp>
    </p:spTree>
    <p:extLst>
      <p:ext uri="{BB962C8B-B14F-4D97-AF65-F5344CB8AC3E}">
        <p14:creationId xmlns:p14="http://schemas.microsoft.com/office/powerpoint/2010/main" val="383080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INTRODUCTION:</a:t>
            </a:r>
          </a:p>
        </p:txBody>
      </p:sp>
      <p:sp>
        <p:nvSpPr>
          <p:cNvPr id="3" name="Content Placeholder 2"/>
          <p:cNvSpPr>
            <a:spLocks noGrp="1"/>
          </p:cNvSpPr>
          <p:nvPr>
            <p:ph idx="1"/>
          </p:nvPr>
        </p:nvSpPr>
        <p:spPr/>
        <p:txBody>
          <a:bodyPr>
            <a:normAutofit/>
          </a:bodyPr>
          <a:lstStyle/>
          <a:p>
            <a:pPr algn="just"/>
            <a:r>
              <a:rPr lang="en-US" sz="2400" dirty="0"/>
              <a:t>The objective of this project is to develop a predictive model that can accurately estimate the market prices of houses based on various attributes and features. Accurate house price predictions are crucial for real estate agents, homeowners, buyers, and investors, as they rely on this information to make informed decisions about buying, selling, or investing in properties.</a:t>
            </a:r>
          </a:p>
          <a:p>
            <a:pPr algn="just">
              <a:buNone/>
            </a:pPr>
            <a:r>
              <a:rPr lang="en-US" sz="3200" b="1" u="sng" dirty="0">
                <a:solidFill>
                  <a:schemeClr val="accent4"/>
                </a:solidFill>
              </a:rPr>
              <a:t>Problem</a:t>
            </a:r>
            <a:r>
              <a:rPr lang="en-US" sz="3200" b="1" u="sng" dirty="0">
                <a:solidFill>
                  <a:schemeClr val="accent4">
                    <a:lumMod val="40000"/>
                    <a:lumOff val="60000"/>
                  </a:schemeClr>
                </a:solidFill>
              </a:rPr>
              <a:t> </a:t>
            </a:r>
            <a:r>
              <a:rPr lang="en-US" sz="3200" b="1" u="sng" dirty="0">
                <a:solidFill>
                  <a:schemeClr val="accent4"/>
                </a:solidFill>
              </a:rPr>
              <a:t>Statement</a:t>
            </a:r>
            <a:r>
              <a:rPr lang="en-US" sz="3200" b="1" u="sng" dirty="0">
                <a:solidFill>
                  <a:schemeClr val="accent4">
                    <a:lumMod val="40000"/>
                    <a:lumOff val="60000"/>
                  </a:schemeClr>
                </a:solidFill>
              </a:rPr>
              <a:t>: </a:t>
            </a:r>
          </a:p>
          <a:p>
            <a:pPr algn="just">
              <a:buNone/>
            </a:pPr>
            <a:r>
              <a:rPr lang="en-US" sz="2400" dirty="0"/>
              <a:t>	The task at hand is to create a machine learning model that can predict the market price of residential properties with a high degree of accuracy. To achieve this, we need to address the following key challenges: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8EB04-8025-E150-6F6A-49B773F357B3}"/>
              </a:ext>
            </a:extLst>
          </p:cNvPr>
          <p:cNvSpPr>
            <a:spLocks noGrp="1"/>
          </p:cNvSpPr>
          <p:nvPr>
            <p:ph idx="1"/>
          </p:nvPr>
        </p:nvSpPr>
        <p:spPr>
          <a:xfrm>
            <a:off x="457200" y="475797"/>
            <a:ext cx="11310257" cy="5929766"/>
          </a:xfrm>
        </p:spPr>
        <p:txBody>
          <a:bodyPr vert="horz" lIns="91440" tIns="45720" rIns="91440" bIns="45720" rtlCol="0" anchor="t">
            <a:normAutofit fontScale="92500" lnSpcReduction="10000"/>
          </a:bodyPr>
          <a:lstStyle/>
          <a:p>
            <a:pPr marL="0" indent="0">
              <a:buNone/>
            </a:pPr>
            <a:r>
              <a:rPr lang="en-US" sz="2000">
                <a:solidFill>
                  <a:schemeClr val="accent4"/>
                </a:solidFill>
              </a:rPr>
              <a:t># Evaluate model performance</a:t>
            </a:r>
            <a:endParaRPr lang="en-US" sz="2000">
              <a:solidFill>
                <a:schemeClr val="accent4"/>
              </a:solidFill>
              <a:cs typeface="Calibri"/>
            </a:endParaRPr>
          </a:p>
          <a:p>
            <a:pPr marL="0" indent="0">
              <a:buNone/>
            </a:pPr>
            <a:r>
              <a:rPr lang="en-US" sz="2000"/>
              <a:t>def </a:t>
            </a:r>
            <a:r>
              <a:rPr lang="en-US" sz="2000" err="1"/>
              <a:t>evaluate_model</a:t>
            </a:r>
            <a:r>
              <a:rPr lang="en-US" sz="2000"/>
              <a:t>(predictions, </a:t>
            </a:r>
            <a:r>
              <a:rPr lang="en-US" sz="2000" err="1"/>
              <a:t>model_name</a:t>
            </a:r>
            <a:r>
              <a:rPr lang="en-US" sz="2000"/>
              <a:t>):</a:t>
            </a:r>
            <a:endParaRPr lang="en-US" sz="2000">
              <a:cs typeface="Calibri" panose="020F0502020204030204"/>
            </a:endParaRPr>
          </a:p>
          <a:p>
            <a:pPr marL="0" indent="0">
              <a:buNone/>
            </a:pPr>
            <a:r>
              <a:rPr lang="en-US" sz="2000"/>
              <a:t>P a g e|48mse = </a:t>
            </a:r>
            <a:r>
              <a:rPr lang="en-US" sz="2000" err="1"/>
              <a:t>mean_squared_error</a:t>
            </a:r>
            <a:r>
              <a:rPr lang="en-US" sz="2000"/>
              <a:t>(</a:t>
            </a:r>
            <a:r>
              <a:rPr lang="en-US" sz="2000" err="1"/>
              <a:t>y_test</a:t>
            </a:r>
            <a:r>
              <a:rPr lang="en-US" sz="2000"/>
              <a:t>, predictions)</a:t>
            </a:r>
            <a:endParaRPr lang="en-US" sz="2000">
              <a:cs typeface="Calibri" panose="020F0502020204030204"/>
            </a:endParaRPr>
          </a:p>
          <a:p>
            <a:pPr marL="0" indent="0">
              <a:buNone/>
            </a:pPr>
            <a:r>
              <a:rPr lang="en-US" sz="2000"/>
              <a:t>r2 = r2_score(</a:t>
            </a:r>
            <a:r>
              <a:rPr lang="en-US" sz="2000" err="1"/>
              <a:t>y_test</a:t>
            </a:r>
            <a:r>
              <a:rPr lang="en-US" sz="2000"/>
              <a:t>, predictions)</a:t>
            </a:r>
            <a:endParaRPr lang="en-US" sz="2000">
              <a:cs typeface="Calibri" panose="020F0502020204030204"/>
            </a:endParaRPr>
          </a:p>
          <a:p>
            <a:pPr marL="0" indent="0">
              <a:buNone/>
            </a:pPr>
            <a:r>
              <a:rPr lang="en-US" sz="2000"/>
              <a:t>print(f"{</a:t>
            </a:r>
            <a:r>
              <a:rPr lang="en-US" sz="2000" err="1"/>
              <a:t>model_name</a:t>
            </a:r>
            <a:r>
              <a:rPr lang="en-US" sz="2000"/>
              <a:t>} Model Evaluation:")</a:t>
            </a:r>
            <a:endParaRPr lang="en-US" sz="2000">
              <a:cs typeface="Calibri" panose="020F0502020204030204"/>
            </a:endParaRPr>
          </a:p>
          <a:p>
            <a:pPr marL="0" indent="0">
              <a:buNone/>
            </a:pPr>
            <a:r>
              <a:rPr lang="en-US" sz="2000"/>
              <a:t>print(</a:t>
            </a:r>
            <a:r>
              <a:rPr lang="en-US" sz="2000" err="1"/>
              <a:t>f"Mean</a:t>
            </a:r>
            <a:r>
              <a:rPr lang="en-US" sz="2000"/>
              <a:t> Squared Error (MSE): {</a:t>
            </a:r>
            <a:r>
              <a:rPr lang="en-US" sz="2000" err="1"/>
              <a:t>mse</a:t>
            </a:r>
            <a:r>
              <a:rPr lang="en-US" sz="2000"/>
              <a:t>}")</a:t>
            </a:r>
            <a:endParaRPr lang="en-US" sz="2000">
              <a:cs typeface="Calibri" panose="020F0502020204030204"/>
            </a:endParaRPr>
          </a:p>
          <a:p>
            <a:pPr marL="0" indent="0">
              <a:buNone/>
            </a:pPr>
            <a:r>
              <a:rPr lang="en-US" sz="2000"/>
              <a:t>print(</a:t>
            </a:r>
            <a:r>
              <a:rPr lang="en-US" sz="2000" err="1"/>
              <a:t>f"R</a:t>
            </a:r>
            <a:r>
              <a:rPr lang="en-US" sz="2000"/>
              <a:t>-squared (R2) Score: {r2}\n")</a:t>
            </a:r>
          </a:p>
          <a:p>
            <a:pPr>
              <a:buNone/>
            </a:pPr>
            <a:r>
              <a:rPr lang="en-US" sz="2000">
                <a:solidFill>
                  <a:schemeClr val="accent4"/>
                </a:solidFill>
                <a:ea typeface="+mn-lt"/>
                <a:cs typeface="+mn-lt"/>
              </a:rPr>
              <a:t># Performance Measure</a:t>
            </a:r>
            <a:endParaRPr lang="en-US">
              <a:solidFill>
                <a:schemeClr val="accent4"/>
              </a:solidFill>
            </a:endParaRPr>
          </a:p>
          <a:p>
            <a:pPr>
              <a:buNone/>
            </a:pPr>
            <a:r>
              <a:rPr lang="en-US" sz="2000" dirty="0" err="1">
                <a:ea typeface="+mn-lt"/>
                <a:cs typeface="+mn-lt"/>
              </a:rPr>
              <a:t>elr_mse</a:t>
            </a:r>
            <a:r>
              <a:rPr lang="en-US" sz="2000" dirty="0">
                <a:ea typeface="+mn-lt"/>
                <a:cs typeface="+mn-lt"/>
              </a:rPr>
              <a:t> = </a:t>
            </a:r>
            <a:r>
              <a:rPr lang="en-US" sz="2000" dirty="0" err="1">
                <a:ea typeface="+mn-lt"/>
                <a:cs typeface="+mn-lt"/>
              </a:rPr>
              <a:t>mean_squared_error</a:t>
            </a:r>
            <a:r>
              <a:rPr lang="en-US" sz="2000" dirty="0">
                <a:ea typeface="+mn-lt"/>
                <a:cs typeface="+mn-lt"/>
              </a:rPr>
              <a:t>(</a:t>
            </a:r>
            <a:r>
              <a:rPr lang="en-US" sz="2000" dirty="0" err="1">
                <a:ea typeface="+mn-lt"/>
                <a:cs typeface="+mn-lt"/>
              </a:rPr>
              <a:t>y_test</a:t>
            </a:r>
            <a:r>
              <a:rPr lang="en-US" sz="2000" dirty="0">
                <a:ea typeface="+mn-lt"/>
                <a:cs typeface="+mn-lt"/>
              </a:rPr>
              <a:t>, pred)</a:t>
            </a:r>
            <a:endParaRPr lang="en-US" dirty="0"/>
          </a:p>
          <a:p>
            <a:pPr>
              <a:buNone/>
            </a:pPr>
            <a:r>
              <a:rPr lang="en-US" sz="2000" dirty="0" err="1">
                <a:ea typeface="+mn-lt"/>
                <a:cs typeface="+mn-lt"/>
              </a:rPr>
              <a:t>elr_rmse</a:t>
            </a:r>
            <a:r>
              <a:rPr lang="en-US" sz="2000" dirty="0">
                <a:ea typeface="+mn-lt"/>
                <a:cs typeface="+mn-lt"/>
              </a:rPr>
              <a:t> = </a:t>
            </a:r>
            <a:r>
              <a:rPr lang="en-US" sz="2000" dirty="0" err="1">
                <a:ea typeface="+mn-lt"/>
                <a:cs typeface="+mn-lt"/>
              </a:rPr>
              <a:t>np.sqrt</a:t>
            </a:r>
            <a:r>
              <a:rPr lang="en-US" sz="2000" dirty="0">
                <a:ea typeface="+mn-lt"/>
                <a:cs typeface="+mn-lt"/>
              </a:rPr>
              <a:t>(</a:t>
            </a:r>
            <a:r>
              <a:rPr lang="en-US" sz="2000" dirty="0" err="1">
                <a:ea typeface="+mn-lt"/>
                <a:cs typeface="+mn-lt"/>
              </a:rPr>
              <a:t>lr_mse</a:t>
            </a:r>
            <a:r>
              <a:rPr lang="en-US" sz="2000" dirty="0">
                <a:ea typeface="+mn-lt"/>
                <a:cs typeface="+mn-lt"/>
              </a:rPr>
              <a:t>)</a:t>
            </a:r>
            <a:endParaRPr lang="en-US" dirty="0"/>
          </a:p>
          <a:p>
            <a:pPr>
              <a:buNone/>
            </a:pPr>
            <a:r>
              <a:rPr lang="en-US" sz="2000" dirty="0">
                <a:ea typeface="+mn-lt"/>
                <a:cs typeface="+mn-lt"/>
              </a:rPr>
              <a:t>elr_r2 = r2_score(</a:t>
            </a:r>
            <a:r>
              <a:rPr lang="en-US" sz="2000" dirty="0" err="1">
                <a:ea typeface="+mn-lt"/>
                <a:cs typeface="+mn-lt"/>
              </a:rPr>
              <a:t>y_test</a:t>
            </a:r>
            <a:r>
              <a:rPr lang="en-US" sz="2000" dirty="0">
                <a:ea typeface="+mn-lt"/>
                <a:cs typeface="+mn-lt"/>
              </a:rPr>
              <a:t>, pred)</a:t>
            </a:r>
            <a:endParaRPr lang="en-US" dirty="0"/>
          </a:p>
          <a:p>
            <a:pPr>
              <a:buNone/>
            </a:pPr>
            <a:r>
              <a:rPr lang="en-US" sz="2000" dirty="0">
                <a:solidFill>
                  <a:schemeClr val="accent4"/>
                </a:solidFill>
                <a:ea typeface="+mn-lt"/>
                <a:cs typeface="+mn-lt"/>
              </a:rPr>
              <a:t># Show Measures</a:t>
            </a:r>
            <a:endParaRPr lang="en-US" dirty="0">
              <a:solidFill>
                <a:schemeClr val="accent4"/>
              </a:solidFill>
            </a:endParaRPr>
          </a:p>
          <a:p>
            <a:pPr>
              <a:buNone/>
            </a:pPr>
            <a:r>
              <a:rPr lang="en-US" sz="2000" dirty="0">
                <a:ea typeface="+mn-lt"/>
                <a:cs typeface="+mn-lt"/>
              </a:rPr>
              <a:t>result = '''</a:t>
            </a:r>
            <a:endParaRPr lang="en-US" dirty="0"/>
          </a:p>
          <a:p>
            <a:pPr>
              <a:buNone/>
            </a:pPr>
            <a:r>
              <a:rPr lang="en-US" sz="2000" dirty="0">
                <a:ea typeface="+mn-lt"/>
                <a:cs typeface="+mn-lt"/>
              </a:rPr>
              <a:t>MSE : {}</a:t>
            </a:r>
            <a:endParaRPr lang="en-US" dirty="0"/>
          </a:p>
          <a:p>
            <a:pPr>
              <a:buNone/>
            </a:pPr>
            <a:r>
              <a:rPr lang="en-US" sz="2000" dirty="0">
                <a:ea typeface="+mn-lt"/>
                <a:cs typeface="+mn-lt"/>
              </a:rPr>
              <a:t>RMSE : {}</a:t>
            </a:r>
            <a:endParaRPr lang="en-US" dirty="0"/>
          </a:p>
          <a:p>
            <a:pPr>
              <a:buNone/>
            </a:pPr>
            <a:r>
              <a:rPr lang="en-US" sz="2000" dirty="0">
                <a:ea typeface="+mn-lt"/>
                <a:cs typeface="+mn-lt"/>
              </a:rPr>
              <a:t>R^2 : {}</a:t>
            </a:r>
            <a:endParaRPr lang="en-US" dirty="0"/>
          </a:p>
          <a:p>
            <a:pPr>
              <a:buNone/>
            </a:pPr>
            <a:r>
              <a:rPr lang="en-US" sz="2000" dirty="0">
                <a:ea typeface="+mn-lt"/>
                <a:cs typeface="+mn-lt"/>
              </a:rPr>
              <a:t>'''.format(</a:t>
            </a:r>
            <a:r>
              <a:rPr lang="en-US" sz="2000" dirty="0" err="1">
                <a:ea typeface="+mn-lt"/>
                <a:cs typeface="+mn-lt"/>
              </a:rPr>
              <a:t>lr_mse</a:t>
            </a:r>
            <a:r>
              <a:rPr lang="en-US" sz="2000" dirty="0">
                <a:ea typeface="+mn-lt"/>
                <a:cs typeface="+mn-lt"/>
              </a:rPr>
              <a:t>, </a:t>
            </a:r>
            <a:r>
              <a:rPr lang="en-US" sz="2000" dirty="0" err="1">
                <a:ea typeface="+mn-lt"/>
                <a:cs typeface="+mn-lt"/>
              </a:rPr>
              <a:t>lr_rmse</a:t>
            </a:r>
            <a:r>
              <a:rPr lang="en-US" sz="2000" dirty="0">
                <a:ea typeface="+mn-lt"/>
                <a:cs typeface="+mn-lt"/>
              </a:rPr>
              <a:t>, lr_r2)</a:t>
            </a:r>
            <a:endParaRPr lang="en-US" dirty="0"/>
          </a:p>
          <a:p>
            <a:pPr marL="0" indent="0">
              <a:buNone/>
            </a:pPr>
            <a:r>
              <a:rPr lang="en-US" sz="2000" dirty="0">
                <a:ea typeface="+mn-lt"/>
                <a:cs typeface="+mn-lt"/>
              </a:rPr>
              <a:t>print(result)</a:t>
            </a:r>
            <a:endParaRPr lang="en-US" dirty="0"/>
          </a:p>
        </p:txBody>
      </p:sp>
    </p:spTree>
    <p:extLst>
      <p:ext uri="{BB962C8B-B14F-4D97-AF65-F5344CB8AC3E}">
        <p14:creationId xmlns:p14="http://schemas.microsoft.com/office/powerpoint/2010/main" val="32484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9FA5C-3DEA-1EEC-3858-B151585B509A}"/>
              </a:ext>
            </a:extLst>
          </p:cNvPr>
          <p:cNvSpPr>
            <a:spLocks noGrp="1"/>
          </p:cNvSpPr>
          <p:nvPr>
            <p:ph idx="1"/>
          </p:nvPr>
        </p:nvSpPr>
        <p:spPr>
          <a:xfrm>
            <a:off x="533400" y="508454"/>
            <a:ext cx="11038114" cy="5951537"/>
          </a:xfrm>
        </p:spPr>
        <p:txBody>
          <a:bodyPr vert="horz" lIns="91440" tIns="45720" rIns="91440" bIns="45720" rtlCol="0" anchor="t">
            <a:normAutofit lnSpcReduction="10000"/>
          </a:bodyPr>
          <a:lstStyle/>
          <a:p>
            <a:pPr marL="0" indent="0">
              <a:buNone/>
            </a:pPr>
            <a:r>
              <a:rPr lang="en-US" sz="2000">
                <a:solidFill>
                  <a:schemeClr val="accent4"/>
                </a:solidFill>
                <a:ea typeface="+mn-lt"/>
                <a:cs typeface="+mn-lt"/>
              </a:rPr>
              <a:t># Model Comparision</a:t>
            </a:r>
            <a:endParaRPr lang="en-US" sz="2000">
              <a:solidFill>
                <a:schemeClr val="accent4"/>
              </a:solidFill>
              <a:cs typeface="Calibri" panose="020F0502020204030204"/>
            </a:endParaRPr>
          </a:p>
          <a:p>
            <a:pPr marL="0" indent="0">
              <a:buNone/>
            </a:pPr>
            <a:r>
              <a:rPr lang="en-US" sz="2000">
                <a:ea typeface="+mn-lt"/>
                <a:cs typeface="+mn-lt"/>
              </a:rPr>
              <a:t>P a g e|49names.append("elr")</a:t>
            </a:r>
            <a:endParaRPr lang="en-US" sz="2000">
              <a:cs typeface="Calibri" panose="020F0502020204030204"/>
            </a:endParaRPr>
          </a:p>
          <a:p>
            <a:pPr marL="0" indent="0">
              <a:buNone/>
            </a:pPr>
            <a:r>
              <a:rPr lang="en-US" sz="2000" err="1">
                <a:ea typeface="+mn-lt"/>
                <a:cs typeface="+mn-lt"/>
              </a:rPr>
              <a:t>mses.append</a:t>
            </a:r>
            <a:r>
              <a:rPr lang="en-US" sz="2000">
                <a:ea typeface="+mn-lt"/>
                <a:cs typeface="+mn-lt"/>
              </a:rPr>
              <a:t>(</a:t>
            </a:r>
            <a:r>
              <a:rPr lang="en-US" sz="2000" err="1">
                <a:ea typeface="+mn-lt"/>
                <a:cs typeface="+mn-lt"/>
              </a:rPr>
              <a:t>elr_mse</a:t>
            </a:r>
            <a:r>
              <a:rPr lang="en-US" sz="2000">
                <a:ea typeface="+mn-lt"/>
                <a:cs typeface="+mn-lt"/>
              </a:rPr>
              <a:t>)</a:t>
            </a:r>
            <a:endParaRPr lang="en-US" sz="2000">
              <a:cs typeface="Calibri" panose="020F0502020204030204"/>
            </a:endParaRPr>
          </a:p>
          <a:p>
            <a:pPr marL="0" indent="0">
              <a:buNone/>
            </a:pPr>
            <a:r>
              <a:rPr lang="en-US" sz="2000" err="1">
                <a:ea typeface="+mn-lt"/>
                <a:cs typeface="+mn-lt"/>
              </a:rPr>
              <a:t>rmses.append</a:t>
            </a:r>
            <a:r>
              <a:rPr lang="en-US" sz="2000">
                <a:ea typeface="+mn-lt"/>
                <a:cs typeface="+mn-lt"/>
              </a:rPr>
              <a:t>(</a:t>
            </a:r>
            <a:r>
              <a:rPr lang="en-US" sz="2000" err="1">
                <a:ea typeface="+mn-lt"/>
                <a:cs typeface="+mn-lt"/>
              </a:rPr>
              <a:t>elr_rmse</a:t>
            </a:r>
            <a:r>
              <a:rPr lang="en-US" sz="2000">
                <a:ea typeface="+mn-lt"/>
                <a:cs typeface="+mn-lt"/>
              </a:rPr>
              <a:t>)</a:t>
            </a:r>
            <a:endParaRPr lang="en-US" sz="2000">
              <a:cs typeface="Calibri" panose="020F0502020204030204"/>
            </a:endParaRPr>
          </a:p>
          <a:p>
            <a:pPr marL="0" indent="0">
              <a:buNone/>
            </a:pPr>
            <a:r>
              <a:rPr lang="en-US" sz="2000">
                <a:ea typeface="+mn-lt"/>
                <a:cs typeface="+mn-lt"/>
              </a:rPr>
              <a:t>r2s.append(elr_r2)</a:t>
            </a:r>
            <a:endParaRPr lang="en-US" sz="2000">
              <a:cs typeface="Calibri" panose="020F0502020204030204"/>
            </a:endParaRPr>
          </a:p>
          <a:p>
            <a:pPr marL="0" indent="0">
              <a:buNone/>
            </a:pPr>
            <a:r>
              <a:rPr lang="en-US" sz="2000" err="1">
                <a:ea typeface="+mn-lt"/>
                <a:cs typeface="+mn-lt"/>
              </a:rPr>
              <a:t>evaluate_model</a:t>
            </a:r>
            <a:r>
              <a:rPr lang="en-US" sz="2000">
                <a:ea typeface="+mn-lt"/>
                <a:cs typeface="+mn-lt"/>
              </a:rPr>
              <a:t>(</a:t>
            </a:r>
            <a:r>
              <a:rPr lang="en-US" sz="2000" err="1">
                <a:ea typeface="+mn-lt"/>
                <a:cs typeface="+mn-lt"/>
              </a:rPr>
              <a:t>linear_reg_predictions</a:t>
            </a:r>
            <a:r>
              <a:rPr lang="en-US" sz="2000">
                <a:ea typeface="+mn-lt"/>
                <a:cs typeface="+mn-lt"/>
              </a:rPr>
              <a:t>, "Linear Regression")</a:t>
            </a:r>
            <a:endParaRPr lang="en-US" sz="2000">
              <a:cs typeface="Calibri" panose="020F0502020204030204"/>
            </a:endParaRPr>
          </a:p>
          <a:p>
            <a:pPr marL="0" indent="0">
              <a:buNone/>
            </a:pPr>
            <a:r>
              <a:rPr lang="en-US" sz="2000" err="1">
                <a:ea typeface="+mn-lt"/>
                <a:cs typeface="+mn-lt"/>
              </a:rPr>
              <a:t>evaluate_model</a:t>
            </a:r>
            <a:r>
              <a:rPr lang="en-US" sz="2000">
                <a:ea typeface="+mn-lt"/>
                <a:cs typeface="+mn-lt"/>
              </a:rPr>
              <a:t>(</a:t>
            </a:r>
            <a:r>
              <a:rPr lang="en-US" sz="2000" err="1">
                <a:ea typeface="+mn-lt"/>
                <a:cs typeface="+mn-lt"/>
              </a:rPr>
              <a:t>random_forest_predictions</a:t>
            </a:r>
            <a:r>
              <a:rPr lang="en-US" sz="2000">
                <a:ea typeface="+mn-lt"/>
                <a:cs typeface="+mn-lt"/>
              </a:rPr>
              <a:t>, "Random Forest Regressor")</a:t>
            </a:r>
          </a:p>
          <a:p>
            <a:pPr>
              <a:buNone/>
            </a:pPr>
            <a:r>
              <a:rPr lang="en-US" sz="2000" b="1">
                <a:solidFill>
                  <a:schemeClr val="accent4"/>
                </a:solidFill>
                <a:ea typeface="+mn-lt"/>
                <a:cs typeface="+mn-lt"/>
              </a:rPr>
              <a:t>OUTPUT:</a:t>
            </a:r>
            <a:endParaRPr lang="en-US" b="1">
              <a:solidFill>
                <a:schemeClr val="accent4"/>
              </a:solidFill>
            </a:endParaRPr>
          </a:p>
          <a:p>
            <a:pPr>
              <a:buNone/>
            </a:pPr>
            <a:r>
              <a:rPr lang="en-US" sz="2000" dirty="0">
                <a:ea typeface="+mn-lt"/>
                <a:cs typeface="+mn-lt"/>
              </a:rPr>
              <a:t>Linear Regression Model Evaluation:</a:t>
            </a:r>
            <a:endParaRPr lang="en-US" dirty="0"/>
          </a:p>
          <a:p>
            <a:pPr>
              <a:buNone/>
            </a:pPr>
            <a:r>
              <a:rPr lang="en-US" sz="2000" dirty="0">
                <a:ea typeface="+mn-lt"/>
                <a:cs typeface="+mn-lt"/>
              </a:rPr>
              <a:t>Mean Squared Error (MSE): 10089009300.893988</a:t>
            </a:r>
            <a:endParaRPr lang="en-US" dirty="0"/>
          </a:p>
          <a:p>
            <a:pPr>
              <a:buNone/>
            </a:pPr>
            <a:r>
              <a:rPr lang="en-US" sz="2000" dirty="0">
                <a:ea typeface="+mn-lt"/>
                <a:cs typeface="+mn-lt"/>
              </a:rPr>
              <a:t>R-squared (R2) Score: 0.9179971706834331</a:t>
            </a:r>
            <a:endParaRPr lang="en-US" dirty="0"/>
          </a:p>
          <a:p>
            <a:pPr>
              <a:buNone/>
            </a:pPr>
            <a:r>
              <a:rPr lang="en-US" sz="2000" dirty="0">
                <a:ea typeface="+mn-lt"/>
                <a:cs typeface="+mn-lt"/>
              </a:rPr>
              <a:t>Random Forest Regressor Model Evaluation:</a:t>
            </a:r>
            <a:endParaRPr lang="en-US" dirty="0"/>
          </a:p>
          <a:p>
            <a:pPr>
              <a:buNone/>
            </a:pPr>
            <a:r>
              <a:rPr lang="en-US" sz="2000" dirty="0">
                <a:ea typeface="+mn-lt"/>
                <a:cs typeface="+mn-lt"/>
              </a:rPr>
              <a:t>Mean Squared Error (MSE): 14463028828.265167</a:t>
            </a:r>
            <a:endParaRPr lang="en-US" dirty="0"/>
          </a:p>
          <a:p>
            <a:pPr>
              <a:buNone/>
            </a:pPr>
            <a:r>
              <a:rPr lang="en-US" sz="2000" dirty="0">
                <a:ea typeface="+mn-lt"/>
                <a:cs typeface="+mn-lt"/>
              </a:rPr>
              <a:t>R-squared (R2) Score: 0.8824454166872736</a:t>
            </a:r>
            <a:endParaRPr lang="en-US" dirty="0"/>
          </a:p>
          <a:p>
            <a:pPr>
              <a:buNone/>
            </a:pPr>
            <a:r>
              <a:rPr lang="en-US" sz="2000" dirty="0">
                <a:ea typeface="+mn-lt"/>
                <a:cs typeface="+mn-lt"/>
              </a:rPr>
              <a:t>MSE : 10141766848.330585</a:t>
            </a:r>
            <a:endParaRPr lang="en-US" dirty="0"/>
          </a:p>
          <a:p>
            <a:pPr>
              <a:buNone/>
            </a:pPr>
            <a:r>
              <a:rPr lang="en-US" sz="2000" dirty="0">
                <a:ea typeface="+mn-lt"/>
                <a:cs typeface="+mn-lt"/>
              </a:rPr>
              <a:t>RMSE : 100706.33966305491</a:t>
            </a:r>
            <a:endParaRPr lang="en-US" dirty="0"/>
          </a:p>
          <a:p>
            <a:pPr marL="0" indent="0">
              <a:buNone/>
            </a:pPr>
            <a:r>
              <a:rPr lang="en-US" sz="2000" dirty="0">
                <a:ea typeface="+mn-lt"/>
                <a:cs typeface="+mn-lt"/>
              </a:rPr>
              <a:t>R^2 : 0.913302484308253</a:t>
            </a:r>
            <a:endParaRPr lang="en-US" dirty="0"/>
          </a:p>
        </p:txBody>
      </p:sp>
    </p:spTree>
    <p:extLst>
      <p:ext uri="{BB962C8B-B14F-4D97-AF65-F5344CB8AC3E}">
        <p14:creationId xmlns:p14="http://schemas.microsoft.com/office/powerpoint/2010/main" val="4193457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54741-380F-10EF-1033-1A2769E102DE}"/>
              </a:ext>
            </a:extLst>
          </p:cNvPr>
          <p:cNvSpPr>
            <a:spLocks noGrp="1"/>
          </p:cNvSpPr>
          <p:nvPr>
            <p:ph idx="1"/>
          </p:nvPr>
        </p:nvSpPr>
        <p:spPr>
          <a:xfrm>
            <a:off x="576943" y="562883"/>
            <a:ext cx="11081657" cy="5842680"/>
          </a:xfrm>
        </p:spPr>
        <p:txBody>
          <a:bodyPr vert="horz" lIns="91440" tIns="45720" rIns="91440" bIns="45720" rtlCol="0" anchor="t">
            <a:normAutofit fontScale="92500"/>
          </a:bodyPr>
          <a:lstStyle/>
          <a:p>
            <a:pPr marL="0" indent="0">
              <a:buNone/>
            </a:pPr>
            <a:r>
              <a:rPr lang="en-US" sz="2400" b="1" dirty="0">
                <a:ea typeface="+mn-lt"/>
                <a:cs typeface="+mn-lt"/>
              </a:rPr>
              <a:t>6. Hyperparameter Tuning:</a:t>
            </a:r>
            <a:endParaRPr lang="en-US" sz="2400" b="1" dirty="0">
              <a:cs typeface="Calibri" panose="020F0502020204030204"/>
            </a:endParaRPr>
          </a:p>
          <a:p>
            <a:r>
              <a:rPr lang="en-US" sz="2400" dirty="0">
                <a:ea typeface="+mn-lt"/>
                <a:cs typeface="+mn-lt"/>
              </a:rPr>
              <a:t>Optimize the model's hyperparameters to improve its performance. Depending on the model, you can use techniques like grid search or random search.</a:t>
            </a:r>
            <a:endParaRPr lang="en-US" sz="2400" dirty="0">
              <a:cs typeface="Calibri" panose="020F0502020204030204"/>
            </a:endParaRPr>
          </a:p>
          <a:p>
            <a:pPr marL="0" indent="0">
              <a:buNone/>
            </a:pPr>
            <a:r>
              <a:rPr lang="en-US" sz="2400" b="1" dirty="0">
                <a:ea typeface="+mn-lt"/>
                <a:cs typeface="+mn-lt"/>
              </a:rPr>
              <a:t>7. Cross-Validation</a:t>
            </a:r>
            <a:r>
              <a:rPr lang="en-US" sz="2400" dirty="0">
                <a:ea typeface="+mn-lt"/>
                <a:cs typeface="+mn-lt"/>
              </a:rPr>
              <a:t>:</a:t>
            </a:r>
            <a:endParaRPr lang="en-US" sz="2400" dirty="0">
              <a:cs typeface="Calibri" panose="020F0502020204030204"/>
            </a:endParaRPr>
          </a:p>
          <a:p>
            <a:r>
              <a:rPr lang="en-US" sz="2400" dirty="0">
                <a:ea typeface="+mn-lt"/>
                <a:cs typeface="+mn-lt"/>
              </a:rPr>
              <a:t>Implement cross-validation to ensure that your model's performance is consistent across different subsets of your data. </a:t>
            </a:r>
            <a:r>
              <a:rPr lang="en-US" sz="2400">
                <a:ea typeface="+mn-lt"/>
                <a:cs typeface="+mn-lt"/>
              </a:rPr>
              <a:t>This helps</a:t>
            </a:r>
            <a:r>
              <a:rPr lang="en-US" sz="2400" dirty="0">
                <a:ea typeface="+mn-lt"/>
                <a:cs typeface="+mn-lt"/>
              </a:rPr>
              <a:t> prevent overfitting.</a:t>
            </a:r>
            <a:endParaRPr lang="en-US" sz="2400" dirty="0">
              <a:cs typeface="Calibri" panose="020F0502020204030204"/>
            </a:endParaRPr>
          </a:p>
          <a:p>
            <a:pPr marL="0" indent="0">
              <a:buNone/>
            </a:pPr>
            <a:r>
              <a:rPr lang="en-US" sz="2400" b="1" dirty="0">
                <a:ea typeface="+mn-lt"/>
                <a:cs typeface="+mn-lt"/>
              </a:rPr>
              <a:t>8. Regularization:</a:t>
            </a:r>
            <a:endParaRPr lang="en-US" sz="2400" b="1" dirty="0">
              <a:cs typeface="Calibri" panose="020F0502020204030204"/>
            </a:endParaRPr>
          </a:p>
          <a:p>
            <a:r>
              <a:rPr lang="en-US" sz="2400" dirty="0">
                <a:ea typeface="+mn-lt"/>
                <a:cs typeface="+mn-lt"/>
              </a:rPr>
              <a:t>Apply regularization techniques like L1 (Lasso) or L2 (Ridge)if needed to prevent overfitting and improve model generalization.</a:t>
            </a:r>
          </a:p>
          <a:p>
            <a:pPr marL="0" indent="0">
              <a:buNone/>
            </a:pPr>
            <a:r>
              <a:rPr lang="en-US" sz="2400" b="1" dirty="0">
                <a:ea typeface="+mn-lt"/>
                <a:cs typeface="+mn-lt"/>
              </a:rPr>
              <a:t>Feature Selection:</a:t>
            </a:r>
            <a:endParaRPr lang="en-US" sz="2400" b="1" dirty="0">
              <a:cs typeface="Calibri" panose="020F0502020204030204"/>
            </a:endParaRPr>
          </a:p>
          <a:p>
            <a:r>
              <a:rPr lang="en-US" sz="2400" dirty="0">
                <a:ea typeface="+mn-lt"/>
                <a:cs typeface="+mn-lt"/>
              </a:rPr>
              <a:t>Use feature importance scores from your model or techniques like recursive feature elimination to identify the most important features for predictions.</a:t>
            </a:r>
            <a:endParaRPr lang="en-US" dirty="0"/>
          </a:p>
          <a:p>
            <a:pPr marL="0" indent="0">
              <a:buNone/>
            </a:pPr>
            <a:r>
              <a:rPr lang="en-US" sz="2400" b="1" dirty="0">
                <a:ea typeface="+mn-lt"/>
                <a:cs typeface="+mn-lt"/>
              </a:rPr>
              <a:t>Interpretability:</a:t>
            </a:r>
            <a:endParaRPr lang="en-US">
              <a:cs typeface="Calibri" panose="020F0502020204030204"/>
            </a:endParaRPr>
          </a:p>
          <a:p>
            <a:r>
              <a:rPr lang="en-US" sz="2400" dirty="0">
                <a:ea typeface="+mn-lt"/>
                <a:cs typeface="+mn-lt"/>
              </a:rPr>
              <a:t>Ensure that the model's predictions are interpretable and explainable. Stakeholders may want to understand how each feature impacts the predicted house price.</a:t>
            </a:r>
            <a:endParaRPr lang="en-US" dirty="0"/>
          </a:p>
        </p:txBody>
      </p:sp>
    </p:spTree>
    <p:extLst>
      <p:ext uri="{BB962C8B-B14F-4D97-AF65-F5344CB8AC3E}">
        <p14:creationId xmlns:p14="http://schemas.microsoft.com/office/powerpoint/2010/main" val="2977106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EBCE4C-3E4C-6460-D61E-AAD612C780C8}"/>
              </a:ext>
            </a:extLst>
          </p:cNvPr>
          <p:cNvSpPr>
            <a:spLocks noGrp="1"/>
          </p:cNvSpPr>
          <p:nvPr>
            <p:ph idx="1"/>
          </p:nvPr>
        </p:nvSpPr>
        <p:spPr>
          <a:xfrm>
            <a:off x="674915" y="530225"/>
            <a:ext cx="10907485" cy="5897109"/>
          </a:xfrm>
        </p:spPr>
        <p:txBody>
          <a:bodyPr vert="horz" lIns="91440" tIns="45720" rIns="91440" bIns="45720" rtlCol="0" anchor="t">
            <a:normAutofit/>
          </a:bodyPr>
          <a:lstStyle/>
          <a:p>
            <a:pPr marL="0" indent="0">
              <a:buNone/>
            </a:pPr>
            <a:r>
              <a:rPr lang="en-US" sz="2400" b="1" dirty="0">
                <a:ea typeface="+mn-lt"/>
                <a:cs typeface="+mn-lt"/>
              </a:rPr>
              <a:t>Deployment:</a:t>
            </a:r>
            <a:endParaRPr lang="en-US" sz="2400" b="1" dirty="0">
              <a:cs typeface="Calibri" panose="020F0502020204030204"/>
            </a:endParaRPr>
          </a:p>
          <a:p>
            <a:r>
              <a:rPr lang="en-US" sz="2400" dirty="0">
                <a:ea typeface="+mn-lt"/>
                <a:cs typeface="+mn-lt"/>
              </a:rPr>
              <a:t>Deploy your trained model in a real-world setting, whether it's through a web application, API, or any other user-friendly interface. Users can input property details, and the model provides price predictions.</a:t>
            </a:r>
            <a:endParaRPr lang="en-US" sz="2400" dirty="0">
              <a:cs typeface="Calibri"/>
            </a:endParaRPr>
          </a:p>
          <a:p>
            <a:pPr marL="0" indent="0">
              <a:buNone/>
            </a:pPr>
            <a:r>
              <a:rPr lang="en-US" sz="2400" b="1" dirty="0">
                <a:ea typeface="+mn-lt"/>
                <a:cs typeface="+mn-lt"/>
              </a:rPr>
              <a:t>Monitoring and Maintenance:</a:t>
            </a:r>
            <a:endParaRPr lang="en-US" sz="2400" b="1" dirty="0">
              <a:cs typeface="Calibri"/>
            </a:endParaRPr>
          </a:p>
          <a:p>
            <a:r>
              <a:rPr lang="en-US" sz="2400" dirty="0">
                <a:ea typeface="+mn-lt"/>
                <a:cs typeface="+mn-lt"/>
              </a:rPr>
              <a:t>Continuously monitor the model's performance and update it </a:t>
            </a:r>
            <a:r>
              <a:rPr lang="en-US" sz="2400">
                <a:ea typeface="+mn-lt"/>
                <a:cs typeface="+mn-lt"/>
              </a:rPr>
              <a:t>as needed</a:t>
            </a:r>
            <a:r>
              <a:rPr lang="en-US" sz="2400" dirty="0">
                <a:ea typeface="+mn-lt"/>
                <a:cs typeface="+mn-lt"/>
              </a:rPr>
              <a:t>. Real estate markets change, so it's essential to retrain the model with new data periodically.</a:t>
            </a:r>
            <a:endParaRPr lang="en-US" sz="2400" dirty="0">
              <a:cs typeface="Calibri"/>
            </a:endParaRPr>
          </a:p>
          <a:p>
            <a:pPr marL="0" indent="0">
              <a:buNone/>
            </a:pPr>
            <a:r>
              <a:rPr lang="en-US" sz="2400" b="1" dirty="0">
                <a:ea typeface="+mn-lt"/>
                <a:cs typeface="+mn-lt"/>
              </a:rPr>
              <a:t>Ethical Considerations:</a:t>
            </a:r>
            <a:endParaRPr lang="en-US" sz="2400" b="1" dirty="0">
              <a:cs typeface="Calibri"/>
            </a:endParaRPr>
          </a:p>
          <a:p>
            <a:r>
              <a:rPr lang="en-US" sz="2400" dirty="0">
                <a:ea typeface="+mn-lt"/>
                <a:cs typeface="+mn-lt"/>
              </a:rPr>
              <a:t>Ensure that your model doesn't introduce or perpetuate biases in pricing. Implement fairness and transparency measures.</a:t>
            </a:r>
          </a:p>
          <a:p>
            <a:pPr marL="0" indent="0">
              <a:buNone/>
            </a:pPr>
            <a:r>
              <a:rPr lang="en-US" sz="2400" b="1" dirty="0">
                <a:ea typeface="+mn-lt"/>
                <a:cs typeface="+mn-lt"/>
              </a:rPr>
              <a:t>Innovation:</a:t>
            </a:r>
            <a:endParaRPr lang="en-US" sz="2400" b="1" dirty="0">
              <a:cs typeface="Calibri"/>
            </a:endParaRPr>
          </a:p>
          <a:p>
            <a:r>
              <a:rPr lang="en-US" sz="2400" dirty="0">
                <a:ea typeface="+mn-lt"/>
                <a:cs typeface="+mn-lt"/>
              </a:rPr>
              <a:t>Explore innovative approaches such as incorporating external data sources (e.g., satellite imagery, IoT data) for better predictions.</a:t>
            </a:r>
            <a:endParaRPr lang="en-US" dirty="0"/>
          </a:p>
        </p:txBody>
      </p:sp>
    </p:spTree>
    <p:extLst>
      <p:ext uri="{BB962C8B-B14F-4D97-AF65-F5344CB8AC3E}">
        <p14:creationId xmlns:p14="http://schemas.microsoft.com/office/powerpoint/2010/main" val="19228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6D521-1FE9-C53A-0026-DD24F394880E}"/>
              </a:ext>
            </a:extLst>
          </p:cNvPr>
          <p:cNvSpPr>
            <a:spLocks noGrp="1"/>
          </p:cNvSpPr>
          <p:nvPr>
            <p:ph idx="1"/>
          </p:nvPr>
        </p:nvSpPr>
        <p:spPr>
          <a:xfrm>
            <a:off x="468086" y="475797"/>
            <a:ext cx="11157856" cy="5897108"/>
          </a:xfrm>
        </p:spPr>
        <p:txBody>
          <a:bodyPr vert="horz" lIns="91440" tIns="45720" rIns="91440" bIns="45720" rtlCol="0" anchor="t">
            <a:normAutofit fontScale="92500" lnSpcReduction="10000"/>
          </a:bodyPr>
          <a:lstStyle/>
          <a:p>
            <a:pPr marL="0" indent="0">
              <a:buNone/>
            </a:pPr>
            <a:r>
              <a:rPr lang="en-US" sz="2400" b="1" dirty="0">
                <a:ea typeface="+mn-lt"/>
                <a:cs typeface="+mn-lt"/>
              </a:rPr>
              <a:t>ADVANTAGES:</a:t>
            </a:r>
            <a:endParaRPr lang="en-US" sz="2400" dirty="0">
              <a:cs typeface="Calibri" panose="020F0502020204030204"/>
            </a:endParaRPr>
          </a:p>
          <a:p>
            <a:r>
              <a:rPr lang="en-US" sz="2400" dirty="0">
                <a:ea typeface="+mn-lt"/>
                <a:cs typeface="+mn-lt"/>
              </a:rPr>
              <a:t>Predicting house prices using machine learning offers several significant advantages:</a:t>
            </a:r>
            <a:endParaRPr lang="en-US" sz="2400" dirty="0">
              <a:cs typeface="Calibri"/>
            </a:endParaRPr>
          </a:p>
          <a:p>
            <a:pPr marL="0" indent="0">
              <a:buNone/>
            </a:pPr>
            <a:r>
              <a:rPr lang="en-US" sz="2400" b="1" dirty="0">
                <a:cs typeface="Calibri"/>
              </a:rPr>
              <a:t>    1.Accuracy:</a:t>
            </a:r>
          </a:p>
          <a:p>
            <a:r>
              <a:rPr lang="en-US" sz="2400" dirty="0">
                <a:ea typeface="+mn-lt"/>
                <a:cs typeface="+mn-lt"/>
              </a:rPr>
              <a:t>Machine learning models can process and analyze vast amounts of data, including various property and market factors. This results in more accurate house price predictions compared to traditional </a:t>
            </a:r>
            <a:r>
              <a:rPr lang="en-US" sz="2400">
                <a:ea typeface="+mn-lt"/>
                <a:cs typeface="+mn-lt"/>
              </a:rPr>
              <a:t>methods that</a:t>
            </a:r>
            <a:r>
              <a:rPr lang="en-US" sz="2400" dirty="0">
                <a:ea typeface="+mn-lt"/>
                <a:cs typeface="+mn-lt"/>
              </a:rPr>
              <a:t> rely on a limited set of variables.</a:t>
            </a:r>
            <a:endParaRPr lang="en-US" sz="2400" dirty="0">
              <a:cs typeface="Calibri"/>
            </a:endParaRPr>
          </a:p>
          <a:p>
            <a:pPr marL="0" indent="0">
              <a:buNone/>
            </a:pPr>
            <a:r>
              <a:rPr lang="en-US" sz="2400" b="1">
                <a:ea typeface="+mn-lt"/>
                <a:cs typeface="+mn-lt"/>
              </a:rPr>
              <a:t>    2.Complex Data Handling:</a:t>
            </a:r>
            <a:endParaRPr lang="en-US" sz="2400" b="1">
              <a:cs typeface="Calibri"/>
            </a:endParaRPr>
          </a:p>
          <a:p>
            <a:r>
              <a:rPr lang="en-US" sz="2400" dirty="0">
                <a:ea typeface="+mn-lt"/>
                <a:cs typeface="+mn-lt"/>
              </a:rPr>
              <a:t>Machine learning algorithms can handle complex, non-linear relationships in the data. They can recognize patterns and interactions among different features, allowing for a more comprehensive assessment of a property's value.</a:t>
            </a:r>
          </a:p>
          <a:p>
            <a:pPr marL="0" indent="0">
              <a:buNone/>
            </a:pPr>
            <a:r>
              <a:rPr lang="en-US" sz="2400" b="1" dirty="0">
                <a:ea typeface="+mn-lt"/>
                <a:cs typeface="+mn-lt"/>
              </a:rPr>
              <a:t>DISADVANTAGES:</a:t>
            </a:r>
            <a:endParaRPr lang="en-US" sz="2400" b="1" dirty="0">
              <a:cs typeface="Calibri"/>
            </a:endParaRPr>
          </a:p>
          <a:p>
            <a:r>
              <a:rPr lang="en-US" sz="2400">
                <a:ea typeface="+mn-lt"/>
                <a:cs typeface="+mn-lt"/>
              </a:rPr>
              <a:t>While predicting house prices using machine learning offersnumerous advantages, it also comes with several disadvantages andchallenges:</a:t>
            </a:r>
            <a:endParaRPr lang="en-US"/>
          </a:p>
          <a:p>
            <a:pPr marL="0" indent="0">
              <a:buNone/>
            </a:pPr>
            <a:r>
              <a:rPr lang="en-US" sz="2400" b="1" dirty="0">
                <a:ea typeface="+mn-lt"/>
                <a:cs typeface="+mn-lt"/>
              </a:rPr>
              <a:t>   1.Data Quality:</a:t>
            </a:r>
            <a:endParaRPr lang="en-US" b="1" dirty="0">
              <a:cs typeface="Calibri" panose="020F0502020204030204"/>
            </a:endParaRPr>
          </a:p>
          <a:p>
            <a:r>
              <a:rPr lang="en-US" sz="2400" dirty="0">
                <a:ea typeface="+mn-lt"/>
                <a:cs typeface="+mn-lt"/>
              </a:rPr>
              <a:t>Machine learning models heavily rely on data quality. In </a:t>
            </a:r>
            <a:r>
              <a:rPr lang="en-US" sz="2400">
                <a:ea typeface="+mn-lt"/>
                <a:cs typeface="+mn-lt"/>
              </a:rPr>
              <a:t>accurate or</a:t>
            </a:r>
            <a:r>
              <a:rPr lang="en-US" sz="2400" dirty="0">
                <a:ea typeface="+mn-lt"/>
                <a:cs typeface="+mn-lt"/>
              </a:rPr>
              <a:t> incomplete data can lead to unreliable predictions. Ensuring the data used for training and evaluation is of high quality is essential</a:t>
            </a:r>
            <a:endParaRPr lang="en-US" dirty="0"/>
          </a:p>
        </p:txBody>
      </p:sp>
    </p:spTree>
    <p:extLst>
      <p:ext uri="{BB962C8B-B14F-4D97-AF65-F5344CB8AC3E}">
        <p14:creationId xmlns:p14="http://schemas.microsoft.com/office/powerpoint/2010/main" val="1576141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3B0C3-F068-2DEB-43BD-3F333577CE41}"/>
              </a:ext>
            </a:extLst>
          </p:cNvPr>
          <p:cNvSpPr>
            <a:spLocks noGrp="1"/>
          </p:cNvSpPr>
          <p:nvPr>
            <p:ph idx="1"/>
          </p:nvPr>
        </p:nvSpPr>
        <p:spPr>
          <a:xfrm>
            <a:off x="533400" y="551997"/>
            <a:ext cx="11146971" cy="5907994"/>
          </a:xfrm>
        </p:spPr>
        <p:txBody>
          <a:bodyPr vert="horz" lIns="91440" tIns="45720" rIns="91440" bIns="45720" rtlCol="0" anchor="t">
            <a:normAutofit/>
          </a:bodyPr>
          <a:lstStyle/>
          <a:p>
            <a:pPr marL="0" indent="0">
              <a:buNone/>
            </a:pPr>
            <a:r>
              <a:rPr lang="en-US" sz="2400" b="1" dirty="0">
                <a:ea typeface="+mn-lt"/>
                <a:cs typeface="+mn-lt"/>
              </a:rPr>
              <a:t>BENEFITS:</a:t>
            </a:r>
            <a:endParaRPr lang="en-US" sz="2400" b="1" dirty="0">
              <a:cs typeface="Calibri" panose="020F0502020204030204"/>
            </a:endParaRPr>
          </a:p>
          <a:p>
            <a:r>
              <a:rPr lang="en-US" sz="2400">
                <a:ea typeface="+mn-lt"/>
                <a:cs typeface="+mn-lt"/>
              </a:rPr>
              <a:t>Predicting house prices using machine learning offers a widerange of benefits, which can positively impact various stakeholders inthe real estate industry and beyond. Here are some of the key benefits ofusing machine learning for house price prediction:</a:t>
            </a:r>
            <a:endParaRPr lang="en-US" sz="2400">
              <a:cs typeface="Calibri"/>
            </a:endParaRPr>
          </a:p>
          <a:p>
            <a:pPr marL="0" indent="0">
              <a:buNone/>
            </a:pPr>
            <a:r>
              <a:rPr lang="en-US" sz="2400" b="1" dirty="0">
                <a:ea typeface="+mn-lt"/>
                <a:cs typeface="+mn-lt"/>
              </a:rPr>
              <a:t>   1. Accuracy:</a:t>
            </a:r>
            <a:endParaRPr lang="en-US" sz="2400" b="1" dirty="0">
              <a:cs typeface="Calibri"/>
            </a:endParaRPr>
          </a:p>
          <a:p>
            <a:r>
              <a:rPr lang="en-US" sz="2400" dirty="0">
                <a:ea typeface="+mn-lt"/>
                <a:cs typeface="+mn-lt"/>
              </a:rPr>
              <a:t>Machine learning models can provide more accurate </a:t>
            </a:r>
            <a:r>
              <a:rPr lang="en-US" sz="2400" err="1">
                <a:ea typeface="+mn-lt"/>
                <a:cs typeface="+mn-lt"/>
              </a:rPr>
              <a:t>propertyvaluations</a:t>
            </a:r>
            <a:r>
              <a:rPr lang="en-US" sz="2400" dirty="0">
                <a:ea typeface="+mn-lt"/>
                <a:cs typeface="+mn-lt"/>
              </a:rPr>
              <a:t> by considering a broader set of variables and patterns </a:t>
            </a:r>
            <a:r>
              <a:rPr lang="en-US" sz="2400" err="1">
                <a:ea typeface="+mn-lt"/>
                <a:cs typeface="+mn-lt"/>
              </a:rPr>
              <a:t>withinthe</a:t>
            </a:r>
            <a:r>
              <a:rPr lang="en-US" sz="2400" dirty="0">
                <a:ea typeface="+mn-lt"/>
                <a:cs typeface="+mn-lt"/>
              </a:rPr>
              <a:t> data, leading to more precise price predictions.</a:t>
            </a:r>
            <a:endParaRPr lang="en-US" sz="2400" dirty="0">
              <a:cs typeface="Calibri"/>
            </a:endParaRPr>
          </a:p>
          <a:p>
            <a:pPr marL="0" indent="0">
              <a:buNone/>
            </a:pPr>
            <a:r>
              <a:rPr lang="en-US" sz="2400" b="1" dirty="0">
                <a:ea typeface="+mn-lt"/>
                <a:cs typeface="+mn-lt"/>
              </a:rPr>
              <a:t>   2. Data-Driven Insights:</a:t>
            </a:r>
            <a:endParaRPr lang="en-US" sz="2400" b="1" dirty="0">
              <a:cs typeface="Calibri"/>
            </a:endParaRPr>
          </a:p>
          <a:p>
            <a:r>
              <a:rPr lang="en-US" sz="2400" dirty="0">
                <a:ea typeface="+mn-lt"/>
                <a:cs typeface="+mn-lt"/>
              </a:rPr>
              <a:t>Machine learning models uncover valuable insights into the </a:t>
            </a:r>
            <a:r>
              <a:rPr lang="en-US" sz="2400" err="1">
                <a:ea typeface="+mn-lt"/>
                <a:cs typeface="+mn-lt"/>
              </a:rPr>
              <a:t>realestate</a:t>
            </a:r>
            <a:r>
              <a:rPr lang="en-US" sz="2400" dirty="0">
                <a:ea typeface="+mn-lt"/>
                <a:cs typeface="+mn-lt"/>
              </a:rPr>
              <a:t> market by identifying trends, factors influencing property values,</a:t>
            </a:r>
            <a:endParaRPr lang="en-US" sz="2400" dirty="0">
              <a:cs typeface="Calibri"/>
            </a:endParaRPr>
          </a:p>
          <a:p>
            <a:r>
              <a:rPr lang="en-US" sz="2400" dirty="0">
                <a:ea typeface="+mn-lt"/>
                <a:cs typeface="+mn-lt"/>
              </a:rPr>
              <a:t>and neighborhood characteristics. This information can inform </a:t>
            </a:r>
            <a:r>
              <a:rPr lang="en-US" sz="2400" err="1">
                <a:ea typeface="+mn-lt"/>
                <a:cs typeface="+mn-lt"/>
              </a:rPr>
              <a:t>strategicdecisions</a:t>
            </a:r>
            <a:r>
              <a:rPr lang="en-US" sz="2400" dirty="0">
                <a:ea typeface="+mn-lt"/>
                <a:cs typeface="+mn-lt"/>
              </a:rPr>
              <a:t> for investors, developers, and policymakers.</a:t>
            </a:r>
            <a:endParaRPr lang="en-US" sz="2400" dirty="0">
              <a:cs typeface="Calibri"/>
            </a:endParaRPr>
          </a:p>
        </p:txBody>
      </p:sp>
    </p:spTree>
    <p:extLst>
      <p:ext uri="{BB962C8B-B14F-4D97-AF65-F5344CB8AC3E}">
        <p14:creationId xmlns:p14="http://schemas.microsoft.com/office/powerpoint/2010/main" val="2891135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95922-B885-EC39-ABE2-30F076F2FF52}"/>
              </a:ext>
            </a:extLst>
          </p:cNvPr>
          <p:cNvSpPr>
            <a:spLocks noGrp="1"/>
          </p:cNvSpPr>
          <p:nvPr>
            <p:ph idx="1"/>
          </p:nvPr>
        </p:nvSpPr>
        <p:spPr>
          <a:xfrm>
            <a:off x="609600" y="562883"/>
            <a:ext cx="10994571" cy="5875337"/>
          </a:xfrm>
        </p:spPr>
        <p:txBody>
          <a:bodyPr vert="horz" lIns="91440" tIns="45720" rIns="91440" bIns="45720" rtlCol="0" anchor="t">
            <a:normAutofit lnSpcReduction="10000"/>
          </a:bodyPr>
          <a:lstStyle/>
          <a:p>
            <a:r>
              <a:rPr lang="en-US" sz="2400" b="1" u="sng" dirty="0">
                <a:solidFill>
                  <a:schemeClr val="accent4"/>
                </a:solidFill>
                <a:ea typeface="+mn-lt"/>
                <a:cs typeface="+mn-lt"/>
              </a:rPr>
              <a:t>CONCLUSION:</a:t>
            </a:r>
            <a:endParaRPr lang="en-US" sz="2400" b="1" u="sng" dirty="0">
              <a:solidFill>
                <a:schemeClr val="accent4"/>
              </a:solidFill>
              <a:cs typeface="Calibri"/>
            </a:endParaRPr>
          </a:p>
          <a:p>
            <a:r>
              <a:rPr lang="en-US" sz="2400" dirty="0">
                <a:ea typeface="+mn-lt"/>
                <a:cs typeface="+mn-lt"/>
              </a:rPr>
              <a:t>Predicting house prices using machine learning is a transformative and promising approach that has the potential to revolutionize the real</a:t>
            </a:r>
            <a:endParaRPr lang="en-US" sz="2400" dirty="0">
              <a:cs typeface="Calibri"/>
            </a:endParaRPr>
          </a:p>
          <a:p>
            <a:r>
              <a:rPr lang="en-US" sz="2400" dirty="0">
                <a:ea typeface="+mn-lt"/>
                <a:cs typeface="+mn-lt"/>
              </a:rPr>
              <a:t>estate industry. Throughout this exploration, we have uncovered there markable capabilities of machine learning in providing more accurate, data-driven, and nuanced predictions for property values. As we conclude, several key takeaways and implications emerge:</a:t>
            </a:r>
            <a:endParaRPr lang="en-US" sz="2400" dirty="0">
              <a:cs typeface="Calibri"/>
            </a:endParaRPr>
          </a:p>
          <a:p>
            <a:r>
              <a:rPr lang="en-US" sz="2400" dirty="0">
                <a:ea typeface="+mn-lt"/>
                <a:cs typeface="+mn-lt"/>
              </a:rPr>
              <a:t>Improved Accuracy: Machine learning models consider a myriad </a:t>
            </a:r>
            <a:r>
              <a:rPr lang="en-US" sz="2400">
                <a:ea typeface="+mn-lt"/>
                <a:cs typeface="+mn-lt"/>
              </a:rPr>
              <a:t>of variables</a:t>
            </a:r>
            <a:r>
              <a:rPr lang="en-US" sz="2400" dirty="0">
                <a:ea typeface="+mn-lt"/>
                <a:cs typeface="+mn-lt"/>
              </a:rPr>
              <a:t>, many of which may be overlooked by traditional methods.</a:t>
            </a:r>
            <a:endParaRPr lang="en-US" sz="2400" dirty="0">
              <a:cs typeface="Calibri"/>
            </a:endParaRPr>
          </a:p>
          <a:p>
            <a:r>
              <a:rPr lang="en-US" sz="2400" dirty="0">
                <a:ea typeface="+mn-lt"/>
                <a:cs typeface="+mn-lt"/>
              </a:rPr>
              <a:t>This results in more accurate predictions, benefiting both buyers and sellers who can make informed decisions based on a property's true value.</a:t>
            </a:r>
            <a:endParaRPr lang="en-US" sz="2400" dirty="0">
              <a:cs typeface="Calibri"/>
            </a:endParaRPr>
          </a:p>
          <a:p>
            <a:r>
              <a:rPr lang="en-US" sz="2400" dirty="0">
                <a:ea typeface="+mn-lt"/>
                <a:cs typeface="+mn-lt"/>
              </a:rPr>
              <a:t>Data-Driven Insights: These models provide valuable insights into </a:t>
            </a:r>
            <a:r>
              <a:rPr lang="en-US" sz="2400">
                <a:ea typeface="+mn-lt"/>
                <a:cs typeface="+mn-lt"/>
              </a:rPr>
              <a:t>the real</a:t>
            </a:r>
            <a:r>
              <a:rPr lang="en-US" sz="2400" dirty="0">
                <a:ea typeface="+mn-lt"/>
                <a:cs typeface="+mn-lt"/>
              </a:rPr>
              <a:t> estate market by identifying trends, neighborhood characteristics,</a:t>
            </a:r>
            <a:endParaRPr lang="en-US" sz="2400" dirty="0">
              <a:cs typeface="Calibri"/>
            </a:endParaRPr>
          </a:p>
          <a:p>
            <a:r>
              <a:rPr lang="en-US" sz="2400" dirty="0">
                <a:ea typeface="+mn-lt"/>
                <a:cs typeface="+mn-lt"/>
              </a:rPr>
              <a:t>and other factors that influence property prices. This information can be invaluable for investors, developers, and policymakers seeking to make strategic decisions.</a:t>
            </a:r>
            <a:endParaRPr lang="en-US" sz="2400" dirty="0">
              <a:cs typeface="Calibri"/>
            </a:endParaRPr>
          </a:p>
        </p:txBody>
      </p:sp>
    </p:spTree>
    <p:extLst>
      <p:ext uri="{BB962C8B-B14F-4D97-AF65-F5344CB8AC3E}">
        <p14:creationId xmlns:p14="http://schemas.microsoft.com/office/powerpoint/2010/main" val="3832331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8194F-091F-0B17-5CAA-DBC915A20EF4}"/>
              </a:ext>
            </a:extLst>
          </p:cNvPr>
          <p:cNvSpPr>
            <a:spLocks noGrp="1"/>
          </p:cNvSpPr>
          <p:nvPr>
            <p:ph idx="1"/>
          </p:nvPr>
        </p:nvSpPr>
        <p:spPr>
          <a:xfrm>
            <a:off x="500743" y="464911"/>
            <a:ext cx="11114314" cy="5929766"/>
          </a:xfrm>
        </p:spPr>
        <p:txBody>
          <a:bodyPr vert="horz" lIns="91440" tIns="45720" rIns="91440" bIns="45720" rtlCol="0" anchor="t">
            <a:normAutofit/>
          </a:bodyPr>
          <a:lstStyle/>
          <a:p>
            <a:r>
              <a:rPr lang="en-US" sz="2400" b="1" dirty="0">
                <a:solidFill>
                  <a:schemeClr val="accent4"/>
                </a:solidFill>
                <a:ea typeface="+mn-lt"/>
                <a:cs typeface="+mn-lt"/>
              </a:rPr>
              <a:t>Continual Advancement:</a:t>
            </a:r>
            <a:r>
              <a:rPr lang="en-US" sz="2400" dirty="0">
                <a:solidFill>
                  <a:schemeClr val="accent4"/>
                </a:solidFill>
                <a:ea typeface="+mn-lt"/>
                <a:cs typeface="+mn-lt"/>
              </a:rPr>
              <a:t> </a:t>
            </a:r>
            <a:r>
              <a:rPr lang="en-US" sz="2400" dirty="0">
                <a:ea typeface="+mn-lt"/>
                <a:cs typeface="+mn-lt"/>
              </a:rPr>
              <a:t>The field of machine learning is continuallyevolving, and as it does, so will the accuracy and capabilities of predictive models.  As more data becomes available and algorithms improve, we can expect even more sophisticated predictions in the future. </a:t>
            </a:r>
            <a:endParaRPr lang="en-US"/>
          </a:p>
          <a:p>
            <a:r>
              <a:rPr lang="en-US" sz="2400" i="1" dirty="0">
                <a:solidFill>
                  <a:schemeClr val="accent4"/>
                </a:solidFill>
                <a:ea typeface="+mn-lt"/>
                <a:cs typeface="+mn-lt"/>
              </a:rPr>
              <a:t>In conclusion, </a:t>
            </a:r>
            <a:r>
              <a:rPr lang="en-US" sz="2400" dirty="0">
                <a:ea typeface="+mn-lt"/>
                <a:cs typeface="+mn-lt"/>
              </a:rPr>
              <a:t>the application of machine learning in predicting house prices is a groundbreaking development with far reaching implications. It empowers individuals, businesses, and governments to navigate the real estate market with more confidence and precision.</a:t>
            </a:r>
            <a:endParaRPr lang="en-US" dirty="0"/>
          </a:p>
          <a:p>
            <a:r>
              <a:rPr lang="en-US" sz="2400" dirty="0">
                <a:ea typeface="+mn-lt"/>
                <a:cs typeface="+mn-lt"/>
              </a:rPr>
              <a:t> However, it is essential to approach this technology with a clear understanding of its potential and limitations, ensuring that its benefits are harnessed responsibly for the betterment of the real estate industry and society as a whole. As machine learning continues to advance, we can look forward to a future where property valuation becomes increasingly precise and data-informed.</a:t>
            </a:r>
          </a:p>
        </p:txBody>
      </p:sp>
    </p:spTree>
    <p:extLst>
      <p:ext uri="{BB962C8B-B14F-4D97-AF65-F5344CB8AC3E}">
        <p14:creationId xmlns:p14="http://schemas.microsoft.com/office/powerpoint/2010/main" val="1810104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 you images 1.jpg"/>
          <p:cNvPicPr>
            <a:picLocks noGrp="1" noChangeAspect="1"/>
          </p:cNvPicPr>
          <p:nvPr>
            <p:ph idx="1"/>
          </p:nvPr>
        </p:nvPicPr>
        <p:blipFill>
          <a:blip r:embed="rId2" cstate="print"/>
          <a:stretch>
            <a:fillRect/>
          </a:stretch>
        </p:blipFill>
        <p:spPr>
          <a:xfrm>
            <a:off x="1" y="0"/>
            <a:ext cx="12192000" cy="6858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OBJECTIVES USED IN THIS ML:</a:t>
            </a:r>
          </a:p>
        </p:txBody>
      </p:sp>
      <p:sp>
        <p:nvSpPr>
          <p:cNvPr id="3" name="Content Placeholder 2"/>
          <p:cNvSpPr>
            <a:spLocks noGrp="1"/>
          </p:cNvSpPr>
          <p:nvPr>
            <p:ph idx="1"/>
          </p:nvPr>
        </p:nvSpPr>
        <p:spPr/>
        <p:txBody>
          <a:bodyPr/>
          <a:lstStyle/>
          <a:p>
            <a:pPr algn="just"/>
            <a:r>
              <a:rPr lang="en-US" dirty="0"/>
              <a:t>The main objectives used in this field to overall view of house price prediction are.</a:t>
            </a:r>
          </a:p>
          <a:p>
            <a:pPr lvl="1" algn="just">
              <a:buFont typeface="Wingdings" pitchFamily="2" charset="2"/>
              <a:buChar char="Ø"/>
            </a:pPr>
            <a:r>
              <a:rPr lang="en-US" dirty="0">
                <a:ea typeface="+mn-lt"/>
                <a:cs typeface="+mn-lt"/>
              </a:rPr>
              <a:t> DESIGN THINKING AND PRESENT IN FORM OF DOCUMENT</a:t>
            </a:r>
          </a:p>
          <a:p>
            <a:pPr lvl="1" algn="just">
              <a:buFont typeface="Wingdings" pitchFamily="2" charset="2"/>
              <a:buChar char="Ø"/>
            </a:pPr>
            <a:r>
              <a:rPr lang="en-US" dirty="0">
                <a:ea typeface="+mn-lt"/>
                <a:cs typeface="+mn-lt"/>
              </a:rPr>
              <a:t> DESIGN INTO INNOVATION   </a:t>
            </a:r>
          </a:p>
          <a:p>
            <a:pPr lvl="1" algn="just">
              <a:buFont typeface="Wingdings" pitchFamily="2" charset="2"/>
              <a:buChar char="Ø"/>
            </a:pPr>
            <a:r>
              <a:rPr lang="en-US" dirty="0">
                <a:ea typeface="+mn-lt"/>
                <a:cs typeface="+mn-lt"/>
              </a:rPr>
              <a:t> BUILD LOADING AND PREPROCESSING THE DATASET</a:t>
            </a:r>
          </a:p>
          <a:p>
            <a:pPr lvl="1" algn="just">
              <a:buFont typeface="Wingdings" pitchFamily="2" charset="2"/>
              <a:buChar char="Ø"/>
            </a:pPr>
            <a:r>
              <a:rPr lang="en-US" dirty="0">
                <a:ea typeface="+mn-lt"/>
                <a:cs typeface="+mn-lt"/>
              </a:rPr>
              <a:t> PERFORMING DIFFERENT ACTIVITIES LIKEFEATURE ENGINEERING, MODEL    TRAINING,EVALUATION</a:t>
            </a:r>
            <a:endParaRPr lang="en-US" dirty="0">
              <a:ea typeface="Calibri"/>
              <a:cs typeface="Calibri"/>
            </a:endParaRPr>
          </a:p>
          <a:p>
            <a:pPr algn="just">
              <a:buNone/>
            </a:pPr>
            <a:endParaRPr lang="en-US" b="1" u="sng" dirty="0">
              <a:ea typeface="+mn-lt"/>
              <a:cs typeface="+mn-lt"/>
            </a:endParaRPr>
          </a:p>
          <a:p>
            <a:pPr algn="just">
              <a:buNone/>
            </a:pPr>
            <a:endParaRPr lang="en-US" dirty="0"/>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1" y="249238"/>
            <a:ext cx="10940142" cy="6369276"/>
          </a:xfrm>
        </p:spPr>
        <p:txBody>
          <a:bodyPr vert="horz" lIns="91440" tIns="45720" rIns="91440" bIns="45720" rtlCol="0" anchor="t">
            <a:normAutofit/>
          </a:bodyPr>
          <a:lstStyle/>
          <a:p>
            <a:r>
              <a:rPr lang="en-US" sz="2800" b="1" u="sng" dirty="0">
                <a:ea typeface="+mn-lt"/>
                <a:cs typeface="+mn-lt"/>
              </a:rPr>
              <a:t>1.DESIGN THINKING AND PRESENT IN FORM OF DOCUMENT</a:t>
            </a:r>
          </a:p>
          <a:p>
            <a:pPr algn="l"/>
            <a:r>
              <a:rPr lang="en-US" b="1" dirty="0">
                <a:ea typeface="+mn-lt"/>
                <a:cs typeface="+mn-lt"/>
              </a:rPr>
              <a:t>1.Empathize:</a:t>
            </a:r>
          </a:p>
          <a:p>
            <a:pPr marL="457200" indent="-457200" algn="l">
              <a:buChar char="•"/>
            </a:pPr>
            <a:r>
              <a:rPr lang="en-US" dirty="0">
                <a:ea typeface="+mn-lt"/>
                <a:cs typeface="+mn-lt"/>
              </a:rPr>
              <a:t>Understand the needs and challenges of all stakeholders involved  in the house price prediction process, including homebuyers, sellers,  real estate professionals, appraisers, and investors.</a:t>
            </a:r>
            <a:endParaRPr lang="en-US" dirty="0">
              <a:ea typeface="Calibri"/>
              <a:cs typeface="Calibri"/>
            </a:endParaRPr>
          </a:p>
          <a:p>
            <a:pPr algn="l"/>
            <a:r>
              <a:rPr lang="en-US" b="1" dirty="0">
                <a:ea typeface="+mn-lt"/>
                <a:cs typeface="+mn-lt"/>
              </a:rPr>
              <a:t>2.Define:</a:t>
            </a:r>
            <a:endParaRPr lang="en-US" b="1" dirty="0">
              <a:ea typeface="Calibri"/>
              <a:cs typeface="Calibri"/>
            </a:endParaRPr>
          </a:p>
          <a:p>
            <a:pPr marL="457200" indent="-457200" algn="l">
              <a:buChar char="•"/>
            </a:pPr>
            <a:r>
              <a:rPr lang="en-US" dirty="0">
                <a:ea typeface="+mn-lt"/>
                <a:cs typeface="+mn-lt"/>
              </a:rPr>
              <a:t>Clearly articulate the problem statement, such as "How might we predict house prices more accurately and transparently using machine learning?"</a:t>
            </a:r>
            <a:endParaRPr lang="en-US" dirty="0">
              <a:ea typeface="Calibri" panose="020F0502020204030204"/>
              <a:cs typeface="Calibri" panose="020F0502020204030204"/>
            </a:endParaRPr>
          </a:p>
          <a:p>
            <a:pPr algn="l"/>
            <a:r>
              <a:rPr lang="en-US" b="1" dirty="0">
                <a:ea typeface="+mn-lt"/>
                <a:cs typeface="+mn-lt"/>
              </a:rPr>
              <a:t>3.Ideate:</a:t>
            </a:r>
            <a:endParaRPr lang="en-US" b="1" dirty="0">
              <a:ea typeface="Calibri"/>
              <a:cs typeface="Calibri"/>
            </a:endParaRPr>
          </a:p>
          <a:p>
            <a:pPr marL="457200" indent="-457200" algn="l">
              <a:buChar char="•"/>
            </a:pPr>
            <a:r>
              <a:rPr lang="en-US" dirty="0">
                <a:ea typeface="+mn-lt"/>
                <a:cs typeface="+mn-lt"/>
              </a:rPr>
              <a:t>Brainstorm creative solutions and data sources that can enhance the accuracy and transparency of house price predictions.</a:t>
            </a:r>
            <a:endParaRPr lang="en-US" dirty="0">
              <a:ea typeface="Calibri" panose="020F0502020204030204"/>
              <a:cs typeface="Calibri" panose="020F0502020204030204"/>
            </a:endParaRPr>
          </a:p>
          <a:p>
            <a:pPr algn="l"/>
            <a:r>
              <a:rPr lang="en-US" b="1" dirty="0">
                <a:ea typeface="+mn-lt"/>
                <a:cs typeface="+mn-lt"/>
              </a:rPr>
              <a:t>4.Prototype:</a:t>
            </a:r>
            <a:endParaRPr lang="en-US" b="1" dirty="0">
              <a:ea typeface="Calibri" panose="020F0502020204030204"/>
              <a:cs typeface="Calibri" panose="020F0502020204030204"/>
            </a:endParaRPr>
          </a:p>
          <a:p>
            <a:pPr marL="342900" indent="-342900" algn="l">
              <a:buChar char="•"/>
            </a:pPr>
            <a:r>
              <a:rPr lang="en-US" dirty="0">
                <a:ea typeface="+mn-lt"/>
                <a:cs typeface="+mn-lt"/>
              </a:rPr>
              <a:t>Create prototype machine learning models based on the ideas</a:t>
            </a:r>
            <a:endParaRPr lang="en-US" dirty="0">
              <a:ea typeface="Calibri" panose="020F0502020204030204"/>
              <a:cs typeface="Calibri" panose="020F0502020204030204"/>
            </a:endParaRPr>
          </a:p>
          <a:p>
            <a:pPr algn="l"/>
            <a:r>
              <a:rPr lang="en-US" dirty="0">
                <a:ea typeface="+mn-lt"/>
                <a:cs typeface="+mn-lt"/>
              </a:rPr>
              <a:t>      generated during the ideation phase.</a:t>
            </a:r>
            <a:endParaRPr lang="en-US" dirty="0">
              <a:ea typeface="Calibri" panose="020F0502020204030204"/>
              <a:cs typeface="Calibri" panose="020F0502020204030204"/>
            </a:endParaRPr>
          </a:p>
          <a:p>
            <a:pPr marL="342900" indent="-342900" algn="l">
              <a:buChar char="•"/>
            </a:pPr>
            <a:r>
              <a:rPr lang="en-US" dirty="0">
                <a:ea typeface="+mn-lt"/>
                <a:cs typeface="+mn-lt"/>
              </a:rPr>
              <a:t>Test and iterate on these prototypes to determine which </a:t>
            </a:r>
            <a:r>
              <a:rPr lang="en-US" dirty="0" err="1">
                <a:ea typeface="+mn-lt"/>
                <a:cs typeface="+mn-lt"/>
              </a:rPr>
              <a:t>approachesare</a:t>
            </a:r>
            <a:r>
              <a:rPr lang="en-US" dirty="0">
                <a:ea typeface="+mn-lt"/>
                <a:cs typeface="+mn-lt"/>
              </a:rPr>
              <a:t> most promising in terms of accuracy and usability.</a:t>
            </a:r>
            <a:endParaRPr lang="en-US" dirty="0">
              <a:ea typeface="Calibri" panose="020F0502020204030204"/>
              <a:cs typeface="Calibri" panose="020F0502020204030204"/>
            </a:endParaRPr>
          </a:p>
          <a:p>
            <a:pPr algn="l">
              <a:buChar char="•"/>
            </a:pPr>
            <a:endParaRPr lang="en-US" dirty="0">
              <a:ea typeface="Calibri" panose="020F0502020204030204"/>
              <a:cs typeface="Calibri" panose="020F0502020204030204"/>
            </a:endParaRPr>
          </a:p>
          <a:p>
            <a:pPr algn="l"/>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79133-947B-64D3-8C81-F1874D442701}"/>
              </a:ext>
            </a:extLst>
          </p:cNvPr>
          <p:cNvSpPr>
            <a:spLocks noGrp="1"/>
          </p:cNvSpPr>
          <p:nvPr>
            <p:ph idx="1"/>
          </p:nvPr>
        </p:nvSpPr>
        <p:spPr>
          <a:xfrm>
            <a:off x="511629" y="366940"/>
            <a:ext cx="11168742" cy="6082165"/>
          </a:xfrm>
        </p:spPr>
        <p:txBody>
          <a:bodyPr vert="horz" lIns="91440" tIns="45720" rIns="91440" bIns="45720" rtlCol="0" anchor="t">
            <a:normAutofit fontScale="77500" lnSpcReduction="20000"/>
          </a:bodyPr>
          <a:lstStyle/>
          <a:p>
            <a:pPr marL="0" indent="0">
              <a:buNone/>
            </a:pPr>
            <a:r>
              <a:rPr lang="en-US" b="1" dirty="0">
                <a:ea typeface="+mn-lt"/>
                <a:cs typeface="+mn-lt"/>
              </a:rPr>
              <a:t>5.Test:</a:t>
            </a:r>
            <a:endParaRPr lang="en-US" b="1" dirty="0">
              <a:ea typeface="Calibri" panose="020F0502020204030204"/>
              <a:cs typeface="Calibri" panose="020F0502020204030204"/>
            </a:endParaRPr>
          </a:p>
          <a:p>
            <a:r>
              <a:rPr lang="en-US" dirty="0">
                <a:ea typeface="+mn-lt"/>
                <a:cs typeface="+mn-lt"/>
              </a:rPr>
              <a:t> Gather feedback from users and stakeholders by testing the machine learning models with real-world data and scenarios.</a:t>
            </a:r>
            <a:endParaRPr lang="en-US" dirty="0">
              <a:ea typeface="Calibri" panose="020F0502020204030204"/>
              <a:cs typeface="Calibri" panose="020F0502020204030204"/>
            </a:endParaRPr>
          </a:p>
          <a:p>
            <a:r>
              <a:rPr lang="en-US" dirty="0">
                <a:ea typeface="+mn-lt"/>
                <a:cs typeface="+mn-lt"/>
              </a:rPr>
              <a:t>Assess how well the models meet the defined goals and success criteria, and make adjustments based on user feedback.</a:t>
            </a:r>
            <a:endParaRPr lang="en-US" dirty="0">
              <a:ea typeface="Calibri" panose="020F0502020204030204"/>
              <a:cs typeface="Calibri" panose="020F0502020204030204"/>
            </a:endParaRPr>
          </a:p>
          <a:p>
            <a:pPr marL="0" indent="0">
              <a:buNone/>
            </a:pPr>
            <a:r>
              <a:rPr lang="en-US" b="1" dirty="0">
                <a:ea typeface="+mn-lt"/>
                <a:cs typeface="+mn-lt"/>
              </a:rPr>
              <a:t>6.Implement:</a:t>
            </a:r>
            <a:endParaRPr lang="en-US" b="1" dirty="0">
              <a:ea typeface="Calibri" panose="020F0502020204030204"/>
              <a:cs typeface="Calibri" panose="020F0502020204030204"/>
            </a:endParaRPr>
          </a:p>
          <a:p>
            <a:r>
              <a:rPr lang="en-US" dirty="0">
                <a:ea typeface="+mn-lt"/>
                <a:cs typeface="+mn-lt"/>
              </a:rPr>
              <a:t>Develop a production-ready machine learning solution for predicting house prices, integrating the best-performing algorithms and data sources.</a:t>
            </a:r>
            <a:endParaRPr lang="en-US" dirty="0">
              <a:ea typeface="Calibri" panose="020F0502020204030204"/>
              <a:cs typeface="Calibri" panose="020F0502020204030204"/>
            </a:endParaRPr>
          </a:p>
          <a:p>
            <a:pPr marL="0" indent="0">
              <a:buNone/>
            </a:pPr>
            <a:r>
              <a:rPr lang="en-US" b="1" dirty="0">
                <a:ea typeface="+mn-lt"/>
                <a:cs typeface="+mn-lt"/>
              </a:rPr>
              <a:t>7.Evaluate:</a:t>
            </a:r>
            <a:endParaRPr lang="en-US" b="1" dirty="0">
              <a:ea typeface="Calibri" panose="020F0502020204030204"/>
              <a:cs typeface="Calibri" panose="020F0502020204030204"/>
            </a:endParaRPr>
          </a:p>
          <a:p>
            <a:r>
              <a:rPr lang="en-US" dirty="0">
                <a:ea typeface="+mn-lt"/>
                <a:cs typeface="+mn-lt"/>
              </a:rPr>
              <a:t>Continuously monitor the performance of the machine learning model after implementation to ensure it remains accurate and relevant in a changing real estate market.</a:t>
            </a:r>
            <a:endParaRPr lang="en-US" dirty="0">
              <a:ea typeface="Calibri" panose="020F0502020204030204"/>
              <a:cs typeface="Calibri" panose="020F0502020204030204"/>
            </a:endParaRPr>
          </a:p>
          <a:p>
            <a:pPr marL="0" indent="0">
              <a:buNone/>
            </a:pPr>
            <a:r>
              <a:rPr lang="en-US" b="1" dirty="0">
                <a:ea typeface="+mn-lt"/>
                <a:cs typeface="+mn-lt"/>
              </a:rPr>
              <a:t>8.Iterate:</a:t>
            </a:r>
            <a:endParaRPr lang="en-US" b="1" dirty="0">
              <a:ea typeface="Calibri" panose="020F0502020204030204"/>
              <a:cs typeface="Calibri" panose="020F0502020204030204"/>
            </a:endParaRPr>
          </a:p>
          <a:p>
            <a:r>
              <a:rPr lang="en-US" dirty="0">
                <a:ea typeface="+mn-lt"/>
                <a:cs typeface="+mn-lt"/>
              </a:rPr>
              <a:t>Apply an iterative approach to refine the machine learning model</a:t>
            </a:r>
          </a:p>
          <a:p>
            <a:pPr marL="0" indent="0">
              <a:buNone/>
            </a:pPr>
            <a:r>
              <a:rPr lang="en-US" dirty="0">
                <a:ea typeface="+mn-lt"/>
                <a:cs typeface="+mn-lt"/>
              </a:rPr>
              <a:t>   based on ongoing feedback and changing user needs.</a:t>
            </a:r>
            <a:endParaRPr lang="en-US" dirty="0">
              <a:ea typeface="Calibri" panose="020F0502020204030204"/>
              <a:cs typeface="Calibri" panose="020F0502020204030204"/>
            </a:endParaRPr>
          </a:p>
          <a:p>
            <a:r>
              <a:rPr lang="en-US" dirty="0">
                <a:ea typeface="+mn-lt"/>
                <a:cs typeface="+mn-lt"/>
              </a:rPr>
              <a:t>Continuously seek ways to enhance prediction accuracy,</a:t>
            </a:r>
            <a:endParaRPr lang="en-US" dirty="0">
              <a:ea typeface="Calibri" panose="020F0502020204030204"/>
              <a:cs typeface="Calibri" panose="020F0502020204030204"/>
            </a:endParaRPr>
          </a:p>
          <a:p>
            <a:pPr marL="0" indent="0">
              <a:buNone/>
            </a:pPr>
            <a:r>
              <a:rPr lang="en-US" dirty="0">
                <a:ea typeface="+mn-lt"/>
                <a:cs typeface="+mn-lt"/>
              </a:rPr>
              <a:t>   transparency, and user satisfaction.</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60534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076EA-1E1B-05A6-F94A-9C18378B7BE6}"/>
              </a:ext>
            </a:extLst>
          </p:cNvPr>
          <p:cNvSpPr>
            <a:spLocks noGrp="1"/>
          </p:cNvSpPr>
          <p:nvPr>
            <p:ph idx="1"/>
          </p:nvPr>
        </p:nvSpPr>
        <p:spPr>
          <a:xfrm>
            <a:off x="457200" y="399597"/>
            <a:ext cx="11168742" cy="5777366"/>
          </a:xfrm>
        </p:spPr>
        <p:txBody>
          <a:bodyPr vert="horz" lIns="91440" tIns="45720" rIns="91440" bIns="45720" rtlCol="0" anchor="t">
            <a:normAutofit lnSpcReduction="10000"/>
          </a:bodyPr>
          <a:lstStyle/>
          <a:p>
            <a:pPr marL="0" indent="0">
              <a:buNone/>
            </a:pPr>
            <a:r>
              <a:rPr lang="en-US" sz="2400" b="1" dirty="0">
                <a:ea typeface="+mn-lt"/>
                <a:cs typeface="+mn-lt"/>
              </a:rPr>
              <a:t>9.Scale and Deploy:</a:t>
            </a:r>
          </a:p>
          <a:p>
            <a:r>
              <a:rPr lang="en-US" sz="2400" dirty="0">
                <a:ea typeface="+mn-lt"/>
                <a:cs typeface="+mn-lt"/>
              </a:rPr>
              <a:t> Once the machine learning model has been optimized and validated,</a:t>
            </a:r>
          </a:p>
          <a:p>
            <a:pPr marL="0" indent="0">
              <a:buNone/>
            </a:pPr>
            <a:r>
              <a:rPr lang="en-US" sz="2400" dirty="0">
                <a:ea typeface="+mn-lt"/>
                <a:cs typeface="+mn-lt"/>
              </a:rPr>
              <a:t>    deploy it at scale to serve a broader audience, such as real estate professionals,                  investors, and homeowners.</a:t>
            </a:r>
          </a:p>
          <a:p>
            <a:pPr marL="0" indent="0">
              <a:buNone/>
            </a:pPr>
            <a:r>
              <a:rPr lang="en-US" sz="2400" b="1" dirty="0">
                <a:ea typeface="+mn-lt"/>
                <a:cs typeface="+mn-lt"/>
              </a:rPr>
              <a:t>10.Educate and Train:</a:t>
            </a:r>
            <a:endParaRPr lang="en-US" sz="2400" b="1" dirty="0">
              <a:ea typeface="Calibri" panose="020F0502020204030204"/>
              <a:cs typeface="Calibri" panose="020F0502020204030204"/>
            </a:endParaRPr>
          </a:p>
          <a:p>
            <a:r>
              <a:rPr lang="en-US" sz="2400" dirty="0">
                <a:ea typeface="+mn-lt"/>
                <a:cs typeface="+mn-lt"/>
              </a:rPr>
              <a:t> Provide training and educational resources to help users understand how the machine  learning model works, what factors it considers, and its limitations.</a:t>
            </a:r>
          </a:p>
          <a:p>
            <a:pPr algn="ctr">
              <a:buNone/>
            </a:pPr>
            <a:r>
              <a:rPr lang="en-US" b="1" u="sng" dirty="0">
                <a:ea typeface="+mn-lt"/>
                <a:cs typeface="+mn-lt"/>
              </a:rPr>
              <a:t>2.DESIGN INTO INNOVATION   </a:t>
            </a:r>
            <a:endParaRPr lang="en-US" b="1" u="sng" dirty="0">
              <a:ea typeface="Calibri"/>
              <a:cs typeface="Calibri"/>
            </a:endParaRPr>
          </a:p>
          <a:p>
            <a:pPr>
              <a:buNone/>
            </a:pPr>
            <a:r>
              <a:rPr lang="en-US" sz="2400" b="1" dirty="0">
                <a:ea typeface="+mn-lt"/>
                <a:cs typeface="+mn-lt"/>
              </a:rPr>
              <a:t>1. Data Collection:</a:t>
            </a:r>
            <a:endParaRPr lang="en-US" sz="2400" b="1" dirty="0">
              <a:ea typeface="Calibri"/>
              <a:cs typeface="Calibri"/>
            </a:endParaRPr>
          </a:p>
          <a:p>
            <a:r>
              <a:rPr lang="en-US" sz="2400" dirty="0">
                <a:ea typeface="+mn-lt"/>
                <a:cs typeface="+mn-lt"/>
              </a:rPr>
              <a:t>Gather a comprehensive dataset that includes features such as location, size, age, amenities, nearby schools, crime rates, and other relevant variables.</a:t>
            </a:r>
            <a:endParaRPr lang="en-US" sz="2400" dirty="0">
              <a:ea typeface="Calibri"/>
              <a:cs typeface="Calibri"/>
            </a:endParaRPr>
          </a:p>
          <a:p>
            <a:pPr>
              <a:buNone/>
            </a:pPr>
            <a:r>
              <a:rPr lang="en-US" sz="2400" b="1" dirty="0">
                <a:ea typeface="+mn-lt"/>
                <a:cs typeface="+mn-lt"/>
              </a:rPr>
              <a:t>2.Data Preprocessing:</a:t>
            </a:r>
            <a:endParaRPr lang="en-US" sz="2400" b="1" dirty="0">
              <a:ea typeface="Calibri"/>
              <a:cs typeface="Calibri"/>
            </a:endParaRPr>
          </a:p>
          <a:p>
            <a:r>
              <a:rPr lang="en-US" sz="2400" dirty="0">
                <a:ea typeface="+mn-lt"/>
                <a:cs typeface="+mn-lt"/>
              </a:rPr>
              <a:t>Clean the data by handling missing values, outliers, and encoding categorical variables. Standardize or normalize numerical features as necessary.</a:t>
            </a:r>
            <a:endParaRPr lang="en-US" sz="2400" dirty="0">
              <a:ea typeface="Calibri"/>
              <a:cs typeface="Calibri"/>
            </a:endParaRPr>
          </a:p>
        </p:txBody>
      </p:sp>
    </p:spTree>
    <p:extLst>
      <p:ext uri="{BB962C8B-B14F-4D97-AF65-F5344CB8AC3E}">
        <p14:creationId xmlns:p14="http://schemas.microsoft.com/office/powerpoint/2010/main" val="99594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79E6B9-A2EA-10FA-7C34-3EB48A5B96E4}"/>
              </a:ext>
            </a:extLst>
          </p:cNvPr>
          <p:cNvSpPr>
            <a:spLocks noGrp="1"/>
          </p:cNvSpPr>
          <p:nvPr>
            <p:ph idx="1"/>
          </p:nvPr>
        </p:nvSpPr>
        <p:spPr>
          <a:xfrm>
            <a:off x="576943" y="443140"/>
            <a:ext cx="11136085" cy="5951537"/>
          </a:xfrm>
        </p:spPr>
        <p:txBody>
          <a:bodyPr vert="horz" lIns="91440" tIns="45720" rIns="91440" bIns="45720" rtlCol="0" anchor="t">
            <a:normAutofit fontScale="77500" lnSpcReduction="20000"/>
          </a:bodyPr>
          <a:lstStyle/>
          <a:p>
            <a:pPr marL="0" indent="0" algn="ctr">
              <a:buNone/>
            </a:pPr>
            <a:r>
              <a:rPr lang="en-US" b="1" u="sng" dirty="0">
                <a:ea typeface="+mn-lt"/>
                <a:cs typeface="+mn-lt"/>
              </a:rPr>
              <a:t>PY</a:t>
            </a:r>
            <a:r>
              <a:rPr lang="en-GB" b="1" u="sng" dirty="0">
                <a:ea typeface="+mn-lt"/>
                <a:cs typeface="+mn-lt"/>
              </a:rPr>
              <a:t>T</a:t>
            </a:r>
            <a:r>
              <a:rPr lang="en-US" b="1" u="sng" dirty="0">
                <a:ea typeface="+mn-lt"/>
                <a:cs typeface="+mn-lt"/>
              </a:rPr>
              <a:t>HON PROGRAM:</a:t>
            </a:r>
            <a:endParaRPr lang="en-US" b="1" u="sng" dirty="0">
              <a:ea typeface="Calibri" panose="020F0502020204030204"/>
              <a:cs typeface="Calibri" panose="020F0502020204030204"/>
            </a:endParaRPr>
          </a:p>
          <a:p>
            <a:pPr marL="0" indent="0">
              <a:buNone/>
            </a:pPr>
            <a:r>
              <a:rPr lang="en-US" sz="2400" dirty="0">
                <a:solidFill>
                  <a:schemeClr val="accent4"/>
                </a:solidFill>
                <a:ea typeface="+mn-lt"/>
                <a:cs typeface="+mn-lt"/>
              </a:rPr>
              <a:t># Import necessary libraries</a:t>
            </a:r>
            <a:endParaRPr lang="en-US" sz="2400" dirty="0">
              <a:solidFill>
                <a:schemeClr val="accent4"/>
              </a:solidFill>
              <a:ea typeface="Calibri"/>
              <a:cs typeface="Calibri"/>
            </a:endParaRPr>
          </a:p>
          <a:p>
            <a:pPr marL="0" indent="0">
              <a:buNone/>
            </a:pPr>
            <a:r>
              <a:rPr lang="en-US" sz="2400" dirty="0">
                <a:ea typeface="+mn-lt"/>
                <a:cs typeface="+mn-lt"/>
              </a:rPr>
              <a:t>import pandas as pd</a:t>
            </a:r>
            <a:endParaRPr lang="en-US" sz="2400" dirty="0">
              <a:ea typeface="Calibri"/>
              <a:cs typeface="Calibri"/>
            </a:endParaRPr>
          </a:p>
          <a:p>
            <a:pPr marL="0" indent="0">
              <a:buNone/>
            </a:pPr>
            <a:r>
              <a:rPr lang="en-US" sz="2400" dirty="0">
                <a:ea typeface="+mn-lt"/>
                <a:cs typeface="+mn-lt"/>
              </a:rPr>
              <a:t>from </a:t>
            </a:r>
            <a:r>
              <a:rPr lang="en-US" sz="2400" dirty="0" err="1">
                <a:ea typeface="+mn-lt"/>
                <a:cs typeface="+mn-lt"/>
              </a:rPr>
              <a:t>sklearn.preprocessing</a:t>
            </a:r>
            <a:r>
              <a:rPr lang="en-US" sz="2400" dirty="0">
                <a:ea typeface="+mn-lt"/>
                <a:cs typeface="+mn-lt"/>
              </a:rPr>
              <a:t> import </a:t>
            </a:r>
            <a:r>
              <a:rPr lang="en-US" sz="2400" dirty="0" err="1">
                <a:ea typeface="+mn-lt"/>
                <a:cs typeface="+mn-lt"/>
              </a:rPr>
              <a:t>LabelEncoder</a:t>
            </a:r>
            <a:endParaRPr lang="en-US" sz="2400" dirty="0">
              <a:ea typeface="Calibri"/>
              <a:cs typeface="Calibri"/>
            </a:endParaRPr>
          </a:p>
          <a:p>
            <a:pPr marL="0" indent="0">
              <a:buNone/>
            </a:pPr>
            <a:r>
              <a:rPr lang="en-US" sz="2400" dirty="0">
                <a:ea typeface="+mn-lt"/>
                <a:cs typeface="+mn-lt"/>
              </a:rPr>
              <a:t>from </a:t>
            </a:r>
            <a:r>
              <a:rPr lang="en-US" sz="2400" dirty="0" err="1">
                <a:ea typeface="+mn-lt"/>
                <a:cs typeface="+mn-lt"/>
              </a:rPr>
              <a:t>sklearn.model_selection</a:t>
            </a:r>
            <a:r>
              <a:rPr lang="en-US" sz="2400" dirty="0">
                <a:ea typeface="+mn-lt"/>
                <a:cs typeface="+mn-lt"/>
              </a:rPr>
              <a:t> import </a:t>
            </a:r>
            <a:r>
              <a:rPr lang="en-US" sz="2400" dirty="0" err="1">
                <a:ea typeface="+mn-lt"/>
                <a:cs typeface="+mn-lt"/>
              </a:rPr>
              <a:t>train_test_split</a:t>
            </a:r>
            <a:endParaRPr lang="en-US" sz="2400" dirty="0">
              <a:ea typeface="Calibri"/>
              <a:cs typeface="Calibri"/>
            </a:endParaRPr>
          </a:p>
          <a:p>
            <a:pPr marL="0" indent="0">
              <a:buNone/>
            </a:pPr>
            <a:r>
              <a:rPr lang="en-US" sz="2400" dirty="0">
                <a:ea typeface="+mn-lt"/>
                <a:cs typeface="+mn-lt"/>
              </a:rPr>
              <a:t>from </a:t>
            </a:r>
            <a:r>
              <a:rPr lang="en-US" sz="2400" dirty="0" err="1">
                <a:ea typeface="+mn-lt"/>
                <a:cs typeface="+mn-lt"/>
              </a:rPr>
              <a:t>sklearn.impute</a:t>
            </a:r>
            <a:r>
              <a:rPr lang="en-US" sz="2400" dirty="0">
                <a:ea typeface="+mn-lt"/>
                <a:cs typeface="+mn-lt"/>
              </a:rPr>
              <a:t> import </a:t>
            </a:r>
            <a:r>
              <a:rPr lang="en-US" sz="2400" dirty="0" err="1">
                <a:ea typeface="+mn-lt"/>
                <a:cs typeface="+mn-lt"/>
              </a:rPr>
              <a:t>SimpleImputer</a:t>
            </a:r>
            <a:endParaRPr lang="en-US" sz="2400" dirty="0">
              <a:ea typeface="Calibri"/>
              <a:cs typeface="Calibri"/>
            </a:endParaRPr>
          </a:p>
          <a:p>
            <a:pPr marL="0" indent="0">
              <a:buNone/>
            </a:pPr>
            <a:r>
              <a:rPr lang="en-US" sz="2400" dirty="0">
                <a:ea typeface="+mn-lt"/>
                <a:cs typeface="+mn-lt"/>
              </a:rPr>
              <a:t>from </a:t>
            </a:r>
            <a:r>
              <a:rPr lang="en-US" sz="2400" dirty="0" err="1">
                <a:ea typeface="+mn-lt"/>
                <a:cs typeface="+mn-lt"/>
              </a:rPr>
              <a:t>sklearn.preprocessing</a:t>
            </a:r>
            <a:r>
              <a:rPr lang="en-US" sz="2400" dirty="0">
                <a:ea typeface="+mn-lt"/>
                <a:cs typeface="+mn-lt"/>
              </a:rPr>
              <a:t> import </a:t>
            </a:r>
            <a:r>
              <a:rPr lang="en-US" sz="2400" dirty="0" err="1">
                <a:ea typeface="+mn-lt"/>
                <a:cs typeface="+mn-lt"/>
              </a:rPr>
              <a:t>StandardScaler</a:t>
            </a:r>
            <a:endParaRPr lang="en-US" sz="2400" dirty="0">
              <a:ea typeface="Calibri"/>
              <a:cs typeface="Calibri"/>
            </a:endParaRPr>
          </a:p>
          <a:p>
            <a:pPr marL="0" indent="0">
              <a:buNone/>
            </a:pPr>
            <a:r>
              <a:rPr lang="en-US" sz="2400" dirty="0">
                <a:solidFill>
                  <a:schemeClr val="accent4"/>
                </a:solidFill>
                <a:ea typeface="+mn-lt"/>
                <a:cs typeface="+mn-lt"/>
              </a:rPr>
              <a:t># Load the dataset (replace '</a:t>
            </a:r>
            <a:r>
              <a:rPr lang="en-US" sz="2400" dirty="0" err="1">
                <a:solidFill>
                  <a:schemeClr val="accent4"/>
                </a:solidFill>
                <a:ea typeface="+mn-lt"/>
                <a:cs typeface="+mn-lt"/>
              </a:rPr>
              <a:t>house_data.csv</a:t>
            </a:r>
            <a:r>
              <a:rPr lang="en-US" sz="2400" dirty="0">
                <a:solidFill>
                  <a:schemeClr val="accent4"/>
                </a:solidFill>
                <a:ea typeface="+mn-lt"/>
                <a:cs typeface="+mn-lt"/>
              </a:rPr>
              <a:t>' with your dataset file)</a:t>
            </a:r>
          </a:p>
          <a:p>
            <a:pPr marL="0" indent="0">
              <a:buNone/>
            </a:pPr>
            <a:r>
              <a:rPr lang="en-US" sz="2400" dirty="0">
                <a:ea typeface="+mn-lt"/>
                <a:cs typeface="+mn-lt"/>
              </a:rPr>
              <a:t>data = </a:t>
            </a:r>
            <a:r>
              <a:rPr lang="en-US" sz="2400" dirty="0" err="1">
                <a:ea typeface="+mn-lt"/>
                <a:cs typeface="+mn-lt"/>
              </a:rPr>
              <a:t>pd.read_csv</a:t>
            </a:r>
            <a:r>
              <a:rPr lang="en-US" sz="2400" dirty="0">
                <a:ea typeface="+mn-lt"/>
                <a:cs typeface="+mn-lt"/>
              </a:rPr>
              <a:t>('E:/USA_Housing.csv')</a:t>
            </a:r>
            <a:endParaRPr lang="en-US" sz="2400" dirty="0">
              <a:ea typeface="Calibri"/>
              <a:cs typeface="Calibri"/>
            </a:endParaRPr>
          </a:p>
          <a:p>
            <a:pPr marL="0" indent="0">
              <a:buNone/>
            </a:pPr>
            <a:r>
              <a:rPr lang="en-US" sz="2400" dirty="0">
                <a:solidFill>
                  <a:schemeClr val="accent4"/>
                </a:solidFill>
                <a:ea typeface="+mn-lt"/>
                <a:cs typeface="+mn-lt"/>
              </a:rPr>
              <a:t># Display the first few rows of the dataset to get an overview</a:t>
            </a:r>
            <a:endParaRPr lang="en-US" sz="2400" dirty="0">
              <a:solidFill>
                <a:srgbClr val="000000"/>
              </a:solidFill>
              <a:ea typeface="+mn-lt"/>
              <a:cs typeface="+mn-lt"/>
            </a:endParaRPr>
          </a:p>
          <a:p>
            <a:pPr marL="0" indent="0">
              <a:buNone/>
            </a:pPr>
            <a:r>
              <a:rPr lang="en-US" sz="2400" dirty="0">
                <a:ea typeface="+mn-lt"/>
                <a:cs typeface="+mn-lt"/>
              </a:rPr>
              <a:t>print("Dataset Preview:")</a:t>
            </a:r>
            <a:endParaRPr lang="en-US" sz="2400" dirty="0">
              <a:ea typeface="Calibri"/>
              <a:cs typeface="Calibri"/>
            </a:endParaRPr>
          </a:p>
          <a:p>
            <a:pPr marL="0" indent="0">
              <a:buNone/>
            </a:pPr>
            <a:r>
              <a:rPr lang="en-US" sz="2400" dirty="0">
                <a:ea typeface="+mn-lt"/>
                <a:cs typeface="+mn-lt"/>
              </a:rPr>
              <a:t>print(</a:t>
            </a:r>
            <a:r>
              <a:rPr lang="en-US" sz="2400" dirty="0" err="1">
                <a:ea typeface="+mn-lt"/>
                <a:cs typeface="+mn-lt"/>
              </a:rPr>
              <a:t>data.head</a:t>
            </a:r>
            <a:r>
              <a:rPr lang="en-US" sz="2400" dirty="0">
                <a:ea typeface="+mn-lt"/>
                <a:cs typeface="+mn-lt"/>
              </a:rPr>
              <a:t>())</a:t>
            </a:r>
          </a:p>
          <a:p>
            <a:pPr>
              <a:buNone/>
            </a:pPr>
            <a:r>
              <a:rPr lang="en-US" sz="2400" dirty="0">
                <a:solidFill>
                  <a:schemeClr val="accent4"/>
                </a:solidFill>
                <a:ea typeface="+mn-lt"/>
                <a:cs typeface="+mn-lt"/>
              </a:rPr>
              <a:t># Data Pre-processing</a:t>
            </a:r>
            <a:endParaRPr lang="en-US" dirty="0">
              <a:solidFill>
                <a:schemeClr val="accent4"/>
              </a:solidFill>
              <a:ea typeface="Calibri"/>
              <a:cs typeface="Calibri"/>
            </a:endParaRPr>
          </a:p>
          <a:p>
            <a:pPr>
              <a:buNone/>
            </a:pPr>
            <a:r>
              <a:rPr lang="en-US" sz="2400" dirty="0">
                <a:solidFill>
                  <a:schemeClr val="accent4"/>
                </a:solidFill>
                <a:ea typeface="+mn-lt"/>
                <a:cs typeface="+mn-lt"/>
              </a:rPr>
              <a:t># Handle Missing Values</a:t>
            </a:r>
            <a:endParaRPr lang="en-US" dirty="0">
              <a:solidFill>
                <a:schemeClr val="accent4"/>
              </a:solidFill>
              <a:ea typeface="Calibri"/>
              <a:cs typeface="Calibri"/>
            </a:endParaRPr>
          </a:p>
          <a:p>
            <a:pPr>
              <a:buNone/>
            </a:pPr>
            <a:r>
              <a:rPr lang="en-US" sz="2400" dirty="0">
                <a:solidFill>
                  <a:schemeClr val="accent4"/>
                </a:solidFill>
                <a:ea typeface="+mn-lt"/>
                <a:cs typeface="+mn-lt"/>
              </a:rPr>
              <a:t># Let's fill missing values in numeric columns with the mean and </a:t>
            </a:r>
            <a:r>
              <a:rPr lang="en-US" sz="2400" dirty="0" err="1">
                <a:solidFill>
                  <a:schemeClr val="accent4"/>
                </a:solidFill>
                <a:ea typeface="+mn-lt"/>
                <a:cs typeface="+mn-lt"/>
              </a:rPr>
              <a:t>incategorical</a:t>
            </a:r>
            <a:r>
              <a:rPr lang="en-US" sz="2400" dirty="0">
                <a:solidFill>
                  <a:schemeClr val="accent4"/>
                </a:solidFill>
                <a:ea typeface="+mn-lt"/>
                <a:cs typeface="+mn-lt"/>
              </a:rPr>
              <a:t> columns with the most frequent value.</a:t>
            </a:r>
            <a:endParaRPr lang="en-US" dirty="0">
              <a:solidFill>
                <a:schemeClr val="accent4"/>
              </a:solidFill>
              <a:ea typeface="Calibri"/>
              <a:cs typeface="Calibri"/>
            </a:endParaRPr>
          </a:p>
          <a:p>
            <a:pPr>
              <a:buNone/>
            </a:pPr>
            <a:r>
              <a:rPr lang="en-US" sz="2400" dirty="0" err="1">
                <a:ea typeface="+mn-lt"/>
                <a:cs typeface="+mn-lt"/>
              </a:rPr>
              <a:t>numeric_cols</a:t>
            </a:r>
            <a:r>
              <a:rPr lang="en-US" sz="2400" dirty="0">
                <a:ea typeface="+mn-lt"/>
                <a:cs typeface="+mn-lt"/>
              </a:rPr>
              <a:t> = </a:t>
            </a:r>
            <a:r>
              <a:rPr lang="en-US" sz="2400" dirty="0" err="1">
                <a:ea typeface="+mn-lt"/>
                <a:cs typeface="+mn-lt"/>
              </a:rPr>
              <a:t>data.select_dtypes</a:t>
            </a:r>
            <a:r>
              <a:rPr lang="en-US" sz="2400" dirty="0">
                <a:ea typeface="+mn-lt"/>
                <a:cs typeface="+mn-lt"/>
              </a:rPr>
              <a:t>(include='number').columns</a:t>
            </a:r>
            <a:endParaRPr lang="en-US" dirty="0"/>
          </a:p>
          <a:p>
            <a:pPr>
              <a:buNone/>
            </a:pPr>
            <a:r>
              <a:rPr lang="en-US" sz="2400" dirty="0" err="1">
                <a:ea typeface="+mn-lt"/>
                <a:cs typeface="+mn-lt"/>
              </a:rPr>
              <a:t>categorical_cols</a:t>
            </a:r>
            <a:r>
              <a:rPr lang="en-US" sz="2400" dirty="0">
                <a:ea typeface="+mn-lt"/>
                <a:cs typeface="+mn-lt"/>
              </a:rPr>
              <a:t> = </a:t>
            </a:r>
            <a:r>
              <a:rPr lang="en-US" sz="2400" dirty="0" err="1">
                <a:ea typeface="+mn-lt"/>
                <a:cs typeface="+mn-lt"/>
              </a:rPr>
              <a:t>data.select_dtypes</a:t>
            </a:r>
            <a:r>
              <a:rPr lang="en-US" sz="2400" dirty="0">
                <a:ea typeface="+mn-lt"/>
                <a:cs typeface="+mn-lt"/>
              </a:rPr>
              <a:t>(exclude='number').</a:t>
            </a:r>
            <a:endParaRPr lang="en-US" dirty="0">
              <a:ea typeface="+mn-lt"/>
              <a:cs typeface="+mn-lt"/>
            </a:endParaRPr>
          </a:p>
          <a:p>
            <a:pPr>
              <a:buNone/>
            </a:pPr>
            <a:r>
              <a:rPr lang="en-US" sz="2400" dirty="0" err="1">
                <a:ea typeface="+mn-lt"/>
                <a:cs typeface="+mn-lt"/>
              </a:rPr>
              <a:t>columnsimputer_numeric</a:t>
            </a:r>
            <a:r>
              <a:rPr lang="en-US" sz="2400" dirty="0">
                <a:ea typeface="+mn-lt"/>
                <a:cs typeface="+mn-lt"/>
              </a:rPr>
              <a:t> = </a:t>
            </a:r>
            <a:r>
              <a:rPr lang="en-US" sz="2400" dirty="0" err="1">
                <a:ea typeface="+mn-lt"/>
                <a:cs typeface="+mn-lt"/>
              </a:rPr>
              <a:t>SimpleImputer</a:t>
            </a:r>
            <a:r>
              <a:rPr lang="en-US" sz="2400" dirty="0">
                <a:ea typeface="+mn-lt"/>
                <a:cs typeface="+mn-lt"/>
              </a:rPr>
              <a:t>(strategy='mean')</a:t>
            </a:r>
            <a:endParaRPr lang="en-US" dirty="0">
              <a:ea typeface="Calibri"/>
              <a:cs typeface="Calibri"/>
            </a:endParaRPr>
          </a:p>
          <a:p>
            <a:pPr marL="0" indent="0">
              <a:buNone/>
            </a:pPr>
            <a:r>
              <a:rPr lang="en-US" sz="2400" dirty="0" err="1">
                <a:ea typeface="+mn-lt"/>
                <a:cs typeface="+mn-lt"/>
              </a:rPr>
              <a:t>imputer_categorical</a:t>
            </a:r>
            <a:r>
              <a:rPr lang="en-US" sz="2400" dirty="0">
                <a:ea typeface="+mn-lt"/>
                <a:cs typeface="+mn-lt"/>
              </a:rPr>
              <a:t> = </a:t>
            </a:r>
            <a:r>
              <a:rPr lang="en-US" sz="2400" dirty="0" err="1">
                <a:ea typeface="+mn-lt"/>
                <a:cs typeface="+mn-lt"/>
              </a:rPr>
              <a:t>SimpleImputer</a:t>
            </a:r>
            <a:r>
              <a:rPr lang="en-US" sz="2400" dirty="0">
                <a:ea typeface="+mn-lt"/>
                <a:cs typeface="+mn-lt"/>
              </a:rPr>
              <a:t>(strategy='</a:t>
            </a:r>
            <a:r>
              <a:rPr lang="en-US" sz="2400" dirty="0" err="1">
                <a:ea typeface="+mn-lt"/>
                <a:cs typeface="+mn-lt"/>
              </a:rPr>
              <a:t>most_frequent</a:t>
            </a:r>
            <a:r>
              <a:rPr lang="en-US" sz="2400" dirty="0">
                <a:ea typeface="+mn-lt"/>
                <a:cs typeface="+mn-lt"/>
              </a:rPr>
              <a:t>')</a:t>
            </a:r>
            <a:endParaRPr lang="en-US" dirty="0"/>
          </a:p>
        </p:txBody>
      </p:sp>
    </p:spTree>
    <p:extLst>
      <p:ext uri="{BB962C8B-B14F-4D97-AF65-F5344CB8AC3E}">
        <p14:creationId xmlns:p14="http://schemas.microsoft.com/office/powerpoint/2010/main" val="161261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994C5-5FC1-2984-3608-11273FD44679}"/>
              </a:ext>
            </a:extLst>
          </p:cNvPr>
          <p:cNvSpPr>
            <a:spLocks noGrp="1"/>
          </p:cNvSpPr>
          <p:nvPr>
            <p:ph idx="1"/>
          </p:nvPr>
        </p:nvSpPr>
        <p:spPr>
          <a:xfrm>
            <a:off x="500743" y="454025"/>
            <a:ext cx="11179628" cy="5984195"/>
          </a:xfrm>
        </p:spPr>
        <p:txBody>
          <a:bodyPr vert="horz" lIns="91440" tIns="45720" rIns="91440" bIns="45720" rtlCol="0" anchor="t">
            <a:normAutofit lnSpcReduction="10000"/>
          </a:bodyPr>
          <a:lstStyle/>
          <a:p>
            <a:pPr marL="0" indent="0">
              <a:buNone/>
            </a:pPr>
            <a:r>
              <a:rPr lang="en-US" sz="2400" b="1" dirty="0">
                <a:ea typeface="+mn-lt"/>
                <a:cs typeface="+mn-lt"/>
              </a:rPr>
              <a:t>3.Feature Engineering:</a:t>
            </a:r>
            <a:endParaRPr lang="en-US" sz="2400" b="1" dirty="0">
              <a:ea typeface="Calibri"/>
              <a:cs typeface="Calibri"/>
            </a:endParaRPr>
          </a:p>
          <a:p>
            <a:r>
              <a:rPr lang="en-US" sz="2400" dirty="0">
                <a:ea typeface="+mn-lt"/>
                <a:cs typeface="+mn-lt"/>
              </a:rPr>
              <a:t>Create new features or transform existing ones to extract more valuable information. For example, you can calculate the distance to the nearest public transportation, or create a feature for the overall condition of the house.</a:t>
            </a:r>
            <a:endParaRPr lang="en-US" sz="2400" dirty="0">
              <a:ea typeface="Calibri" panose="020F0502020204030204"/>
              <a:cs typeface="Calibri" panose="020F0502020204030204"/>
            </a:endParaRPr>
          </a:p>
          <a:p>
            <a:pPr marL="0" indent="0">
              <a:buNone/>
            </a:pPr>
            <a:r>
              <a:rPr lang="en-US" sz="2400" b="1" dirty="0">
                <a:ea typeface="+mn-lt"/>
                <a:cs typeface="+mn-lt"/>
              </a:rPr>
              <a:t>4.Model Selection:</a:t>
            </a:r>
            <a:endParaRPr lang="en-US" sz="2400" b="1" dirty="0">
              <a:ea typeface="Calibri" panose="020F0502020204030204"/>
              <a:cs typeface="Calibri" panose="020F0502020204030204"/>
            </a:endParaRPr>
          </a:p>
          <a:p>
            <a:r>
              <a:rPr lang="en-US" sz="2400" dirty="0">
                <a:ea typeface="+mn-lt"/>
                <a:cs typeface="+mn-lt"/>
              </a:rPr>
              <a:t>Choose the appropriate machine learning model for the task. Common models for regression problems like house price prediction include Linear Regression, Decision Trees, Random Forest, Gradient Boosting, and Neural Networks.</a:t>
            </a:r>
            <a:endParaRPr lang="en-US" sz="2400" dirty="0">
              <a:ea typeface="Calibri" panose="020F0502020204030204"/>
              <a:cs typeface="Calibri" panose="020F0502020204030204"/>
            </a:endParaRPr>
          </a:p>
          <a:p>
            <a:pPr marL="0" indent="0">
              <a:buNone/>
            </a:pPr>
            <a:r>
              <a:rPr lang="en-US" sz="2400" b="1" dirty="0">
                <a:ea typeface="+mn-lt"/>
                <a:cs typeface="+mn-lt"/>
              </a:rPr>
              <a:t>5. Training:</a:t>
            </a:r>
            <a:endParaRPr lang="en-US" sz="2400" b="1" dirty="0">
              <a:ea typeface="Calibri" panose="020F0502020204030204"/>
              <a:cs typeface="Calibri" panose="020F0502020204030204"/>
            </a:endParaRPr>
          </a:p>
          <a:p>
            <a:r>
              <a:rPr lang="en-US" sz="2400" dirty="0">
                <a:ea typeface="+mn-lt"/>
                <a:cs typeface="+mn-lt"/>
              </a:rPr>
              <a:t>Split the dataset into training and testing sets to evaluate the model's performance. Consider techniques like cross-validation to prevent overfitting.</a:t>
            </a:r>
            <a:endParaRPr lang="en-US" sz="2400" dirty="0">
              <a:ea typeface="Calibri"/>
              <a:cs typeface="Calibri"/>
            </a:endParaRPr>
          </a:p>
          <a:p>
            <a:pPr marL="0" indent="0">
              <a:buNone/>
            </a:pPr>
            <a:r>
              <a:rPr lang="en-US" sz="2400" b="1" dirty="0">
                <a:ea typeface="+mn-lt"/>
                <a:cs typeface="+mn-lt"/>
              </a:rPr>
              <a:t>6. Hyperparameter Tuning:</a:t>
            </a:r>
            <a:endParaRPr lang="en-US" sz="2400" b="1" dirty="0">
              <a:ea typeface="Calibri"/>
              <a:cs typeface="Calibri"/>
            </a:endParaRPr>
          </a:p>
          <a:p>
            <a:r>
              <a:rPr lang="en-US" sz="2400" dirty="0">
                <a:ea typeface="+mn-lt"/>
                <a:cs typeface="+mn-lt"/>
              </a:rPr>
              <a:t>Optimize the model's hyperparameters to improve its predictive accuracy. Techniques like grid search or random search can help with this.</a:t>
            </a:r>
            <a:endParaRPr lang="en-US" dirty="0">
              <a:ea typeface="Calibri" panose="020F0502020204030204"/>
              <a:cs typeface="Calibri" panose="020F0502020204030204"/>
            </a:endParaRPr>
          </a:p>
        </p:txBody>
      </p:sp>
      <p:sp>
        <p:nvSpPr>
          <p:cNvPr id="4" name="TextBox 3">
            <a:extLst>
              <a:ext uri="{FF2B5EF4-FFF2-40B4-BE49-F238E27FC236}">
                <a16:creationId xmlns:a16="http://schemas.microsoft.com/office/drawing/2014/main" id="{342B2FF5-B416-7C32-4C77-D13F9E64EA2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Calibri"/>
              <a:cs typeface="Calibri"/>
            </a:endParaRPr>
          </a:p>
        </p:txBody>
      </p:sp>
    </p:spTree>
    <p:extLst>
      <p:ext uri="{BB962C8B-B14F-4D97-AF65-F5344CB8AC3E}">
        <p14:creationId xmlns:p14="http://schemas.microsoft.com/office/powerpoint/2010/main" val="333860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8794B-219B-1123-5F0B-FC0092B06012}"/>
              </a:ext>
            </a:extLst>
          </p:cNvPr>
          <p:cNvSpPr>
            <a:spLocks noGrp="1"/>
          </p:cNvSpPr>
          <p:nvPr>
            <p:ph idx="1"/>
          </p:nvPr>
        </p:nvSpPr>
        <p:spPr>
          <a:xfrm>
            <a:off x="435429" y="443140"/>
            <a:ext cx="11081656" cy="5995080"/>
          </a:xfrm>
        </p:spPr>
        <p:txBody>
          <a:bodyPr vert="horz" lIns="91440" tIns="45720" rIns="91440" bIns="45720" rtlCol="0" anchor="t">
            <a:noAutofit/>
          </a:bodyPr>
          <a:lstStyle/>
          <a:p>
            <a:pPr marL="0" indent="0">
              <a:buNone/>
            </a:pPr>
            <a:r>
              <a:rPr lang="en-US" sz="2400" b="1" dirty="0">
                <a:ea typeface="+mn-lt"/>
                <a:cs typeface="+mn-lt"/>
              </a:rPr>
              <a:t>11. Deployment:</a:t>
            </a:r>
            <a:endParaRPr lang="en-US" sz="2400" b="1" dirty="0">
              <a:ea typeface="Calibri" panose="020F0502020204030204"/>
              <a:cs typeface="Calibri" panose="020F0502020204030204"/>
            </a:endParaRPr>
          </a:p>
          <a:p>
            <a:r>
              <a:rPr lang="en-US" sz="2400" dirty="0">
                <a:ea typeface="+mn-lt"/>
                <a:cs typeface="+mn-lt"/>
              </a:rPr>
              <a:t>Develop a user-friendly interface or API for end-users to </a:t>
            </a:r>
            <a:r>
              <a:rPr lang="en-US" sz="2400" err="1">
                <a:ea typeface="+mn-lt"/>
                <a:cs typeface="+mn-lt"/>
              </a:rPr>
              <a:t>inputproperty</a:t>
            </a:r>
            <a:r>
              <a:rPr lang="en-US" sz="2400" dirty="0">
                <a:ea typeface="+mn-lt"/>
                <a:cs typeface="+mn-lt"/>
              </a:rPr>
              <a:t> details and receive price predictions.</a:t>
            </a:r>
            <a:endParaRPr lang="en-US" sz="2400" dirty="0">
              <a:ea typeface="Calibri" panose="020F0502020204030204"/>
              <a:cs typeface="Calibri" panose="020F0502020204030204"/>
            </a:endParaRPr>
          </a:p>
          <a:p>
            <a:pPr marL="0" indent="0">
              <a:buNone/>
            </a:pPr>
            <a:r>
              <a:rPr lang="en-US" sz="2400" b="1" dirty="0">
                <a:ea typeface="+mn-lt"/>
                <a:cs typeface="+mn-lt"/>
              </a:rPr>
              <a:t>12. Continuous Improvement:</a:t>
            </a:r>
            <a:endParaRPr lang="en-US" sz="2400" b="1" dirty="0">
              <a:ea typeface="Calibri" panose="020F0502020204030204"/>
              <a:cs typeface="Calibri" panose="020F0502020204030204"/>
            </a:endParaRPr>
          </a:p>
          <a:p>
            <a:r>
              <a:rPr lang="en-US" sz="2400" dirty="0">
                <a:ea typeface="+mn-lt"/>
                <a:cs typeface="+mn-lt"/>
              </a:rPr>
              <a:t>Implement a feedback loop for continuous model improvement based on user feedback and new data.</a:t>
            </a:r>
          </a:p>
          <a:p>
            <a:pPr marL="0" indent="0">
              <a:buNone/>
            </a:pPr>
            <a:r>
              <a:rPr lang="en-US" sz="2400" b="1" dirty="0">
                <a:ea typeface="+mn-lt"/>
                <a:cs typeface="+mn-lt"/>
              </a:rPr>
              <a:t>13. Ethical Considerations:</a:t>
            </a:r>
            <a:endParaRPr lang="en-US" sz="2400" b="1" dirty="0">
              <a:ea typeface="Calibri" panose="020F0502020204030204"/>
              <a:cs typeface="Calibri" panose="020F0502020204030204"/>
            </a:endParaRPr>
          </a:p>
          <a:p>
            <a:r>
              <a:rPr lang="en-US" sz="2400">
                <a:ea typeface="+mn-lt"/>
                <a:cs typeface="+mn-lt"/>
              </a:rPr>
              <a:t>Be mindful of potential biases in the data and model. </a:t>
            </a:r>
            <a:r>
              <a:rPr lang="en-US" sz="2400" err="1">
                <a:ea typeface="+mn-lt"/>
                <a:cs typeface="+mn-lt"/>
              </a:rPr>
              <a:t>Ensurefairness</a:t>
            </a:r>
            <a:r>
              <a:rPr lang="en-US" sz="2400">
                <a:ea typeface="+mn-lt"/>
                <a:cs typeface="+mn-lt"/>
              </a:rPr>
              <a:t> and transparency in your predictions.</a:t>
            </a:r>
            <a:endParaRPr lang="en-US" sz="2400" dirty="0">
              <a:ea typeface="Calibri" panose="020F0502020204030204"/>
              <a:cs typeface="Calibri" panose="020F0502020204030204"/>
            </a:endParaRPr>
          </a:p>
          <a:p>
            <a:pPr marL="0" indent="0">
              <a:buNone/>
            </a:pPr>
            <a:r>
              <a:rPr lang="en-US" sz="2400" b="1" dirty="0">
                <a:ea typeface="+mn-lt"/>
                <a:cs typeface="+mn-lt"/>
              </a:rPr>
              <a:t>14. Monitoring and Maintenance:</a:t>
            </a:r>
            <a:endParaRPr lang="en-US" sz="2400" b="1" dirty="0">
              <a:ea typeface="Calibri" panose="020F0502020204030204"/>
              <a:cs typeface="Calibri" panose="020F0502020204030204"/>
            </a:endParaRPr>
          </a:p>
          <a:p>
            <a:r>
              <a:rPr lang="en-US" sz="2400">
                <a:ea typeface="+mn-lt"/>
                <a:cs typeface="+mn-lt"/>
              </a:rPr>
              <a:t>Regularly monitor the model's performance in the real world </a:t>
            </a:r>
            <a:r>
              <a:rPr lang="en-US" sz="2400" err="1">
                <a:ea typeface="+mn-lt"/>
                <a:cs typeface="+mn-lt"/>
              </a:rPr>
              <a:t>andupdate</a:t>
            </a:r>
            <a:r>
              <a:rPr lang="en-US" sz="2400">
                <a:ea typeface="+mn-lt"/>
                <a:cs typeface="+mn-lt"/>
              </a:rPr>
              <a:t> it as needed.</a:t>
            </a:r>
            <a:endParaRPr lang="en-US" sz="2400" dirty="0">
              <a:ea typeface="Calibri" panose="020F0502020204030204"/>
              <a:cs typeface="Calibri" panose="020F0502020204030204"/>
            </a:endParaRPr>
          </a:p>
          <a:p>
            <a:pPr marL="0" indent="0">
              <a:buNone/>
            </a:pPr>
            <a:r>
              <a:rPr lang="en-US" sz="2400" b="1" dirty="0">
                <a:ea typeface="+mn-lt"/>
                <a:cs typeface="+mn-lt"/>
              </a:rPr>
              <a:t>15. Innovation:</a:t>
            </a:r>
            <a:endParaRPr lang="en-US" sz="2400" b="1" dirty="0">
              <a:ea typeface="Calibri" panose="020F0502020204030204"/>
              <a:cs typeface="Calibri" panose="020F0502020204030204"/>
            </a:endParaRPr>
          </a:p>
          <a:p>
            <a:r>
              <a:rPr lang="en-US" sz="2400" dirty="0">
                <a:ea typeface="+mn-lt"/>
                <a:cs typeface="+mn-lt"/>
              </a:rPr>
              <a:t>Consider innovative approaches such as using satellite imagery </a:t>
            </a:r>
            <a:r>
              <a:rPr lang="en-US" sz="2400" dirty="0" err="1">
                <a:ea typeface="+mn-lt"/>
                <a:cs typeface="+mn-lt"/>
              </a:rPr>
              <a:t>orIoT</a:t>
            </a:r>
            <a:r>
              <a:rPr lang="en-US" sz="2400" dirty="0">
                <a:ea typeface="+mn-lt"/>
                <a:cs typeface="+mn-lt"/>
              </a:rPr>
              <a:t> data for real-time property condition monitoring, or </a:t>
            </a:r>
            <a:r>
              <a:rPr lang="en-US" sz="2400" dirty="0" err="1">
                <a:ea typeface="+mn-lt"/>
                <a:cs typeface="+mn-lt"/>
              </a:rPr>
              <a:t>integratingnatural</a:t>
            </a:r>
            <a:r>
              <a:rPr lang="en-US" sz="2400" dirty="0">
                <a:ea typeface="+mn-lt"/>
                <a:cs typeface="+mn-lt"/>
              </a:rPr>
              <a:t> language processing for textual property descriptions.</a:t>
            </a:r>
            <a:endParaRPr lang="en-US" sz="2400" dirty="0">
              <a:ea typeface="Calibri" panose="020F0502020204030204"/>
              <a:cs typeface="Calibri" panose="020F0502020204030204"/>
            </a:endParaRPr>
          </a:p>
        </p:txBody>
      </p:sp>
    </p:spTree>
    <p:extLst>
      <p:ext uri="{BB962C8B-B14F-4D97-AF65-F5344CB8AC3E}">
        <p14:creationId xmlns:p14="http://schemas.microsoft.com/office/powerpoint/2010/main" val="1914453579"/>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46</TotalTime>
  <Words>1704</Words>
  <Application>Microsoft Office PowerPoint</Application>
  <PresentationFormat>Widescreen</PresentationFormat>
  <Paragraphs>308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Technic</vt:lpstr>
      <vt:lpstr>HOUSE PRICE PREDICTION USING ML</vt:lpstr>
      <vt:lpstr>INTRODUCTION:</vt:lpstr>
      <vt:lpstr>OBJECTIVES USED IN THIS 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Udhaya Udhaya Bhaskar</dc:creator>
  <cp:lastModifiedBy>917708659650</cp:lastModifiedBy>
  <cp:revision>390</cp:revision>
  <dcterms:created xsi:type="dcterms:W3CDTF">2013-07-15T20:26:40Z</dcterms:created>
  <dcterms:modified xsi:type="dcterms:W3CDTF">2023-11-01T13:27:08Z</dcterms:modified>
</cp:coreProperties>
</file>