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00" d="100"/>
          <a:sy n="100" d="100"/>
        </p:scale>
        <p:origin x="14" y="221"/>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46" name=""/>
        <p:cNvGrpSpPr/>
        <p:nvPr/>
      </p:nvGrpSpPr>
      <p:grpSpPr>
        <a:xfrm>
          <a:off x="0" y="0"/>
          <a:ext cx="0" cy="0"/>
          <a:chOff x="0" y="0"/>
          <a:chExt cx="0" cy="0"/>
        </a:xfrm>
      </p:grpSpPr>
      <p:sp>
        <p:nvSpPr>
          <p:cNvPr id="1048594"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95" name="Freeform 7"/>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96" name="Title 8"/>
          <p:cNvSpPr>
            <a:spLocks noGrp="1"/>
          </p:cNvSpPr>
          <p:nvPr>
            <p:ph type="ctrTitle"/>
          </p:nvPr>
        </p:nvSpPr>
        <p:spPr>
          <a:xfrm>
            <a:off x="572085" y="3337560"/>
            <a:ext cx="8640064" cy="2301240"/>
          </a:xfrm>
        </p:spPr>
        <p:txBody>
          <a:bodyPr anchor="t" rIns="45720"/>
          <a:lstStyle>
            <a:lvl1pPr algn="r">
              <a:defRPr baseline="0" b="1" cap="all" dirty="0" lang="en-US">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smtClean="0"/>
              <a:t>Click to edit Master title style</a:t>
            </a:r>
            <a:endParaRPr kumimoji="0" lang="en-US"/>
          </a:p>
        </p:txBody>
      </p:sp>
      <p:sp>
        <p:nvSpPr>
          <p:cNvPr id="1048597" name="Subtitle 16"/>
          <p:cNvSpPr>
            <a:spLocks noGrp="1"/>
          </p:cNvSpPr>
          <p:nvPr>
            <p:ph type="subTitle" idx="1"/>
          </p:nvPr>
        </p:nvSpPr>
        <p:spPr>
          <a:xfrm>
            <a:off x="577400" y="1544812"/>
            <a:ext cx="8640064" cy="1752600"/>
          </a:xfrm>
        </p:spPr>
        <p:txBody>
          <a:bodyPr anchor="b" bIns="0" rIns="45720" tIns="0">
            <a:normAutofit/>
          </a:bodyPr>
          <a:lstStyle>
            <a:lvl1pPr algn="r" indent="0" marL="0">
              <a:buNone/>
              <a:defRPr sz="2000">
                <a:solidFill>
                  <a:schemeClr val="tx1"/>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8" name="Date Placeholder 29"/>
          <p:cNvSpPr>
            <a:spLocks noGrp="1"/>
          </p:cNvSpPr>
          <p:nvPr>
            <p:ph type="dt" sz="half" idx="10"/>
          </p:nvPr>
        </p:nvSpPr>
        <p:spPr/>
        <p:txBody>
          <a:bodyPr/>
          <a:p>
            <a:fld id="{846CE7D5-CF57-46EF-B807-FDD0502418D4}" type="datetimeFigureOut">
              <a:rPr lang="en-US" smtClean="0"/>
              <a:t>11/1/2023</a:t>
            </a:fld>
            <a:endParaRPr lang="en-US"/>
          </a:p>
        </p:txBody>
      </p:sp>
      <p:sp>
        <p:nvSpPr>
          <p:cNvPr id="1048599" name="Footer Placeholder 18"/>
          <p:cNvSpPr>
            <a:spLocks noGrp="1"/>
          </p:cNvSpPr>
          <p:nvPr>
            <p:ph type="ftr" sz="quarter" idx="11"/>
          </p:nvPr>
        </p:nvSpPr>
        <p:spPr/>
        <p:txBody>
          <a:bodyPr/>
          <a:p>
            <a:endParaRPr lang="en-US"/>
          </a:p>
        </p:txBody>
      </p:sp>
      <p:sp>
        <p:nvSpPr>
          <p:cNvPr id="1048600" name="Slide Number Placeholder 26"/>
          <p:cNvSpPr>
            <a:spLocks noGrp="1"/>
          </p:cNvSpPr>
          <p:nvPr>
            <p:ph type="sldNum" sz="quarter" idx="12"/>
          </p:nvPr>
        </p:nvSpPr>
        <p:spPr/>
        <p:txBody>
          <a:bodyPr/>
          <a:p>
            <a:fld id="{330EA680-D336-4FF7-8B7A-9848BB0A1C32}"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846CE7D5-CF57-46EF-B807-FDD0502418D4}" type="datetimeFigureOut">
              <a:rPr lang="en-US" smtClean="0"/>
              <a:t>11/1/2023</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31" name="Vertical Title 1"/>
          <p:cNvSpPr>
            <a:spLocks noGrp="1"/>
          </p:cNvSpPr>
          <p:nvPr>
            <p:ph type="title" orient="vert"/>
          </p:nvPr>
        </p:nvSpPr>
        <p:spPr>
          <a:xfrm>
            <a:off x="8839200" y="274639"/>
            <a:ext cx="2743200" cy="5851525"/>
          </a:xfrm>
        </p:spPr>
        <p:txBody>
          <a:bodyPr vert="eaVert"/>
          <a:p>
            <a:r>
              <a:rPr kumimoji="0" lang="en-US" smtClean="0"/>
              <a:t>Click to edit Master title style</a:t>
            </a:r>
            <a:endParaRPr kumimoji="0" lang="en-US"/>
          </a:p>
        </p:txBody>
      </p:sp>
      <p:sp>
        <p:nvSpPr>
          <p:cNvPr id="1048632"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3" name="Date Placeholder 3"/>
          <p:cNvSpPr>
            <a:spLocks noGrp="1"/>
          </p:cNvSpPr>
          <p:nvPr>
            <p:ph type="dt" sz="half" idx="10"/>
          </p:nvPr>
        </p:nvSpPr>
        <p:spPr/>
        <p:txBody>
          <a:bodyPr/>
          <a:p>
            <a:fld id="{846CE7D5-CF57-46EF-B807-FDD0502418D4}" type="datetimeFigureOut">
              <a:rPr lang="en-US" smtClean="0"/>
              <a:t>11/1/2023</a:t>
            </a:fld>
            <a:endParaRPr lang="en-US"/>
          </a:p>
        </p:txBody>
      </p:sp>
      <p:sp>
        <p:nvSpPr>
          <p:cNvPr id="1048634" name="Footer Placeholder 4"/>
          <p:cNvSpPr>
            <a:spLocks noGrp="1"/>
          </p:cNvSpPr>
          <p:nvPr>
            <p:ph type="ftr" sz="quarter" idx="11"/>
          </p:nvPr>
        </p:nvSpPr>
        <p:spPr/>
        <p:txBody>
          <a:bodyPr/>
          <a:p>
            <a:endParaRPr lang="en-US"/>
          </a:p>
        </p:txBody>
      </p:sp>
      <p:sp>
        <p:nvSpPr>
          <p:cNvPr id="1048635"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p:txBody>
          <a:bodyPr/>
          <a:lstStyle>
            <a:lvl1pPr algn="l"/>
          </a:lstStyle>
          <a:p>
            <a:r>
              <a:rPr kumimoji="0" lang="en-US" smtClean="0"/>
              <a:t>Click to edit Master title style</a:t>
            </a:r>
            <a:endParaRPr kumimoji="0" lang="en-US"/>
          </a:p>
        </p:txBody>
      </p:sp>
      <p:sp>
        <p:nvSpPr>
          <p:cNvPr id="104858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5" name="Date Placeholder 3"/>
          <p:cNvSpPr>
            <a:spLocks noGrp="1"/>
          </p:cNvSpPr>
          <p:nvPr>
            <p:ph type="dt" sz="half" idx="10"/>
          </p:nvPr>
        </p:nvSpPr>
        <p:spPr/>
        <p:txBody>
          <a:bodyPr/>
          <a:p>
            <a:fld id="{846CE7D5-CF57-46EF-B807-FDD0502418D4}" type="datetimeFigureOut">
              <a:rPr lang="en-US" smtClean="0"/>
              <a:t>11/1/2023</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76" name=""/>
        <p:cNvGrpSpPr/>
        <p:nvPr/>
      </p:nvGrpSpPr>
      <p:grpSpPr>
        <a:xfrm>
          <a:off x="0" y="0"/>
          <a:ext cx="0" cy="0"/>
          <a:chOff x="0" y="0"/>
          <a:chExt cx="0" cy="0"/>
        </a:xfrm>
      </p:grpSpPr>
      <p:sp>
        <p:nvSpPr>
          <p:cNvPr id="1048647" name="Freeform 6"/>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648" name="Freeform 8"/>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649" name="Title 1"/>
          <p:cNvSpPr>
            <a:spLocks noGrp="1"/>
          </p:cNvSpPr>
          <p:nvPr>
            <p:ph type="title"/>
          </p:nvPr>
        </p:nvSpPr>
        <p:spPr>
          <a:xfrm>
            <a:off x="914400" y="3583838"/>
            <a:ext cx="8839200" cy="1826363"/>
          </a:xfrm>
        </p:spPr>
        <p:txBody>
          <a:bodyPr anchor="t" bIns="0" tIns="0"/>
          <a:lstStyle>
            <a:lvl1pPr algn="l">
              <a:buNone/>
              <a:defRPr baseline="0" b="1" cap="none" sz="420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smtClean="0"/>
              <a:t>Click to edit Master title style</a:t>
            </a:r>
            <a:endParaRPr kumimoji="0" lang="en-US"/>
          </a:p>
        </p:txBody>
      </p:sp>
      <p:sp>
        <p:nvSpPr>
          <p:cNvPr id="1048650" name="Text Placeholder 2"/>
          <p:cNvSpPr>
            <a:spLocks noGrp="1"/>
          </p:cNvSpPr>
          <p:nvPr>
            <p:ph type="body" idx="1"/>
          </p:nvPr>
        </p:nvSpPr>
        <p:spPr>
          <a:xfrm>
            <a:off x="914400" y="2485800"/>
            <a:ext cx="8839200" cy="1066688"/>
          </a:xfrm>
        </p:spPr>
        <p:txBody>
          <a:bodyPr anchor="b" bIns="0" lIns="45720" rIns="45720" tIns="0"/>
          <a:lstStyle>
            <a:lvl1pPr algn="l"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1" name="Date Placeholder 3"/>
          <p:cNvSpPr>
            <a:spLocks noGrp="1"/>
          </p:cNvSpPr>
          <p:nvPr>
            <p:ph type="dt" sz="half" idx="10"/>
          </p:nvPr>
        </p:nvSpPr>
        <p:spPr/>
        <p:txBody>
          <a:bodyPr/>
          <a:p>
            <a:fld id="{846CE7D5-CF57-46EF-B807-FDD0502418D4}" type="datetimeFigureOut">
              <a:rPr lang="en-US" smtClean="0"/>
              <a:t>11/1/2023</a:t>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330EA680-D336-4FF7-8B7A-9848BB0A1C32}"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54" name="Title 1"/>
          <p:cNvSpPr>
            <a:spLocks noGrp="1"/>
          </p:cNvSpPr>
          <p:nvPr>
            <p:ph type="title"/>
          </p:nvPr>
        </p:nvSpPr>
        <p:spPr>
          <a:xfrm>
            <a:off x="609600" y="274638"/>
            <a:ext cx="9956800" cy="1143000"/>
          </a:xfrm>
        </p:spPr>
        <p:txBody>
          <a:bodyPr/>
          <a:p>
            <a:r>
              <a:rPr kumimoji="0" lang="en-US" smtClean="0"/>
              <a:t>Click to edit Master title style</a:t>
            </a:r>
            <a:endParaRPr kumimoji="0" lang="en-US"/>
          </a:p>
        </p:txBody>
      </p:sp>
      <p:sp>
        <p:nvSpPr>
          <p:cNvPr id="1048655"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Date Placeholder 4"/>
          <p:cNvSpPr>
            <a:spLocks noGrp="1"/>
          </p:cNvSpPr>
          <p:nvPr>
            <p:ph type="dt" sz="half" idx="10"/>
          </p:nvPr>
        </p:nvSpPr>
        <p:spPr/>
        <p:txBody>
          <a:bodyPr/>
          <a:p>
            <a:fld id="{846CE7D5-CF57-46EF-B807-FDD0502418D4}" type="datetimeFigureOut">
              <a:rPr lang="en-US" smtClean="0"/>
              <a:t>11/1/2023</a:t>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78" name=""/>
        <p:cNvGrpSpPr/>
        <p:nvPr/>
      </p:nvGrpSpPr>
      <p:grpSpPr>
        <a:xfrm>
          <a:off x="0" y="0"/>
          <a:ext cx="0" cy="0"/>
          <a:chOff x="0" y="0"/>
          <a:chExt cx="0" cy="0"/>
        </a:xfrm>
      </p:grpSpPr>
      <p:sp>
        <p:nvSpPr>
          <p:cNvPr id="1048660" name="Title 1"/>
          <p:cNvSpPr>
            <a:spLocks noGrp="1"/>
          </p:cNvSpPr>
          <p:nvPr>
            <p:ph type="title"/>
          </p:nvPr>
        </p:nvSpPr>
        <p:spPr>
          <a:xfrm>
            <a:off x="609600" y="273050"/>
            <a:ext cx="109728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609600" y="5486400"/>
            <a:ext cx="5386917"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6193368" y="5486400"/>
            <a:ext cx="5389033"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846CE7D5-CF57-46EF-B807-FDD0502418D4}" type="datetimeFigureOut">
              <a:rPr lang="en-US" smtClean="0"/>
              <a:t>11/1/2023</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27"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1048628" name="Date Placeholder 6"/>
          <p:cNvSpPr>
            <a:spLocks noGrp="1"/>
          </p:cNvSpPr>
          <p:nvPr>
            <p:ph type="dt" sz="half" idx="10"/>
          </p:nvPr>
        </p:nvSpPr>
        <p:spPr/>
        <p:txBody>
          <a:bodyPr/>
          <a:p>
            <a:fld id="{846CE7D5-CF57-46EF-B807-FDD0502418D4}" type="datetimeFigureOut">
              <a:rPr lang="en-US" smtClean="0"/>
              <a:t>11/1/2023</a:t>
            </a:fld>
            <a:endParaRPr lang="en-US"/>
          </a:p>
        </p:txBody>
      </p:sp>
      <p:sp>
        <p:nvSpPr>
          <p:cNvPr id="1048629" name="Slide Number Placeholder 7"/>
          <p:cNvSpPr>
            <a:spLocks noGrp="1"/>
          </p:cNvSpPr>
          <p:nvPr>
            <p:ph type="sldNum" sz="quarter" idx="11"/>
          </p:nvPr>
        </p:nvSpPr>
        <p:spPr/>
        <p:txBody>
          <a:bodyPr/>
          <a:p>
            <a:fld id="{330EA680-D336-4FF7-8B7A-9848BB0A1C32}" type="slidenum">
              <a:rPr lang="en-US" smtClean="0"/>
              <a:t>‹#›</a:t>
            </a:fld>
            <a:endParaRPr lang="en-US"/>
          </a:p>
        </p:txBody>
      </p:sp>
      <p:sp>
        <p:nvSpPr>
          <p:cNvPr id="1048630" name="Footer Placeholder 8"/>
          <p:cNvSpPr>
            <a:spLocks noGrp="1"/>
          </p:cNvSpPr>
          <p:nvPr>
            <p:ph type="ftr" sz="quarter" idx="12"/>
          </p:nvPr>
        </p:nvSpPr>
        <p:spPr/>
        <p:txBody>
          <a:bodyPr/>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668" name="Date Placeholder 1"/>
          <p:cNvSpPr>
            <a:spLocks noGrp="1"/>
          </p:cNvSpPr>
          <p:nvPr>
            <p:ph type="dt" sz="half" idx="10"/>
          </p:nvPr>
        </p:nvSpPr>
        <p:spPr/>
        <p:txBody>
          <a:bodyPr/>
          <a:p>
            <a:fld id="{846CE7D5-CF57-46EF-B807-FDD0502418D4}" type="datetimeFigureOut">
              <a:rPr lang="en-US" smtClean="0"/>
              <a:t>11/1/2023</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671" name="Title 1"/>
          <p:cNvSpPr>
            <a:spLocks noGrp="1"/>
          </p:cNvSpPr>
          <p:nvPr>
            <p:ph type="title"/>
          </p:nvPr>
        </p:nvSpPr>
        <p:spPr>
          <a:xfrm>
            <a:off x="609600" y="1185528"/>
            <a:ext cx="4267200" cy="730250"/>
          </a:xfrm>
        </p:spPr>
        <p:txBody>
          <a:bodyPr anchor="t" bIns="0" tIns="0"/>
          <a:lstStyle>
            <a:lvl1pPr algn="l">
              <a:buNone/>
              <a:defRPr b="1" sz="1800">
                <a:solidFill>
                  <a:schemeClr val="accent1"/>
                </a:solidFill>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609600" y="214424"/>
            <a:ext cx="3657600" cy="914400"/>
          </a:xfrm>
        </p:spPr>
        <p:txBody>
          <a:bodyPr anchor="b" bIns="0" lIns="45720" rIns="45720" tIns="0"/>
          <a:lstStyle>
            <a:lvl1pPr algn="l"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p:txBody>
          <a:bodyPr/>
          <a:p>
            <a:fld id="{846CE7D5-CF57-46EF-B807-FDD0502418D4}" type="datetimeFigureOut">
              <a:rPr lang="en-US" smtClean="0"/>
              <a:t>11/1/2023</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a:xfrm>
            <a:off x="10875264" y="6422065"/>
            <a:ext cx="1016000" cy="365125"/>
          </a:xfrm>
        </p:spPr>
        <p:txBody>
          <a:bodyPr/>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4" name=""/>
        <p:cNvGrpSpPr/>
        <p:nvPr/>
      </p:nvGrpSpPr>
      <p:grpSpPr>
        <a:xfrm>
          <a:off x="0" y="0"/>
          <a:ext cx="0" cy="0"/>
          <a:chOff x="0" y="0"/>
          <a:chExt cx="0" cy="0"/>
        </a:xfrm>
      </p:grpSpPr>
      <p:sp>
        <p:nvSpPr>
          <p:cNvPr id="1048636" name="Title 1"/>
          <p:cNvSpPr>
            <a:spLocks noGrp="1"/>
          </p:cNvSpPr>
          <p:nvPr>
            <p:ph type="title"/>
          </p:nvPr>
        </p:nvSpPr>
        <p:spPr>
          <a:xfrm>
            <a:off x="7408976" y="1705709"/>
            <a:ext cx="4071824" cy="1253808"/>
          </a:xfrm>
        </p:spPr>
        <p:txBody>
          <a:bodyPr anchor="b"/>
          <a:lstStyle>
            <a:lvl1pPr algn="l">
              <a:buNone/>
              <a:defRPr b="1" sz="2200">
                <a:solidFill>
                  <a:schemeClr val="accent1"/>
                </a:solidFill>
              </a:defRPr>
            </a:lvl1pPr>
          </a:lstStyle>
          <a:p>
            <a:r>
              <a:rPr kumimoji="0" lang="en-US" smtClean="0"/>
              <a:t>Click to edit Master title style</a:t>
            </a:r>
            <a:endParaRPr kumimoji="0" lang="en-US"/>
          </a:p>
        </p:txBody>
      </p:sp>
      <p:sp>
        <p:nvSpPr>
          <p:cNvPr id="1048637" name="Picture Placeholder 2"/>
          <p:cNvSpPr>
            <a:spLocks noGrp="1"/>
          </p:cNvSpPr>
          <p:nvPr>
            <p:ph type="pic" idx="1"/>
          </p:nvPr>
        </p:nvSpPr>
        <p:spPr>
          <a:xfrm>
            <a:off x="1420837" y="1019907"/>
            <a:ext cx="5486400" cy="4114800"/>
          </a:xfrm>
          <a:prstGeom prst="ellipse"/>
          <a:solidFill>
            <a:schemeClr val="bg2">
              <a:shade val="50000"/>
            </a:schemeClr>
          </a:solidFill>
          <a:ln w="50800" cap="flat">
            <a:solidFill>
              <a:schemeClr val="bg2"/>
            </a:solidFill>
            <a:miter lim="800000"/>
          </a:ln>
          <a:effectLst>
            <a:outerShdw blurRad="152000" dir="5400000" dist="345000" rotWithShape="0" sx="-80000" sy="-18000">
              <a:srgbClr val="000000">
                <a:alpha val="25000"/>
              </a:srgbClr>
            </a:outerShdw>
          </a:effectLst>
          <a:scene3d>
            <a:camera prst="orthographicFront"/>
            <a:lightRig dir="t" rig="contrasting">
              <a:rot lat="0" lon="0" rev="2400000"/>
            </a:lightRig>
          </a:scene3d>
          <a:sp3d contourW="7620">
            <a:bevelT w="63500" h="63500"/>
            <a:contourClr>
              <a:schemeClr val="bg2">
                <a:shade val="50000"/>
              </a:schemeClr>
            </a:contourClr>
          </a:sp3d>
        </p:spPr>
        <p:txBody>
          <a:bodyPr/>
          <a:lstStyle>
            <a:lvl1pPr indent="0" marL="0">
              <a:buNone/>
              <a:defRPr sz="3200"/>
            </a:lvl1pPr>
          </a:lstStyle>
          <a:p>
            <a:r>
              <a:rPr kumimoji="0" lang="en-US" smtClean="0"/>
              <a:t>Click icon to add picture</a:t>
            </a:r>
            <a:endParaRPr dirty="0" kumimoji="0" lang="en-US"/>
          </a:p>
        </p:txBody>
      </p:sp>
      <p:sp>
        <p:nvSpPr>
          <p:cNvPr id="1048638" name="Text Placeholder 3"/>
          <p:cNvSpPr>
            <a:spLocks noGrp="1"/>
          </p:cNvSpPr>
          <p:nvPr>
            <p:ph type="body" sz="half" idx="2"/>
          </p:nvPr>
        </p:nvSpPr>
        <p:spPr>
          <a:xfrm>
            <a:off x="7408979" y="2998765"/>
            <a:ext cx="4071821" cy="2663482"/>
          </a:xfrm>
        </p:spPr>
        <p:txBody>
          <a:bodyPr lIns="45720" rIns="45720"/>
          <a:lstStyle>
            <a:lvl1pPr indent="0" marL="0">
              <a:buFontTx/>
              <a:buNone/>
              <a:defRPr sz="1200"/>
            </a:lvl1pPr>
            <a:lvl2pPr>
              <a:buFontTx/>
              <a:buNone/>
              <a:defRPr sz="1200"/>
            </a:lvl2pPr>
            <a:lvl3pPr>
              <a:buFontTx/>
              <a:buNone/>
              <a:defRPr sz="1000"/>
            </a:lvl3pPr>
            <a:lvl4pPr>
              <a:buFontTx/>
              <a:buNone/>
              <a:defRPr sz="900"/>
            </a:lvl4pPr>
            <a:lvl5pPr>
              <a:buFontTx/>
              <a:buNone/>
              <a:defRPr sz="900"/>
            </a:lvl5pPr>
          </a:lstStyle>
          <a:p>
            <a:pPr eaLnBrk="1" hangingPunct="1" latinLnBrk="0" lvl="0"/>
            <a:r>
              <a:rPr kumimoji="0" lang="en-US" smtClean="0"/>
              <a:t>Click to edit Master text styles</a:t>
            </a:r>
          </a:p>
        </p:txBody>
      </p:sp>
      <p:sp>
        <p:nvSpPr>
          <p:cNvPr id="1048639" name="Date Placeholder 4"/>
          <p:cNvSpPr>
            <a:spLocks noGrp="1"/>
          </p:cNvSpPr>
          <p:nvPr>
            <p:ph type="dt" sz="half" idx="10"/>
          </p:nvPr>
        </p:nvSpPr>
        <p:spPr>
          <a:xfrm>
            <a:off x="609600" y="6422065"/>
            <a:ext cx="2844800" cy="365125"/>
          </a:xfrm>
        </p:spPr>
        <p:txBody>
          <a:bodyPr/>
          <a:p>
            <a:fld id="{846CE7D5-CF57-46EF-B807-FDD0502418D4}" type="datetimeFigureOut">
              <a:rPr lang="en-US" smtClean="0"/>
              <a:t>11/1/2023</a:t>
            </a:fld>
            <a:endParaRPr lang="en-US"/>
          </a:p>
        </p:txBody>
      </p:sp>
      <p:sp>
        <p:nvSpPr>
          <p:cNvPr id="1048640" name="Footer Placeholder 5"/>
          <p:cNvSpPr>
            <a:spLocks noGrp="1"/>
          </p:cNvSpPr>
          <p:nvPr>
            <p:ph type="ftr" sz="quarter" idx="11"/>
          </p:nvPr>
        </p:nvSpPr>
        <p:spPr/>
        <p:txBody>
          <a:bodyPr/>
          <a:p>
            <a:endParaRPr lang="en-US"/>
          </a:p>
        </p:txBody>
      </p:sp>
      <p:sp>
        <p:nvSpPr>
          <p:cNvPr id="1048641" name="Slide Number Placeholder 6"/>
          <p:cNvSpPr>
            <a:spLocks noGrp="1"/>
          </p:cNvSpPr>
          <p:nvPr>
            <p:ph type="sldNum" sz="quarter" idx="12"/>
          </p:nvPr>
        </p:nvSpPr>
        <p:spPr/>
        <p:txBody>
          <a:bodyPr/>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2" name=""/>
        <p:cNvGrpSpPr/>
        <p:nvPr/>
      </p:nvGrpSpPr>
      <p:grpSpPr>
        <a:xfrm>
          <a:off x="0" y="0"/>
          <a:ext cx="0" cy="0"/>
          <a:chOff x="0" y="0"/>
          <a:chExt cx="0" cy="0"/>
        </a:xfrm>
      </p:grpSpPr>
      <p:sp>
        <p:nvSpPr>
          <p:cNvPr id="1048576" name="Freeform 11"/>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77" name="Freeform 15"/>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78" name="Title Placeholder 8"/>
          <p:cNvSpPr>
            <a:spLocks noGrp="1"/>
          </p:cNvSpPr>
          <p:nvPr>
            <p:ph type="title"/>
          </p:nvPr>
        </p:nvSpPr>
        <p:spPr>
          <a:xfrm>
            <a:off x="609600" y="274638"/>
            <a:ext cx="9956800" cy="1143000"/>
          </a:xfrm>
          <a:prstGeom prst="rect"/>
        </p:spPr>
        <p:txBody>
          <a:bodyPr anchor="ctr" lIns="45720" rIns="4572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600" y="1600201"/>
            <a:ext cx="99568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600" y="6422065"/>
            <a:ext cx="2844800" cy="365125"/>
          </a:xfrm>
          <a:prstGeom prst="rect"/>
        </p:spPr>
        <p:txBody>
          <a:bodyPr anchor="b" bIns="0" vert="horz"/>
          <a:lstStyle>
            <a:lvl1pPr algn="l" eaLnBrk="1" hangingPunct="1" latinLnBrk="0">
              <a:defRPr sz="1000" kumimoji="0">
                <a:solidFill>
                  <a:schemeClr val="tx2">
                    <a:shade val="50000"/>
                  </a:schemeClr>
                </a:solidFill>
              </a:defRPr>
            </a:lvl1pPr>
          </a:lstStyle>
          <a:p>
            <a:fld id="{846CE7D5-CF57-46EF-B807-FDD0502418D4}" type="datetimeFigureOut">
              <a:rPr lang="en-US" smtClean="0"/>
              <a:t>11/1/2023</a:t>
            </a:fld>
            <a:endParaRPr lang="en-US"/>
          </a:p>
        </p:txBody>
      </p:sp>
      <p:sp>
        <p:nvSpPr>
          <p:cNvPr id="1048581" name="Footer Placeholder 21"/>
          <p:cNvSpPr>
            <a:spLocks noGrp="1"/>
          </p:cNvSpPr>
          <p:nvPr>
            <p:ph type="ftr" sz="quarter" idx="3"/>
          </p:nvPr>
        </p:nvSpPr>
        <p:spPr>
          <a:xfrm>
            <a:off x="4165600" y="6422065"/>
            <a:ext cx="3860800" cy="365125"/>
          </a:xfrm>
          <a:prstGeom prst="rect"/>
        </p:spPr>
        <p:txBody>
          <a:bodyPr anchor="b" bIns="0" lIns="0" rIns="0" vert="horz"/>
          <a:lstStyle>
            <a:lvl1pPr algn="ctr" eaLnBrk="1" hangingPunct="1" latinLnBrk="0">
              <a:defRPr sz="1000" kumimoji="0">
                <a:solidFill>
                  <a:schemeClr val="tx2">
                    <a:shade val="50000"/>
                  </a:schemeClr>
                </a:solidFill>
              </a:defRPr>
            </a:lvl1pPr>
          </a:lstStyle>
          <a:p>
            <a:endParaRPr lang="en-US"/>
          </a:p>
        </p:txBody>
      </p:sp>
      <p:sp>
        <p:nvSpPr>
          <p:cNvPr id="1048582" name="Slide Number Placeholder 17"/>
          <p:cNvSpPr>
            <a:spLocks noGrp="1"/>
          </p:cNvSpPr>
          <p:nvPr>
            <p:ph type="sldNum" sz="quarter" idx="4"/>
          </p:nvPr>
        </p:nvSpPr>
        <p:spPr>
          <a:xfrm>
            <a:off x="10871200" y="6422065"/>
            <a:ext cx="1016000" cy="365125"/>
          </a:xfrm>
          <a:prstGeom prst="rect"/>
        </p:spPr>
        <p:txBody>
          <a:bodyPr anchor="b" bIns="0" lIns="0" rIns="0" tIns="0" vert="horz"/>
          <a:lstStyle>
            <a:lvl1pPr algn="r" eaLnBrk="1" hangingPunct="1" latinLnBrk="0">
              <a:defRPr sz="1000" kumimoji="0">
                <a:solidFill>
                  <a:schemeClr val="tx2">
                    <a:shade val="50000"/>
                  </a:schemeClr>
                </a:solidFill>
              </a:defRPr>
            </a:lvl1pPr>
          </a:lstStyle>
          <a:p>
            <a:fld id="{330EA680-D336-4FF7-8B7A-9848BB0A1C32}"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600" kern="1200" kumimoji="0">
          <a:solidFill>
            <a:schemeClr val="tx1"/>
          </a:solidFill>
          <a:latin typeface="+mj-lt"/>
          <a:ea typeface="+mj-ea"/>
          <a:cs typeface="+mj-cs"/>
        </a:defRPr>
      </a:lvl1pPr>
    </p:titleStyle>
    <p:bodyStyle>
      <a:lvl1pPr algn="l" eaLnBrk="1" hangingPunct="1" indent="-384048" latinLnBrk="0" marL="420624"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74320" latinLnBrk="0" marL="722376" rtl="0">
        <a:spcBef>
          <a:spcPct val="20000"/>
        </a:spcBef>
        <a:buClr>
          <a:schemeClr val="accent1"/>
        </a:buClr>
        <a:buSzPct val="90000"/>
        <a:buFont typeface="Wingdings 2"/>
        <a:buChar char=""/>
        <a:defRPr sz="2600" kern="1200" kumimoji="0">
          <a:solidFill>
            <a:schemeClr val="tx1"/>
          </a:solidFill>
          <a:latin typeface="+mn-lt"/>
          <a:ea typeface="+mn-ea"/>
          <a:cs typeface="+mn-cs"/>
        </a:defRPr>
      </a:lvl2pPr>
      <a:lvl3pPr algn="l" eaLnBrk="1" hangingPunct="1" indent="-256032" latinLnBrk="0" marL="1005840" rtl="0">
        <a:spcBef>
          <a:spcPct val="20000"/>
        </a:spcBef>
        <a:buClr>
          <a:schemeClr val="accent2"/>
        </a:buClr>
        <a:buSzPct val="85000"/>
        <a:buFont typeface="Arial"/>
        <a:buChar char="○"/>
        <a:defRPr sz="2400" kern="1200" kumimoji="0">
          <a:solidFill>
            <a:schemeClr val="tx1"/>
          </a:solidFill>
          <a:latin typeface="+mn-lt"/>
          <a:ea typeface="+mn-ea"/>
          <a:cs typeface="+mn-cs"/>
        </a:defRPr>
      </a:lvl3pPr>
      <a:lvl4pPr algn="l" eaLnBrk="1" hangingPunct="1" indent="-237744" latinLnBrk="0" marL="1280160" rtl="0">
        <a:spcBef>
          <a:spcPct val="20000"/>
        </a:spcBef>
        <a:buClr>
          <a:schemeClr val="accent3"/>
        </a:buClr>
        <a:buSzPct val="90000"/>
        <a:buFont typeface="Wingdings 2"/>
        <a:buChar char=""/>
        <a:defRPr sz="2000" kern="1200" kumimoji="0">
          <a:solidFill>
            <a:schemeClr val="tx1"/>
          </a:solidFill>
          <a:latin typeface="+mn-lt"/>
          <a:ea typeface="+mn-ea"/>
          <a:cs typeface="+mn-cs"/>
        </a:defRPr>
      </a:lvl4pPr>
      <a:lvl5pPr algn="l" eaLnBrk="1" hangingPunct="1" indent="-182880" latinLnBrk="0" marL="1490472" rtl="0">
        <a:spcBef>
          <a:spcPct val="20000"/>
        </a:spcBef>
        <a:buClr>
          <a:schemeClr val="accent4"/>
        </a:buClr>
        <a:buSzPct val="100000"/>
        <a:buFont typeface="Arial"/>
        <a:buChar char="-"/>
        <a:defRPr sz="2000" kern="1200" kumimoji="0">
          <a:solidFill>
            <a:schemeClr val="tx1"/>
          </a:solidFill>
          <a:latin typeface="+mn-lt"/>
          <a:ea typeface="+mn-ea"/>
          <a:cs typeface="+mn-cs"/>
        </a:defRPr>
      </a:lvl5pPr>
      <a:lvl6pPr algn="l" eaLnBrk="1" hangingPunct="1" indent="-182880" latinLnBrk="0" marL="1700784" rtl="0">
        <a:spcBef>
          <a:spcPct val="20000"/>
        </a:spcBef>
        <a:buClr>
          <a:schemeClr val="accent5"/>
        </a:buClr>
        <a:buFont typeface="Arial"/>
        <a:buChar char="-"/>
        <a:defRPr baseline="0" sz="20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100000"/>
        <a:buFont typeface="Arial"/>
        <a:buChar char="•"/>
        <a:defRPr baseline="0" sz="1800" kern="1200" kumimoji="0">
          <a:solidFill>
            <a:schemeClr val="tx1"/>
          </a:solidFill>
          <a:latin typeface="+mn-lt"/>
          <a:ea typeface="+mn-ea"/>
          <a:cs typeface="+mn-cs"/>
        </a:defRPr>
      </a:lvl7pPr>
      <a:lvl8pPr algn="l" eaLnBrk="1" hangingPunct="1" indent="-182880" latinLnBrk="0" marL="2139696" rtl="0">
        <a:spcBef>
          <a:spcPct val="20000"/>
        </a:spcBef>
        <a:buClr>
          <a:schemeClr val="accent6"/>
        </a:buClr>
        <a:buFont typeface="Arial"/>
        <a:buChar char="▪"/>
        <a:defRPr sz="1600" kern="1200" kumimoji="0">
          <a:solidFill>
            <a:schemeClr val="tx1"/>
          </a:solidFill>
          <a:latin typeface="+mn-lt"/>
          <a:ea typeface="+mn-ea"/>
          <a:cs typeface="+mn-cs"/>
        </a:defRPr>
      </a:lvl8pPr>
      <a:lvl9pPr algn="l" eaLnBrk="1" hangingPunct="1" indent="-182880" latinLnBrk="0" marL="2331720" rtl="0">
        <a:spcBef>
          <a:spcPct val="20000"/>
        </a:spcBef>
        <a:buClr>
          <a:schemeClr val="accent6"/>
        </a:buClr>
        <a:buFont typeface="Arial"/>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normAutofit/>
          </a:bodyPr>
          <a:p>
            <a:pPr algn="ctr"/>
            <a:r>
              <a:rPr dirty="0" sz="3600" lang="en-US" smtClean="0"/>
              <a:t>HOUSE PRICE PREDICTION USING ML</a:t>
            </a:r>
            <a:endParaRPr dirty="0" sz="3600" lang="en-US"/>
          </a:p>
        </p:txBody>
      </p:sp>
      <p:sp>
        <p:nvSpPr>
          <p:cNvPr id="1048589" name="Content Placeholder 2"/>
          <p:cNvSpPr>
            <a:spLocks noGrp="1"/>
          </p:cNvSpPr>
          <p:nvPr>
            <p:ph idx="1"/>
          </p:nvPr>
        </p:nvSpPr>
        <p:spPr>
          <a:xfrm>
            <a:off x="6233160" y="3939541"/>
            <a:ext cx="5753100" cy="2385060"/>
          </a:xfrm>
        </p:spPr>
        <p:txBody>
          <a:bodyPr>
            <a:normAutofit fontScale="90000" lnSpcReduction="20000"/>
          </a:bodyPr>
          <a:p>
            <a:pPr>
              <a:buNone/>
            </a:pPr>
            <a:r>
              <a:rPr dirty="0" lang="en-US" smtClean="0"/>
              <a:t>Name	    :</a:t>
            </a:r>
            <a:r>
              <a:rPr dirty="0" lang="en-US" smtClean="0"/>
              <a:t> </a:t>
            </a:r>
            <a:r>
              <a:rPr dirty="0" lang="en-US" smtClean="0"/>
              <a:t>u</a:t>
            </a:r>
            <a:r>
              <a:rPr dirty="0" lang="en-US" smtClean="0"/>
              <a:t>d</a:t>
            </a:r>
            <a:r>
              <a:rPr dirty="0" lang="en-US" smtClean="0"/>
              <a:t>h</a:t>
            </a:r>
            <a:r>
              <a:rPr dirty="0" lang="en-US" smtClean="0"/>
              <a:t>a</a:t>
            </a:r>
            <a:r>
              <a:rPr dirty="0" lang="en-US" smtClean="0"/>
              <a:t>y</a:t>
            </a:r>
            <a:r>
              <a:rPr dirty="0" lang="en-US" smtClean="0"/>
              <a:t>a</a:t>
            </a:r>
            <a:r>
              <a:rPr dirty="0" lang="en-US" smtClean="0"/>
              <a:t>b</a:t>
            </a:r>
            <a:r>
              <a:rPr dirty="0" lang="en-US" smtClean="0"/>
              <a:t>h</a:t>
            </a:r>
            <a:r>
              <a:rPr dirty="0" lang="en-US" smtClean="0"/>
              <a:t>a</a:t>
            </a:r>
            <a:r>
              <a:rPr dirty="0" lang="en-US" smtClean="0"/>
              <a:t>s</a:t>
            </a:r>
            <a:r>
              <a:rPr dirty="0" lang="en-US" smtClean="0"/>
              <a:t>k</a:t>
            </a:r>
            <a:r>
              <a:rPr dirty="0" lang="en-US" smtClean="0"/>
              <a:t>a</a:t>
            </a:r>
            <a:r>
              <a:rPr dirty="0" lang="en-US" smtClean="0"/>
              <a:t>r</a:t>
            </a:r>
            <a:r>
              <a:rPr dirty="0" lang="en-US" smtClean="0"/>
              <a:t> </a:t>
            </a:r>
            <a:r>
              <a:rPr dirty="0" lang="en-US" smtClean="0"/>
              <a:t>K</a:t>
            </a:r>
            <a:r>
              <a:rPr dirty="0" lang="en-US" smtClean="0"/>
              <a:t> </a:t>
            </a:r>
            <a:r>
              <a:rPr dirty="0" lang="en-US" smtClean="0"/>
              <a:t>V</a:t>
            </a:r>
            <a:endParaRPr altLang="en-US" lang="zh-CN"/>
          </a:p>
          <a:p>
            <a:pPr>
              <a:buNone/>
            </a:pPr>
            <a:r>
              <a:rPr dirty="0" lang="en-US" smtClean="0"/>
              <a:t>Year	  </a:t>
            </a:r>
            <a:r>
              <a:rPr dirty="0" lang="en-US" smtClean="0"/>
              <a:t> </a:t>
            </a:r>
            <a:r>
              <a:rPr dirty="0" lang="en-US" smtClean="0"/>
              <a:t> :</a:t>
            </a:r>
            <a:r>
              <a:rPr dirty="0" lang="en-US" smtClean="0"/>
              <a:t> </a:t>
            </a:r>
            <a:r>
              <a:rPr dirty="0" lang="en-US" smtClean="0"/>
              <a:t>I</a:t>
            </a:r>
            <a:r>
              <a:rPr dirty="0" lang="en-US" smtClean="0"/>
              <a:t>I</a:t>
            </a:r>
            <a:r>
              <a:rPr dirty="0" lang="en-US" smtClean="0"/>
              <a:t>I</a:t>
            </a:r>
            <a:r>
              <a:rPr dirty="0" lang="en-US" smtClean="0"/>
              <a:t> </a:t>
            </a:r>
            <a:r>
              <a:rPr dirty="0" lang="en-US" smtClean="0"/>
              <a:t>y</a:t>
            </a:r>
            <a:r>
              <a:rPr dirty="0" lang="en-US" smtClean="0"/>
              <a:t>e</a:t>
            </a:r>
            <a:r>
              <a:rPr dirty="0" lang="en-US" smtClean="0"/>
              <a:t>a</a:t>
            </a:r>
            <a:r>
              <a:rPr dirty="0" lang="en-US" smtClean="0"/>
              <a:t>r</a:t>
            </a:r>
            <a:endParaRPr altLang="en-US" lang="zh-CN"/>
          </a:p>
          <a:p>
            <a:pPr>
              <a:buNone/>
            </a:pPr>
            <a:r>
              <a:rPr dirty="0" lang="en-US" smtClean="0"/>
              <a:t>E-mail I’d:</a:t>
            </a:r>
            <a:r>
              <a:rPr dirty="0" lang="en-US" smtClean="0"/>
              <a:t> </a:t>
            </a:r>
            <a:r>
              <a:rPr dirty="0" lang="en-US" smtClean="0"/>
              <a:t>u</a:t>
            </a:r>
            <a:r>
              <a:rPr dirty="0" lang="en-US" smtClean="0"/>
              <a:t>d</a:t>
            </a:r>
            <a:r>
              <a:rPr dirty="0" lang="en-US" smtClean="0"/>
              <a:t>h</a:t>
            </a:r>
            <a:r>
              <a:rPr dirty="0" lang="en-US" smtClean="0"/>
              <a:t>a</a:t>
            </a:r>
            <a:r>
              <a:rPr dirty="0" lang="en-US" smtClean="0"/>
              <a:t>y</a:t>
            </a:r>
            <a:r>
              <a:rPr dirty="0" lang="en-US" smtClean="0"/>
              <a:t>a</a:t>
            </a:r>
            <a:r>
              <a:rPr dirty="0" lang="en-US" smtClean="0"/>
              <a:t>bhaskar</a:t>
            </a:r>
            <a:r>
              <a:rPr dirty="0" lang="en-US" smtClean="0"/>
              <a:t> 5</a:t>
            </a:r>
            <a:r>
              <a:rPr dirty="0" lang="en-US" smtClean="0"/>
              <a:t>2</a:t>
            </a:r>
            <a:r>
              <a:rPr dirty="0" lang="en-US" smtClean="0"/>
              <a:t>9</a:t>
            </a:r>
            <a:r>
              <a:rPr dirty="0" lang="en-US" smtClean="0"/>
              <a:t>@gmail.com</a:t>
            </a:r>
            <a:endParaRPr altLang="en-US" lang="zh-CN"/>
          </a:p>
          <a:p>
            <a:pPr>
              <a:buNone/>
            </a:pPr>
            <a:r>
              <a:rPr dirty="0" lang="en-US" smtClean="0"/>
              <a:t>NM I’d</a:t>
            </a:r>
            <a:r>
              <a:rPr dirty="0" lang="en-US" smtClean="0"/>
              <a:t>. </a:t>
            </a:r>
            <a:r>
              <a:rPr dirty="0" lang="en-US" smtClean="0"/>
              <a:t> </a:t>
            </a:r>
            <a:r>
              <a:rPr dirty="0" lang="en-US" smtClean="0"/>
              <a:t> </a:t>
            </a:r>
            <a:r>
              <a:rPr dirty="0" lang="en-US" smtClean="0"/>
              <a:t>:</a:t>
            </a:r>
            <a:r>
              <a:rPr dirty="0" lang="en-US" smtClean="0"/>
              <a:t> </a:t>
            </a:r>
            <a:r>
              <a:rPr dirty="0" lang="en-US" smtClean="0"/>
              <a:t>a</a:t>
            </a:r>
            <a:r>
              <a:rPr dirty="0" lang="en-US" smtClean="0"/>
              <a:t>u</a:t>
            </a:r>
            <a:r>
              <a:rPr dirty="0" lang="en-US" smtClean="0"/>
              <a:t>5</a:t>
            </a:r>
            <a:r>
              <a:rPr dirty="0" lang="en-US" smtClean="0"/>
              <a:t>1</a:t>
            </a:r>
            <a:r>
              <a:rPr dirty="0" lang="en-US" smtClean="0"/>
              <a:t>3</a:t>
            </a:r>
            <a:r>
              <a:rPr dirty="0" lang="en-US" smtClean="0"/>
              <a:t>5</a:t>
            </a:r>
            <a:r>
              <a:rPr dirty="0" lang="en-US" smtClean="0"/>
              <a:t>2</a:t>
            </a:r>
            <a:r>
              <a:rPr dirty="0" lang="en-US" smtClean="0"/>
              <a:t>1</a:t>
            </a:r>
            <a:r>
              <a:rPr dirty="0" lang="en-US" smtClean="0"/>
              <a:t>1</a:t>
            </a:r>
            <a:r>
              <a:rPr dirty="0" lang="en-US" smtClean="0"/>
              <a:t>0</a:t>
            </a:r>
            <a:r>
              <a:rPr dirty="0" lang="en-US" smtClean="0"/>
              <a:t>4</a:t>
            </a:r>
            <a:r>
              <a:rPr dirty="0" lang="en-US" smtClean="0"/>
              <a:t>0</a:t>
            </a:r>
            <a:r>
              <a:rPr dirty="0" lang="en-US" smtClean="0"/>
              <a:t>5</a:t>
            </a:r>
            <a:r>
              <a:rPr dirty="0" lang="en-US" smtClean="0"/>
              <a:t>2</a:t>
            </a:r>
            <a:endParaRPr altLang="en-US" lang="zh-CN"/>
          </a:p>
          <a:p>
            <a:pPr>
              <a:buNone/>
            </a:pPr>
            <a:r>
              <a:rPr dirty="0" lang="en-US" err="1" smtClean="0"/>
              <a:t>Reg</a:t>
            </a:r>
            <a:r>
              <a:rPr dirty="0" lang="en-US" smtClean="0"/>
              <a:t> No </a:t>
            </a:r>
            <a:r>
              <a:rPr dirty="0" lang="en-US" smtClean="0"/>
              <a:t> </a:t>
            </a:r>
            <a:r>
              <a:rPr dirty="0" lang="en-US" smtClean="0"/>
              <a:t>  :</a:t>
            </a:r>
            <a:r>
              <a:rPr dirty="0" lang="en-US" smtClean="0"/>
              <a:t> </a:t>
            </a:r>
            <a:r>
              <a:rPr dirty="0" lang="en-US" smtClean="0"/>
              <a:t>5</a:t>
            </a:r>
            <a:r>
              <a:rPr dirty="0" lang="en-US" smtClean="0"/>
              <a:t>1</a:t>
            </a:r>
            <a:r>
              <a:rPr dirty="0" lang="en-US" smtClean="0"/>
              <a:t>3</a:t>
            </a:r>
            <a:r>
              <a:rPr dirty="0" lang="en-US" smtClean="0"/>
              <a:t>5</a:t>
            </a:r>
            <a:r>
              <a:rPr dirty="0" lang="en-US" smtClean="0"/>
              <a:t>2</a:t>
            </a:r>
            <a:r>
              <a:rPr dirty="0" lang="en-US" smtClean="0"/>
              <a:t>1</a:t>
            </a:r>
            <a:r>
              <a:rPr dirty="0" lang="en-US" smtClean="0"/>
              <a:t>1</a:t>
            </a:r>
            <a:r>
              <a:rPr dirty="0" lang="en-US" smtClean="0"/>
              <a:t>0</a:t>
            </a:r>
            <a:r>
              <a:rPr dirty="0" lang="en-US" smtClean="0"/>
              <a:t>4</a:t>
            </a:r>
            <a:r>
              <a:rPr dirty="0" lang="en-US" smtClean="0"/>
              <a:t>0</a:t>
            </a:r>
            <a:r>
              <a:rPr dirty="0" lang="en-US" smtClean="0"/>
              <a:t>5</a:t>
            </a:r>
            <a:r>
              <a:rPr dirty="0" lang="en-US" smtClean="0"/>
              <a:t>2</a:t>
            </a:r>
            <a:endParaRPr altLang="en-US" lang="zh-CN"/>
          </a:p>
          <a:p>
            <a:pPr>
              <a:buNone/>
            </a:pPr>
            <a:r>
              <a:rPr dirty="0" lang="en-US" smtClean="0"/>
              <a:t>Dept</a:t>
            </a:r>
            <a:r>
              <a:rPr dirty="0" lang="en-US" smtClean="0"/>
              <a:t>	  </a:t>
            </a:r>
            <a:r>
              <a:rPr dirty="0" lang="en-US" smtClean="0"/>
              <a:t> </a:t>
            </a:r>
            <a:r>
              <a:rPr dirty="0" lang="en-US" smtClean="0"/>
              <a:t> :</a:t>
            </a:r>
            <a:r>
              <a:rPr dirty="0" lang="en-US" smtClean="0"/>
              <a:t> </a:t>
            </a:r>
            <a:r>
              <a:rPr dirty="0" lang="en-US" smtClean="0"/>
              <a:t>C</a:t>
            </a:r>
            <a:r>
              <a:rPr dirty="0" lang="en-US" smtClean="0"/>
              <a:t>S</a:t>
            </a:r>
            <a:r>
              <a:rPr dirty="0" lang="en-US" smtClean="0"/>
              <a:t>E</a:t>
            </a:r>
            <a:r>
              <a:rPr dirty="0" lang="en-US" smtClean="0"/>
              <a:t> </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8" name="Content Placeholder 2"/>
          <p:cNvSpPr>
            <a:spLocks noGrp="1"/>
          </p:cNvSpPr>
          <p:nvPr>
            <p:ph idx="1"/>
          </p:nvPr>
        </p:nvSpPr>
        <p:spPr>
          <a:xfrm>
            <a:off x="435429" y="443140"/>
            <a:ext cx="11081656" cy="5995080"/>
          </a:xfrm>
        </p:spPr>
        <p:txBody>
          <a:bodyPr anchor="t" bIns="45720" lIns="91440" rIns="91440" rtlCol="0" tIns="45720" vert="horz">
            <a:noAutofit/>
          </a:bodyPr>
          <a:p>
            <a:pPr indent="0" marL="0">
              <a:buNone/>
            </a:pPr>
            <a:r>
              <a:rPr b="1" dirty="0" sz="2400" lang="en-US">
                <a:ea typeface="+mn-lt"/>
                <a:cs typeface="+mn-lt"/>
              </a:rPr>
              <a:t>11. Deployment:</a:t>
            </a:r>
            <a:endParaRPr b="1" dirty="0" sz="2400" lang="en-US">
              <a:ea typeface="Calibri" panose="020F0502020204030204"/>
              <a:cs typeface="Calibri" panose="020F0502020204030204"/>
            </a:endParaRPr>
          </a:p>
          <a:p>
            <a:r>
              <a:rPr dirty="0" sz="2400" lang="en-US">
                <a:ea typeface="+mn-lt"/>
                <a:cs typeface="+mn-lt"/>
              </a:rPr>
              <a:t>Develop a user-friendly interface or API for end-users to </a:t>
            </a:r>
            <a:r>
              <a:rPr sz="2400" lang="en-US" err="1">
                <a:ea typeface="+mn-lt"/>
                <a:cs typeface="+mn-lt"/>
              </a:rPr>
              <a:t>inputproperty</a:t>
            </a:r>
            <a:r>
              <a:rPr dirty="0" sz="2400" lang="en-US">
                <a:ea typeface="+mn-lt"/>
                <a:cs typeface="+mn-lt"/>
              </a:rPr>
              <a:t> details and receive price predictions.</a:t>
            </a:r>
            <a:endParaRPr dirty="0" sz="2400" lang="en-US">
              <a:ea typeface="Calibri" panose="020F0502020204030204"/>
              <a:cs typeface="Calibri" panose="020F0502020204030204"/>
            </a:endParaRPr>
          </a:p>
          <a:p>
            <a:pPr indent="0" marL="0">
              <a:buNone/>
            </a:pPr>
            <a:r>
              <a:rPr b="1" dirty="0" sz="2400" lang="en-US">
                <a:ea typeface="+mn-lt"/>
                <a:cs typeface="+mn-lt"/>
              </a:rPr>
              <a:t>12. Continuous Improvement:</a:t>
            </a:r>
            <a:endParaRPr b="1" dirty="0" sz="2400" lang="en-US">
              <a:ea typeface="Calibri" panose="020F0502020204030204"/>
              <a:cs typeface="Calibri" panose="020F0502020204030204"/>
            </a:endParaRPr>
          </a:p>
          <a:p>
            <a:r>
              <a:rPr dirty="0" sz="2400" lang="en-US">
                <a:ea typeface="+mn-lt"/>
                <a:cs typeface="+mn-lt"/>
              </a:rPr>
              <a:t>Implement a feedback loop for continuous model improvement based on user feedback and new data.</a:t>
            </a:r>
          </a:p>
          <a:p>
            <a:pPr indent="0" marL="0">
              <a:buNone/>
            </a:pPr>
            <a:r>
              <a:rPr b="1" dirty="0" sz="2400" lang="en-US">
                <a:ea typeface="+mn-lt"/>
                <a:cs typeface="+mn-lt"/>
              </a:rPr>
              <a:t>13. Ethical Considerations:</a:t>
            </a:r>
            <a:endParaRPr b="1" dirty="0" sz="2400" lang="en-US">
              <a:ea typeface="Calibri" panose="020F0502020204030204"/>
              <a:cs typeface="Calibri" panose="020F0502020204030204"/>
            </a:endParaRPr>
          </a:p>
          <a:p>
            <a:r>
              <a:rPr sz="2400" lang="en-US">
                <a:ea typeface="+mn-lt"/>
                <a:cs typeface="+mn-lt"/>
              </a:rPr>
              <a:t>Be mindful of potential biases in the data and model. </a:t>
            </a:r>
            <a:r>
              <a:rPr sz="2400" lang="en-US" err="1">
                <a:ea typeface="+mn-lt"/>
                <a:cs typeface="+mn-lt"/>
              </a:rPr>
              <a:t>Ensurefairness</a:t>
            </a:r>
            <a:r>
              <a:rPr sz="2400" lang="en-US">
                <a:ea typeface="+mn-lt"/>
                <a:cs typeface="+mn-lt"/>
              </a:rPr>
              <a:t> and transparency in your predictions.</a:t>
            </a:r>
            <a:endParaRPr dirty="0" sz="2400" lang="en-US">
              <a:ea typeface="Calibri" panose="020F0502020204030204"/>
              <a:cs typeface="Calibri" panose="020F0502020204030204"/>
            </a:endParaRPr>
          </a:p>
          <a:p>
            <a:pPr indent="0" marL="0">
              <a:buNone/>
            </a:pPr>
            <a:r>
              <a:rPr b="1" dirty="0" sz="2400" lang="en-US">
                <a:ea typeface="+mn-lt"/>
                <a:cs typeface="+mn-lt"/>
              </a:rPr>
              <a:t>14. Monitoring and Maintenance:</a:t>
            </a:r>
            <a:endParaRPr b="1" dirty="0" sz="2400" lang="en-US">
              <a:ea typeface="Calibri" panose="020F0502020204030204"/>
              <a:cs typeface="Calibri" panose="020F0502020204030204"/>
            </a:endParaRPr>
          </a:p>
          <a:p>
            <a:r>
              <a:rPr sz="2400" lang="en-US">
                <a:ea typeface="+mn-lt"/>
                <a:cs typeface="+mn-lt"/>
              </a:rPr>
              <a:t>Regularly monitor the model's performance in the real world </a:t>
            </a:r>
            <a:r>
              <a:rPr sz="2400" lang="en-US" err="1">
                <a:ea typeface="+mn-lt"/>
                <a:cs typeface="+mn-lt"/>
              </a:rPr>
              <a:t>andupdate</a:t>
            </a:r>
            <a:r>
              <a:rPr sz="2400" lang="en-US">
                <a:ea typeface="+mn-lt"/>
                <a:cs typeface="+mn-lt"/>
              </a:rPr>
              <a:t> it as needed.</a:t>
            </a:r>
            <a:endParaRPr dirty="0" sz="2400" lang="en-US">
              <a:ea typeface="Calibri" panose="020F0502020204030204"/>
              <a:cs typeface="Calibri" panose="020F0502020204030204"/>
            </a:endParaRPr>
          </a:p>
          <a:p>
            <a:pPr indent="0" marL="0">
              <a:buNone/>
            </a:pPr>
            <a:r>
              <a:rPr b="1" dirty="0" sz="2400" lang="en-US">
                <a:ea typeface="+mn-lt"/>
                <a:cs typeface="+mn-lt"/>
              </a:rPr>
              <a:t>15. Innovation:</a:t>
            </a:r>
            <a:endParaRPr b="1" dirty="0" sz="2400" lang="en-US">
              <a:ea typeface="Calibri" panose="020F0502020204030204"/>
              <a:cs typeface="Calibri" panose="020F0502020204030204"/>
            </a:endParaRPr>
          </a:p>
          <a:p>
            <a:r>
              <a:rPr dirty="0" sz="2400" lang="en-US">
                <a:ea typeface="+mn-lt"/>
                <a:cs typeface="+mn-lt"/>
              </a:rPr>
              <a:t>Consider innovative approaches such as using satellite imagery </a:t>
            </a:r>
            <a:r>
              <a:rPr dirty="0" sz="2400" lang="en-US" err="1">
                <a:ea typeface="+mn-lt"/>
                <a:cs typeface="+mn-lt"/>
              </a:rPr>
              <a:t>orIoT</a:t>
            </a:r>
            <a:r>
              <a:rPr dirty="0" sz="2400" lang="en-US">
                <a:ea typeface="+mn-lt"/>
                <a:cs typeface="+mn-lt"/>
              </a:rPr>
              <a:t> data for real-time property condition monitoring, or </a:t>
            </a:r>
            <a:r>
              <a:rPr dirty="0" sz="2400" lang="en-US" err="1">
                <a:ea typeface="+mn-lt"/>
                <a:cs typeface="+mn-lt"/>
              </a:rPr>
              <a:t>integratingnatural</a:t>
            </a:r>
            <a:r>
              <a:rPr dirty="0" sz="2400" lang="en-US">
                <a:ea typeface="+mn-lt"/>
                <a:cs typeface="+mn-lt"/>
              </a:rPr>
              <a:t> language processing for textual property descriptions.</a:t>
            </a:r>
            <a:endParaRPr dirty="0" sz="2400" lang="en-US">
              <a:ea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9" name="Content Placeholder 2"/>
          <p:cNvSpPr>
            <a:spLocks noGrp="1"/>
          </p:cNvSpPr>
          <p:nvPr>
            <p:ph idx="1"/>
          </p:nvPr>
        </p:nvSpPr>
        <p:spPr>
          <a:xfrm>
            <a:off x="468086" y="345168"/>
            <a:ext cx="11364685" cy="6136595"/>
          </a:xfrm>
        </p:spPr>
        <p:txBody>
          <a:bodyPr anchor="t" bIns="45720" lIns="91440" rIns="91440" rtlCol="0" tIns="45720" vert="horz">
            <a:normAutofit fontScale="86667" lnSpcReduction="20000"/>
          </a:bodyPr>
          <a:p>
            <a:pPr indent="0" marL="0">
              <a:buNone/>
            </a:pPr>
            <a:r>
              <a:rPr dirty="0" lang="en-US">
                <a:ea typeface="+mn-lt"/>
                <a:cs typeface="+mn-lt"/>
              </a:rPr>
              <a:t>data[</a:t>
            </a:r>
            <a:r>
              <a:rPr dirty="0" lang="en-US" err="1">
                <a:ea typeface="+mn-lt"/>
                <a:cs typeface="+mn-lt"/>
              </a:rPr>
              <a:t>numeric_cols</a:t>
            </a:r>
            <a:r>
              <a:rPr dirty="0" lang="en-US">
                <a:ea typeface="+mn-lt"/>
                <a:cs typeface="+mn-lt"/>
              </a:rPr>
              <a:t>] =</a:t>
            </a:r>
            <a:endParaRPr dirty="0" lang="en-US">
              <a:ea typeface="Calibri" panose="020F0502020204030204"/>
              <a:cs typeface="Calibri" panose="020F0502020204030204"/>
            </a:endParaRPr>
          </a:p>
          <a:p>
            <a:pPr indent="0" marL="0">
              <a:buNone/>
            </a:pPr>
            <a:r>
              <a:rPr dirty="0" lang="en-US" err="1">
                <a:ea typeface="+mn-lt"/>
                <a:cs typeface="+mn-lt"/>
              </a:rPr>
              <a:t>imputer_numeric.fit_transform</a:t>
            </a:r>
            <a:r>
              <a:rPr dirty="0" lang="en-US">
                <a:ea typeface="+mn-lt"/>
                <a:cs typeface="+mn-lt"/>
              </a:rPr>
              <a:t>(data[</a:t>
            </a:r>
            <a:r>
              <a:rPr dirty="0" lang="en-US" err="1">
                <a:ea typeface="+mn-lt"/>
                <a:cs typeface="+mn-lt"/>
              </a:rPr>
              <a:t>numeric_cols</a:t>
            </a:r>
            <a:r>
              <a:rPr dirty="0" lang="en-US">
                <a:ea typeface="+mn-lt"/>
                <a:cs typeface="+mn-lt"/>
              </a:rPr>
              <a:t>])</a:t>
            </a:r>
            <a:endParaRPr lang="en-US">
              <a:ea typeface="Calibri" panose="020F0502020204030204"/>
              <a:cs typeface="Calibri" panose="020F0502020204030204"/>
            </a:endParaRPr>
          </a:p>
          <a:p>
            <a:pPr indent="0" marL="0">
              <a:buNone/>
            </a:pPr>
            <a:r>
              <a:rPr dirty="0" lang="en-US">
                <a:ea typeface="+mn-lt"/>
                <a:cs typeface="+mn-lt"/>
              </a:rPr>
              <a:t>data[</a:t>
            </a:r>
            <a:r>
              <a:rPr dirty="0" lang="en-US" err="1">
                <a:ea typeface="+mn-lt"/>
                <a:cs typeface="+mn-lt"/>
              </a:rPr>
              <a:t>categorical_cols</a:t>
            </a:r>
            <a:r>
              <a:rPr dirty="0" lang="en-US">
                <a:ea typeface="+mn-lt"/>
                <a:cs typeface="+mn-lt"/>
              </a:rPr>
              <a:t>] =</a:t>
            </a:r>
            <a:endParaRPr dirty="0" lang="en-US">
              <a:ea typeface="Calibri" panose="020F0502020204030204"/>
              <a:cs typeface="Calibri" panose="020F0502020204030204"/>
            </a:endParaRPr>
          </a:p>
          <a:p>
            <a:pPr indent="0" marL="0">
              <a:buNone/>
            </a:pPr>
            <a:r>
              <a:rPr dirty="0" lang="en-US" err="1">
                <a:ea typeface="+mn-lt"/>
                <a:cs typeface="+mn-lt"/>
              </a:rPr>
              <a:t>imputer_categorical.fit_transform</a:t>
            </a:r>
            <a:r>
              <a:rPr dirty="0" lang="en-US">
                <a:ea typeface="+mn-lt"/>
                <a:cs typeface="+mn-lt"/>
              </a:rPr>
              <a:t>(data[</a:t>
            </a:r>
            <a:r>
              <a:rPr dirty="0" lang="en-US" err="1">
                <a:ea typeface="+mn-lt"/>
                <a:cs typeface="+mn-lt"/>
              </a:rPr>
              <a:t>categorical_cols</a:t>
            </a:r>
            <a:r>
              <a:rPr dirty="0" lang="en-US">
                <a:ea typeface="+mn-lt"/>
                <a:cs typeface="+mn-lt"/>
              </a:rPr>
              <a:t>])</a:t>
            </a:r>
            <a:endParaRPr dirty="0" lang="en-US">
              <a:ea typeface="Calibri" panose="020F0502020204030204"/>
              <a:cs typeface="Calibri" panose="020F0502020204030204"/>
            </a:endParaRPr>
          </a:p>
          <a:p>
            <a:pPr indent="0" marL="0">
              <a:buNone/>
            </a:pPr>
            <a:r>
              <a:rPr dirty="0" lang="en-US">
                <a:solidFill>
                  <a:schemeClr val="accent4"/>
                </a:solidFill>
                <a:ea typeface="+mn-lt"/>
                <a:cs typeface="+mn-lt"/>
              </a:rPr>
              <a:t># Convert Categorical Features to Numerical</a:t>
            </a:r>
            <a:endParaRPr dirty="0" lang="en-US">
              <a:solidFill>
                <a:schemeClr val="accent4"/>
              </a:solidFill>
              <a:ea typeface="Calibri" panose="020F0502020204030204"/>
              <a:cs typeface="Calibri" panose="020F0502020204030204"/>
            </a:endParaRPr>
          </a:p>
          <a:p>
            <a:pPr indent="0" marL="0">
              <a:buNone/>
            </a:pPr>
            <a:r>
              <a:rPr dirty="0" lang="en-US">
                <a:solidFill>
                  <a:schemeClr val="accent4"/>
                </a:solidFill>
                <a:ea typeface="+mn-lt"/>
                <a:cs typeface="+mn-lt"/>
              </a:rPr>
              <a:t># We'll use Label Encoding for simplicity here. You can also use </a:t>
            </a:r>
            <a:r>
              <a:rPr dirty="0" lang="en-US" err="1">
                <a:solidFill>
                  <a:schemeClr val="accent4"/>
                </a:solidFill>
                <a:ea typeface="+mn-lt"/>
                <a:cs typeface="+mn-lt"/>
              </a:rPr>
              <a:t>onehot</a:t>
            </a:r>
            <a:r>
              <a:rPr dirty="0" lang="en-US">
                <a:solidFill>
                  <a:schemeClr val="accent4"/>
                </a:solidFill>
                <a:ea typeface="+mn-lt"/>
                <a:cs typeface="+mn-lt"/>
              </a:rPr>
              <a:t> encoding for nominal categorical features.</a:t>
            </a:r>
            <a:endParaRPr dirty="0" lang="en-US">
              <a:solidFill>
                <a:schemeClr val="accent4"/>
              </a:solidFill>
              <a:ea typeface="Calibri" panose="020F0502020204030204"/>
              <a:cs typeface="Calibri" panose="020F0502020204030204"/>
            </a:endParaRPr>
          </a:p>
          <a:p>
            <a:pPr indent="0" marL="0">
              <a:buNone/>
            </a:pPr>
            <a:r>
              <a:rPr dirty="0" lang="en-US" err="1">
                <a:ea typeface="+mn-lt"/>
                <a:cs typeface="+mn-lt"/>
              </a:rPr>
              <a:t>label_encoder</a:t>
            </a:r>
            <a:r>
              <a:rPr dirty="0" lang="en-US">
                <a:ea typeface="+mn-lt"/>
                <a:cs typeface="+mn-lt"/>
              </a:rPr>
              <a:t> = </a:t>
            </a:r>
            <a:r>
              <a:rPr dirty="0" lang="en-US" err="1">
                <a:ea typeface="+mn-lt"/>
                <a:cs typeface="+mn-lt"/>
              </a:rPr>
              <a:t>LabelEncoder</a:t>
            </a:r>
            <a:r>
              <a:rPr dirty="0" lang="en-US">
                <a:ea typeface="+mn-lt"/>
                <a:cs typeface="+mn-lt"/>
              </a:rPr>
              <a:t>()</a:t>
            </a:r>
            <a:endParaRPr dirty="0" lang="en-US">
              <a:ea typeface="Calibri" panose="020F0502020204030204"/>
              <a:cs typeface="Calibri" panose="020F0502020204030204"/>
            </a:endParaRPr>
          </a:p>
          <a:p>
            <a:pPr indent="0" marL="0">
              <a:buNone/>
            </a:pPr>
            <a:r>
              <a:rPr dirty="0" lang="en-US">
                <a:ea typeface="+mn-lt"/>
                <a:cs typeface="+mn-lt"/>
              </a:rPr>
              <a:t>for col in </a:t>
            </a:r>
            <a:r>
              <a:rPr dirty="0" lang="en-US" err="1">
                <a:ea typeface="+mn-lt"/>
                <a:cs typeface="+mn-lt"/>
              </a:rPr>
              <a:t>categorical_cols</a:t>
            </a:r>
            <a:r>
              <a:rPr dirty="0" lang="en-US">
                <a:ea typeface="+mn-lt"/>
                <a:cs typeface="+mn-lt"/>
              </a:rPr>
              <a:t>:</a:t>
            </a:r>
            <a:endParaRPr dirty="0" lang="en-US">
              <a:ea typeface="Calibri" panose="020F0502020204030204"/>
              <a:cs typeface="Calibri" panose="020F0502020204030204"/>
            </a:endParaRPr>
          </a:p>
          <a:p>
            <a:pPr indent="0" marL="0">
              <a:buNone/>
            </a:pPr>
            <a:r>
              <a:rPr dirty="0" lang="en-US">
                <a:ea typeface="+mn-lt"/>
                <a:cs typeface="+mn-lt"/>
              </a:rPr>
              <a:t>data[col] = </a:t>
            </a:r>
            <a:r>
              <a:rPr dirty="0" lang="en-US" err="1">
                <a:ea typeface="+mn-lt"/>
                <a:cs typeface="+mn-lt"/>
              </a:rPr>
              <a:t>label_encoder.fit_transform</a:t>
            </a:r>
            <a:r>
              <a:rPr dirty="0" lang="en-US">
                <a:ea typeface="+mn-lt"/>
                <a:cs typeface="+mn-lt"/>
              </a:rPr>
              <a:t>(data[col])</a:t>
            </a:r>
            <a:endParaRPr dirty="0" lang="en-US">
              <a:ea typeface="Calibri" panose="020F0502020204030204"/>
              <a:cs typeface="Calibri" panose="020F0502020204030204"/>
            </a:endParaRPr>
          </a:p>
          <a:p>
            <a:pPr indent="0" marL="0">
              <a:buNone/>
            </a:pPr>
            <a:r>
              <a:rPr dirty="0" lang="en-US">
                <a:solidFill>
                  <a:schemeClr val="accent4"/>
                </a:solidFill>
                <a:ea typeface="+mn-lt"/>
                <a:cs typeface="+mn-lt"/>
              </a:rPr>
              <a:t># Split Data into Features (X) and Target (y)</a:t>
            </a:r>
            <a:endParaRPr dirty="0" lang="en-US">
              <a:solidFill>
                <a:schemeClr val="accent4"/>
              </a:solidFill>
              <a:ea typeface="Calibri" panose="020F0502020204030204"/>
              <a:cs typeface="Calibri" panose="020F0502020204030204"/>
            </a:endParaRPr>
          </a:p>
          <a:p>
            <a:pPr indent="0" marL="0">
              <a:buNone/>
            </a:pPr>
            <a:r>
              <a:rPr dirty="0" lang="en-US">
                <a:ea typeface="+mn-lt"/>
                <a:cs typeface="+mn-lt"/>
              </a:rPr>
              <a:t>X = </a:t>
            </a:r>
            <a:r>
              <a:rPr dirty="0" lang="en-US" err="1">
                <a:ea typeface="+mn-lt"/>
                <a:cs typeface="+mn-lt"/>
              </a:rPr>
              <a:t>data.drop</a:t>
            </a:r>
            <a:r>
              <a:rPr dirty="0" lang="en-US">
                <a:ea typeface="+mn-lt"/>
                <a:cs typeface="+mn-lt"/>
              </a:rPr>
              <a:t>(columns=['Price']) # Features</a:t>
            </a:r>
            <a:endParaRPr dirty="0" lang="en-US">
              <a:ea typeface="Calibri" panose="020F0502020204030204"/>
              <a:cs typeface="Calibri" panose="020F0502020204030204"/>
            </a:endParaRPr>
          </a:p>
          <a:p>
            <a:pPr indent="0" marL="0">
              <a:buNone/>
            </a:pPr>
            <a:r>
              <a:rPr dirty="0" lang="en-US">
                <a:ea typeface="+mn-lt"/>
                <a:cs typeface="+mn-lt"/>
              </a:rPr>
              <a:t>y = data['Price'] # Target</a:t>
            </a:r>
            <a:endParaRPr dirty="0" lang="en-US">
              <a:ea typeface="Calibri" panose="020F0502020204030204"/>
              <a:cs typeface="Calibri" panose="020F0502020204030204"/>
            </a:endParaRPr>
          </a:p>
          <a:p>
            <a:pPr indent="0" marL="0">
              <a:buNone/>
            </a:pPr>
            <a:r>
              <a:rPr dirty="0" lang="en-US">
                <a:solidFill>
                  <a:schemeClr val="accent4"/>
                </a:solidFill>
                <a:ea typeface="+mn-lt"/>
                <a:cs typeface="+mn-lt"/>
              </a:rPr>
              <a:t># Normalize the Data</a:t>
            </a:r>
            <a:endParaRPr dirty="0" lang="en-US">
              <a:solidFill>
                <a:schemeClr val="accent4"/>
              </a:solidFill>
              <a:ea typeface="Calibri" panose="020F0502020204030204"/>
              <a:cs typeface="Calibri" panose="020F0502020204030204"/>
            </a:endParaRPr>
          </a:p>
          <a:p>
            <a:pPr indent="0" marL="0">
              <a:buNone/>
            </a:pPr>
            <a:r>
              <a:rPr dirty="0" lang="en-US">
                <a:ea typeface="+mn-lt"/>
                <a:cs typeface="+mn-lt"/>
              </a:rPr>
              <a:t>scaler = </a:t>
            </a:r>
            <a:r>
              <a:rPr dirty="0" lang="en-US" err="1">
                <a:ea typeface="+mn-lt"/>
                <a:cs typeface="+mn-lt"/>
              </a:rPr>
              <a:t>StandardScaler</a:t>
            </a:r>
            <a:r>
              <a:rPr dirty="0" lang="en-US">
                <a:ea typeface="+mn-lt"/>
                <a:cs typeface="+mn-lt"/>
              </a:rPr>
              <a:t>()</a:t>
            </a:r>
            <a:endParaRPr dirty="0" lang="en-US">
              <a:ea typeface="Calibri" panose="020F0502020204030204"/>
              <a:cs typeface="Calibri" panose="020F0502020204030204"/>
            </a:endParaRPr>
          </a:p>
          <a:p>
            <a:pPr indent="0" marL="0">
              <a:buNone/>
            </a:pPr>
            <a:r>
              <a:rPr dirty="0" lang="en-US" err="1">
                <a:ea typeface="+mn-lt"/>
                <a:cs typeface="+mn-lt"/>
              </a:rPr>
              <a:t>X_scaled</a:t>
            </a:r>
            <a:r>
              <a:rPr dirty="0" lang="en-US">
                <a:ea typeface="+mn-lt"/>
                <a:cs typeface="+mn-lt"/>
              </a:rPr>
              <a:t> = </a:t>
            </a:r>
            <a:r>
              <a:rPr dirty="0" lang="en-US" err="1">
                <a:ea typeface="+mn-lt"/>
                <a:cs typeface="+mn-lt"/>
              </a:rPr>
              <a:t>scaler.fit_transform</a:t>
            </a:r>
            <a:r>
              <a:rPr dirty="0" lang="en-US">
                <a:ea typeface="+mn-lt"/>
                <a:cs typeface="+mn-lt"/>
              </a:rPr>
              <a:t>(X)</a:t>
            </a:r>
            <a:endParaRPr dirty="0" lang="en-US">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0" name="Content Placeholder 2"/>
          <p:cNvSpPr>
            <a:spLocks noGrp="1"/>
          </p:cNvSpPr>
          <p:nvPr>
            <p:ph idx="1"/>
          </p:nvPr>
        </p:nvSpPr>
        <p:spPr>
          <a:xfrm>
            <a:off x="457200" y="356054"/>
            <a:ext cx="11266714" cy="6191023"/>
          </a:xfrm>
        </p:spPr>
        <p:txBody>
          <a:bodyPr anchor="t" bIns="45720" lIns="91440" rIns="91440" rtlCol="0" tIns="45720" vert="horz">
            <a:normAutofit lnSpcReduction="10000"/>
          </a:bodyPr>
          <a:p>
            <a:pPr algn="ctr">
              <a:buNone/>
            </a:pPr>
            <a:r>
              <a:rPr b="1" dirty="0" lang="en-US" u="sng">
                <a:ea typeface="+mn-lt"/>
                <a:cs typeface="+mn-lt"/>
              </a:rPr>
              <a:t>3.BUILD LOADING AND PREPROCESSING THE DATASET</a:t>
            </a:r>
          </a:p>
          <a:p>
            <a:pPr indent="0" marL="0">
              <a:buNone/>
            </a:pPr>
            <a:r>
              <a:rPr b="1" dirty="0" sz="2400" lang="en-US">
                <a:ea typeface="+mn-lt"/>
                <a:cs typeface="+mn-lt"/>
              </a:rPr>
              <a:t>1. Data Collection:</a:t>
            </a:r>
            <a:endParaRPr b="1" dirty="0" sz="2400" lang="en-US" u="sng">
              <a:ea typeface="+mn-lt"/>
              <a:cs typeface="+mn-lt"/>
            </a:endParaRPr>
          </a:p>
          <a:p>
            <a:r>
              <a:rPr dirty="0" sz="2400" lang="en-US">
                <a:ea typeface="+mn-lt"/>
                <a:cs typeface="+mn-lt"/>
              </a:rPr>
              <a:t>Obtain a dataset that contains information about houses </a:t>
            </a:r>
            <a:r>
              <a:rPr dirty="0" sz="2400" lang="en-US" err="1">
                <a:ea typeface="+mn-lt"/>
                <a:cs typeface="+mn-lt"/>
              </a:rPr>
              <a:t>andtheir</a:t>
            </a:r>
            <a:r>
              <a:rPr dirty="0" sz="2400" lang="en-US">
                <a:ea typeface="+mn-lt"/>
                <a:cs typeface="+mn-lt"/>
              </a:rPr>
              <a:t> corresponding prices. This dataset can be obtained from </a:t>
            </a:r>
            <a:r>
              <a:rPr dirty="0" sz="2400" lang="en-US" err="1">
                <a:ea typeface="+mn-lt"/>
                <a:cs typeface="+mn-lt"/>
              </a:rPr>
              <a:t>sourceslike</a:t>
            </a:r>
            <a:r>
              <a:rPr dirty="0" sz="2400" lang="en-US">
                <a:ea typeface="+mn-lt"/>
                <a:cs typeface="+mn-lt"/>
              </a:rPr>
              <a:t> real estate websites, government records, or other reliable </a:t>
            </a:r>
            <a:r>
              <a:rPr dirty="0" sz="2400" lang="en-US" err="1">
                <a:ea typeface="+mn-lt"/>
                <a:cs typeface="+mn-lt"/>
              </a:rPr>
              <a:t>dataproviders</a:t>
            </a:r>
            <a:r>
              <a:rPr dirty="0" sz="2400" lang="en-US">
                <a:ea typeface="+mn-lt"/>
                <a:cs typeface="+mn-lt"/>
              </a:rPr>
              <a:t>.</a:t>
            </a:r>
          </a:p>
          <a:p>
            <a:pPr indent="0" marL="0">
              <a:buNone/>
            </a:pPr>
            <a:r>
              <a:rPr b="1" dirty="0" sz="2400" lang="en-US">
                <a:ea typeface="+mn-lt"/>
                <a:cs typeface="+mn-lt"/>
              </a:rPr>
              <a:t>2. Load the Dataset:</a:t>
            </a:r>
          </a:p>
          <a:p>
            <a:r>
              <a:rPr dirty="0" sz="2400" lang="en-US">
                <a:ea typeface="+mn-lt"/>
                <a:cs typeface="+mn-lt"/>
              </a:rPr>
              <a:t> Import relevant libraries, such as pandas for data manipulation </a:t>
            </a:r>
            <a:r>
              <a:rPr dirty="0" sz="2400" lang="en-US" err="1">
                <a:ea typeface="+mn-lt"/>
                <a:cs typeface="+mn-lt"/>
              </a:rPr>
              <a:t>andnumpy</a:t>
            </a:r>
            <a:r>
              <a:rPr dirty="0" sz="2400" lang="en-US">
                <a:ea typeface="+mn-lt"/>
                <a:cs typeface="+mn-lt"/>
              </a:rPr>
              <a:t> for numerical operations.</a:t>
            </a:r>
          </a:p>
          <a:p>
            <a:pPr indent="0" marL="0">
              <a:buNone/>
            </a:pPr>
            <a:r>
              <a:rPr b="1" dirty="0" sz="2400" lang="en-US" u="sng">
                <a:solidFill>
                  <a:schemeClr val="accent4"/>
                </a:solidFill>
                <a:ea typeface="+mn-lt"/>
                <a:cs typeface="+mn-lt"/>
              </a:rPr>
              <a:t>Program:</a:t>
            </a:r>
          </a:p>
          <a:p>
            <a:pPr indent="0" marL="0">
              <a:buNone/>
            </a:pPr>
            <a:r>
              <a:rPr dirty="0" sz="2400" lang="en-US">
                <a:ea typeface="+mn-lt"/>
                <a:cs typeface="+mn-lt"/>
              </a:rPr>
              <a:t>import pandas as pd</a:t>
            </a:r>
            <a:endParaRPr dirty="0" lang="en-US">
              <a:ea typeface="Calibri" panose="020F0502020204030204"/>
              <a:cs typeface="Calibri" panose="020F0502020204030204"/>
            </a:endParaRPr>
          </a:p>
          <a:p>
            <a:pPr indent="0" marL="0">
              <a:buNone/>
            </a:pPr>
            <a:r>
              <a:rPr dirty="0" sz="2400" lang="en-US">
                <a:ea typeface="+mn-lt"/>
                <a:cs typeface="+mn-lt"/>
              </a:rPr>
              <a:t>import </a:t>
            </a:r>
            <a:r>
              <a:rPr dirty="0" sz="2400" lang="en-US" err="1">
                <a:ea typeface="+mn-lt"/>
                <a:cs typeface="+mn-lt"/>
              </a:rPr>
              <a:t>numpy</a:t>
            </a:r>
            <a:r>
              <a:rPr dirty="0" sz="2400" lang="en-US">
                <a:ea typeface="+mn-lt"/>
                <a:cs typeface="+mn-lt"/>
              </a:rPr>
              <a:t> as </a:t>
            </a:r>
            <a:r>
              <a:rPr dirty="0" sz="2400" lang="en-US" err="1">
                <a:ea typeface="+mn-lt"/>
                <a:cs typeface="+mn-lt"/>
              </a:rPr>
              <a:t>np</a:t>
            </a:r>
            <a:endParaRPr dirty="0" lang="en-US">
              <a:ea typeface="Calibri" panose="020F0502020204030204"/>
              <a:cs typeface="Calibri" panose="020F0502020204030204"/>
            </a:endParaRPr>
          </a:p>
          <a:p>
            <a:pPr indent="0" marL="0">
              <a:buNone/>
            </a:pPr>
            <a:r>
              <a:rPr dirty="0" sz="2400" lang="en-US">
                <a:ea typeface="+mn-lt"/>
                <a:cs typeface="+mn-lt"/>
              </a:rPr>
              <a:t>import seaborn as </a:t>
            </a:r>
            <a:r>
              <a:rPr dirty="0" sz="2400" lang="en-US" err="1">
                <a:ea typeface="+mn-lt"/>
                <a:cs typeface="+mn-lt"/>
              </a:rPr>
              <a:t>sns</a:t>
            </a:r>
            <a:endParaRPr dirty="0" lang="en-US" err="1">
              <a:ea typeface="Calibri" panose="020F0502020204030204"/>
              <a:cs typeface="Calibri" panose="020F0502020204030204"/>
            </a:endParaRPr>
          </a:p>
          <a:p>
            <a:pPr indent="0" marL="0">
              <a:buNone/>
            </a:pPr>
            <a:r>
              <a:rPr dirty="0" sz="2400" lang="en-US">
                <a:ea typeface="+mn-lt"/>
                <a:cs typeface="+mn-lt"/>
              </a:rPr>
              <a:t>import </a:t>
            </a:r>
            <a:r>
              <a:rPr dirty="0" sz="2400" lang="en-US" err="1">
                <a:ea typeface="+mn-lt"/>
                <a:cs typeface="+mn-lt"/>
              </a:rPr>
              <a:t>matplotlib.pyplot</a:t>
            </a:r>
            <a:r>
              <a:rPr dirty="0" sz="2400" lang="en-US">
                <a:ea typeface="+mn-lt"/>
                <a:cs typeface="+mn-lt"/>
              </a:rPr>
              <a:t> as </a:t>
            </a:r>
            <a:r>
              <a:rPr dirty="0" sz="2400" lang="en-US" err="1">
                <a:ea typeface="+mn-lt"/>
                <a:cs typeface="+mn-lt"/>
              </a:rPr>
              <a:t>plt</a:t>
            </a:r>
            <a:endParaRPr dirty="0" lang="en-US" err="1">
              <a:ea typeface="Calibri" panose="020F0502020204030204"/>
              <a:cs typeface="Calibri" panose="020F0502020204030204"/>
            </a:endParaRPr>
          </a:p>
          <a:p>
            <a:pPr indent="0" marL="0">
              <a:buNone/>
            </a:pPr>
            <a:r>
              <a:rPr dirty="0" sz="2400" lang="en-US">
                <a:ea typeface="+mn-lt"/>
                <a:cs typeface="+mn-lt"/>
              </a:rPr>
              <a:t>from </a:t>
            </a:r>
            <a:r>
              <a:rPr dirty="0" sz="2400" lang="en-US" err="1">
                <a:ea typeface="+mn-lt"/>
                <a:cs typeface="+mn-lt"/>
              </a:rPr>
              <a:t>sklearn.model_selection</a:t>
            </a:r>
            <a:r>
              <a:rPr dirty="0" sz="2400" lang="en-US">
                <a:ea typeface="+mn-lt"/>
                <a:cs typeface="+mn-lt"/>
              </a:rPr>
              <a:t> import </a:t>
            </a:r>
            <a:r>
              <a:rPr dirty="0" sz="2400" lang="en-US" err="1">
                <a:ea typeface="+mn-lt"/>
                <a:cs typeface="+mn-lt"/>
              </a:rPr>
              <a:t>train_test_split</a:t>
            </a:r>
            <a:endParaRPr dirty="0" lang="en-US" err="1">
              <a:ea typeface="Calibri" panose="020F0502020204030204"/>
              <a:cs typeface="Calibri" panose="020F0502020204030204"/>
            </a:endParaRPr>
          </a:p>
          <a:p>
            <a:pPr indent="0" marL="0">
              <a:buNone/>
            </a:pPr>
            <a:r>
              <a:rPr dirty="0" sz="2400" lang="en-US">
                <a:ea typeface="+mn-lt"/>
                <a:cs typeface="+mn-lt"/>
              </a:rPr>
              <a:t>from </a:t>
            </a:r>
            <a:r>
              <a:rPr dirty="0" sz="2400" lang="en-US" err="1">
                <a:ea typeface="+mn-lt"/>
                <a:cs typeface="+mn-lt"/>
              </a:rPr>
              <a:t>sklearn.preprocessing</a:t>
            </a:r>
            <a:r>
              <a:rPr dirty="0" sz="2400" lang="en-US">
                <a:ea typeface="+mn-lt"/>
                <a:cs typeface="+mn-lt"/>
              </a:rPr>
              <a:t> import </a:t>
            </a:r>
            <a:r>
              <a:rPr dirty="0" sz="2400" lang="en-US" err="1">
                <a:ea typeface="+mn-lt"/>
                <a:cs typeface="+mn-lt"/>
              </a:rPr>
              <a:t>StandardScaler</a:t>
            </a:r>
            <a:endParaRPr dirty="0" lang="en-US" err="1">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1" name="Content Placeholder 2"/>
          <p:cNvSpPr>
            <a:spLocks noGrp="1"/>
          </p:cNvSpPr>
          <p:nvPr>
            <p:ph idx="1"/>
          </p:nvPr>
        </p:nvSpPr>
        <p:spPr>
          <a:xfrm>
            <a:off x="381000" y="366940"/>
            <a:ext cx="11419114" cy="6136594"/>
          </a:xfrm>
        </p:spPr>
        <p:txBody>
          <a:bodyPr anchor="t" bIns="45720" lIns="91440" rIns="91440" rtlCol="0" tIns="45720" vert="horz">
            <a:noAutofit/>
          </a:bodyPr>
          <a:p>
            <a:endParaRPr dirty="0" sz="2000" lang="en-US">
              <a:ea typeface="Calibri" panose="020F0502020204030204"/>
              <a:cs typeface="Calibri" panose="020F0502020204030204"/>
            </a:endParaRPr>
          </a:p>
          <a:p>
            <a:pPr indent="0" marL="0">
              <a:buNone/>
            </a:pPr>
            <a:r>
              <a:rPr sz="2000" lang="en-US">
                <a:ea typeface="+mn-lt"/>
                <a:cs typeface="+mn-lt"/>
              </a:rPr>
              <a:t>from </a:t>
            </a:r>
            <a:r>
              <a:rPr sz="2000" lang="en-US" err="1">
                <a:ea typeface="+mn-lt"/>
                <a:cs typeface="+mn-lt"/>
              </a:rPr>
              <a:t>sklearn.metrics</a:t>
            </a:r>
            <a:r>
              <a:rPr sz="2000" lang="en-US">
                <a:ea typeface="+mn-lt"/>
                <a:cs typeface="+mn-lt"/>
              </a:rPr>
              <a:t> import r2_score,</a:t>
            </a:r>
            <a:endParaRPr dirty="0" sz="2000" lang="en-US">
              <a:ea typeface="Calibri" panose="020F0502020204030204"/>
              <a:cs typeface="Calibri" panose="020F0502020204030204"/>
            </a:endParaRPr>
          </a:p>
          <a:p>
            <a:pPr indent="0" marL="0">
              <a:buNone/>
            </a:pPr>
            <a:r>
              <a:rPr sz="2000" lang="en-US" err="1">
                <a:ea typeface="+mn-lt"/>
                <a:cs typeface="+mn-lt"/>
              </a:rPr>
              <a:t>mean_absolute_error,mean_squared_error</a:t>
            </a:r>
            <a:endParaRPr dirty="0" sz="2000" lang="en-US">
              <a:ea typeface="Calibri" panose="020F0502020204030204"/>
              <a:cs typeface="Calibri" panose="020F0502020204030204"/>
            </a:endParaRPr>
          </a:p>
          <a:p>
            <a:pPr indent="0" marL="0">
              <a:buNone/>
            </a:pPr>
            <a:r>
              <a:rPr dirty="0" sz="2000" lang="en-US">
                <a:ea typeface="+mn-lt"/>
                <a:cs typeface="+mn-lt"/>
              </a:rPr>
              <a:t>from </a:t>
            </a:r>
            <a:r>
              <a:rPr sz="2000" lang="en-US" err="1">
                <a:ea typeface="+mn-lt"/>
                <a:cs typeface="+mn-lt"/>
              </a:rPr>
              <a:t>sklearn.linear_model</a:t>
            </a:r>
            <a:r>
              <a:rPr dirty="0" sz="2000" lang="en-US">
                <a:ea typeface="+mn-lt"/>
                <a:cs typeface="+mn-lt"/>
              </a:rPr>
              <a:t> import </a:t>
            </a:r>
            <a:r>
              <a:rPr sz="2000" lang="en-US" err="1">
                <a:ea typeface="+mn-lt"/>
                <a:cs typeface="+mn-lt"/>
              </a:rPr>
              <a:t>LinearRegression</a:t>
            </a:r>
            <a:endParaRPr sz="2000" lang="en-US">
              <a:ea typeface="Calibri" panose="020F0502020204030204"/>
              <a:cs typeface="Calibri" panose="020F0502020204030204"/>
            </a:endParaRPr>
          </a:p>
          <a:p>
            <a:pPr indent="0" marL="0">
              <a:buNone/>
            </a:pPr>
            <a:r>
              <a:rPr dirty="0" sz="2000" lang="en-US">
                <a:ea typeface="+mn-lt"/>
                <a:cs typeface="+mn-lt"/>
              </a:rPr>
              <a:t>from </a:t>
            </a:r>
            <a:r>
              <a:rPr sz="2000" lang="en-US" err="1">
                <a:ea typeface="+mn-lt"/>
                <a:cs typeface="+mn-lt"/>
              </a:rPr>
              <a:t>sklearn.linear_model</a:t>
            </a:r>
            <a:r>
              <a:rPr dirty="0" sz="2000" lang="en-US">
                <a:ea typeface="+mn-lt"/>
                <a:cs typeface="+mn-lt"/>
              </a:rPr>
              <a:t> import Lasso</a:t>
            </a:r>
            <a:endParaRPr dirty="0" sz="2000" lang="en-US">
              <a:ea typeface="Calibri" panose="020F0502020204030204"/>
              <a:cs typeface="Calibri" panose="020F0502020204030204"/>
            </a:endParaRPr>
          </a:p>
          <a:p>
            <a:pPr indent="0" marL="0">
              <a:buNone/>
            </a:pPr>
            <a:r>
              <a:rPr dirty="0" sz="2000" lang="en-US">
                <a:ea typeface="+mn-lt"/>
                <a:cs typeface="+mn-lt"/>
              </a:rPr>
              <a:t>from </a:t>
            </a:r>
            <a:r>
              <a:rPr sz="2000" lang="en-US" err="1">
                <a:ea typeface="+mn-lt"/>
                <a:cs typeface="+mn-lt"/>
              </a:rPr>
              <a:t>sklearn.ensemble</a:t>
            </a:r>
            <a:r>
              <a:rPr dirty="0" sz="2000" lang="en-US">
                <a:ea typeface="+mn-lt"/>
                <a:cs typeface="+mn-lt"/>
              </a:rPr>
              <a:t> import </a:t>
            </a:r>
            <a:r>
              <a:rPr sz="2000" lang="en-US" err="1">
                <a:ea typeface="+mn-lt"/>
                <a:cs typeface="+mn-lt"/>
              </a:rPr>
              <a:t>RandomForestRegressor</a:t>
            </a:r>
            <a:endParaRPr sz="2000" lang="en-US">
              <a:ea typeface="Calibri" panose="020F0502020204030204"/>
              <a:cs typeface="Calibri" panose="020F0502020204030204"/>
            </a:endParaRPr>
          </a:p>
          <a:p>
            <a:pPr indent="0" marL="0">
              <a:buNone/>
            </a:pPr>
            <a:r>
              <a:rPr dirty="0" sz="2000" lang="en-US">
                <a:ea typeface="+mn-lt"/>
                <a:cs typeface="+mn-lt"/>
              </a:rPr>
              <a:t>from </a:t>
            </a:r>
            <a:r>
              <a:rPr sz="2000" lang="en-US" err="1">
                <a:ea typeface="+mn-lt"/>
                <a:cs typeface="+mn-lt"/>
              </a:rPr>
              <a:t>sklearn.svm</a:t>
            </a:r>
            <a:r>
              <a:rPr dirty="0" sz="2000" lang="en-US">
                <a:ea typeface="+mn-lt"/>
                <a:cs typeface="+mn-lt"/>
              </a:rPr>
              <a:t> import SVR</a:t>
            </a:r>
            <a:endParaRPr dirty="0" sz="2000" lang="en-US">
              <a:ea typeface="Calibri" panose="020F0502020204030204"/>
              <a:cs typeface="Calibri" panose="020F0502020204030204"/>
            </a:endParaRPr>
          </a:p>
          <a:p>
            <a:pPr indent="0" marL="0">
              <a:buNone/>
            </a:pPr>
            <a:r>
              <a:rPr dirty="0" sz="2000" lang="en-US">
                <a:ea typeface="+mn-lt"/>
                <a:cs typeface="+mn-lt"/>
              </a:rPr>
              <a:t>import </a:t>
            </a:r>
            <a:r>
              <a:rPr sz="2000" lang="en-US" err="1">
                <a:ea typeface="+mn-lt"/>
                <a:cs typeface="+mn-lt"/>
              </a:rPr>
              <a:t>xgboost</a:t>
            </a:r>
            <a:r>
              <a:rPr dirty="0" sz="2000" lang="en-US">
                <a:ea typeface="+mn-lt"/>
                <a:cs typeface="+mn-lt"/>
              </a:rPr>
              <a:t> as </a:t>
            </a:r>
            <a:r>
              <a:rPr sz="2000" lang="en-US" err="1">
                <a:ea typeface="+mn-lt"/>
                <a:cs typeface="+mn-lt"/>
              </a:rPr>
              <a:t>xg</a:t>
            </a:r>
            <a:endParaRPr sz="2000" lang="en-US">
              <a:ea typeface="Calibri" panose="020F0502020204030204"/>
              <a:cs typeface="Calibri" panose="020F0502020204030204"/>
            </a:endParaRPr>
          </a:p>
          <a:p>
            <a:pPr indent="0" marL="0">
              <a:buNone/>
            </a:pPr>
            <a:r>
              <a:rPr sz="2000" lang="en-US">
                <a:ea typeface="+mn-lt"/>
                <a:cs typeface="+mn-lt"/>
              </a:rPr>
              <a:t>%matplotlib inline</a:t>
            </a:r>
            <a:endParaRPr dirty="0" sz="2000" lang="en-US">
              <a:ea typeface="Calibri" panose="020F0502020204030204"/>
              <a:cs typeface="Calibri" panose="020F0502020204030204"/>
            </a:endParaRPr>
          </a:p>
          <a:p>
            <a:pPr indent="0" marL="0">
              <a:buNone/>
            </a:pPr>
            <a:r>
              <a:rPr sz="2000" lang="en-US">
                <a:ea typeface="+mn-lt"/>
                <a:cs typeface="+mn-lt"/>
              </a:rPr>
              <a:t>import warnings</a:t>
            </a:r>
            <a:endParaRPr dirty="0" sz="2000" lang="en-US">
              <a:ea typeface="Calibri" panose="020F0502020204030204"/>
              <a:cs typeface="Calibri" panose="020F0502020204030204"/>
            </a:endParaRPr>
          </a:p>
          <a:p>
            <a:pPr indent="0" marL="0">
              <a:buNone/>
            </a:pPr>
            <a:r>
              <a:rPr sz="2000" lang="en-US" err="1">
                <a:ea typeface="+mn-lt"/>
                <a:cs typeface="+mn-lt"/>
              </a:rPr>
              <a:t>warnings.filterwarnings</a:t>
            </a:r>
            <a:r>
              <a:rPr dirty="0" sz="2000" lang="en-US">
                <a:ea typeface="+mn-lt"/>
                <a:cs typeface="+mn-lt"/>
              </a:rPr>
              <a:t>("ignore")</a:t>
            </a:r>
            <a:endParaRPr dirty="0" sz="2000" lang="en-US">
              <a:ea typeface="Calibri" panose="020F0502020204030204"/>
              <a:cs typeface="Calibri" panose="020F0502020204030204"/>
            </a:endParaRPr>
          </a:p>
          <a:p>
            <a:pPr indent="0" marL="0">
              <a:buNone/>
            </a:pPr>
            <a:r>
              <a:rPr dirty="0" sz="2000" lang="en-US">
                <a:ea typeface="+mn-lt"/>
                <a:cs typeface="+mn-lt"/>
              </a:rPr>
              <a:t>/opt/</a:t>
            </a:r>
            <a:r>
              <a:rPr sz="2000" lang="en-US" err="1">
                <a:ea typeface="+mn-lt"/>
                <a:cs typeface="+mn-lt"/>
              </a:rPr>
              <a:t>conda</a:t>
            </a:r>
            <a:r>
              <a:rPr dirty="0" sz="2000" lang="en-US">
                <a:ea typeface="+mn-lt"/>
                <a:cs typeface="+mn-lt"/>
              </a:rPr>
              <a:t>/lib/python3.10/site-packages/</a:t>
            </a:r>
            <a:r>
              <a:rPr sz="2000" lang="en-US" err="1">
                <a:ea typeface="+mn-lt"/>
                <a:cs typeface="+mn-lt"/>
              </a:rPr>
              <a:t>scipy</a:t>
            </a:r>
            <a:r>
              <a:rPr dirty="0" sz="2000" lang="en-US">
                <a:ea typeface="+mn-lt"/>
                <a:cs typeface="+mn-lt"/>
              </a:rPr>
              <a:t>/__init__.py:146:</a:t>
            </a:r>
            <a:endParaRPr dirty="0" sz="2000" lang="en-US">
              <a:ea typeface="Calibri" panose="020F0502020204030204"/>
              <a:cs typeface="Calibri" panose="020F0502020204030204"/>
            </a:endParaRPr>
          </a:p>
          <a:p>
            <a:pPr indent="0" marL="0">
              <a:buNone/>
            </a:pPr>
            <a:r>
              <a:rPr sz="2000" lang="en-US" err="1">
                <a:ea typeface="+mn-lt"/>
                <a:cs typeface="+mn-lt"/>
              </a:rPr>
              <a:t>UserWarning</a:t>
            </a:r>
            <a:r>
              <a:rPr sz="2000" lang="en-US">
                <a:ea typeface="+mn-lt"/>
                <a:cs typeface="+mn-lt"/>
              </a:rPr>
              <a:t>: A NumPy version &gt;=1.16.5 and &lt;1.23.0 is required </a:t>
            </a:r>
            <a:r>
              <a:rPr sz="2000" lang="en-US" err="1">
                <a:ea typeface="+mn-lt"/>
                <a:cs typeface="+mn-lt"/>
              </a:rPr>
              <a:t>forthis</a:t>
            </a:r>
            <a:r>
              <a:rPr sz="2000" lang="en-US">
                <a:ea typeface="+mn-lt"/>
                <a:cs typeface="+mn-lt"/>
              </a:rPr>
              <a:t> version of SciPy (detected version 1.23.5</a:t>
            </a:r>
            <a:endParaRPr dirty="0" sz="2000" lang="en-US">
              <a:ea typeface="Calibri" panose="020F0502020204030204"/>
              <a:cs typeface="Calibri" panose="020F0502020204030204"/>
            </a:endParaRPr>
          </a:p>
          <a:p>
            <a:pPr indent="0" marL="0">
              <a:buNone/>
            </a:pPr>
            <a:r>
              <a:rPr sz="2000" lang="en-US" err="1">
                <a:ea typeface="+mn-lt"/>
                <a:cs typeface="+mn-lt"/>
              </a:rPr>
              <a:t>warnings.warn</a:t>
            </a:r>
            <a:r>
              <a:rPr dirty="0" sz="2000" lang="en-US">
                <a:ea typeface="+mn-lt"/>
                <a:cs typeface="+mn-lt"/>
              </a:rPr>
              <a:t>(</a:t>
            </a:r>
            <a:r>
              <a:rPr sz="2000" lang="en-US" err="1">
                <a:ea typeface="+mn-lt"/>
                <a:cs typeface="+mn-lt"/>
              </a:rPr>
              <a:t>f"A</a:t>
            </a:r>
            <a:r>
              <a:rPr dirty="0" sz="2000" lang="en-US">
                <a:ea typeface="+mn-lt"/>
                <a:cs typeface="+mn-lt"/>
              </a:rPr>
              <a:t> NumPy version &gt;={</a:t>
            </a:r>
            <a:r>
              <a:rPr sz="2000" lang="en-US" err="1">
                <a:ea typeface="+mn-lt"/>
                <a:cs typeface="+mn-lt"/>
              </a:rPr>
              <a:t>np_minversion</a:t>
            </a:r>
            <a:r>
              <a:rPr dirty="0" sz="2000" lang="en-US">
                <a:ea typeface="+mn-lt"/>
                <a:cs typeface="+mn-lt"/>
              </a:rPr>
              <a:t>} and&lt;{</a:t>
            </a:r>
            <a:r>
              <a:rPr sz="2000" lang="en-US" err="1">
                <a:ea typeface="+mn-lt"/>
                <a:cs typeface="+mn-lt"/>
              </a:rPr>
              <a:t>np_maxversion</a:t>
            </a:r>
            <a:r>
              <a:rPr dirty="0" sz="2000" lang="en-US">
                <a:ea typeface="+mn-lt"/>
                <a:cs typeface="+mn-lt"/>
              </a:rPr>
              <a:t>}"</a:t>
            </a:r>
            <a:endParaRPr dirty="0" sz="2000" lang="en-US">
              <a:ea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2" name="Content Placeholder 2"/>
          <p:cNvSpPr>
            <a:spLocks noGrp="1"/>
          </p:cNvSpPr>
          <p:nvPr>
            <p:ph idx="1"/>
          </p:nvPr>
        </p:nvSpPr>
        <p:spPr>
          <a:xfrm>
            <a:off x="457200" y="443140"/>
            <a:ext cx="11288485" cy="6005965"/>
          </a:xfrm>
        </p:spPr>
        <p:txBody>
          <a:bodyPr anchor="t" bIns="45720" lIns="91440" rIns="91440" rtlCol="0" tIns="45720" vert="horz">
            <a:normAutofit fontScale="95833"/>
          </a:bodyPr>
          <a:p>
            <a:pPr indent="0" marL="0">
              <a:buNone/>
            </a:pPr>
            <a:r>
              <a:rPr b="1" dirty="0" sz="2400" lang="en-US">
                <a:ea typeface="+mn-lt"/>
                <a:cs typeface="+mn-lt"/>
              </a:rPr>
              <a:t>3. Data Exploration:</a:t>
            </a:r>
            <a:endParaRPr b="1" dirty="0" sz="2400" lang="en-US">
              <a:ea typeface="Calibri" panose="020F0502020204030204"/>
              <a:cs typeface="Calibri" panose="020F0502020204030204"/>
            </a:endParaRPr>
          </a:p>
          <a:p>
            <a:r>
              <a:rPr dirty="0" sz="2400" lang="en-US">
                <a:ea typeface="+mn-lt"/>
                <a:cs typeface="+mn-lt"/>
              </a:rPr>
              <a:t>Explore the dataset to understand its structure and contents. Check for the presence of missing values, outliers, and data types of each feature.</a:t>
            </a:r>
            <a:endParaRPr sz="2400" lang="en-US">
              <a:ea typeface="Calibri" panose="020F0502020204030204"/>
              <a:cs typeface="Calibri" panose="020F0502020204030204"/>
            </a:endParaRPr>
          </a:p>
          <a:p>
            <a:pPr indent="0" marL="0">
              <a:buNone/>
            </a:pPr>
            <a:r>
              <a:rPr b="1" dirty="0" sz="2400" lang="en-US">
                <a:ea typeface="+mn-lt"/>
                <a:cs typeface="+mn-lt"/>
              </a:rPr>
              <a:t>4. Data Cleaning:</a:t>
            </a:r>
            <a:endParaRPr b="1" dirty="0" sz="2400" lang="en-US">
              <a:ea typeface="Calibri" panose="020F0502020204030204"/>
              <a:cs typeface="Calibri" panose="020F0502020204030204"/>
            </a:endParaRPr>
          </a:p>
          <a:p>
            <a:r>
              <a:rPr dirty="0" sz="2400" lang="en-US">
                <a:ea typeface="+mn-lt"/>
                <a:cs typeface="+mn-lt"/>
              </a:rPr>
              <a:t>Handle missing values by either removing rows with missing data or imputing values based on the nature of the data.</a:t>
            </a:r>
          </a:p>
          <a:p>
            <a:pPr indent="0" marL="0">
              <a:buNone/>
            </a:pPr>
            <a:r>
              <a:rPr b="1" dirty="0" sz="2400" lang="en-US">
                <a:ea typeface="+mn-lt"/>
                <a:cs typeface="+mn-lt"/>
              </a:rPr>
              <a:t>5. Feature Selection:</a:t>
            </a:r>
            <a:endParaRPr b="1" dirty="0" sz="2400" lang="en-US">
              <a:ea typeface="Calibri" panose="020F0502020204030204"/>
              <a:cs typeface="Calibri" panose="020F0502020204030204"/>
            </a:endParaRPr>
          </a:p>
          <a:p>
            <a:r>
              <a:rPr dirty="0" sz="2400" lang="en-US">
                <a:ea typeface="+mn-lt"/>
                <a:cs typeface="+mn-lt"/>
              </a:rPr>
              <a:t>Identify relevant features for house price prediction. Features like the number of bedrooms, square footage, location, and amenities are often important.</a:t>
            </a:r>
          </a:p>
          <a:p>
            <a:pPr indent="0" marL="0">
              <a:buNone/>
            </a:pPr>
            <a:r>
              <a:rPr b="1" dirty="0" sz="2400" lang="en-US">
                <a:ea typeface="+mn-lt"/>
                <a:cs typeface="+mn-lt"/>
              </a:rPr>
              <a:t>6. Feature Engineering:</a:t>
            </a:r>
            <a:endParaRPr b="1" dirty="0" sz="2400" lang="en-US">
              <a:ea typeface="Calibri"/>
              <a:cs typeface="Calibri"/>
            </a:endParaRPr>
          </a:p>
          <a:p>
            <a:r>
              <a:rPr dirty="0" sz="2400" lang="en-US">
                <a:ea typeface="+mn-lt"/>
                <a:cs typeface="+mn-lt"/>
              </a:rPr>
              <a:t>Create new features or transform existing ones to capture additional information that may impact house prices. For example, </a:t>
            </a:r>
            <a:r>
              <a:rPr sz="2400" lang="en-US">
                <a:ea typeface="+mn-lt"/>
                <a:cs typeface="+mn-lt"/>
              </a:rPr>
              <a:t>you can</a:t>
            </a:r>
            <a:r>
              <a:rPr dirty="0" sz="2400" lang="en-US">
                <a:ea typeface="+mn-lt"/>
                <a:cs typeface="+mn-lt"/>
              </a:rPr>
              <a:t> calculate the price per square foot.</a:t>
            </a:r>
            <a:endParaRPr dirty="0" lang="en-US"/>
          </a:p>
          <a:p>
            <a:pPr indent="0" marL="0">
              <a:buNone/>
            </a:pPr>
            <a:r>
              <a:rPr b="1" dirty="0" sz="2400" lang="en-US">
                <a:ea typeface="+mn-lt"/>
                <a:cs typeface="+mn-lt"/>
              </a:rPr>
              <a:t>7. Data Encoding:</a:t>
            </a:r>
            <a:endParaRPr lang="en-US">
              <a:ea typeface="Calibri" panose="020F0502020204030204"/>
              <a:cs typeface="Calibri" panose="020F0502020204030204"/>
            </a:endParaRPr>
          </a:p>
          <a:p>
            <a:r>
              <a:rPr dirty="0" sz="2400" lang="en-US">
                <a:ea typeface="+mn-lt"/>
                <a:cs typeface="+mn-lt"/>
              </a:rPr>
              <a:t>Convert categorical variables (e.g., location) into numerical</a:t>
            </a:r>
            <a:endParaRPr dirty="0" lang="en-US"/>
          </a:p>
          <a:p>
            <a:r>
              <a:rPr dirty="0" sz="2400" lang="en-US">
                <a:ea typeface="+mn-lt"/>
                <a:cs typeface="+mn-lt"/>
              </a:rPr>
              <a:t>format using techniques like one-hot encoding.</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3" name="Content Placeholder 2"/>
          <p:cNvSpPr>
            <a:spLocks noGrp="1"/>
          </p:cNvSpPr>
          <p:nvPr>
            <p:ph idx="1"/>
          </p:nvPr>
        </p:nvSpPr>
        <p:spPr>
          <a:xfrm>
            <a:off x="696686" y="454025"/>
            <a:ext cx="10874828" cy="5929766"/>
          </a:xfrm>
        </p:spPr>
        <p:txBody>
          <a:bodyPr anchor="t" bIns="45720" lIns="91440" rIns="91440" rtlCol="0" tIns="45720" vert="horz">
            <a:normAutofit/>
          </a:bodyPr>
          <a:p>
            <a:pPr indent="0" marL="0">
              <a:buNone/>
            </a:pPr>
            <a:r>
              <a:rPr b="1" dirty="0" sz="2400" lang="en-US">
                <a:ea typeface="+mn-lt"/>
                <a:cs typeface="+mn-lt"/>
              </a:rPr>
              <a:t>8. Train-Test Split:</a:t>
            </a:r>
            <a:endParaRPr b="1" dirty="0" sz="2400" lang="en-US">
              <a:cs typeface="Calibri" panose="020F0502020204030204"/>
            </a:endParaRPr>
          </a:p>
          <a:p>
            <a:r>
              <a:rPr dirty="0" sz="2400" lang="en-US">
                <a:ea typeface="+mn-lt"/>
                <a:cs typeface="+mn-lt"/>
              </a:rPr>
              <a:t>Split the dataset into training and testing sets to evaluate the machine learning model's performance. </a:t>
            </a:r>
          </a:p>
          <a:p>
            <a:pPr indent="0" marL="0">
              <a:buNone/>
            </a:pPr>
            <a:r>
              <a:rPr b="1" dirty="0" sz="2400" lang="en-US" u="sng">
                <a:solidFill>
                  <a:schemeClr val="accent4"/>
                </a:solidFill>
                <a:ea typeface="+mn-lt"/>
                <a:cs typeface="+mn-lt"/>
              </a:rPr>
              <a:t>Program:</a:t>
            </a:r>
            <a:endParaRPr b="1" dirty="0" sz="2400" lang="en-US" u="sng">
              <a:solidFill>
                <a:schemeClr val="accent4"/>
              </a:solidFill>
              <a:cs typeface="Calibri" panose="020F0502020204030204"/>
            </a:endParaRPr>
          </a:p>
          <a:p>
            <a:r>
              <a:rPr dirty="0" sz="2400" lang="en-US">
                <a:ea typeface="+mn-lt"/>
                <a:cs typeface="+mn-lt"/>
              </a:rPr>
              <a:t>X = </a:t>
            </a:r>
            <a:r>
              <a:rPr dirty="0" sz="2400" lang="en-US" err="1">
                <a:ea typeface="+mn-lt"/>
                <a:cs typeface="+mn-lt"/>
              </a:rPr>
              <a:t>df.drop</a:t>
            </a:r>
            <a:r>
              <a:rPr dirty="0" sz="2400" lang="en-US">
                <a:ea typeface="+mn-lt"/>
                <a:cs typeface="+mn-lt"/>
              </a:rPr>
              <a:t>('price', axis=1) # Features</a:t>
            </a:r>
            <a:endParaRPr dirty="0" lang="en-US"/>
          </a:p>
          <a:p>
            <a:r>
              <a:rPr dirty="0" sz="2400" lang="en-US">
                <a:ea typeface="+mn-lt"/>
                <a:cs typeface="+mn-lt"/>
              </a:rPr>
              <a:t>y = </a:t>
            </a:r>
            <a:r>
              <a:rPr dirty="0" sz="2400" lang="en-US" err="1">
                <a:ea typeface="+mn-lt"/>
                <a:cs typeface="+mn-lt"/>
              </a:rPr>
              <a:t>df</a:t>
            </a:r>
            <a:r>
              <a:rPr dirty="0" sz="2400" lang="en-US">
                <a:ea typeface="+mn-lt"/>
                <a:cs typeface="+mn-lt"/>
              </a:rPr>
              <a:t>['price'] # Target variable</a:t>
            </a:r>
            <a:endParaRPr dirty="0" lang="en-US"/>
          </a:p>
          <a:p>
            <a:r>
              <a:rPr dirty="0" sz="2400" lang="en-US" err="1">
                <a:ea typeface="+mn-lt"/>
                <a:cs typeface="+mn-lt"/>
              </a:rPr>
              <a:t>X_train</a:t>
            </a:r>
            <a:r>
              <a:rPr dirty="0" sz="2400" lang="en-US">
                <a:ea typeface="+mn-lt"/>
                <a:cs typeface="+mn-lt"/>
              </a:rPr>
              <a:t>, </a:t>
            </a:r>
            <a:r>
              <a:rPr dirty="0" sz="2400" lang="en-US" err="1">
                <a:ea typeface="+mn-lt"/>
                <a:cs typeface="+mn-lt"/>
              </a:rPr>
              <a:t>X_test</a:t>
            </a:r>
            <a:r>
              <a:rPr dirty="0" sz="2400" lang="en-US">
                <a:ea typeface="+mn-lt"/>
                <a:cs typeface="+mn-lt"/>
              </a:rPr>
              <a:t>, </a:t>
            </a:r>
            <a:r>
              <a:rPr dirty="0" sz="2400" lang="en-US" err="1">
                <a:ea typeface="+mn-lt"/>
                <a:cs typeface="+mn-lt"/>
              </a:rPr>
              <a:t>y_train</a:t>
            </a:r>
            <a:r>
              <a:rPr dirty="0" sz="2400" lang="en-US">
                <a:ea typeface="+mn-lt"/>
                <a:cs typeface="+mn-lt"/>
              </a:rPr>
              <a:t>, </a:t>
            </a:r>
            <a:r>
              <a:rPr dirty="0" sz="2400" lang="en-US" err="1">
                <a:ea typeface="+mn-lt"/>
                <a:cs typeface="+mn-lt"/>
              </a:rPr>
              <a:t>y_test</a:t>
            </a:r>
            <a:r>
              <a:rPr dirty="0" sz="2400" lang="en-US">
                <a:ea typeface="+mn-lt"/>
                <a:cs typeface="+mn-lt"/>
              </a:rPr>
              <a:t> = </a:t>
            </a:r>
            <a:r>
              <a:rPr dirty="0" sz="2400" lang="en-US" err="1">
                <a:ea typeface="+mn-lt"/>
                <a:cs typeface="+mn-lt"/>
              </a:rPr>
              <a:t>train_test_split</a:t>
            </a:r>
            <a:r>
              <a:rPr dirty="0" sz="2400" lang="en-US">
                <a:ea typeface="+mn-lt"/>
                <a:cs typeface="+mn-lt"/>
              </a:rPr>
              <a:t>(X, y,</a:t>
            </a:r>
            <a:endParaRPr dirty="0" lang="en-US"/>
          </a:p>
          <a:p>
            <a:r>
              <a:rPr dirty="0" sz="2400" lang="en-US" err="1">
                <a:ea typeface="+mn-lt"/>
                <a:cs typeface="+mn-lt"/>
              </a:rPr>
              <a:t>test_size</a:t>
            </a:r>
            <a:r>
              <a:rPr dirty="0" sz="2400" lang="en-US">
                <a:ea typeface="+mn-lt"/>
                <a:cs typeface="+mn-lt"/>
              </a:rPr>
              <a:t>=0.2, </a:t>
            </a:r>
            <a:r>
              <a:rPr dirty="0" sz="2400" lang="en-US" err="1">
                <a:ea typeface="+mn-lt"/>
                <a:cs typeface="+mn-lt"/>
              </a:rPr>
              <a:t>random_state</a:t>
            </a:r>
            <a:r>
              <a:rPr dirty="0" sz="2400" lang="en-US">
                <a:ea typeface="+mn-lt"/>
                <a:cs typeface="+mn-lt"/>
              </a:rPr>
              <a:t>=42)</a:t>
            </a:r>
          </a:p>
          <a:p>
            <a:pPr algn="ctr" indent="0" marL="0">
              <a:buNone/>
            </a:pPr>
            <a:r>
              <a:rPr b="1" dirty="0" sz="2400" lang="en-US" u="sng">
                <a:ea typeface="+mn-lt"/>
                <a:cs typeface="+mn-lt"/>
              </a:rPr>
              <a:t>4.PERFORMING DIFFERENT ACTIVITIES LIKEFEATURE ENGINEERING, MODEL TRAINING,EVALUATION etc.,</a:t>
            </a:r>
          </a:p>
          <a:p>
            <a:pPr indent="0" marL="0">
              <a:buNone/>
            </a:pPr>
            <a:r>
              <a:rPr b="1" dirty="0" sz="2400" lang="en-US">
                <a:ea typeface="+mn-lt"/>
                <a:cs typeface="+mn-lt"/>
              </a:rPr>
              <a:t>1. Feature Engineering:</a:t>
            </a:r>
            <a:endParaRPr b="1" dirty="0" lang="en-US">
              <a:cs typeface="Calibri" panose="020F0502020204030204"/>
            </a:endParaRPr>
          </a:p>
          <a:p>
            <a:pPr indent="-342900" marL="342900"/>
            <a:r>
              <a:rPr dirty="0" sz="2400" lang="en-US">
                <a:ea typeface="+mn-lt"/>
                <a:cs typeface="+mn-lt"/>
              </a:rPr>
              <a:t> As mentioned earlier, feature engineering is crucial. It involves creating new features or transforming existing ones to provide  meaningful information for your model.</a:t>
            </a:r>
            <a:endParaRPr dirty="0" lang="en-US">
              <a:ea typeface="+mn-lt"/>
              <a:cs typeface="+mn-lt"/>
            </a:endParaRPr>
          </a:p>
          <a:p>
            <a:pPr indent="-457200" marL="457200"/>
            <a:endParaRPr dirty="0" lang="en-US">
              <a:cs typeface="Calibri" panose="020F0502020204030204"/>
            </a:endParaRPr>
          </a:p>
          <a:p>
            <a:pPr indent="0" marL="0">
              <a:buNone/>
            </a:pPr>
            <a:r>
              <a:rPr b="1" dirty="0" sz="2400" lang="en-US">
                <a:ea typeface="+mn-lt"/>
                <a:cs typeface="+mn-lt"/>
              </a:rPr>
              <a:t>2. Data Preprocessing &amp; </a:t>
            </a:r>
            <a:r>
              <a:rPr b="1" dirty="0" sz="2400" lang="en-US" err="1">
                <a:ea typeface="+mn-lt"/>
                <a:cs typeface="+mn-lt"/>
              </a:rPr>
              <a:t>Visualisation</a:t>
            </a:r>
            <a:r>
              <a:rPr b="1" dirty="0" sz="2400" lang="en-US">
                <a:ea typeface="+mn-lt"/>
                <a:cs typeface="+mn-lt"/>
              </a:rPr>
              <a:t>:</a:t>
            </a:r>
            <a:endParaRPr b="1" dirty="0" lang="en-US">
              <a:cs typeface="Calibri" panose="020F0502020204030204"/>
            </a:endParaRPr>
          </a:p>
          <a:p>
            <a:pPr indent="-342900" marL="342900"/>
            <a:r>
              <a:rPr dirty="0" sz="2400" lang="en-US">
                <a:ea typeface="+mn-lt"/>
                <a:cs typeface="+mn-lt"/>
              </a:rPr>
              <a:t>Continue data preprocessing by handling any remaining missing values or outliers based on insights from your data exploration</a:t>
            </a:r>
            <a:endParaRPr dirty="0" lang="en-US">
              <a:cs typeface="Calibri" panose="020F0502020204030204"/>
            </a:endParaRPr>
          </a:p>
          <a:p>
            <a:pPr indent="0" marL="0">
              <a:buNone/>
            </a:pPr>
            <a:endParaRPr b="1" dirty="0" sz="2400" lang="en-US" u="sng">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4" name="Content Placeholder 2"/>
          <p:cNvSpPr>
            <a:spLocks noGrp="1"/>
          </p:cNvSpPr>
          <p:nvPr>
            <p:ph idx="1"/>
          </p:nvPr>
        </p:nvSpPr>
        <p:spPr>
          <a:xfrm>
            <a:off x="555172" y="508454"/>
            <a:ext cx="11016342" cy="5897109"/>
          </a:xfrm>
        </p:spPr>
        <p:txBody>
          <a:bodyPr anchor="t" bIns="45720" lIns="91440" rIns="91440" rtlCol="0" tIns="45720" vert="horz">
            <a:normAutofit/>
          </a:bodyPr>
          <a:p>
            <a:pPr indent="0" marL="0">
              <a:buNone/>
            </a:pPr>
            <a:r>
              <a:rPr b="1" dirty="0" sz="2000" lang="en-US" u="sng">
                <a:solidFill>
                  <a:schemeClr val="accent4"/>
                </a:solidFill>
                <a:ea typeface="+mn-lt"/>
                <a:cs typeface="+mn-lt"/>
              </a:rPr>
              <a:t>Program:</a:t>
            </a:r>
            <a:endParaRPr b="1" dirty="0" sz="2000" lang="en-US" u="sng">
              <a:solidFill>
                <a:schemeClr val="accent4"/>
              </a:solidFill>
              <a:cs typeface="Calibri" panose="020F0502020204030204"/>
            </a:endParaRPr>
          </a:p>
          <a:p>
            <a:pPr indent="0" marL="0">
              <a:buNone/>
            </a:pPr>
            <a:r>
              <a:rPr dirty="0" sz="2000" lang="en-US">
                <a:ea typeface="+mn-lt"/>
                <a:cs typeface="+mn-lt"/>
              </a:rPr>
              <a:t>Importing Dependencies</a:t>
            </a:r>
            <a:endParaRPr dirty="0" sz="2000" lang="en-US">
              <a:cs typeface="Calibri" panose="020F0502020204030204"/>
            </a:endParaRPr>
          </a:p>
          <a:p>
            <a:pPr indent="0" marL="0">
              <a:buNone/>
            </a:pPr>
            <a:r>
              <a:rPr dirty="0" sz="2000" lang="en-US">
                <a:ea typeface="+mn-lt"/>
                <a:cs typeface="+mn-lt"/>
              </a:rPr>
              <a:t>import pandas as pd</a:t>
            </a:r>
            <a:endParaRPr dirty="0" sz="2000" lang="en-US">
              <a:cs typeface="Calibri" panose="020F0502020204030204"/>
            </a:endParaRPr>
          </a:p>
          <a:p>
            <a:pPr indent="0" marL="0">
              <a:buNone/>
            </a:pPr>
            <a:r>
              <a:rPr dirty="0" sz="2000" lang="en-US">
                <a:ea typeface="+mn-lt"/>
                <a:cs typeface="+mn-lt"/>
              </a:rPr>
              <a:t>import </a:t>
            </a:r>
            <a:r>
              <a:rPr dirty="0" sz="2000" lang="en-US" err="1">
                <a:ea typeface="+mn-lt"/>
                <a:cs typeface="+mn-lt"/>
              </a:rPr>
              <a:t>numpy</a:t>
            </a:r>
            <a:r>
              <a:rPr dirty="0" sz="2000" lang="en-US">
                <a:ea typeface="+mn-lt"/>
                <a:cs typeface="+mn-lt"/>
              </a:rPr>
              <a:t> as np</a:t>
            </a:r>
            <a:endParaRPr dirty="0" sz="2000" lang="en-US">
              <a:cs typeface="Calibri" panose="020F0502020204030204"/>
            </a:endParaRPr>
          </a:p>
          <a:p>
            <a:pPr indent="0" marL="0">
              <a:buNone/>
            </a:pPr>
            <a:r>
              <a:rPr dirty="0" sz="2000" lang="en-US">
                <a:ea typeface="+mn-lt"/>
                <a:cs typeface="+mn-lt"/>
              </a:rPr>
              <a:t>import seaborn as </a:t>
            </a:r>
            <a:r>
              <a:rPr dirty="0" sz="2000" lang="en-US" err="1">
                <a:ea typeface="+mn-lt"/>
                <a:cs typeface="+mn-lt"/>
              </a:rPr>
              <a:t>sns</a:t>
            </a:r>
            <a:endParaRPr dirty="0" sz="2000" lang="en-US" err="1">
              <a:cs typeface="Calibri" panose="020F0502020204030204"/>
            </a:endParaRPr>
          </a:p>
          <a:p>
            <a:pPr indent="0" marL="0">
              <a:buNone/>
            </a:pPr>
            <a:r>
              <a:rPr dirty="0" sz="2000" lang="en-US">
                <a:ea typeface="+mn-lt"/>
                <a:cs typeface="+mn-lt"/>
              </a:rPr>
              <a:t>import </a:t>
            </a:r>
            <a:r>
              <a:rPr dirty="0" sz="2000" lang="en-US" err="1">
                <a:ea typeface="+mn-lt"/>
                <a:cs typeface="+mn-lt"/>
              </a:rPr>
              <a:t>matplotlib.pyplot</a:t>
            </a:r>
            <a:r>
              <a:rPr dirty="0" sz="2000" lang="en-US">
                <a:ea typeface="+mn-lt"/>
                <a:cs typeface="+mn-lt"/>
              </a:rPr>
              <a:t> as </a:t>
            </a:r>
            <a:r>
              <a:rPr dirty="0" sz="2000" lang="en-US" err="1">
                <a:ea typeface="+mn-lt"/>
                <a:cs typeface="+mn-lt"/>
              </a:rPr>
              <a:t>plt</a:t>
            </a:r>
            <a:endParaRPr dirty="0" sz="2000" lang="en-US" err="1">
              <a:cs typeface="Calibri" panose="020F0502020204030204"/>
            </a:endParaRPr>
          </a:p>
          <a:p>
            <a:pPr indent="0" marL="0">
              <a:buNone/>
            </a:pPr>
            <a:r>
              <a:rPr dirty="0" sz="2000" lang="en-US">
                <a:ea typeface="+mn-lt"/>
                <a:cs typeface="+mn-lt"/>
              </a:rPr>
              <a:t>from </a:t>
            </a:r>
            <a:r>
              <a:rPr dirty="0" sz="2000" lang="en-US" err="1">
                <a:ea typeface="+mn-lt"/>
                <a:cs typeface="+mn-lt"/>
              </a:rPr>
              <a:t>sklearn.model_selection</a:t>
            </a:r>
            <a:r>
              <a:rPr dirty="0" sz="2000" lang="en-US">
                <a:ea typeface="+mn-lt"/>
                <a:cs typeface="+mn-lt"/>
              </a:rPr>
              <a:t> import </a:t>
            </a:r>
            <a:r>
              <a:rPr dirty="0" sz="2000" lang="en-US" err="1">
                <a:ea typeface="+mn-lt"/>
                <a:cs typeface="+mn-lt"/>
              </a:rPr>
              <a:t>train_test_split</a:t>
            </a:r>
            <a:endParaRPr dirty="0" sz="2000" lang="en-US" err="1">
              <a:cs typeface="Calibri" panose="020F0502020204030204"/>
            </a:endParaRPr>
          </a:p>
          <a:p>
            <a:pPr indent="0" marL="0">
              <a:buNone/>
            </a:pPr>
            <a:r>
              <a:rPr dirty="0" sz="2000" lang="en-US">
                <a:ea typeface="+mn-lt"/>
                <a:cs typeface="+mn-lt"/>
              </a:rPr>
              <a:t>from </a:t>
            </a:r>
            <a:r>
              <a:rPr dirty="0" sz="2000" lang="en-US" err="1">
                <a:ea typeface="+mn-lt"/>
                <a:cs typeface="+mn-lt"/>
              </a:rPr>
              <a:t>sklearn.preprocessing</a:t>
            </a:r>
            <a:r>
              <a:rPr dirty="0" sz="2000" lang="en-US">
                <a:ea typeface="+mn-lt"/>
                <a:cs typeface="+mn-lt"/>
              </a:rPr>
              <a:t> import </a:t>
            </a:r>
            <a:r>
              <a:rPr dirty="0" sz="2000" lang="en-US" err="1">
                <a:ea typeface="+mn-lt"/>
                <a:cs typeface="+mn-lt"/>
              </a:rPr>
              <a:t>StandardScaler</a:t>
            </a:r>
            <a:endParaRPr dirty="0" sz="2000" lang="en-US" err="1">
              <a:cs typeface="Calibri" panose="020F0502020204030204"/>
            </a:endParaRPr>
          </a:p>
          <a:p>
            <a:pPr indent="0" marL="0">
              <a:buNone/>
            </a:pPr>
            <a:r>
              <a:rPr dirty="0" sz="2000" lang="en-US">
                <a:ea typeface="+mn-lt"/>
                <a:cs typeface="+mn-lt"/>
              </a:rPr>
              <a:t>from </a:t>
            </a:r>
            <a:r>
              <a:rPr dirty="0" sz="2000" lang="en-US" err="1">
                <a:ea typeface="+mn-lt"/>
                <a:cs typeface="+mn-lt"/>
              </a:rPr>
              <a:t>sklearn.metrics</a:t>
            </a:r>
            <a:r>
              <a:rPr dirty="0" sz="2000" lang="en-US">
                <a:ea typeface="+mn-lt"/>
                <a:cs typeface="+mn-lt"/>
              </a:rPr>
              <a:t> import r2_score,</a:t>
            </a:r>
            <a:endParaRPr dirty="0" sz="2000" lang="en-US">
              <a:cs typeface="Calibri" panose="020F0502020204030204"/>
            </a:endParaRPr>
          </a:p>
          <a:p>
            <a:pPr indent="0" marL="0">
              <a:buNone/>
            </a:pPr>
            <a:r>
              <a:rPr sz="2000" lang="en-US" err="1">
                <a:ea typeface="+mn-lt"/>
                <a:cs typeface="+mn-lt"/>
              </a:rPr>
              <a:t>mean_absolute_error,mean_squared_error</a:t>
            </a:r>
            <a:endParaRPr sz="2000" lang="en-US" err="1">
              <a:cs typeface="Calibri" panose="020F0502020204030204"/>
            </a:endParaRPr>
          </a:p>
          <a:p>
            <a:pPr indent="0" marL="0">
              <a:buNone/>
            </a:pPr>
            <a:r>
              <a:rPr dirty="0" sz="2000" lang="en-US">
                <a:ea typeface="+mn-lt"/>
                <a:cs typeface="+mn-lt"/>
              </a:rPr>
              <a:t>from </a:t>
            </a:r>
            <a:r>
              <a:rPr dirty="0" sz="2000" lang="en-US" err="1">
                <a:ea typeface="+mn-lt"/>
                <a:cs typeface="+mn-lt"/>
              </a:rPr>
              <a:t>sklearn.linear_model</a:t>
            </a:r>
            <a:r>
              <a:rPr dirty="0" sz="2000" lang="en-US">
                <a:ea typeface="+mn-lt"/>
                <a:cs typeface="+mn-lt"/>
              </a:rPr>
              <a:t> import </a:t>
            </a:r>
            <a:r>
              <a:rPr dirty="0" sz="2000" lang="en-US" err="1">
                <a:ea typeface="+mn-lt"/>
                <a:cs typeface="+mn-lt"/>
              </a:rPr>
              <a:t>LinearRegression</a:t>
            </a:r>
            <a:endParaRPr dirty="0" sz="2000" lang="en-US" err="1">
              <a:cs typeface="Calibri" panose="020F0502020204030204"/>
            </a:endParaRPr>
          </a:p>
          <a:p>
            <a:pPr indent="0" marL="0">
              <a:buNone/>
            </a:pPr>
            <a:r>
              <a:rPr dirty="0" sz="2000" lang="en-US">
                <a:ea typeface="+mn-lt"/>
                <a:cs typeface="+mn-lt"/>
              </a:rPr>
              <a:t>from </a:t>
            </a:r>
            <a:r>
              <a:rPr sz="2000" lang="en-US" err="1">
                <a:ea typeface="+mn-lt"/>
                <a:cs typeface="+mn-lt"/>
              </a:rPr>
              <a:t>sklearn.linear_model</a:t>
            </a:r>
            <a:r>
              <a:rPr dirty="0" sz="2000" lang="en-US">
                <a:ea typeface="+mn-lt"/>
                <a:cs typeface="+mn-lt"/>
              </a:rPr>
              <a:t> import Lasso</a:t>
            </a:r>
          </a:p>
          <a:p>
            <a:pPr>
              <a:buNone/>
            </a:pPr>
            <a:r>
              <a:rPr dirty="0" sz="2000" lang="en-US">
                <a:ea typeface="+mn-lt"/>
                <a:cs typeface="+mn-lt"/>
              </a:rPr>
              <a:t>from </a:t>
            </a:r>
            <a:r>
              <a:rPr dirty="0" sz="2000" lang="en-US" err="1">
                <a:ea typeface="+mn-lt"/>
                <a:cs typeface="+mn-lt"/>
              </a:rPr>
              <a:t>sklearn.ensemble</a:t>
            </a:r>
            <a:r>
              <a:rPr dirty="0" sz="2000" lang="en-US">
                <a:ea typeface="+mn-lt"/>
                <a:cs typeface="+mn-lt"/>
              </a:rPr>
              <a:t> import </a:t>
            </a:r>
            <a:r>
              <a:rPr dirty="0" sz="2000" lang="en-US" err="1">
                <a:ea typeface="+mn-lt"/>
                <a:cs typeface="+mn-lt"/>
              </a:rPr>
              <a:t>RandomForestRegressor</a:t>
            </a:r>
            <a:endParaRPr dirty="0" lang="en-US" err="1"/>
          </a:p>
          <a:p>
            <a:pPr>
              <a:buNone/>
            </a:pPr>
            <a:r>
              <a:rPr dirty="0" sz="2000" lang="en-US">
                <a:ea typeface="+mn-lt"/>
                <a:cs typeface="+mn-lt"/>
              </a:rPr>
              <a:t>from </a:t>
            </a:r>
            <a:r>
              <a:rPr dirty="0" sz="2000" lang="en-US" err="1">
                <a:ea typeface="+mn-lt"/>
                <a:cs typeface="+mn-lt"/>
              </a:rPr>
              <a:t>sklearn.svm</a:t>
            </a:r>
            <a:r>
              <a:rPr dirty="0" sz="2000" lang="en-US">
                <a:ea typeface="+mn-lt"/>
                <a:cs typeface="+mn-lt"/>
              </a:rPr>
              <a:t> import SVR</a:t>
            </a:r>
            <a:endParaRPr dirty="0" lang="en-US"/>
          </a:p>
          <a:p>
            <a:pPr>
              <a:buNone/>
            </a:pPr>
            <a:r>
              <a:rPr dirty="0" sz="2000" lang="en-US">
                <a:ea typeface="+mn-lt"/>
                <a:cs typeface="+mn-lt"/>
              </a:rPr>
              <a:t>import </a:t>
            </a:r>
            <a:r>
              <a:rPr dirty="0" sz="2000" lang="en-US" err="1">
                <a:ea typeface="+mn-lt"/>
                <a:cs typeface="+mn-lt"/>
              </a:rPr>
              <a:t>xgboost</a:t>
            </a:r>
            <a:r>
              <a:rPr dirty="0" sz="2000" lang="en-US">
                <a:ea typeface="+mn-lt"/>
                <a:cs typeface="+mn-lt"/>
              </a:rPr>
              <a:t> as </a:t>
            </a:r>
            <a:r>
              <a:rPr dirty="0" sz="2000" lang="en-US" err="1">
                <a:ea typeface="+mn-lt"/>
                <a:cs typeface="+mn-lt"/>
              </a:rPr>
              <a:t>xg</a:t>
            </a:r>
            <a:endParaRPr dirty="0" lang="en-US" err="1"/>
          </a:p>
          <a:p>
            <a:pPr>
              <a:buNone/>
            </a:pPr>
            <a:r>
              <a:rPr dirty="0" sz="2000" lang="en-US">
                <a:ea typeface="+mn-lt"/>
                <a:cs typeface="+mn-lt"/>
              </a:rPr>
              <a:t>%matplotlib inline</a:t>
            </a:r>
            <a:endParaRPr dirty="0" lang="en-US"/>
          </a:p>
          <a:p>
            <a:pPr>
              <a:buNone/>
            </a:pPr>
            <a:r>
              <a:rPr dirty="0" sz="2000" lang="en-US">
                <a:ea typeface="+mn-lt"/>
                <a:cs typeface="+mn-lt"/>
              </a:rPr>
              <a:t>import warnings</a:t>
            </a:r>
            <a:endParaRPr dirty="0" lang="en-US"/>
          </a:p>
          <a:p>
            <a:pPr>
              <a:buNone/>
            </a:pPr>
            <a:r>
              <a:rPr dirty="0" sz="2000" lang="en-US" err="1">
                <a:ea typeface="+mn-lt"/>
                <a:cs typeface="+mn-lt"/>
              </a:rPr>
              <a:t>warnings.filterwarnings</a:t>
            </a:r>
            <a:r>
              <a:rPr dirty="0" sz="2000" lang="en-US">
                <a:ea typeface="+mn-lt"/>
                <a:cs typeface="+mn-lt"/>
              </a:rPr>
              <a:t>("ignore")</a:t>
            </a:r>
            <a:endParaRPr dirty="0" lang="en-US"/>
          </a:p>
          <a:p>
            <a:pPr>
              <a:buNone/>
            </a:pPr>
            <a:r>
              <a:rPr dirty="0" sz="2000" lang="en-US">
                <a:ea typeface="+mn-lt"/>
                <a:cs typeface="+mn-lt"/>
              </a:rPr>
              <a:t>/opt/</a:t>
            </a:r>
            <a:r>
              <a:rPr dirty="0" sz="2000" lang="en-US" err="1">
                <a:ea typeface="+mn-lt"/>
                <a:cs typeface="+mn-lt"/>
              </a:rPr>
              <a:t>conda</a:t>
            </a:r>
            <a:r>
              <a:rPr dirty="0" sz="2000" lang="en-US">
                <a:ea typeface="+mn-lt"/>
                <a:cs typeface="+mn-lt"/>
              </a:rPr>
              <a:t>/lib/python3.10/site-packages/</a:t>
            </a:r>
            <a:r>
              <a:rPr dirty="0" sz="2000" lang="en-US" err="1">
                <a:ea typeface="+mn-lt"/>
                <a:cs typeface="+mn-lt"/>
              </a:rPr>
              <a:t>scipy</a:t>
            </a:r>
            <a:r>
              <a:rPr dirty="0" sz="2000" lang="en-US">
                <a:ea typeface="+mn-lt"/>
                <a:cs typeface="+mn-lt"/>
              </a:rPr>
              <a:t>/_init_.py:146:</a:t>
            </a:r>
            <a:endParaRPr dirty="0" lang="en-US"/>
          </a:p>
          <a:p>
            <a:pPr>
              <a:buNone/>
            </a:pPr>
            <a:r>
              <a:rPr dirty="0" sz="2000" lang="en-US" err="1">
                <a:ea typeface="+mn-lt"/>
                <a:cs typeface="+mn-lt"/>
              </a:rPr>
              <a:t>UserWarning</a:t>
            </a:r>
            <a:r>
              <a:rPr dirty="0" sz="2000" lang="en-US">
                <a:ea typeface="+mn-lt"/>
                <a:cs typeface="+mn-lt"/>
              </a:rPr>
              <a:t>: A NumPy version &gt;=1.16.5 and &lt;1.23.0 is </a:t>
            </a:r>
            <a:r>
              <a:rPr dirty="0" sz="2000" lang="en-US" err="1">
                <a:ea typeface="+mn-lt"/>
                <a:cs typeface="+mn-lt"/>
              </a:rPr>
              <a:t>requiredfor</a:t>
            </a:r>
            <a:r>
              <a:rPr dirty="0" sz="2000" lang="en-US">
                <a:ea typeface="+mn-lt"/>
                <a:cs typeface="+mn-lt"/>
              </a:rPr>
              <a:t> this version of SciPy (detected version 1.23.5</a:t>
            </a:r>
            <a:endParaRPr dirty="0" lang="en-US"/>
          </a:p>
          <a:p>
            <a:pPr>
              <a:buNone/>
            </a:pPr>
            <a:r>
              <a:rPr dirty="0" sz="2000" lang="en-US" err="1">
                <a:ea typeface="+mn-lt"/>
                <a:cs typeface="+mn-lt"/>
              </a:rPr>
              <a:t>warnings.warn</a:t>
            </a:r>
            <a:r>
              <a:rPr dirty="0" sz="2000" lang="en-US">
                <a:ea typeface="+mn-lt"/>
                <a:cs typeface="+mn-lt"/>
              </a:rPr>
              <a:t>(</a:t>
            </a:r>
            <a:r>
              <a:rPr dirty="0" sz="2000" lang="en-US" err="1">
                <a:ea typeface="+mn-lt"/>
                <a:cs typeface="+mn-lt"/>
              </a:rPr>
              <a:t>f"A</a:t>
            </a:r>
            <a:r>
              <a:rPr dirty="0" sz="2000" lang="en-US">
                <a:ea typeface="+mn-lt"/>
                <a:cs typeface="+mn-lt"/>
              </a:rPr>
              <a:t> NumPy version &gt;={</a:t>
            </a:r>
            <a:r>
              <a:rPr dirty="0" sz="2000" lang="en-US" err="1">
                <a:ea typeface="+mn-lt"/>
                <a:cs typeface="+mn-lt"/>
              </a:rPr>
              <a:t>np_minversion</a:t>
            </a:r>
            <a:r>
              <a:rPr dirty="0" sz="2000" lang="en-US">
                <a:ea typeface="+mn-lt"/>
                <a:cs typeface="+mn-lt"/>
              </a:rPr>
              <a:t>} and&lt;{</a:t>
            </a:r>
            <a:r>
              <a:rPr dirty="0" sz="2000" lang="en-US" err="1">
                <a:ea typeface="+mn-lt"/>
                <a:cs typeface="+mn-lt"/>
              </a:rPr>
              <a:t>np_maxversion</a:t>
            </a:r>
            <a:r>
              <a:rPr dirty="0" sz="2000" lang="en-US">
                <a:ea typeface="+mn-lt"/>
                <a:cs typeface="+mn-lt"/>
              </a:rPr>
              <a:t>}"</a:t>
            </a:r>
            <a:endParaRPr dirty="0" lang="en-US"/>
          </a:p>
          <a:p>
            <a:pPr>
              <a:buNone/>
            </a:pPr>
            <a:r>
              <a:rPr dirty="0" sz="2000" lang="en-US">
                <a:ea typeface="+mn-lt"/>
                <a:cs typeface="+mn-lt"/>
              </a:rPr>
              <a:t>Loading Dataset</a:t>
            </a:r>
            <a:endParaRPr dirty="0" lang="en-US"/>
          </a:p>
          <a:p>
            <a:pPr indent="0" marL="0">
              <a:buNone/>
            </a:pPr>
            <a:r>
              <a:rPr dirty="0" sz="2000" lang="en-US">
                <a:ea typeface="+mn-lt"/>
                <a:cs typeface="+mn-lt"/>
              </a:rPr>
              <a:t>dataset = </a:t>
            </a:r>
            <a:r>
              <a:rPr dirty="0" sz="2000" lang="en-US" err="1">
                <a:ea typeface="+mn-lt"/>
                <a:cs typeface="+mn-lt"/>
              </a:rPr>
              <a:t>pd.read_csv</a:t>
            </a:r>
            <a:r>
              <a:rPr dirty="0" sz="2000" lang="en-US">
                <a:ea typeface="+mn-lt"/>
                <a:cs typeface="+mn-lt"/>
              </a:rPr>
              <a:t>('E:/USA_Housing.csv')</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5" name="Content Placeholder 2"/>
          <p:cNvSpPr>
            <a:spLocks noGrp="1"/>
          </p:cNvSpPr>
          <p:nvPr>
            <p:ph idx="1"/>
          </p:nvPr>
        </p:nvSpPr>
        <p:spPr>
          <a:xfrm>
            <a:off x="609600" y="519340"/>
            <a:ext cx="11005457" cy="5766480"/>
          </a:xfrm>
        </p:spPr>
        <p:txBody>
          <a:bodyPr anchor="t" bIns="45720" lIns="91440" rIns="91440" rtlCol="0" tIns="45720" vert="horz">
            <a:normAutofit/>
          </a:bodyPr>
          <a:p>
            <a:pPr indent="0" marL="0">
              <a:buNone/>
            </a:pPr>
            <a:endParaRPr lang="en-US">
              <a:cs typeface="Calibri" panose="020F0502020204030204"/>
            </a:endParaRPr>
          </a:p>
          <a:p>
            <a:pPr indent="0" marL="0">
              <a:buNone/>
            </a:pPr>
            <a:r>
              <a:rPr b="1" dirty="0" lang="en-US">
                <a:solidFill>
                  <a:schemeClr val="accent4"/>
                </a:solidFill>
                <a:ea typeface="+mn-lt"/>
                <a:cs typeface="+mn-lt"/>
              </a:rPr>
              <a:t>   </a:t>
            </a:r>
            <a:r>
              <a:rPr b="1" dirty="0" sz="2000" lang="en-US">
                <a:solidFill>
                  <a:schemeClr val="accent4"/>
                </a:solidFill>
                <a:ea typeface="+mn-lt"/>
                <a:cs typeface="+mn-lt"/>
              </a:rPr>
              <a:t>             </a:t>
            </a:r>
            <a:r>
              <a:rPr b="1" dirty="0" sz="2000" lang="en-US" u="sng">
                <a:solidFill>
                  <a:schemeClr val="accent4"/>
                </a:solidFill>
                <a:ea typeface="+mn-lt"/>
                <a:cs typeface="+mn-lt"/>
              </a:rPr>
              <a:t>Model 1 - Linear Regression</a:t>
            </a:r>
            <a:endParaRPr b="1" dirty="0" sz="2000" lang="en-US" u="sng">
              <a:solidFill>
                <a:schemeClr val="accent4"/>
              </a:solidFill>
              <a:cs typeface="Calibri" panose="020F0502020204030204"/>
            </a:endParaRPr>
          </a:p>
          <a:p>
            <a:pPr indent="0" marL="0">
              <a:buNone/>
            </a:pPr>
            <a:r>
              <a:rPr dirty="0" sz="2000" lang="en-US">
                <a:ea typeface="+mn-lt"/>
                <a:cs typeface="+mn-lt"/>
              </a:rPr>
              <a:t>In [1]:</a:t>
            </a:r>
            <a:endParaRPr dirty="0" sz="2000" lang="en-US">
              <a:cs typeface="Calibri" panose="020F0502020204030204"/>
            </a:endParaRPr>
          </a:p>
          <a:p>
            <a:pPr indent="0" marL="0">
              <a:buNone/>
            </a:pPr>
            <a:r>
              <a:rPr dirty="0" sz="2000" lang="en-US" err="1">
                <a:ea typeface="+mn-lt"/>
                <a:cs typeface="+mn-lt"/>
              </a:rPr>
              <a:t>model_lr</a:t>
            </a:r>
            <a:r>
              <a:rPr dirty="0" sz="2000" lang="en-US">
                <a:ea typeface="+mn-lt"/>
                <a:cs typeface="+mn-lt"/>
              </a:rPr>
              <a:t>=</a:t>
            </a:r>
            <a:r>
              <a:rPr dirty="0" sz="2000" lang="en-US" err="1">
                <a:ea typeface="+mn-lt"/>
                <a:cs typeface="+mn-lt"/>
              </a:rPr>
              <a:t>LinearRegression</a:t>
            </a:r>
            <a:r>
              <a:rPr dirty="0" sz="2000" lang="en-US">
                <a:ea typeface="+mn-lt"/>
                <a:cs typeface="+mn-lt"/>
              </a:rPr>
              <a:t>()</a:t>
            </a:r>
            <a:endParaRPr dirty="0" sz="2000" lang="en-US">
              <a:cs typeface="Calibri" panose="020F0502020204030204"/>
            </a:endParaRPr>
          </a:p>
          <a:p>
            <a:pPr indent="0" marL="0">
              <a:buNone/>
            </a:pPr>
            <a:r>
              <a:rPr dirty="0" sz="2000" lang="en-US">
                <a:ea typeface="+mn-lt"/>
                <a:cs typeface="+mn-lt"/>
              </a:rPr>
              <a:t>In [2]:</a:t>
            </a:r>
            <a:endParaRPr dirty="0" sz="2000" lang="en-US">
              <a:cs typeface="Calibri" panose="020F0502020204030204"/>
            </a:endParaRPr>
          </a:p>
          <a:p>
            <a:pPr indent="0" marL="0">
              <a:buNone/>
            </a:pPr>
            <a:r>
              <a:rPr sz="2000" lang="en-US" err="1">
                <a:ea typeface="+mn-lt"/>
                <a:cs typeface="+mn-lt"/>
              </a:rPr>
              <a:t>model_lr.fit</a:t>
            </a:r>
            <a:r>
              <a:rPr dirty="0" sz="2000" lang="en-US">
                <a:ea typeface="+mn-lt"/>
                <a:cs typeface="+mn-lt"/>
              </a:rPr>
              <a:t>(</a:t>
            </a:r>
            <a:r>
              <a:rPr sz="2000" lang="en-US" err="1">
                <a:ea typeface="+mn-lt"/>
                <a:cs typeface="+mn-lt"/>
              </a:rPr>
              <a:t>X_train_scal</a:t>
            </a:r>
            <a:r>
              <a:rPr dirty="0" sz="2000" lang="en-US">
                <a:ea typeface="+mn-lt"/>
                <a:cs typeface="+mn-lt"/>
              </a:rPr>
              <a:t>, </a:t>
            </a:r>
            <a:r>
              <a:rPr sz="2000" lang="en-US" err="1">
                <a:ea typeface="+mn-lt"/>
                <a:cs typeface="+mn-lt"/>
              </a:rPr>
              <a:t>Y_train</a:t>
            </a:r>
            <a:r>
              <a:rPr dirty="0" sz="2000" lang="en-US">
                <a:ea typeface="+mn-lt"/>
                <a:cs typeface="+mn-lt"/>
              </a:rPr>
              <a:t>)</a:t>
            </a:r>
          </a:p>
          <a:p>
            <a:pPr>
              <a:buNone/>
            </a:pPr>
            <a:r>
              <a:rPr dirty="0" sz="2000" lang="en-US">
                <a:ea typeface="+mn-lt"/>
                <a:cs typeface="+mn-lt"/>
              </a:rPr>
              <a:t>Out[2]:  </a:t>
            </a:r>
            <a:endParaRPr dirty="0" sz="2000" lang="en-US">
              <a:cs typeface="Calibri"/>
            </a:endParaRPr>
          </a:p>
          <a:p>
            <a:pPr>
              <a:buNone/>
            </a:pPr>
            <a:endParaRPr dirty="0" sz="2000" lang="en-US">
              <a:ea typeface="+mn-lt"/>
              <a:cs typeface="+mn-lt"/>
            </a:endParaRPr>
          </a:p>
          <a:p>
            <a:pPr>
              <a:buNone/>
            </a:pPr>
            <a:endParaRPr dirty="0" sz="2000" lang="en-US">
              <a:ea typeface="+mn-lt"/>
              <a:cs typeface="+mn-lt"/>
            </a:endParaRPr>
          </a:p>
          <a:p>
            <a:pPr>
              <a:buNone/>
            </a:pPr>
            <a:endParaRPr dirty="0" sz="2000" lang="en-US">
              <a:ea typeface="+mn-lt"/>
              <a:cs typeface="+mn-lt"/>
            </a:endParaRPr>
          </a:p>
          <a:p>
            <a:pPr>
              <a:buNone/>
            </a:pPr>
            <a:endParaRPr dirty="0" sz="2000" lang="en-US">
              <a:ea typeface="+mn-lt"/>
              <a:cs typeface="+mn-lt"/>
            </a:endParaRPr>
          </a:p>
          <a:p>
            <a:pPr>
              <a:buNone/>
            </a:pPr>
            <a:r>
              <a:rPr dirty="0" sz="2000" lang="en-US">
                <a:ea typeface="+mn-lt"/>
                <a:cs typeface="+mn-lt"/>
              </a:rPr>
              <a:t>Predicting Prices</a:t>
            </a:r>
            <a:endParaRPr dirty="0" sz="2000" lang="en-US">
              <a:cs typeface="Calibri"/>
            </a:endParaRPr>
          </a:p>
          <a:p>
            <a:pPr>
              <a:buNone/>
            </a:pPr>
            <a:r>
              <a:rPr dirty="0" sz="2000" lang="en-US">
                <a:ea typeface="+mn-lt"/>
                <a:cs typeface="+mn-lt"/>
              </a:rPr>
              <a:t>In [3]:</a:t>
            </a:r>
            <a:endParaRPr dirty="0" sz="2000" lang="en-US">
              <a:cs typeface="Calibri"/>
            </a:endParaRPr>
          </a:p>
          <a:p>
            <a:pPr indent="0" marL="0">
              <a:buNone/>
            </a:pPr>
            <a:r>
              <a:rPr dirty="0" sz="2000" lang="en-US">
                <a:ea typeface="+mn-lt"/>
                <a:cs typeface="+mn-lt"/>
              </a:rPr>
              <a:t>Prediction1 = </a:t>
            </a:r>
            <a:r>
              <a:rPr sz="2000" lang="en-US" err="1">
                <a:ea typeface="+mn-lt"/>
                <a:cs typeface="+mn-lt"/>
              </a:rPr>
              <a:t>model_lr.predict</a:t>
            </a:r>
            <a:r>
              <a:rPr dirty="0" sz="2000" lang="en-US">
                <a:ea typeface="+mn-lt"/>
                <a:cs typeface="+mn-lt"/>
              </a:rPr>
              <a:t>(</a:t>
            </a:r>
            <a:r>
              <a:rPr sz="2000" lang="en-US" err="1">
                <a:ea typeface="+mn-lt"/>
                <a:cs typeface="+mn-lt"/>
              </a:rPr>
              <a:t>X_test_scal</a:t>
            </a:r>
            <a:r>
              <a:rPr dirty="0" sz="2000" lang="en-US">
                <a:ea typeface="+mn-lt"/>
                <a:cs typeface="+mn-lt"/>
              </a:rPr>
              <a:t>)</a:t>
            </a:r>
            <a:endParaRPr dirty="0" sz="2000" lang="en-US">
              <a:cs typeface="Calibri"/>
            </a:endParaRPr>
          </a:p>
        </p:txBody>
      </p:sp>
      <p:pic>
        <p:nvPicPr>
          <p:cNvPr id="2097152" name=""/>
          <p:cNvPicPr>
            <a:picLocks/>
          </p:cNvPicPr>
          <p:nvPr/>
        </p:nvPicPr>
        <p:blipFill>
          <a:blip xmlns:r="http://schemas.openxmlformats.org/officeDocument/2006/relationships" r:embed="rId1"/>
          <a:stretch>
            <a:fillRect/>
          </a:stretch>
        </p:blipFill>
        <p:spPr>
          <a:xfrm rot="0">
            <a:off x="1159135" y="3646956"/>
            <a:ext cx="2045731" cy="873605"/>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6" name="Content Placeholder 2"/>
          <p:cNvSpPr>
            <a:spLocks noGrp="1"/>
          </p:cNvSpPr>
          <p:nvPr>
            <p:ph idx="1"/>
          </p:nvPr>
        </p:nvSpPr>
        <p:spPr>
          <a:xfrm>
            <a:off x="489858" y="464911"/>
            <a:ext cx="11234056" cy="5929766"/>
          </a:xfrm>
        </p:spPr>
        <p:txBody>
          <a:bodyPr anchor="t" bIns="45720" lIns="91440" rIns="91440" rtlCol="0" tIns="45720" vert="horz">
            <a:normAutofit/>
          </a:bodyPr>
          <a:p>
            <a:pPr indent="0" marL="0">
              <a:buNone/>
            </a:pPr>
            <a:r>
              <a:rPr b="1" dirty="0" sz="2400" lang="en-US">
                <a:ea typeface="+mn-lt"/>
                <a:cs typeface="+mn-lt"/>
              </a:rPr>
              <a:t>3</a:t>
            </a:r>
            <a:r>
              <a:rPr b="1" dirty="0" sz="2400" lang="en-US">
                <a:ea typeface="+mn-lt"/>
                <a:cs typeface="+mn-lt"/>
              </a:rPr>
              <a:t>. Model Training:</a:t>
            </a:r>
            <a:endParaRPr b="1" dirty="0" sz="2400" lang="en-US">
              <a:cs typeface="Calibri" panose="020F0502020204030204"/>
            </a:endParaRPr>
          </a:p>
          <a:p>
            <a:r>
              <a:rPr dirty="0" sz="2400" lang="en-US">
                <a:ea typeface="+mn-lt"/>
                <a:cs typeface="+mn-lt"/>
              </a:rPr>
              <a:t>Split your dataset into training and testing sets (as shown earlier)and train the selected model on the training data. Here's an example using Linear Regression:</a:t>
            </a:r>
            <a:endParaRPr dirty="0" sz="2400" lang="en-US">
              <a:cs typeface="Calibri"/>
            </a:endParaRPr>
          </a:p>
          <a:p>
            <a:pPr indent="0" marL="0">
              <a:buNone/>
            </a:pPr>
            <a:r>
              <a:rPr b="1" sz="2400" lang="en-US">
                <a:ea typeface="+mn-lt"/>
                <a:cs typeface="+mn-lt"/>
              </a:rPr>
              <a:t>4</a:t>
            </a:r>
            <a:r>
              <a:rPr b="1" sz="2400" lang="en-US">
                <a:ea typeface="+mn-lt"/>
                <a:cs typeface="+mn-lt"/>
              </a:rPr>
              <a:t>. Model Evaluation:</a:t>
            </a:r>
            <a:endParaRPr sz="2400" lang="en-US">
              <a:cs typeface="Calibri"/>
            </a:endParaRPr>
          </a:p>
          <a:p>
            <a:r>
              <a:rPr dirty="0" sz="2400" lang="en-US">
                <a:ea typeface="+mn-lt"/>
                <a:cs typeface="+mn-lt"/>
              </a:rPr>
              <a:t>Evaluate your model's performance using appropriate regression metrics, such as Mean Absolute Error (MAE), Mean Squared Error(MSE), and Root Mean Squared Error (RMSE)</a:t>
            </a:r>
          </a:p>
          <a:p>
            <a:pPr indent="0" marL="0">
              <a:buNone/>
            </a:pPr>
            <a:r>
              <a:rPr b="1" sz="2400" lang="en-US" u="sng">
                <a:solidFill>
                  <a:schemeClr val="accent4"/>
                </a:solidFill>
                <a:ea typeface="+mn-lt"/>
                <a:cs typeface="+mn-lt"/>
              </a:rPr>
              <a:t>PYTHON PROGRAM:</a:t>
            </a:r>
            <a:endParaRPr b="1" dirty="0" sz="2400" lang="en-US" u="sng">
              <a:solidFill>
                <a:schemeClr val="accent4"/>
              </a:solidFill>
              <a:cs typeface="Calibri"/>
            </a:endParaRPr>
          </a:p>
          <a:p>
            <a:pPr indent="0" marL="0">
              <a:buNone/>
            </a:pPr>
            <a:r>
              <a:rPr sz="2400" lang="en-US">
                <a:solidFill>
                  <a:schemeClr val="accent4"/>
                </a:solidFill>
                <a:ea typeface="+mn-lt"/>
                <a:cs typeface="+mn-lt"/>
              </a:rPr>
              <a:t># Import necessary libraries</a:t>
            </a:r>
            <a:endParaRPr lang="en-US">
              <a:solidFill>
                <a:schemeClr val="accent4"/>
              </a:solidFill>
              <a:cs typeface="Calibri" panose="020F0502020204030204"/>
            </a:endParaRPr>
          </a:p>
          <a:p>
            <a:pPr indent="0" marL="0">
              <a:buNone/>
            </a:pPr>
            <a:r>
              <a:rPr sz="2400" lang="en-US">
                <a:ea typeface="+mn-lt"/>
                <a:cs typeface="+mn-lt"/>
              </a:rPr>
              <a:t>from </a:t>
            </a:r>
            <a:r>
              <a:rPr sz="2400" lang="en-US" err="1">
                <a:ea typeface="+mn-lt"/>
                <a:cs typeface="+mn-lt"/>
              </a:rPr>
              <a:t>sklearn.feature_selection</a:t>
            </a:r>
            <a:r>
              <a:rPr sz="2400" lang="en-US">
                <a:ea typeface="+mn-lt"/>
                <a:cs typeface="+mn-lt"/>
              </a:rPr>
              <a:t> import SelectKBest, f_regressionfrom sklearn.linear_model import LinearRegression</a:t>
            </a:r>
            <a:endParaRPr lang="en-US">
              <a:cs typeface="Calibri" panose="020F0502020204030204"/>
            </a:endParaRPr>
          </a:p>
          <a:p>
            <a:pPr indent="0" marL="0">
              <a:buNone/>
            </a:pPr>
            <a:r>
              <a:rPr sz="2400" lang="en-US">
                <a:ea typeface="+mn-lt"/>
                <a:cs typeface="+mn-lt"/>
              </a:rPr>
              <a:t>from </a:t>
            </a:r>
            <a:r>
              <a:rPr sz="2400" lang="en-US" err="1">
                <a:ea typeface="+mn-lt"/>
                <a:cs typeface="+mn-lt"/>
              </a:rPr>
              <a:t>sklearn.ensemble</a:t>
            </a:r>
            <a:r>
              <a:rPr sz="2400" lang="en-US">
                <a:ea typeface="+mn-lt"/>
                <a:cs typeface="+mn-lt"/>
              </a:rPr>
              <a:t> import </a:t>
            </a:r>
            <a:r>
              <a:rPr sz="2400" lang="en-US" err="1">
                <a:ea typeface="+mn-lt"/>
                <a:cs typeface="+mn-lt"/>
              </a:rPr>
              <a:t>RandomForestRegressor</a:t>
            </a:r>
            <a:endParaRPr lang="en-US" err="1">
              <a:cs typeface="Calibri" panose="020F0502020204030204"/>
            </a:endParaRPr>
          </a:p>
          <a:p>
            <a:pPr indent="0" marL="0">
              <a:buNone/>
            </a:pPr>
            <a:r>
              <a:rPr sz="2400" lang="en-US">
                <a:ea typeface="+mn-lt"/>
                <a:cs typeface="+mn-lt"/>
              </a:rPr>
              <a:t>from </a:t>
            </a:r>
            <a:r>
              <a:rPr sz="2400" lang="en-US" err="1">
                <a:ea typeface="+mn-lt"/>
                <a:cs typeface="+mn-lt"/>
              </a:rPr>
              <a:t>sklearn.metrics</a:t>
            </a:r>
            <a:r>
              <a:rPr sz="2400" lang="en-US">
                <a:ea typeface="+mn-lt"/>
                <a:cs typeface="+mn-lt"/>
              </a:rPr>
              <a:t> import </a:t>
            </a:r>
            <a:r>
              <a:rPr sz="2400" lang="en-US" err="1">
                <a:ea typeface="+mn-lt"/>
                <a:cs typeface="+mn-lt"/>
              </a:rPr>
              <a:t>mean_squared_error</a:t>
            </a:r>
            <a:r>
              <a:rPr sz="2400" lang="en-US">
                <a:ea typeface="+mn-lt"/>
                <a:cs typeface="+mn-lt"/>
              </a:rPr>
              <a:t>, r2_score</a:t>
            </a:r>
            <a:endParaRPr lang="en-US">
              <a:cs typeface="Calibri" panose="020F0502020204030204"/>
            </a:endParaRPr>
          </a:p>
          <a:p>
            <a:pPr indent="0" marL="0">
              <a:buNone/>
            </a:pPr>
            <a:r>
              <a:rPr sz="2400" lang="en-US">
                <a:ea typeface="+mn-lt"/>
                <a:cs typeface="+mn-lt"/>
              </a:rPr>
              <a:t>import </a:t>
            </a:r>
            <a:r>
              <a:rPr sz="2400" lang="en-US" err="1">
                <a:ea typeface="+mn-lt"/>
                <a:cs typeface="+mn-lt"/>
              </a:rPr>
              <a:t>numpy</a:t>
            </a:r>
            <a:r>
              <a:rPr sz="2400" lang="en-US">
                <a:ea typeface="+mn-lt"/>
                <a:cs typeface="+mn-lt"/>
              </a:rPr>
              <a:t> as np</a:t>
            </a:r>
            <a:endParaRPr lang="en-US">
              <a:cs typeface="Calibri" panose="020F0502020204030204"/>
            </a:endParaRPr>
          </a:p>
          <a:p>
            <a:pPr indent="0" marL="0">
              <a:buNone/>
            </a:pPr>
            <a:r>
              <a:rPr sz="2400" lang="en-US">
                <a:ea typeface="+mn-lt"/>
                <a:cs typeface="+mn-lt"/>
              </a:rPr>
              <a:t>selector = </a:t>
            </a:r>
            <a:r>
              <a:rPr sz="2400" lang="en-US" err="1">
                <a:ea typeface="+mn-lt"/>
                <a:cs typeface="+mn-lt"/>
              </a:rPr>
              <a:t>SelectKBest</a:t>
            </a:r>
            <a:r>
              <a:rPr sz="2400" lang="en-US">
                <a:ea typeface="+mn-lt"/>
                <a:cs typeface="+mn-lt"/>
              </a:rPr>
              <a:t>(</a:t>
            </a:r>
            <a:r>
              <a:rPr sz="2400" lang="en-US" err="1">
                <a:ea typeface="+mn-lt"/>
                <a:cs typeface="+mn-lt"/>
              </a:rPr>
              <a:t>score_func</a:t>
            </a:r>
            <a:r>
              <a:rPr sz="2400" lang="en-US">
                <a:ea typeface="+mn-lt"/>
                <a:cs typeface="+mn-lt"/>
              </a:rPr>
              <a:t>=</a:t>
            </a:r>
            <a:r>
              <a:rPr sz="2400" lang="en-US" err="1">
                <a:ea typeface="+mn-lt"/>
                <a:cs typeface="+mn-lt"/>
              </a:rPr>
              <a:t>f_regression</a:t>
            </a:r>
            <a:r>
              <a:rPr sz="2400" lang="en-US">
                <a:ea typeface="+mn-lt"/>
                <a:cs typeface="+mn-lt"/>
              </a:rPr>
              <a:t>, k=k)</a:t>
            </a:r>
            <a:endParaRPr lang="en-US">
              <a:cs typeface="Calibri" panose="020F0502020204030204"/>
            </a:endParaRPr>
          </a:p>
          <a:p>
            <a:pPr indent="0" marL="0">
              <a:buNone/>
            </a:pPr>
            <a:r>
              <a:rPr sz="2400" lang="en-US" err="1">
                <a:ea typeface="+mn-lt"/>
                <a:cs typeface="+mn-lt"/>
              </a:rPr>
              <a:t>X_train_selected</a:t>
            </a:r>
            <a:r>
              <a:rPr sz="2400" lang="en-US">
                <a:ea typeface="+mn-lt"/>
                <a:cs typeface="+mn-lt"/>
              </a:rPr>
              <a:t> = </a:t>
            </a:r>
            <a:r>
              <a:rPr sz="2400" lang="en-US" err="1">
                <a:ea typeface="+mn-lt"/>
                <a:cs typeface="+mn-lt"/>
              </a:rPr>
              <a:t>selector.fit_transform</a:t>
            </a:r>
            <a:r>
              <a:rPr sz="2400" lang="en-US">
                <a:ea typeface="+mn-lt"/>
                <a:cs typeface="+mn-lt"/>
              </a:rPr>
              <a:t>(</a:t>
            </a:r>
            <a:r>
              <a:rPr sz="2400" lang="en-US" err="1">
                <a:ea typeface="+mn-lt"/>
                <a:cs typeface="+mn-lt"/>
              </a:rPr>
              <a:t>X_train</a:t>
            </a:r>
            <a:r>
              <a:rPr sz="2400" lang="en-US">
                <a:ea typeface="+mn-lt"/>
                <a:cs typeface="+mn-lt"/>
              </a:rPr>
              <a:t>, </a:t>
            </a:r>
            <a:r>
              <a:rPr sz="2400" lang="en-US" err="1">
                <a:ea typeface="+mn-lt"/>
                <a:cs typeface="+mn-lt"/>
              </a:rPr>
              <a:t>y_train</a:t>
            </a:r>
            <a:r>
              <a:rPr sz="2400" lang="en-US">
                <a:ea typeface="+mn-lt"/>
                <a:cs typeface="+mn-lt"/>
              </a:rPr>
              <a:t>)</a:t>
            </a:r>
            <a:endParaRPr lang="en-US">
              <a:cs typeface="Calibri" panose="020F0502020204030204"/>
            </a:endParaRPr>
          </a:p>
        </p:txBody>
      </p:sp>
      <p:sp>
        <p:nvSpPr>
          <p:cNvPr id="1048617" name="TextBox 3"/>
          <p:cNvSpPr txBox="1"/>
          <p:nvPr/>
        </p:nvSpPr>
        <p:spPr>
          <a:xfrm>
            <a:off x="5040086" y="1621971"/>
            <a:ext cx="2743200"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dirty="0" lang="en-US">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8" name="Content Placeholder 2"/>
          <p:cNvSpPr>
            <a:spLocks noGrp="1"/>
          </p:cNvSpPr>
          <p:nvPr>
            <p:ph idx="1"/>
          </p:nvPr>
        </p:nvSpPr>
        <p:spPr>
          <a:xfrm>
            <a:off x="576943" y="519340"/>
            <a:ext cx="10972799" cy="5886223"/>
          </a:xfrm>
        </p:spPr>
        <p:txBody>
          <a:bodyPr anchor="t" bIns="45720" lIns="91440" rIns="91440" rtlCol="0" tIns="45720" vert="horz">
            <a:normAutofit/>
          </a:bodyPr>
          <a:p>
            <a:pPr indent="0" marL="0">
              <a:buNone/>
            </a:pPr>
            <a:r>
              <a:rPr dirty="0" sz="2000" lang="en-US">
                <a:solidFill>
                  <a:schemeClr val="accent4"/>
                </a:solidFill>
                <a:ea typeface="+mn-lt"/>
                <a:cs typeface="+mn-lt"/>
              </a:rPr>
              <a:t># Model Selection</a:t>
            </a:r>
            <a:endParaRPr sz="2000" lang="en-US">
              <a:solidFill>
                <a:schemeClr val="accent4"/>
              </a:solidFill>
              <a:cs typeface="Calibri" panose="020F0502020204030204"/>
            </a:endParaRPr>
          </a:p>
          <a:p>
            <a:pPr indent="0" marL="0">
              <a:buNone/>
            </a:pPr>
            <a:r>
              <a:rPr dirty="0" sz="2000" lang="en-US">
                <a:solidFill>
                  <a:schemeClr val="accent4"/>
                </a:solidFill>
                <a:ea typeface="+mn-lt"/>
                <a:cs typeface="+mn-lt"/>
              </a:rPr>
              <a:t># Let's choose both Linear Regression and Random Forest Regressor </a:t>
            </a:r>
            <a:r>
              <a:rPr sz="2000" lang="en-US" err="1">
                <a:solidFill>
                  <a:schemeClr val="accent4"/>
                </a:solidFill>
                <a:ea typeface="+mn-lt"/>
                <a:cs typeface="+mn-lt"/>
              </a:rPr>
              <a:t>forcomparison</a:t>
            </a:r>
            <a:r>
              <a:rPr dirty="0" sz="2000" lang="en-US">
                <a:solidFill>
                  <a:schemeClr val="accent4"/>
                </a:solidFill>
                <a:ea typeface="+mn-lt"/>
                <a:cs typeface="+mn-lt"/>
              </a:rPr>
              <a:t>.</a:t>
            </a:r>
            <a:endParaRPr dirty="0" sz="2000" lang="en-US">
              <a:solidFill>
                <a:schemeClr val="accent4"/>
              </a:solidFill>
              <a:cs typeface="Calibri"/>
            </a:endParaRPr>
          </a:p>
          <a:p>
            <a:pPr indent="0" marL="0">
              <a:buNone/>
            </a:pPr>
            <a:r>
              <a:rPr sz="2000" lang="en-US" err="1">
                <a:ea typeface="+mn-lt"/>
                <a:cs typeface="+mn-lt"/>
              </a:rPr>
              <a:t>linear_reg_model</a:t>
            </a:r>
            <a:r>
              <a:rPr dirty="0" sz="2000" lang="en-US">
                <a:ea typeface="+mn-lt"/>
                <a:cs typeface="+mn-lt"/>
              </a:rPr>
              <a:t> = </a:t>
            </a:r>
            <a:r>
              <a:rPr sz="2000" lang="en-US" err="1">
                <a:ea typeface="+mn-lt"/>
                <a:cs typeface="+mn-lt"/>
              </a:rPr>
              <a:t>LinearRegression</a:t>
            </a:r>
            <a:r>
              <a:rPr dirty="0" sz="2000" lang="en-US">
                <a:ea typeface="+mn-lt"/>
                <a:cs typeface="+mn-lt"/>
              </a:rPr>
              <a:t>()</a:t>
            </a:r>
            <a:endParaRPr dirty="0" sz="2000" lang="en-US">
              <a:cs typeface="Calibri"/>
            </a:endParaRPr>
          </a:p>
          <a:p>
            <a:pPr indent="0" marL="0">
              <a:buNone/>
            </a:pPr>
            <a:r>
              <a:rPr sz="2000" lang="en-US" err="1">
                <a:ea typeface="+mn-lt"/>
                <a:cs typeface="+mn-lt"/>
              </a:rPr>
              <a:t>random_forest_model</a:t>
            </a:r>
            <a:r>
              <a:rPr dirty="0" sz="2000" lang="en-US">
                <a:ea typeface="+mn-lt"/>
                <a:cs typeface="+mn-lt"/>
              </a:rPr>
              <a:t> = </a:t>
            </a:r>
            <a:r>
              <a:rPr sz="2000" lang="en-US" err="1">
                <a:ea typeface="+mn-lt"/>
                <a:cs typeface="+mn-lt"/>
              </a:rPr>
              <a:t>RandomForestRegressor</a:t>
            </a:r>
            <a:r>
              <a:rPr dirty="0" sz="2000" lang="en-US">
                <a:ea typeface="+mn-lt"/>
                <a:cs typeface="+mn-lt"/>
              </a:rPr>
              <a:t>(</a:t>
            </a:r>
            <a:r>
              <a:rPr sz="2000" lang="en-US" err="1">
                <a:ea typeface="+mn-lt"/>
                <a:cs typeface="+mn-lt"/>
              </a:rPr>
              <a:t>n_estimators</a:t>
            </a:r>
            <a:r>
              <a:rPr dirty="0" sz="2000" lang="en-US">
                <a:ea typeface="+mn-lt"/>
                <a:cs typeface="+mn-lt"/>
              </a:rPr>
              <a:t>=100,</a:t>
            </a:r>
            <a:endParaRPr dirty="0" sz="2000" lang="en-US">
              <a:cs typeface="Calibri"/>
            </a:endParaRPr>
          </a:p>
          <a:p>
            <a:pPr indent="0" marL="0">
              <a:buNone/>
            </a:pPr>
            <a:r>
              <a:rPr sz="2000" lang="en-US" err="1">
                <a:ea typeface="+mn-lt"/>
                <a:cs typeface="+mn-lt"/>
              </a:rPr>
              <a:t>random_state</a:t>
            </a:r>
            <a:r>
              <a:rPr dirty="0" sz="2000" lang="en-US">
                <a:ea typeface="+mn-lt"/>
                <a:cs typeface="+mn-lt"/>
              </a:rPr>
              <a:t>=42)</a:t>
            </a:r>
            <a:endParaRPr dirty="0" sz="2000" lang="en-US">
              <a:cs typeface="Calibri"/>
            </a:endParaRPr>
          </a:p>
          <a:p>
            <a:pPr indent="0" marL="0">
              <a:buNone/>
            </a:pPr>
            <a:r>
              <a:rPr dirty="0" sz="2000" lang="en-US">
                <a:solidFill>
                  <a:schemeClr val="accent4"/>
                </a:solidFill>
                <a:ea typeface="+mn-lt"/>
                <a:cs typeface="+mn-lt"/>
              </a:rPr>
              <a:t># Train the models on the selected features</a:t>
            </a:r>
            <a:endParaRPr dirty="0" sz="2000" lang="en-US">
              <a:solidFill>
                <a:schemeClr val="accent4"/>
              </a:solidFill>
              <a:cs typeface="Calibri"/>
            </a:endParaRPr>
          </a:p>
          <a:p>
            <a:pPr indent="0" marL="0">
              <a:buNone/>
            </a:pPr>
            <a:r>
              <a:rPr dirty="0" sz="2000" lang="en-US" err="1">
                <a:ea typeface="+mn-lt"/>
                <a:cs typeface="+mn-lt"/>
              </a:rPr>
              <a:t>linear_reg_model.fit</a:t>
            </a:r>
            <a:r>
              <a:rPr dirty="0" sz="2000" lang="en-US">
                <a:ea typeface="+mn-lt"/>
                <a:cs typeface="+mn-lt"/>
              </a:rPr>
              <a:t>(</a:t>
            </a:r>
            <a:r>
              <a:rPr dirty="0" sz="2000" lang="en-US" err="1">
                <a:ea typeface="+mn-lt"/>
                <a:cs typeface="+mn-lt"/>
              </a:rPr>
              <a:t>X_train_selected</a:t>
            </a:r>
            <a:r>
              <a:rPr dirty="0" sz="2000" lang="en-US">
                <a:ea typeface="+mn-lt"/>
                <a:cs typeface="+mn-lt"/>
              </a:rPr>
              <a:t>, </a:t>
            </a:r>
            <a:r>
              <a:rPr dirty="0" sz="2000" lang="en-US" err="1">
                <a:ea typeface="+mn-lt"/>
                <a:cs typeface="+mn-lt"/>
              </a:rPr>
              <a:t>y_train</a:t>
            </a:r>
            <a:r>
              <a:rPr dirty="0" sz="2000" lang="en-US">
                <a:ea typeface="+mn-lt"/>
                <a:cs typeface="+mn-lt"/>
              </a:rPr>
              <a:t>)</a:t>
            </a:r>
            <a:endParaRPr dirty="0" sz="2000" lang="en-US">
              <a:cs typeface="Calibri"/>
            </a:endParaRPr>
          </a:p>
          <a:p>
            <a:pPr indent="0" marL="0">
              <a:buNone/>
            </a:pPr>
            <a:r>
              <a:rPr dirty="0" sz="2000" lang="en-US" err="1">
                <a:ea typeface="+mn-lt"/>
                <a:cs typeface="+mn-lt"/>
              </a:rPr>
              <a:t>random_forest_model.fit</a:t>
            </a:r>
            <a:r>
              <a:rPr dirty="0" sz="2000" lang="en-US">
                <a:ea typeface="+mn-lt"/>
                <a:cs typeface="+mn-lt"/>
              </a:rPr>
              <a:t>(</a:t>
            </a:r>
            <a:r>
              <a:rPr dirty="0" sz="2000" lang="en-US" err="1">
                <a:ea typeface="+mn-lt"/>
                <a:cs typeface="+mn-lt"/>
              </a:rPr>
              <a:t>X_train_selected</a:t>
            </a:r>
            <a:r>
              <a:rPr dirty="0" sz="2000" lang="en-US">
                <a:ea typeface="+mn-lt"/>
                <a:cs typeface="+mn-lt"/>
              </a:rPr>
              <a:t>, </a:t>
            </a:r>
            <a:r>
              <a:rPr dirty="0" sz="2000" lang="en-US" err="1">
                <a:ea typeface="+mn-lt"/>
                <a:cs typeface="+mn-lt"/>
              </a:rPr>
              <a:t>y_train</a:t>
            </a:r>
            <a:r>
              <a:rPr dirty="0" sz="2000" lang="en-US">
                <a:ea typeface="+mn-lt"/>
                <a:cs typeface="+mn-lt"/>
              </a:rPr>
              <a:t>)</a:t>
            </a:r>
            <a:endParaRPr dirty="0" sz="2000" lang="en-US">
              <a:cs typeface="Calibri"/>
            </a:endParaRPr>
          </a:p>
          <a:p>
            <a:pPr indent="0" marL="0">
              <a:buNone/>
            </a:pPr>
            <a:r>
              <a:rPr dirty="0" sz="2000" lang="en-US">
                <a:solidFill>
                  <a:schemeClr val="accent4"/>
                </a:solidFill>
                <a:ea typeface="+mn-lt"/>
                <a:cs typeface="+mn-lt"/>
              </a:rPr>
              <a:t># Evaluate the models on the test set</a:t>
            </a:r>
            <a:endParaRPr sz="2000" lang="en-US">
              <a:solidFill>
                <a:schemeClr val="accent4"/>
              </a:solidFill>
              <a:cs typeface="Calibri"/>
            </a:endParaRPr>
          </a:p>
          <a:p>
            <a:pPr indent="0" marL="0">
              <a:buNone/>
            </a:pPr>
            <a:r>
              <a:rPr sz="2000" lang="en-US" err="1">
                <a:ea typeface="+mn-lt"/>
                <a:cs typeface="+mn-lt"/>
              </a:rPr>
              <a:t>X_test_selected</a:t>
            </a:r>
            <a:r>
              <a:rPr dirty="0" sz="2000" lang="en-US">
                <a:ea typeface="+mn-lt"/>
                <a:cs typeface="+mn-lt"/>
              </a:rPr>
              <a:t> = </a:t>
            </a:r>
            <a:r>
              <a:rPr sz="2000" lang="en-US" err="1">
                <a:ea typeface="+mn-lt"/>
                <a:cs typeface="+mn-lt"/>
              </a:rPr>
              <a:t>selector.transform</a:t>
            </a:r>
            <a:r>
              <a:rPr dirty="0" sz="2000" lang="en-US">
                <a:ea typeface="+mn-lt"/>
                <a:cs typeface="+mn-lt"/>
              </a:rPr>
              <a:t>(</a:t>
            </a:r>
            <a:r>
              <a:rPr sz="2000" lang="en-US" err="1">
                <a:ea typeface="+mn-lt"/>
                <a:cs typeface="+mn-lt"/>
              </a:rPr>
              <a:t>X_test</a:t>
            </a:r>
            <a:r>
              <a:rPr dirty="0" sz="2000" lang="en-US">
                <a:ea typeface="+mn-lt"/>
                <a:cs typeface="+mn-lt"/>
              </a:rPr>
              <a:t>)</a:t>
            </a:r>
          </a:p>
          <a:p>
            <a:pPr>
              <a:buNone/>
            </a:pPr>
            <a:r>
              <a:rPr sz="2000" lang="en-US">
                <a:solidFill>
                  <a:schemeClr val="accent4"/>
                </a:solidFill>
                <a:ea typeface="+mn-lt"/>
                <a:cs typeface="+mn-lt"/>
              </a:rPr>
              <a:t># Make predictions</a:t>
            </a:r>
            <a:endParaRPr lang="en-US">
              <a:solidFill>
                <a:schemeClr val="accent4"/>
              </a:solidFill>
            </a:endParaRPr>
          </a:p>
          <a:p>
            <a:pPr>
              <a:buNone/>
            </a:pPr>
            <a:r>
              <a:rPr dirty="0" sz="2000" lang="en-US" err="1">
                <a:ea typeface="+mn-lt"/>
                <a:cs typeface="+mn-lt"/>
              </a:rPr>
              <a:t>linear_reg_predictions</a:t>
            </a:r>
            <a:r>
              <a:rPr dirty="0" sz="2000" lang="en-US">
                <a:ea typeface="+mn-lt"/>
                <a:cs typeface="+mn-lt"/>
              </a:rPr>
              <a:t> = </a:t>
            </a:r>
            <a:r>
              <a:rPr dirty="0" sz="2000" lang="en-US" err="1">
                <a:ea typeface="+mn-lt"/>
                <a:cs typeface="+mn-lt"/>
              </a:rPr>
              <a:t>linear_reg_model.predict</a:t>
            </a:r>
            <a:r>
              <a:rPr dirty="0" sz="2000" lang="en-US">
                <a:ea typeface="+mn-lt"/>
                <a:cs typeface="+mn-lt"/>
              </a:rPr>
              <a:t>(</a:t>
            </a:r>
            <a:r>
              <a:rPr dirty="0" sz="2000" lang="en-US" err="1">
                <a:ea typeface="+mn-lt"/>
                <a:cs typeface="+mn-lt"/>
              </a:rPr>
              <a:t>X_test_selected</a:t>
            </a:r>
            <a:r>
              <a:rPr dirty="0" sz="2000" lang="en-US">
                <a:ea typeface="+mn-lt"/>
                <a:cs typeface="+mn-lt"/>
              </a:rPr>
              <a:t>)</a:t>
            </a:r>
            <a:endParaRPr dirty="0" lang="en-US"/>
          </a:p>
          <a:p>
            <a:pPr>
              <a:buNone/>
            </a:pPr>
            <a:r>
              <a:rPr dirty="0" sz="2000" lang="en-US" err="1">
                <a:ea typeface="+mn-lt"/>
                <a:cs typeface="+mn-lt"/>
              </a:rPr>
              <a:t>random_forest_predictions</a:t>
            </a:r>
            <a:r>
              <a:rPr dirty="0" sz="2000" lang="en-US">
                <a:ea typeface="+mn-lt"/>
                <a:cs typeface="+mn-lt"/>
              </a:rPr>
              <a:t> =</a:t>
            </a:r>
            <a:endParaRPr dirty="0" lang="en-US"/>
          </a:p>
          <a:p>
            <a:pPr>
              <a:buNone/>
            </a:pPr>
            <a:r>
              <a:rPr dirty="0" sz="2000" lang="en-US" err="1">
                <a:ea typeface="+mn-lt"/>
                <a:cs typeface="+mn-lt"/>
              </a:rPr>
              <a:t>random_forest_model.predict</a:t>
            </a:r>
            <a:r>
              <a:rPr dirty="0" sz="2000" lang="en-US">
                <a:ea typeface="+mn-lt"/>
                <a:cs typeface="+mn-lt"/>
              </a:rPr>
              <a:t>(</a:t>
            </a:r>
            <a:r>
              <a:rPr dirty="0" sz="2000" lang="en-US" err="1">
                <a:ea typeface="+mn-lt"/>
                <a:cs typeface="+mn-lt"/>
              </a:rPr>
              <a:t>X_test_selected</a:t>
            </a:r>
            <a:r>
              <a:rPr dirty="0" sz="2000" lang="en-US">
                <a:ea typeface="+mn-lt"/>
                <a:cs typeface="+mn-lt"/>
              </a:rPr>
              <a:t>)</a:t>
            </a:r>
            <a:endParaRPr dirty="0" lang="en-US"/>
          </a:p>
          <a:p>
            <a:pPr>
              <a:buNone/>
            </a:pPr>
            <a:r>
              <a:rPr dirty="0" sz="2000" lang="en-US">
                <a:solidFill>
                  <a:schemeClr val="accent4"/>
                </a:solidFill>
                <a:ea typeface="+mn-lt"/>
                <a:cs typeface="+mn-lt"/>
              </a:rPr>
              <a:t># Evaluate model performance</a:t>
            </a:r>
            <a:endParaRPr dirty="0" lang="en-US">
              <a:solidFill>
                <a:schemeClr val="accent4"/>
              </a:solidFill>
            </a:endParaRPr>
          </a:p>
          <a:p>
            <a:pPr indent="0" marL="0">
              <a:buNone/>
            </a:pPr>
            <a:r>
              <a:rPr dirty="0" sz="2000" lang="en-US">
                <a:ea typeface="+mn-lt"/>
                <a:cs typeface="+mn-lt"/>
              </a:rPr>
              <a:t>def </a:t>
            </a:r>
            <a:r>
              <a:rPr dirty="0" sz="2000" lang="en-US" err="1">
                <a:ea typeface="+mn-lt"/>
                <a:cs typeface="+mn-lt"/>
              </a:rPr>
              <a:t>evaluate_model</a:t>
            </a:r>
            <a:r>
              <a:rPr dirty="0" sz="2000" lang="en-US">
                <a:ea typeface="+mn-lt"/>
                <a:cs typeface="+mn-lt"/>
              </a:rPr>
              <a:t>(predictions, </a:t>
            </a:r>
            <a:r>
              <a:rPr dirty="0" sz="2000" lang="en-US" err="1">
                <a:ea typeface="+mn-lt"/>
                <a:cs typeface="+mn-lt"/>
              </a:rPr>
              <a:t>model_name</a:t>
            </a:r>
            <a:r>
              <a:rPr dirty="0" sz="2000" lang="en-US">
                <a:ea typeface="+mn-lt"/>
                <a:cs typeface="+mn-lt"/>
              </a:rPr>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0" name="Title 1"/>
          <p:cNvSpPr>
            <a:spLocks noGrp="1"/>
          </p:cNvSpPr>
          <p:nvPr>
            <p:ph type="title"/>
          </p:nvPr>
        </p:nvSpPr>
        <p:spPr/>
        <p:txBody>
          <a:bodyPr/>
          <a:p>
            <a:r>
              <a:rPr b="1" dirty="0" i="1" lang="en-US" u="sng" smtClean="0"/>
              <a:t>INTRODUCTION:</a:t>
            </a:r>
            <a:endParaRPr b="1" dirty="0" i="1" lang="en-US" u="sng"/>
          </a:p>
        </p:txBody>
      </p:sp>
      <p:sp>
        <p:nvSpPr>
          <p:cNvPr id="1048591" name="Content Placeholder 2"/>
          <p:cNvSpPr>
            <a:spLocks noGrp="1"/>
          </p:cNvSpPr>
          <p:nvPr>
            <p:ph idx="1"/>
          </p:nvPr>
        </p:nvSpPr>
        <p:spPr/>
        <p:txBody>
          <a:bodyPr>
            <a:normAutofit/>
          </a:bodyPr>
          <a:p>
            <a:pPr algn="just"/>
            <a:r>
              <a:rPr dirty="0" sz="2400" lang="en-US" smtClean="0"/>
              <a:t>The objective of this project is to develop a predictive model that can accurately estimate the market prices of houses based on various attributes and features. Accurate house price predictions are crucial for real estate agents, homeowners, buyers, and investors, as they rely on this information to make informed decisions about buying, selling, or investing in properties</a:t>
            </a:r>
            <a:r>
              <a:rPr dirty="0" sz="2400" lang="en-US" smtClean="0"/>
              <a:t>.</a:t>
            </a:r>
          </a:p>
          <a:p>
            <a:pPr algn="just">
              <a:buNone/>
            </a:pPr>
            <a:r>
              <a:rPr b="1" dirty="0" sz="3200" lang="en-US" u="sng" smtClean="0">
                <a:solidFill>
                  <a:schemeClr val="accent4"/>
                </a:solidFill>
              </a:rPr>
              <a:t>Problem</a:t>
            </a:r>
            <a:r>
              <a:rPr b="1" dirty="0" sz="3200" lang="en-US" u="sng" smtClean="0">
                <a:solidFill>
                  <a:schemeClr val="accent4">
                    <a:lumMod val="40000"/>
                    <a:lumOff val="60000"/>
                  </a:schemeClr>
                </a:solidFill>
              </a:rPr>
              <a:t> </a:t>
            </a:r>
            <a:r>
              <a:rPr b="1" dirty="0" sz="3200" lang="en-US" u="sng" smtClean="0">
                <a:solidFill>
                  <a:schemeClr val="accent4"/>
                </a:solidFill>
              </a:rPr>
              <a:t>Statement</a:t>
            </a:r>
            <a:r>
              <a:rPr b="1" dirty="0" sz="3200" lang="en-US" u="sng" smtClean="0">
                <a:solidFill>
                  <a:schemeClr val="accent4">
                    <a:lumMod val="40000"/>
                    <a:lumOff val="60000"/>
                  </a:schemeClr>
                </a:solidFill>
              </a:rPr>
              <a:t>: </a:t>
            </a:r>
            <a:endParaRPr b="1" dirty="0" sz="3200" lang="en-US" u="sng" smtClean="0">
              <a:solidFill>
                <a:schemeClr val="accent4">
                  <a:lumMod val="40000"/>
                  <a:lumOff val="60000"/>
                </a:schemeClr>
              </a:solidFill>
            </a:endParaRPr>
          </a:p>
          <a:p>
            <a:pPr algn="just">
              <a:buNone/>
            </a:pPr>
            <a:r>
              <a:rPr dirty="0" sz="2400" lang="en-US" smtClean="0"/>
              <a:t>	</a:t>
            </a:r>
            <a:r>
              <a:rPr dirty="0" sz="2400" lang="en-US" smtClean="0"/>
              <a:t>The </a:t>
            </a:r>
            <a:r>
              <a:rPr dirty="0" sz="2400" lang="en-US" smtClean="0"/>
              <a:t>task at hand is to create a machine learning model that can predict the market price of residential properties with a high degree of accuracy. To achieve this, we need to address the following key challenges:</a:t>
            </a:r>
            <a:endParaRPr dirty="0" sz="24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9" name="Content Placeholder 2"/>
          <p:cNvSpPr>
            <a:spLocks noGrp="1"/>
          </p:cNvSpPr>
          <p:nvPr>
            <p:ph idx="1"/>
          </p:nvPr>
        </p:nvSpPr>
        <p:spPr>
          <a:xfrm>
            <a:off x="457200" y="475797"/>
            <a:ext cx="11310257" cy="5929766"/>
          </a:xfrm>
        </p:spPr>
        <p:txBody>
          <a:bodyPr anchor="t" bIns="45720" lIns="91440" rIns="91440" rtlCol="0" tIns="45720" vert="horz">
            <a:normAutofit/>
          </a:bodyPr>
          <a:p>
            <a:pPr indent="0" marL="0">
              <a:buNone/>
            </a:pPr>
            <a:r>
              <a:rPr sz="2000" lang="en-US">
                <a:solidFill>
                  <a:schemeClr val="accent4"/>
                </a:solidFill>
              </a:rPr>
              <a:t># Evaluate model performance</a:t>
            </a:r>
            <a:endParaRPr sz="2000" lang="en-US">
              <a:solidFill>
                <a:schemeClr val="accent4"/>
              </a:solidFill>
              <a:cs typeface="Calibri"/>
            </a:endParaRPr>
          </a:p>
          <a:p>
            <a:pPr indent="0" marL="0">
              <a:buNone/>
            </a:pPr>
            <a:r>
              <a:rPr sz="2000" lang="en-US"/>
              <a:t>def </a:t>
            </a:r>
            <a:r>
              <a:rPr sz="2000" lang="en-US" err="1"/>
              <a:t>evaluate_model</a:t>
            </a:r>
            <a:r>
              <a:rPr sz="2000" lang="en-US"/>
              <a:t>(predictions, </a:t>
            </a:r>
            <a:r>
              <a:rPr sz="2000" lang="en-US" err="1"/>
              <a:t>model_name</a:t>
            </a:r>
            <a:r>
              <a:rPr sz="2000" lang="en-US"/>
              <a:t>):</a:t>
            </a:r>
            <a:endParaRPr sz="2000" lang="en-US">
              <a:cs typeface="Calibri" panose="020F0502020204030204"/>
            </a:endParaRPr>
          </a:p>
          <a:p>
            <a:pPr indent="0" marL="0">
              <a:buNone/>
            </a:pPr>
            <a:r>
              <a:rPr sz="2000" lang="en-US"/>
              <a:t>P a g e|48mse = </a:t>
            </a:r>
            <a:r>
              <a:rPr sz="2000" lang="en-US" err="1"/>
              <a:t>mean_squared_error</a:t>
            </a:r>
            <a:r>
              <a:rPr sz="2000" lang="en-US"/>
              <a:t>(</a:t>
            </a:r>
            <a:r>
              <a:rPr sz="2000" lang="en-US" err="1"/>
              <a:t>y_test</a:t>
            </a:r>
            <a:r>
              <a:rPr sz="2000" lang="en-US"/>
              <a:t>, predictions)</a:t>
            </a:r>
            <a:endParaRPr sz="2000" lang="en-US">
              <a:cs typeface="Calibri" panose="020F0502020204030204"/>
            </a:endParaRPr>
          </a:p>
          <a:p>
            <a:pPr indent="0" marL="0">
              <a:buNone/>
            </a:pPr>
            <a:r>
              <a:rPr sz="2000" lang="en-US"/>
              <a:t>r2 = r2_score(</a:t>
            </a:r>
            <a:r>
              <a:rPr sz="2000" lang="en-US" err="1"/>
              <a:t>y_test</a:t>
            </a:r>
            <a:r>
              <a:rPr sz="2000" lang="en-US"/>
              <a:t>, predictions)</a:t>
            </a:r>
            <a:endParaRPr sz="2000" lang="en-US">
              <a:cs typeface="Calibri" panose="020F0502020204030204"/>
            </a:endParaRPr>
          </a:p>
          <a:p>
            <a:pPr indent="0" marL="0">
              <a:buNone/>
            </a:pPr>
            <a:r>
              <a:rPr sz="2000" lang="en-US"/>
              <a:t>print(f"{</a:t>
            </a:r>
            <a:r>
              <a:rPr sz="2000" lang="en-US" err="1"/>
              <a:t>model_name</a:t>
            </a:r>
            <a:r>
              <a:rPr sz="2000" lang="en-US"/>
              <a:t>} Model Evaluation:")</a:t>
            </a:r>
            <a:endParaRPr sz="2000" lang="en-US">
              <a:cs typeface="Calibri" panose="020F0502020204030204"/>
            </a:endParaRPr>
          </a:p>
          <a:p>
            <a:pPr indent="0" marL="0">
              <a:buNone/>
            </a:pPr>
            <a:r>
              <a:rPr sz="2000" lang="en-US"/>
              <a:t>print(</a:t>
            </a:r>
            <a:r>
              <a:rPr sz="2000" lang="en-US" err="1"/>
              <a:t>f"Mean</a:t>
            </a:r>
            <a:r>
              <a:rPr sz="2000" lang="en-US"/>
              <a:t> Squared Error (MSE): {</a:t>
            </a:r>
            <a:r>
              <a:rPr sz="2000" lang="en-US" err="1"/>
              <a:t>mse</a:t>
            </a:r>
            <a:r>
              <a:rPr sz="2000" lang="en-US"/>
              <a:t>}")</a:t>
            </a:r>
            <a:endParaRPr sz="2000" lang="en-US">
              <a:cs typeface="Calibri" panose="020F0502020204030204"/>
            </a:endParaRPr>
          </a:p>
          <a:p>
            <a:pPr indent="0" marL="0">
              <a:buNone/>
            </a:pPr>
            <a:r>
              <a:rPr sz="2000" lang="en-US"/>
              <a:t>print(</a:t>
            </a:r>
            <a:r>
              <a:rPr sz="2000" lang="en-US" err="1"/>
              <a:t>f"R</a:t>
            </a:r>
            <a:r>
              <a:rPr sz="2000" lang="en-US"/>
              <a:t>-squared (R2) Score: {r2}\n")</a:t>
            </a:r>
          </a:p>
          <a:p>
            <a:pPr>
              <a:buNone/>
            </a:pPr>
            <a:r>
              <a:rPr sz="2000" lang="en-US">
                <a:solidFill>
                  <a:schemeClr val="accent4"/>
                </a:solidFill>
                <a:ea typeface="+mn-lt"/>
                <a:cs typeface="+mn-lt"/>
              </a:rPr>
              <a:t># Performance Measure</a:t>
            </a:r>
            <a:endParaRPr lang="en-US">
              <a:solidFill>
                <a:schemeClr val="accent4"/>
              </a:solidFill>
            </a:endParaRPr>
          </a:p>
          <a:p>
            <a:pPr>
              <a:buNone/>
            </a:pPr>
            <a:r>
              <a:rPr dirty="0" sz="2000" lang="en-US" err="1">
                <a:ea typeface="+mn-lt"/>
                <a:cs typeface="+mn-lt"/>
              </a:rPr>
              <a:t>elr_mse</a:t>
            </a:r>
            <a:r>
              <a:rPr dirty="0" sz="2000" lang="en-US">
                <a:ea typeface="+mn-lt"/>
                <a:cs typeface="+mn-lt"/>
              </a:rPr>
              <a:t> = </a:t>
            </a:r>
            <a:r>
              <a:rPr dirty="0" sz="2000" lang="en-US" err="1">
                <a:ea typeface="+mn-lt"/>
                <a:cs typeface="+mn-lt"/>
              </a:rPr>
              <a:t>mean_squared_error</a:t>
            </a:r>
            <a:r>
              <a:rPr dirty="0" sz="2000" lang="en-US">
                <a:ea typeface="+mn-lt"/>
                <a:cs typeface="+mn-lt"/>
              </a:rPr>
              <a:t>(</a:t>
            </a:r>
            <a:r>
              <a:rPr dirty="0" sz="2000" lang="en-US" err="1">
                <a:ea typeface="+mn-lt"/>
                <a:cs typeface="+mn-lt"/>
              </a:rPr>
              <a:t>y_test</a:t>
            </a:r>
            <a:r>
              <a:rPr dirty="0" sz="2000" lang="en-US">
                <a:ea typeface="+mn-lt"/>
                <a:cs typeface="+mn-lt"/>
              </a:rPr>
              <a:t>, pred)</a:t>
            </a:r>
            <a:endParaRPr dirty="0" lang="en-US"/>
          </a:p>
          <a:p>
            <a:pPr>
              <a:buNone/>
            </a:pPr>
            <a:r>
              <a:rPr dirty="0" sz="2000" lang="en-US" err="1">
                <a:ea typeface="+mn-lt"/>
                <a:cs typeface="+mn-lt"/>
              </a:rPr>
              <a:t>elr_rmse</a:t>
            </a:r>
            <a:r>
              <a:rPr dirty="0" sz="2000" lang="en-US">
                <a:ea typeface="+mn-lt"/>
                <a:cs typeface="+mn-lt"/>
              </a:rPr>
              <a:t> = </a:t>
            </a:r>
            <a:r>
              <a:rPr dirty="0" sz="2000" lang="en-US" err="1">
                <a:ea typeface="+mn-lt"/>
                <a:cs typeface="+mn-lt"/>
              </a:rPr>
              <a:t>np.sqrt</a:t>
            </a:r>
            <a:r>
              <a:rPr dirty="0" sz="2000" lang="en-US">
                <a:ea typeface="+mn-lt"/>
                <a:cs typeface="+mn-lt"/>
              </a:rPr>
              <a:t>(</a:t>
            </a:r>
            <a:r>
              <a:rPr dirty="0" sz="2000" lang="en-US" err="1">
                <a:ea typeface="+mn-lt"/>
                <a:cs typeface="+mn-lt"/>
              </a:rPr>
              <a:t>lr_mse</a:t>
            </a:r>
            <a:r>
              <a:rPr dirty="0" sz="2000" lang="en-US">
                <a:ea typeface="+mn-lt"/>
                <a:cs typeface="+mn-lt"/>
              </a:rPr>
              <a:t>)</a:t>
            </a:r>
            <a:endParaRPr dirty="0" lang="en-US"/>
          </a:p>
          <a:p>
            <a:pPr>
              <a:buNone/>
            </a:pPr>
            <a:r>
              <a:rPr dirty="0" sz="2000" lang="en-US">
                <a:ea typeface="+mn-lt"/>
                <a:cs typeface="+mn-lt"/>
              </a:rPr>
              <a:t>elr_r2 = r2_score(</a:t>
            </a:r>
            <a:r>
              <a:rPr dirty="0" sz="2000" lang="en-US" err="1">
                <a:ea typeface="+mn-lt"/>
                <a:cs typeface="+mn-lt"/>
              </a:rPr>
              <a:t>y_test</a:t>
            </a:r>
            <a:r>
              <a:rPr dirty="0" sz="2000" lang="en-US">
                <a:ea typeface="+mn-lt"/>
                <a:cs typeface="+mn-lt"/>
              </a:rPr>
              <a:t>, pred)</a:t>
            </a:r>
            <a:endParaRPr dirty="0" lang="en-US"/>
          </a:p>
          <a:p>
            <a:pPr>
              <a:buNone/>
            </a:pPr>
            <a:r>
              <a:rPr dirty="0" sz="2000" lang="en-US">
                <a:solidFill>
                  <a:schemeClr val="accent4"/>
                </a:solidFill>
                <a:ea typeface="+mn-lt"/>
                <a:cs typeface="+mn-lt"/>
              </a:rPr>
              <a:t># Show Measures</a:t>
            </a:r>
            <a:endParaRPr dirty="0" lang="en-US">
              <a:solidFill>
                <a:schemeClr val="accent4"/>
              </a:solidFill>
            </a:endParaRPr>
          </a:p>
          <a:p>
            <a:pPr>
              <a:buNone/>
            </a:pPr>
            <a:r>
              <a:rPr dirty="0" sz="2000" lang="en-US">
                <a:ea typeface="+mn-lt"/>
                <a:cs typeface="+mn-lt"/>
              </a:rPr>
              <a:t>result = '''</a:t>
            </a:r>
            <a:endParaRPr dirty="0" lang="en-US"/>
          </a:p>
          <a:p>
            <a:pPr>
              <a:buNone/>
            </a:pPr>
            <a:r>
              <a:rPr dirty="0" sz="2000" lang="en-US">
                <a:ea typeface="+mn-lt"/>
                <a:cs typeface="+mn-lt"/>
              </a:rPr>
              <a:t>MSE : {}</a:t>
            </a:r>
            <a:endParaRPr dirty="0" lang="en-US"/>
          </a:p>
          <a:p>
            <a:pPr>
              <a:buNone/>
            </a:pPr>
            <a:r>
              <a:rPr dirty="0" sz="2000" lang="en-US">
                <a:ea typeface="+mn-lt"/>
                <a:cs typeface="+mn-lt"/>
              </a:rPr>
              <a:t>RMSE : {}</a:t>
            </a:r>
            <a:endParaRPr dirty="0" lang="en-US"/>
          </a:p>
          <a:p>
            <a:pPr>
              <a:buNone/>
            </a:pPr>
            <a:r>
              <a:rPr dirty="0" sz="2000" lang="en-US">
                <a:ea typeface="+mn-lt"/>
                <a:cs typeface="+mn-lt"/>
              </a:rPr>
              <a:t>R^2 : {}</a:t>
            </a:r>
            <a:endParaRPr dirty="0" lang="en-US"/>
          </a:p>
          <a:p>
            <a:pPr>
              <a:buNone/>
            </a:pPr>
            <a:r>
              <a:rPr dirty="0" sz="2000" lang="en-US">
                <a:ea typeface="+mn-lt"/>
                <a:cs typeface="+mn-lt"/>
              </a:rPr>
              <a:t>'''.format(</a:t>
            </a:r>
            <a:r>
              <a:rPr dirty="0" sz="2000" lang="en-US" err="1">
                <a:ea typeface="+mn-lt"/>
                <a:cs typeface="+mn-lt"/>
              </a:rPr>
              <a:t>lr_mse</a:t>
            </a:r>
            <a:r>
              <a:rPr dirty="0" sz="2000" lang="en-US">
                <a:ea typeface="+mn-lt"/>
                <a:cs typeface="+mn-lt"/>
              </a:rPr>
              <a:t>, </a:t>
            </a:r>
            <a:r>
              <a:rPr dirty="0" sz="2000" lang="en-US" err="1">
                <a:ea typeface="+mn-lt"/>
                <a:cs typeface="+mn-lt"/>
              </a:rPr>
              <a:t>lr_rmse</a:t>
            </a:r>
            <a:r>
              <a:rPr dirty="0" sz="2000" lang="en-US">
                <a:ea typeface="+mn-lt"/>
                <a:cs typeface="+mn-lt"/>
              </a:rPr>
              <a:t>, lr_r2)</a:t>
            </a:r>
            <a:endParaRPr dirty="0" lang="en-US"/>
          </a:p>
          <a:p>
            <a:pPr indent="0" marL="0">
              <a:buNone/>
            </a:pPr>
            <a:r>
              <a:rPr dirty="0" sz="2000" lang="en-US">
                <a:ea typeface="+mn-lt"/>
                <a:cs typeface="+mn-lt"/>
              </a:rPr>
              <a:t>print(result)</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Content Placeholder 2"/>
          <p:cNvSpPr>
            <a:spLocks noGrp="1"/>
          </p:cNvSpPr>
          <p:nvPr>
            <p:ph idx="1"/>
          </p:nvPr>
        </p:nvSpPr>
        <p:spPr>
          <a:xfrm>
            <a:off x="533400" y="508454"/>
            <a:ext cx="11038114" cy="5951537"/>
          </a:xfrm>
        </p:spPr>
        <p:txBody>
          <a:bodyPr anchor="t" bIns="45720" lIns="91440" rIns="91440" rtlCol="0" tIns="45720" vert="horz">
            <a:normAutofit/>
          </a:bodyPr>
          <a:p>
            <a:pPr indent="0" marL="0">
              <a:buNone/>
            </a:pPr>
            <a:r>
              <a:rPr sz="2000" lang="en-US">
                <a:solidFill>
                  <a:schemeClr val="accent4"/>
                </a:solidFill>
                <a:ea typeface="+mn-lt"/>
                <a:cs typeface="+mn-lt"/>
              </a:rPr>
              <a:t># Model Comparision</a:t>
            </a:r>
            <a:endParaRPr sz="2000" lang="en-US">
              <a:solidFill>
                <a:schemeClr val="accent4"/>
              </a:solidFill>
              <a:cs typeface="Calibri" panose="020F0502020204030204"/>
            </a:endParaRPr>
          </a:p>
          <a:p>
            <a:pPr indent="0" marL="0">
              <a:buNone/>
            </a:pPr>
            <a:r>
              <a:rPr sz="2000" lang="en-US">
                <a:ea typeface="+mn-lt"/>
                <a:cs typeface="+mn-lt"/>
              </a:rPr>
              <a:t>P a g e|49names.append("elr")</a:t>
            </a:r>
            <a:endParaRPr sz="2000" lang="en-US">
              <a:cs typeface="Calibri" panose="020F0502020204030204"/>
            </a:endParaRPr>
          </a:p>
          <a:p>
            <a:pPr indent="0" marL="0">
              <a:buNone/>
            </a:pPr>
            <a:r>
              <a:rPr sz="2000" lang="en-US" err="1">
                <a:ea typeface="+mn-lt"/>
                <a:cs typeface="+mn-lt"/>
              </a:rPr>
              <a:t>mses.append</a:t>
            </a:r>
            <a:r>
              <a:rPr sz="2000" lang="en-US">
                <a:ea typeface="+mn-lt"/>
                <a:cs typeface="+mn-lt"/>
              </a:rPr>
              <a:t>(</a:t>
            </a:r>
            <a:r>
              <a:rPr sz="2000" lang="en-US" err="1">
                <a:ea typeface="+mn-lt"/>
                <a:cs typeface="+mn-lt"/>
              </a:rPr>
              <a:t>elr_mse</a:t>
            </a:r>
            <a:r>
              <a:rPr sz="2000" lang="en-US">
                <a:ea typeface="+mn-lt"/>
                <a:cs typeface="+mn-lt"/>
              </a:rPr>
              <a:t>)</a:t>
            </a:r>
            <a:endParaRPr sz="2000" lang="en-US">
              <a:cs typeface="Calibri" panose="020F0502020204030204"/>
            </a:endParaRPr>
          </a:p>
          <a:p>
            <a:pPr indent="0" marL="0">
              <a:buNone/>
            </a:pPr>
            <a:r>
              <a:rPr sz="2000" lang="en-US" err="1">
                <a:ea typeface="+mn-lt"/>
                <a:cs typeface="+mn-lt"/>
              </a:rPr>
              <a:t>rmses.append</a:t>
            </a:r>
            <a:r>
              <a:rPr sz="2000" lang="en-US">
                <a:ea typeface="+mn-lt"/>
                <a:cs typeface="+mn-lt"/>
              </a:rPr>
              <a:t>(</a:t>
            </a:r>
            <a:r>
              <a:rPr sz="2000" lang="en-US" err="1">
                <a:ea typeface="+mn-lt"/>
                <a:cs typeface="+mn-lt"/>
              </a:rPr>
              <a:t>elr_rmse</a:t>
            </a:r>
            <a:r>
              <a:rPr sz="2000" lang="en-US">
                <a:ea typeface="+mn-lt"/>
                <a:cs typeface="+mn-lt"/>
              </a:rPr>
              <a:t>)</a:t>
            </a:r>
            <a:endParaRPr sz="2000" lang="en-US">
              <a:cs typeface="Calibri" panose="020F0502020204030204"/>
            </a:endParaRPr>
          </a:p>
          <a:p>
            <a:pPr indent="0" marL="0">
              <a:buNone/>
            </a:pPr>
            <a:r>
              <a:rPr sz="2000" lang="en-US">
                <a:ea typeface="+mn-lt"/>
                <a:cs typeface="+mn-lt"/>
              </a:rPr>
              <a:t>r2s.append(elr_r2)</a:t>
            </a:r>
            <a:endParaRPr sz="2000" lang="en-US">
              <a:cs typeface="Calibri" panose="020F0502020204030204"/>
            </a:endParaRPr>
          </a:p>
          <a:p>
            <a:pPr indent="0" marL="0">
              <a:buNone/>
            </a:pPr>
            <a:r>
              <a:rPr sz="2000" lang="en-US" err="1">
                <a:ea typeface="+mn-lt"/>
                <a:cs typeface="+mn-lt"/>
              </a:rPr>
              <a:t>evaluate_model</a:t>
            </a:r>
            <a:r>
              <a:rPr sz="2000" lang="en-US">
                <a:ea typeface="+mn-lt"/>
                <a:cs typeface="+mn-lt"/>
              </a:rPr>
              <a:t>(</a:t>
            </a:r>
            <a:r>
              <a:rPr sz="2000" lang="en-US" err="1">
                <a:ea typeface="+mn-lt"/>
                <a:cs typeface="+mn-lt"/>
              </a:rPr>
              <a:t>linear_reg_predictions</a:t>
            </a:r>
            <a:r>
              <a:rPr sz="2000" lang="en-US">
                <a:ea typeface="+mn-lt"/>
                <a:cs typeface="+mn-lt"/>
              </a:rPr>
              <a:t>, "Linear Regression")</a:t>
            </a:r>
            <a:endParaRPr sz="2000" lang="en-US">
              <a:cs typeface="Calibri" panose="020F0502020204030204"/>
            </a:endParaRPr>
          </a:p>
          <a:p>
            <a:pPr indent="0" marL="0">
              <a:buNone/>
            </a:pPr>
            <a:r>
              <a:rPr sz="2000" lang="en-US" err="1">
                <a:ea typeface="+mn-lt"/>
                <a:cs typeface="+mn-lt"/>
              </a:rPr>
              <a:t>evaluate_model</a:t>
            </a:r>
            <a:r>
              <a:rPr sz="2000" lang="en-US">
                <a:ea typeface="+mn-lt"/>
                <a:cs typeface="+mn-lt"/>
              </a:rPr>
              <a:t>(</a:t>
            </a:r>
            <a:r>
              <a:rPr sz="2000" lang="en-US" err="1">
                <a:ea typeface="+mn-lt"/>
                <a:cs typeface="+mn-lt"/>
              </a:rPr>
              <a:t>random_forest_predictions</a:t>
            </a:r>
            <a:r>
              <a:rPr sz="2000" lang="en-US">
                <a:ea typeface="+mn-lt"/>
                <a:cs typeface="+mn-lt"/>
              </a:rPr>
              <a:t>, "Random Forest Regressor")</a:t>
            </a:r>
          </a:p>
          <a:p>
            <a:pPr>
              <a:buNone/>
            </a:pPr>
            <a:r>
              <a:rPr b="1" sz="2000" lang="en-US">
                <a:solidFill>
                  <a:schemeClr val="accent4"/>
                </a:solidFill>
                <a:ea typeface="+mn-lt"/>
                <a:cs typeface="+mn-lt"/>
              </a:rPr>
              <a:t>OUTPUT:</a:t>
            </a:r>
            <a:endParaRPr b="1" lang="en-US">
              <a:solidFill>
                <a:schemeClr val="accent4"/>
              </a:solidFill>
            </a:endParaRPr>
          </a:p>
          <a:p>
            <a:pPr>
              <a:buNone/>
            </a:pPr>
            <a:r>
              <a:rPr dirty="0" sz="2000" lang="en-US">
                <a:ea typeface="+mn-lt"/>
                <a:cs typeface="+mn-lt"/>
              </a:rPr>
              <a:t>Linear Regression Model Evaluation:</a:t>
            </a:r>
            <a:endParaRPr dirty="0" lang="en-US"/>
          </a:p>
          <a:p>
            <a:pPr>
              <a:buNone/>
            </a:pPr>
            <a:r>
              <a:rPr dirty="0" sz="2000" lang="en-US">
                <a:ea typeface="+mn-lt"/>
                <a:cs typeface="+mn-lt"/>
              </a:rPr>
              <a:t>Mean Squared Error (MSE): 10089009300.893988</a:t>
            </a:r>
            <a:endParaRPr dirty="0" lang="en-US"/>
          </a:p>
          <a:p>
            <a:pPr>
              <a:buNone/>
            </a:pPr>
            <a:r>
              <a:rPr dirty="0" sz="2000" lang="en-US">
                <a:ea typeface="+mn-lt"/>
                <a:cs typeface="+mn-lt"/>
              </a:rPr>
              <a:t>R-squared (R2) Score: 0.9179971706834331</a:t>
            </a:r>
            <a:endParaRPr dirty="0" lang="en-US"/>
          </a:p>
          <a:p>
            <a:pPr>
              <a:buNone/>
            </a:pPr>
            <a:r>
              <a:rPr dirty="0" sz="2000" lang="en-US">
                <a:ea typeface="+mn-lt"/>
                <a:cs typeface="+mn-lt"/>
              </a:rPr>
              <a:t>Random Forest Regressor Model Evaluation:</a:t>
            </a:r>
            <a:endParaRPr dirty="0" lang="en-US"/>
          </a:p>
          <a:p>
            <a:pPr>
              <a:buNone/>
            </a:pPr>
            <a:r>
              <a:rPr dirty="0" sz="2000" lang="en-US">
                <a:ea typeface="+mn-lt"/>
                <a:cs typeface="+mn-lt"/>
              </a:rPr>
              <a:t>Mean Squared Error (MSE): 14463028828.265167</a:t>
            </a:r>
            <a:endParaRPr dirty="0" lang="en-US"/>
          </a:p>
          <a:p>
            <a:pPr>
              <a:buNone/>
            </a:pPr>
            <a:r>
              <a:rPr dirty="0" sz="2000" lang="en-US">
                <a:ea typeface="+mn-lt"/>
                <a:cs typeface="+mn-lt"/>
              </a:rPr>
              <a:t>R-squared (R2) Score: 0.8824454166872736</a:t>
            </a:r>
            <a:endParaRPr dirty="0" lang="en-US"/>
          </a:p>
          <a:p>
            <a:pPr>
              <a:buNone/>
            </a:pPr>
            <a:r>
              <a:rPr dirty="0" sz="2000" lang="en-US">
                <a:ea typeface="+mn-lt"/>
                <a:cs typeface="+mn-lt"/>
              </a:rPr>
              <a:t>MSE : 10141766848.330585</a:t>
            </a:r>
            <a:endParaRPr dirty="0" lang="en-US"/>
          </a:p>
          <a:p>
            <a:pPr>
              <a:buNone/>
            </a:pPr>
            <a:r>
              <a:rPr dirty="0" sz="2000" lang="en-US">
                <a:ea typeface="+mn-lt"/>
                <a:cs typeface="+mn-lt"/>
              </a:rPr>
              <a:t>RMSE : 100706.33966305491</a:t>
            </a:r>
            <a:endParaRPr dirty="0" lang="en-US"/>
          </a:p>
          <a:p>
            <a:pPr indent="0" marL="0">
              <a:buNone/>
            </a:pPr>
            <a:r>
              <a:rPr dirty="0" sz="2000" lang="en-US">
                <a:ea typeface="+mn-lt"/>
                <a:cs typeface="+mn-lt"/>
              </a:rPr>
              <a:t>R^2 : 0.913302484308253</a:t>
            </a: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1" name="Content Placeholder 2"/>
          <p:cNvSpPr>
            <a:spLocks noGrp="1"/>
          </p:cNvSpPr>
          <p:nvPr>
            <p:ph idx="1"/>
          </p:nvPr>
        </p:nvSpPr>
        <p:spPr>
          <a:xfrm>
            <a:off x="576943" y="562883"/>
            <a:ext cx="11081657" cy="5842680"/>
          </a:xfrm>
        </p:spPr>
        <p:txBody>
          <a:bodyPr anchor="t" bIns="45720" lIns="91440" rIns="91440" rtlCol="0" tIns="45720" vert="horz">
            <a:normAutofit/>
          </a:bodyPr>
          <a:p>
            <a:pPr indent="0" marL="0">
              <a:buNone/>
            </a:pPr>
            <a:r>
              <a:rPr b="1" dirty="0" sz="2400" lang="en-US">
                <a:ea typeface="+mn-lt"/>
                <a:cs typeface="+mn-lt"/>
              </a:rPr>
              <a:t>6. Hyperparameter Tuning:</a:t>
            </a:r>
            <a:endParaRPr b="1" dirty="0" sz="2400" lang="en-US">
              <a:cs typeface="Calibri" panose="020F0502020204030204"/>
            </a:endParaRPr>
          </a:p>
          <a:p>
            <a:r>
              <a:rPr dirty="0" sz="2400" lang="en-US">
                <a:ea typeface="+mn-lt"/>
                <a:cs typeface="+mn-lt"/>
              </a:rPr>
              <a:t>Optimize the model's hyperparameters to improve its performance. Depending on the model, you can use techniques like grid search or random search.</a:t>
            </a:r>
            <a:endParaRPr dirty="0" sz="2400" lang="en-US">
              <a:cs typeface="Calibri" panose="020F0502020204030204"/>
            </a:endParaRPr>
          </a:p>
          <a:p>
            <a:pPr indent="0" marL="0">
              <a:buNone/>
            </a:pPr>
            <a:r>
              <a:rPr b="1" dirty="0" sz="2400" lang="en-US">
                <a:ea typeface="+mn-lt"/>
                <a:cs typeface="+mn-lt"/>
              </a:rPr>
              <a:t>7. Cross-Validation</a:t>
            </a:r>
            <a:r>
              <a:rPr dirty="0" sz="2400" lang="en-US">
                <a:ea typeface="+mn-lt"/>
                <a:cs typeface="+mn-lt"/>
              </a:rPr>
              <a:t>:</a:t>
            </a:r>
            <a:endParaRPr dirty="0" sz="2400" lang="en-US">
              <a:cs typeface="Calibri" panose="020F0502020204030204"/>
            </a:endParaRPr>
          </a:p>
          <a:p>
            <a:r>
              <a:rPr dirty="0" sz="2400" lang="en-US">
                <a:ea typeface="+mn-lt"/>
                <a:cs typeface="+mn-lt"/>
              </a:rPr>
              <a:t>Implement cross-validation to ensure that your model's performance is consistent across different subsets of your data. </a:t>
            </a:r>
            <a:r>
              <a:rPr sz="2400" lang="en-US">
                <a:ea typeface="+mn-lt"/>
                <a:cs typeface="+mn-lt"/>
              </a:rPr>
              <a:t>This helps</a:t>
            </a:r>
            <a:r>
              <a:rPr dirty="0" sz="2400" lang="en-US">
                <a:ea typeface="+mn-lt"/>
                <a:cs typeface="+mn-lt"/>
              </a:rPr>
              <a:t> prevent overfitting.</a:t>
            </a:r>
            <a:endParaRPr dirty="0" sz="2400" lang="en-US">
              <a:cs typeface="Calibri" panose="020F0502020204030204"/>
            </a:endParaRPr>
          </a:p>
          <a:p>
            <a:pPr indent="0" marL="0">
              <a:buNone/>
            </a:pPr>
            <a:r>
              <a:rPr b="1" dirty="0" sz="2400" lang="en-US">
                <a:ea typeface="+mn-lt"/>
                <a:cs typeface="+mn-lt"/>
              </a:rPr>
              <a:t>8. Regularization:</a:t>
            </a:r>
            <a:endParaRPr b="1" dirty="0" sz="2400" lang="en-US">
              <a:cs typeface="Calibri" panose="020F0502020204030204"/>
            </a:endParaRPr>
          </a:p>
          <a:p>
            <a:r>
              <a:rPr dirty="0" sz="2400" lang="en-US">
                <a:ea typeface="+mn-lt"/>
                <a:cs typeface="+mn-lt"/>
              </a:rPr>
              <a:t>Apply regularization techniques like L1 (Lasso) or L2 (Ridge)if needed to prevent overfitting and improve model generalization.</a:t>
            </a:r>
          </a:p>
          <a:p>
            <a:pPr indent="0" marL="0">
              <a:buNone/>
            </a:pPr>
            <a:r>
              <a:rPr b="1" dirty="0" sz="2400" lang="en-US">
                <a:ea typeface="+mn-lt"/>
                <a:cs typeface="+mn-lt"/>
              </a:rPr>
              <a:t>Feature Selection:</a:t>
            </a:r>
            <a:endParaRPr b="1" dirty="0" sz="2400" lang="en-US">
              <a:cs typeface="Calibri" panose="020F0502020204030204"/>
            </a:endParaRPr>
          </a:p>
          <a:p>
            <a:r>
              <a:rPr dirty="0" sz="2400" lang="en-US">
                <a:ea typeface="+mn-lt"/>
                <a:cs typeface="+mn-lt"/>
              </a:rPr>
              <a:t>Use feature importance scores from your model or techniques like recursive feature elimination to identify the most important features for predictions.</a:t>
            </a:r>
            <a:endParaRPr dirty="0" lang="en-US"/>
          </a:p>
          <a:p>
            <a:pPr indent="0" marL="0">
              <a:buNone/>
            </a:pPr>
            <a:r>
              <a:rPr b="1" dirty="0" sz="2400" lang="en-US">
                <a:ea typeface="+mn-lt"/>
                <a:cs typeface="+mn-lt"/>
              </a:rPr>
              <a:t>Interpretability:</a:t>
            </a:r>
            <a:endParaRPr lang="en-US">
              <a:cs typeface="Calibri" panose="020F0502020204030204"/>
            </a:endParaRPr>
          </a:p>
          <a:p>
            <a:r>
              <a:rPr dirty="0" sz="2400" lang="en-US">
                <a:ea typeface="+mn-lt"/>
                <a:cs typeface="+mn-lt"/>
              </a:rPr>
              <a:t>Ensure that the model's predictions are interpretable and explainable. Stakeholders may want to understand how each feature impacts the predicted house price.</a:t>
            </a: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2" name="Content Placeholder 2"/>
          <p:cNvSpPr>
            <a:spLocks noGrp="1"/>
          </p:cNvSpPr>
          <p:nvPr>
            <p:ph idx="1"/>
          </p:nvPr>
        </p:nvSpPr>
        <p:spPr>
          <a:xfrm>
            <a:off x="674915" y="530225"/>
            <a:ext cx="10907485" cy="5897109"/>
          </a:xfrm>
        </p:spPr>
        <p:txBody>
          <a:bodyPr anchor="t" bIns="45720" lIns="91440" rIns="91440" rtlCol="0" tIns="45720" vert="horz">
            <a:normAutofit/>
          </a:bodyPr>
          <a:p>
            <a:pPr indent="0" marL="0">
              <a:buNone/>
            </a:pPr>
            <a:r>
              <a:rPr b="1" dirty="0" sz="2400" lang="en-US">
                <a:ea typeface="+mn-lt"/>
                <a:cs typeface="+mn-lt"/>
              </a:rPr>
              <a:t>Deployment:</a:t>
            </a:r>
            <a:endParaRPr b="1" dirty="0" sz="2400" lang="en-US">
              <a:cs typeface="Calibri" panose="020F0502020204030204"/>
            </a:endParaRPr>
          </a:p>
          <a:p>
            <a:r>
              <a:rPr dirty="0" sz="2400" lang="en-US">
                <a:ea typeface="+mn-lt"/>
                <a:cs typeface="+mn-lt"/>
              </a:rPr>
              <a:t>Deploy your trained model in a real-world setting, whether it's through a web application, API, or any other user-friendly interface. Users can input property details, and the model provides price predictions.</a:t>
            </a:r>
            <a:endParaRPr dirty="0" sz="2400" lang="en-US">
              <a:cs typeface="Calibri"/>
            </a:endParaRPr>
          </a:p>
          <a:p>
            <a:pPr indent="0" marL="0">
              <a:buNone/>
            </a:pPr>
            <a:r>
              <a:rPr b="1" dirty="0" sz="2400" lang="en-US">
                <a:ea typeface="+mn-lt"/>
                <a:cs typeface="+mn-lt"/>
              </a:rPr>
              <a:t>Monitoring and Maintenance:</a:t>
            </a:r>
            <a:endParaRPr b="1" dirty="0" sz="2400" lang="en-US">
              <a:cs typeface="Calibri"/>
            </a:endParaRPr>
          </a:p>
          <a:p>
            <a:r>
              <a:rPr dirty="0" sz="2400" lang="en-US">
                <a:ea typeface="+mn-lt"/>
                <a:cs typeface="+mn-lt"/>
              </a:rPr>
              <a:t>Continuously monitor the model's performance and update it </a:t>
            </a:r>
            <a:r>
              <a:rPr sz="2400" lang="en-US">
                <a:ea typeface="+mn-lt"/>
                <a:cs typeface="+mn-lt"/>
              </a:rPr>
              <a:t>as needed</a:t>
            </a:r>
            <a:r>
              <a:rPr dirty="0" sz="2400" lang="en-US">
                <a:ea typeface="+mn-lt"/>
                <a:cs typeface="+mn-lt"/>
              </a:rPr>
              <a:t>. Real estate markets change, so it's essential to retrain the model with new data periodically.</a:t>
            </a:r>
            <a:endParaRPr dirty="0" sz="2400" lang="en-US">
              <a:cs typeface="Calibri"/>
            </a:endParaRPr>
          </a:p>
          <a:p>
            <a:pPr indent="0" marL="0">
              <a:buNone/>
            </a:pPr>
            <a:r>
              <a:rPr b="1" dirty="0" sz="2400" lang="en-US">
                <a:ea typeface="+mn-lt"/>
                <a:cs typeface="+mn-lt"/>
              </a:rPr>
              <a:t>Ethical Considerations:</a:t>
            </a:r>
            <a:endParaRPr b="1" dirty="0" sz="2400" lang="en-US">
              <a:cs typeface="Calibri"/>
            </a:endParaRPr>
          </a:p>
          <a:p>
            <a:r>
              <a:rPr dirty="0" sz="2400" lang="en-US">
                <a:ea typeface="+mn-lt"/>
                <a:cs typeface="+mn-lt"/>
              </a:rPr>
              <a:t>Ensure that your model doesn't introduce or perpetuate biases in pricing. Implement fairness and transparency measures.</a:t>
            </a:r>
          </a:p>
          <a:p>
            <a:pPr indent="0" marL="0">
              <a:buNone/>
            </a:pPr>
            <a:r>
              <a:rPr b="1" dirty="0" sz="2400" lang="en-US">
                <a:ea typeface="+mn-lt"/>
                <a:cs typeface="+mn-lt"/>
              </a:rPr>
              <a:t>Innovation:</a:t>
            </a:r>
            <a:endParaRPr b="1" dirty="0" sz="2400" lang="en-US">
              <a:cs typeface="Calibri"/>
            </a:endParaRPr>
          </a:p>
          <a:p>
            <a:r>
              <a:rPr dirty="0" sz="2400" lang="en-US">
                <a:ea typeface="+mn-lt"/>
                <a:cs typeface="+mn-lt"/>
              </a:rPr>
              <a:t>Explore innovative approaches such as incorporating external data sources (e.g., satellite imagery, IoT data) for better predictions.</a:t>
            </a: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3" name="Content Placeholder 2"/>
          <p:cNvSpPr>
            <a:spLocks noGrp="1"/>
          </p:cNvSpPr>
          <p:nvPr>
            <p:ph idx="1"/>
          </p:nvPr>
        </p:nvSpPr>
        <p:spPr>
          <a:xfrm>
            <a:off x="468086" y="475797"/>
            <a:ext cx="11157856" cy="5897108"/>
          </a:xfrm>
        </p:spPr>
        <p:txBody>
          <a:bodyPr anchor="t" bIns="45720" lIns="91440" rIns="91440" rtlCol="0" tIns="45720" vert="horz">
            <a:normAutofit/>
          </a:bodyPr>
          <a:p>
            <a:pPr indent="0" marL="0">
              <a:buNone/>
            </a:pPr>
            <a:r>
              <a:rPr b="1" dirty="0" sz="2400" lang="en-US">
                <a:ea typeface="+mn-lt"/>
                <a:cs typeface="+mn-lt"/>
              </a:rPr>
              <a:t>ADVANTAGES:</a:t>
            </a:r>
            <a:endParaRPr dirty="0" sz="2400" lang="en-US">
              <a:cs typeface="Calibri" panose="020F0502020204030204"/>
            </a:endParaRPr>
          </a:p>
          <a:p>
            <a:r>
              <a:rPr dirty="0" sz="2400" lang="en-US">
                <a:ea typeface="+mn-lt"/>
                <a:cs typeface="+mn-lt"/>
              </a:rPr>
              <a:t>Predicting house prices using machine learning offers several significant advantages:</a:t>
            </a:r>
            <a:endParaRPr dirty="0" sz="2400" lang="en-US">
              <a:cs typeface="Calibri"/>
            </a:endParaRPr>
          </a:p>
          <a:p>
            <a:pPr indent="0" marL="0">
              <a:buNone/>
            </a:pPr>
            <a:r>
              <a:rPr b="1" dirty="0" sz="2400" lang="en-US">
                <a:cs typeface="Calibri"/>
              </a:rPr>
              <a:t>    1.Accuracy:</a:t>
            </a:r>
          </a:p>
          <a:p>
            <a:r>
              <a:rPr dirty="0" sz="2400" lang="en-US">
                <a:ea typeface="+mn-lt"/>
                <a:cs typeface="+mn-lt"/>
              </a:rPr>
              <a:t>Machine learning models can process and analyze vast amounts of data, including various property and market factors. This results in more accurate house price predictions compared to traditional </a:t>
            </a:r>
            <a:r>
              <a:rPr sz="2400" lang="en-US">
                <a:ea typeface="+mn-lt"/>
                <a:cs typeface="+mn-lt"/>
              </a:rPr>
              <a:t>methods that</a:t>
            </a:r>
            <a:r>
              <a:rPr dirty="0" sz="2400" lang="en-US">
                <a:ea typeface="+mn-lt"/>
                <a:cs typeface="+mn-lt"/>
              </a:rPr>
              <a:t> rely on a limited set of variables.</a:t>
            </a:r>
            <a:endParaRPr dirty="0" sz="2400" lang="en-US">
              <a:cs typeface="Calibri"/>
            </a:endParaRPr>
          </a:p>
          <a:p>
            <a:pPr indent="0" marL="0">
              <a:buNone/>
            </a:pPr>
            <a:r>
              <a:rPr b="1" sz="2400" lang="en-US">
                <a:ea typeface="+mn-lt"/>
                <a:cs typeface="+mn-lt"/>
              </a:rPr>
              <a:t>    2.Complex Data Handling:</a:t>
            </a:r>
            <a:endParaRPr b="1" sz="2400" lang="en-US">
              <a:cs typeface="Calibri"/>
            </a:endParaRPr>
          </a:p>
          <a:p>
            <a:r>
              <a:rPr dirty="0" sz="2400" lang="en-US">
                <a:ea typeface="+mn-lt"/>
                <a:cs typeface="+mn-lt"/>
              </a:rPr>
              <a:t>Machine learning algorithms can handle complex, non-linear relationships in the data. They can recognize patterns and interactions among different features, allowing for a more comprehensive assessment of a property's value.</a:t>
            </a:r>
          </a:p>
          <a:p>
            <a:pPr indent="0" marL="0">
              <a:buNone/>
            </a:pPr>
            <a:r>
              <a:rPr b="1" dirty="0" sz="2400" lang="en-US">
                <a:ea typeface="+mn-lt"/>
                <a:cs typeface="+mn-lt"/>
              </a:rPr>
              <a:t>DISADVANTAGES:</a:t>
            </a:r>
            <a:endParaRPr b="1" dirty="0" sz="2400" lang="en-US">
              <a:cs typeface="Calibri"/>
            </a:endParaRPr>
          </a:p>
          <a:p>
            <a:r>
              <a:rPr sz="2400" lang="en-US">
                <a:ea typeface="+mn-lt"/>
                <a:cs typeface="+mn-lt"/>
              </a:rPr>
              <a:t>While predicting house prices using machine learning offersnumerous advantages, it also comes with several disadvantages andchallenges:</a:t>
            </a:r>
            <a:endParaRPr lang="en-US"/>
          </a:p>
          <a:p>
            <a:pPr indent="0" marL="0">
              <a:buNone/>
            </a:pPr>
            <a:r>
              <a:rPr b="1" dirty="0" sz="2400" lang="en-US">
                <a:ea typeface="+mn-lt"/>
                <a:cs typeface="+mn-lt"/>
              </a:rPr>
              <a:t>   1.Data Quality:</a:t>
            </a:r>
            <a:endParaRPr b="1" dirty="0" lang="en-US">
              <a:cs typeface="Calibri" panose="020F0502020204030204"/>
            </a:endParaRPr>
          </a:p>
          <a:p>
            <a:r>
              <a:rPr dirty="0" sz="2400" lang="en-US">
                <a:ea typeface="+mn-lt"/>
                <a:cs typeface="+mn-lt"/>
              </a:rPr>
              <a:t>Machine learning models heavily rely on data quality. In </a:t>
            </a:r>
            <a:r>
              <a:rPr sz="2400" lang="en-US">
                <a:ea typeface="+mn-lt"/>
                <a:cs typeface="+mn-lt"/>
              </a:rPr>
              <a:t>accurate or</a:t>
            </a:r>
            <a:r>
              <a:rPr dirty="0" sz="2400" lang="en-US">
                <a:ea typeface="+mn-lt"/>
                <a:cs typeface="+mn-lt"/>
              </a:rPr>
              <a:t> incomplete data can lead to unreliable predictions. Ensuring the data used for training and evaluation is of high quality is essential</a:t>
            </a: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4" name="Content Placeholder 2"/>
          <p:cNvSpPr>
            <a:spLocks noGrp="1"/>
          </p:cNvSpPr>
          <p:nvPr>
            <p:ph idx="1"/>
          </p:nvPr>
        </p:nvSpPr>
        <p:spPr>
          <a:xfrm>
            <a:off x="533400" y="551997"/>
            <a:ext cx="11146971" cy="5907994"/>
          </a:xfrm>
        </p:spPr>
        <p:txBody>
          <a:bodyPr anchor="t" bIns="45720" lIns="91440" rIns="91440" rtlCol="0" tIns="45720" vert="horz">
            <a:normAutofit/>
          </a:bodyPr>
          <a:p>
            <a:pPr indent="0" marL="0">
              <a:buNone/>
            </a:pPr>
            <a:r>
              <a:rPr b="1" dirty="0" sz="2400" lang="en-US">
                <a:ea typeface="+mn-lt"/>
                <a:cs typeface="+mn-lt"/>
              </a:rPr>
              <a:t>BENEFITS:</a:t>
            </a:r>
            <a:endParaRPr b="1" dirty="0" sz="2400" lang="en-US">
              <a:cs typeface="Calibri" panose="020F0502020204030204"/>
            </a:endParaRPr>
          </a:p>
          <a:p>
            <a:r>
              <a:rPr sz="2400" lang="en-US">
                <a:ea typeface="+mn-lt"/>
                <a:cs typeface="+mn-lt"/>
              </a:rPr>
              <a:t>Predicting house prices using machine learning offers a widerange of benefits, which can positively impact various stakeholders inthe real estate industry and beyond. Here are some of the key benefits ofusing machine learning for house price prediction:</a:t>
            </a:r>
            <a:endParaRPr sz="2400" lang="en-US">
              <a:cs typeface="Calibri"/>
            </a:endParaRPr>
          </a:p>
          <a:p>
            <a:pPr indent="0" marL="0">
              <a:buNone/>
            </a:pPr>
            <a:r>
              <a:rPr b="1" dirty="0" sz="2400" lang="en-US">
                <a:ea typeface="+mn-lt"/>
                <a:cs typeface="+mn-lt"/>
              </a:rPr>
              <a:t>   1. Accuracy:</a:t>
            </a:r>
            <a:endParaRPr b="1" dirty="0" sz="2400" lang="en-US">
              <a:cs typeface="Calibri"/>
            </a:endParaRPr>
          </a:p>
          <a:p>
            <a:r>
              <a:rPr dirty="0" sz="2400" lang="en-US">
                <a:ea typeface="+mn-lt"/>
                <a:cs typeface="+mn-lt"/>
              </a:rPr>
              <a:t>Machine learning models can provide more accurate </a:t>
            </a:r>
            <a:r>
              <a:rPr sz="2400" lang="en-US" err="1">
                <a:ea typeface="+mn-lt"/>
                <a:cs typeface="+mn-lt"/>
              </a:rPr>
              <a:t>propertyvaluations</a:t>
            </a:r>
            <a:r>
              <a:rPr dirty="0" sz="2400" lang="en-US">
                <a:ea typeface="+mn-lt"/>
                <a:cs typeface="+mn-lt"/>
              </a:rPr>
              <a:t> by considering a broader set of variables and patterns </a:t>
            </a:r>
            <a:r>
              <a:rPr sz="2400" lang="en-US" err="1">
                <a:ea typeface="+mn-lt"/>
                <a:cs typeface="+mn-lt"/>
              </a:rPr>
              <a:t>withinthe</a:t>
            </a:r>
            <a:r>
              <a:rPr dirty="0" sz="2400" lang="en-US">
                <a:ea typeface="+mn-lt"/>
                <a:cs typeface="+mn-lt"/>
              </a:rPr>
              <a:t> data, leading to more precise price predictions.</a:t>
            </a:r>
            <a:endParaRPr dirty="0" sz="2400" lang="en-US">
              <a:cs typeface="Calibri"/>
            </a:endParaRPr>
          </a:p>
          <a:p>
            <a:pPr indent="0" marL="0">
              <a:buNone/>
            </a:pPr>
            <a:r>
              <a:rPr b="1" dirty="0" sz="2400" lang="en-US">
                <a:ea typeface="+mn-lt"/>
                <a:cs typeface="+mn-lt"/>
              </a:rPr>
              <a:t>   2. Data-Driven Insights:</a:t>
            </a:r>
            <a:endParaRPr b="1" dirty="0" sz="2400" lang="en-US">
              <a:cs typeface="Calibri"/>
            </a:endParaRPr>
          </a:p>
          <a:p>
            <a:r>
              <a:rPr dirty="0" sz="2400" lang="en-US">
                <a:ea typeface="+mn-lt"/>
                <a:cs typeface="+mn-lt"/>
              </a:rPr>
              <a:t>Machine learning models uncover valuable insights into the </a:t>
            </a:r>
            <a:r>
              <a:rPr sz="2400" lang="en-US" err="1">
                <a:ea typeface="+mn-lt"/>
                <a:cs typeface="+mn-lt"/>
              </a:rPr>
              <a:t>realestate</a:t>
            </a:r>
            <a:r>
              <a:rPr dirty="0" sz="2400" lang="en-US">
                <a:ea typeface="+mn-lt"/>
                <a:cs typeface="+mn-lt"/>
              </a:rPr>
              <a:t> market by identifying trends, factors influencing property values,</a:t>
            </a:r>
            <a:endParaRPr dirty="0" sz="2400" lang="en-US">
              <a:cs typeface="Calibri"/>
            </a:endParaRPr>
          </a:p>
          <a:p>
            <a:r>
              <a:rPr dirty="0" sz="2400" lang="en-US">
                <a:ea typeface="+mn-lt"/>
                <a:cs typeface="+mn-lt"/>
              </a:rPr>
              <a:t>and neighborhood characteristics. This information can inform </a:t>
            </a:r>
            <a:r>
              <a:rPr sz="2400" lang="en-US" err="1">
                <a:ea typeface="+mn-lt"/>
                <a:cs typeface="+mn-lt"/>
              </a:rPr>
              <a:t>strategicdecisions</a:t>
            </a:r>
            <a:r>
              <a:rPr dirty="0" sz="2400" lang="en-US">
                <a:ea typeface="+mn-lt"/>
                <a:cs typeface="+mn-lt"/>
              </a:rPr>
              <a:t> for investors, developers, and policymakers.</a:t>
            </a:r>
            <a:endParaRPr dirty="0" sz="2400" lang="en-US">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5" name="Content Placeholder 2"/>
          <p:cNvSpPr>
            <a:spLocks noGrp="1"/>
          </p:cNvSpPr>
          <p:nvPr>
            <p:ph idx="1"/>
          </p:nvPr>
        </p:nvSpPr>
        <p:spPr>
          <a:xfrm>
            <a:off x="609600" y="562883"/>
            <a:ext cx="10994571" cy="5875337"/>
          </a:xfrm>
        </p:spPr>
        <p:txBody>
          <a:bodyPr anchor="t" bIns="45720" lIns="91440" rIns="91440" rtlCol="0" tIns="45720" vert="horz">
            <a:normAutofit lnSpcReduction="10000"/>
          </a:bodyPr>
          <a:p>
            <a:r>
              <a:rPr b="1" dirty="0" sz="2400" lang="en-US" u="sng">
                <a:solidFill>
                  <a:schemeClr val="accent4"/>
                </a:solidFill>
                <a:ea typeface="+mn-lt"/>
                <a:cs typeface="+mn-lt"/>
              </a:rPr>
              <a:t>CONCLUSION:</a:t>
            </a:r>
            <a:endParaRPr b="1" dirty="0" sz="2400" lang="en-US" u="sng">
              <a:solidFill>
                <a:schemeClr val="accent4"/>
              </a:solidFill>
              <a:cs typeface="Calibri"/>
            </a:endParaRPr>
          </a:p>
          <a:p>
            <a:r>
              <a:rPr dirty="0" sz="2400" lang="en-US">
                <a:ea typeface="+mn-lt"/>
                <a:cs typeface="+mn-lt"/>
              </a:rPr>
              <a:t>Predicting house prices using machine learning is a transformative and promising approach that has the potential to revolutionize the real</a:t>
            </a:r>
            <a:endParaRPr dirty="0" sz="2400" lang="en-US">
              <a:cs typeface="Calibri"/>
            </a:endParaRPr>
          </a:p>
          <a:p>
            <a:r>
              <a:rPr dirty="0" sz="2400" lang="en-US">
                <a:ea typeface="+mn-lt"/>
                <a:cs typeface="+mn-lt"/>
              </a:rPr>
              <a:t>estate industry. Throughout this exploration, we have uncovered there markable capabilities of machine learning in providing more accurate, data-driven, and nuanced predictions for property values. As we conclude, several key takeaways and implications emerge:</a:t>
            </a:r>
            <a:endParaRPr dirty="0" sz="2400" lang="en-US">
              <a:cs typeface="Calibri"/>
            </a:endParaRPr>
          </a:p>
          <a:p>
            <a:r>
              <a:rPr dirty="0" sz="2400" lang="en-US">
                <a:ea typeface="+mn-lt"/>
                <a:cs typeface="+mn-lt"/>
              </a:rPr>
              <a:t>Improved Accuracy: Machine learning models consider a myriad </a:t>
            </a:r>
            <a:r>
              <a:rPr sz="2400" lang="en-US">
                <a:ea typeface="+mn-lt"/>
                <a:cs typeface="+mn-lt"/>
              </a:rPr>
              <a:t>of variables</a:t>
            </a:r>
            <a:r>
              <a:rPr dirty="0" sz="2400" lang="en-US">
                <a:ea typeface="+mn-lt"/>
                <a:cs typeface="+mn-lt"/>
              </a:rPr>
              <a:t>, many of which may be overlooked by traditional methods.</a:t>
            </a:r>
            <a:endParaRPr dirty="0" sz="2400" lang="en-US">
              <a:cs typeface="Calibri"/>
            </a:endParaRPr>
          </a:p>
          <a:p>
            <a:r>
              <a:rPr dirty="0" sz="2400" lang="en-US">
                <a:ea typeface="+mn-lt"/>
                <a:cs typeface="+mn-lt"/>
              </a:rPr>
              <a:t>This results in more accurate predictions, benefiting both buyers and sellers who can make informed decisions based on a property's true value.</a:t>
            </a:r>
            <a:endParaRPr dirty="0" sz="2400" lang="en-US">
              <a:cs typeface="Calibri"/>
            </a:endParaRPr>
          </a:p>
          <a:p>
            <a:r>
              <a:rPr dirty="0" sz="2400" lang="en-US">
                <a:ea typeface="+mn-lt"/>
                <a:cs typeface="+mn-lt"/>
              </a:rPr>
              <a:t>Data-Driven Insights: These models provide valuable insights into </a:t>
            </a:r>
            <a:r>
              <a:rPr sz="2400" lang="en-US">
                <a:ea typeface="+mn-lt"/>
                <a:cs typeface="+mn-lt"/>
              </a:rPr>
              <a:t>the real</a:t>
            </a:r>
            <a:r>
              <a:rPr dirty="0" sz="2400" lang="en-US">
                <a:ea typeface="+mn-lt"/>
                <a:cs typeface="+mn-lt"/>
              </a:rPr>
              <a:t> estate market by identifying trends, neighborhood characteristics,</a:t>
            </a:r>
            <a:endParaRPr dirty="0" sz="2400" lang="en-US">
              <a:cs typeface="Calibri"/>
            </a:endParaRPr>
          </a:p>
          <a:p>
            <a:r>
              <a:rPr dirty="0" sz="2400" lang="en-US">
                <a:ea typeface="+mn-lt"/>
                <a:cs typeface="+mn-lt"/>
              </a:rPr>
              <a:t>and other factors that influence property prices. This information can be invaluable for investors, developers, and policymakers seeking to make strategic decisions.</a:t>
            </a:r>
            <a:endParaRPr dirty="0" sz="2400" lang="en-US">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6" name="Content Placeholder 2"/>
          <p:cNvSpPr>
            <a:spLocks noGrp="1"/>
          </p:cNvSpPr>
          <p:nvPr>
            <p:ph idx="1"/>
          </p:nvPr>
        </p:nvSpPr>
        <p:spPr>
          <a:xfrm>
            <a:off x="500743" y="464911"/>
            <a:ext cx="11114314" cy="5929766"/>
          </a:xfrm>
        </p:spPr>
        <p:txBody>
          <a:bodyPr anchor="t" bIns="45720" lIns="91440" rIns="91440" rtlCol="0" tIns="45720" vert="horz">
            <a:normAutofit/>
          </a:bodyPr>
          <a:p>
            <a:r>
              <a:rPr b="1" dirty="0" sz="2400" lang="en-US">
                <a:solidFill>
                  <a:schemeClr val="accent4"/>
                </a:solidFill>
                <a:ea typeface="+mn-lt"/>
                <a:cs typeface="+mn-lt"/>
              </a:rPr>
              <a:t>Continual Advancement:</a:t>
            </a:r>
            <a:r>
              <a:rPr dirty="0" sz="2400" lang="en-US">
                <a:solidFill>
                  <a:schemeClr val="accent4"/>
                </a:solidFill>
                <a:ea typeface="+mn-lt"/>
                <a:cs typeface="+mn-lt"/>
              </a:rPr>
              <a:t> </a:t>
            </a:r>
            <a:r>
              <a:rPr dirty="0" sz="2400" lang="en-US">
                <a:ea typeface="+mn-lt"/>
                <a:cs typeface="+mn-lt"/>
              </a:rPr>
              <a:t>The field of machine learning is continuallyevolving, and as it does, so will the accuracy and capabilities of predictive models.  As more data becomes available and algorithms improve, we can expect even more sophisticated predictions in the future. </a:t>
            </a:r>
            <a:endParaRPr lang="en-US"/>
          </a:p>
          <a:p>
            <a:r>
              <a:rPr dirty="0" sz="2400" i="1" lang="en-US">
                <a:solidFill>
                  <a:schemeClr val="accent4"/>
                </a:solidFill>
                <a:ea typeface="+mn-lt"/>
                <a:cs typeface="+mn-lt"/>
              </a:rPr>
              <a:t>In conclusion, </a:t>
            </a:r>
            <a:r>
              <a:rPr dirty="0" sz="2400" lang="en-US">
                <a:ea typeface="+mn-lt"/>
                <a:cs typeface="+mn-lt"/>
              </a:rPr>
              <a:t>the application of machine learning in predicting house prices is a groundbreaking development with far reaching implications. It empowers individuals, businesses, and governments to navigate the real estate market with more confidence and precision.</a:t>
            </a:r>
            <a:endParaRPr dirty="0" lang="en-US"/>
          </a:p>
          <a:p>
            <a:r>
              <a:rPr dirty="0" sz="2400" lang="en-US">
                <a:ea typeface="+mn-lt"/>
                <a:cs typeface="+mn-lt"/>
              </a:rPr>
              <a:t> However, it is essential to approach this technology with a clear understanding of its potential and limitations, ensuring that its benefits are harnessed responsibly for the betterment of the real estate industry and society as a whole. As machine learning continues to advance, we can look forward to a future where property valuation becomes increasingly precise and data-informed.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53" name="Content Placeholder 3" descr="thank you images 1.jpg"/>
          <p:cNvPicPr>
            <a:picLocks noChangeAspect="1" noGrp="1"/>
          </p:cNvPicPr>
          <p:nvPr>
            <p:ph idx="1"/>
          </p:nvPr>
        </p:nvPicPr>
        <p:blipFill>
          <a:blip xmlns:r="http://schemas.openxmlformats.org/officeDocument/2006/relationships" r:embed="rId1" cstate="print"/>
          <a:stretch>
            <a:fillRect/>
          </a:stretch>
        </p:blipFill>
        <p:spPr>
          <a:xfrm>
            <a:off x="1" y="0"/>
            <a:ext cx="12192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2" name="Title 1"/>
          <p:cNvSpPr>
            <a:spLocks noGrp="1"/>
          </p:cNvSpPr>
          <p:nvPr>
            <p:ph type="title"/>
          </p:nvPr>
        </p:nvSpPr>
        <p:spPr/>
        <p:txBody>
          <a:bodyPr/>
          <a:p>
            <a:r>
              <a:rPr b="1" dirty="0" i="1" lang="en-US" smtClean="0"/>
              <a:t>OBJECTIVES USED IN THIS ML:</a:t>
            </a:r>
            <a:endParaRPr b="1" dirty="0" i="1" lang="en-US"/>
          </a:p>
        </p:txBody>
      </p:sp>
      <p:sp>
        <p:nvSpPr>
          <p:cNvPr id="1048593" name="Content Placeholder 2"/>
          <p:cNvSpPr>
            <a:spLocks noGrp="1"/>
          </p:cNvSpPr>
          <p:nvPr>
            <p:ph idx="1"/>
          </p:nvPr>
        </p:nvSpPr>
        <p:spPr/>
        <p:txBody>
          <a:bodyPr/>
          <a:p>
            <a:pPr algn="just"/>
            <a:r>
              <a:rPr dirty="0" lang="en-US" smtClean="0"/>
              <a:t>The main objectives used in this field to overall view of house price prediction are.</a:t>
            </a:r>
          </a:p>
          <a:p>
            <a:pPr algn="just" lvl="1">
              <a:buFont typeface="Wingdings" pitchFamily="2" charset="2"/>
              <a:buChar char="Ø"/>
            </a:pPr>
            <a:r>
              <a:rPr dirty="0" lang="en-US" smtClean="0">
                <a:ea typeface="+mn-lt"/>
                <a:cs typeface="+mn-lt"/>
              </a:rPr>
              <a:t> DESIGN </a:t>
            </a:r>
            <a:r>
              <a:rPr dirty="0" lang="en-US" smtClean="0">
                <a:ea typeface="+mn-lt"/>
                <a:cs typeface="+mn-lt"/>
              </a:rPr>
              <a:t>THINKING AND PRESENT IN FORM OF </a:t>
            </a:r>
            <a:r>
              <a:rPr dirty="0" lang="en-US" smtClean="0">
                <a:ea typeface="+mn-lt"/>
                <a:cs typeface="+mn-lt"/>
              </a:rPr>
              <a:t>DOCUMENT</a:t>
            </a:r>
          </a:p>
          <a:p>
            <a:pPr algn="just" lvl="1">
              <a:buFont typeface="Wingdings" pitchFamily="2" charset="2"/>
              <a:buChar char="Ø"/>
            </a:pPr>
            <a:r>
              <a:rPr dirty="0" lang="en-US" smtClean="0">
                <a:ea typeface="+mn-lt"/>
                <a:cs typeface="+mn-lt"/>
              </a:rPr>
              <a:t> DESIGN </a:t>
            </a:r>
            <a:r>
              <a:rPr dirty="0" lang="en-US" smtClean="0">
                <a:ea typeface="+mn-lt"/>
                <a:cs typeface="+mn-lt"/>
              </a:rPr>
              <a:t>INTO INNOVATION   </a:t>
            </a:r>
            <a:endParaRPr dirty="0" lang="en-US" smtClean="0">
              <a:ea typeface="+mn-lt"/>
              <a:cs typeface="+mn-lt"/>
            </a:endParaRPr>
          </a:p>
          <a:p>
            <a:pPr algn="just" lvl="1">
              <a:buFont typeface="Wingdings" pitchFamily="2" charset="2"/>
              <a:buChar char="Ø"/>
            </a:pPr>
            <a:r>
              <a:rPr dirty="0" lang="en-US" smtClean="0">
                <a:ea typeface="+mn-lt"/>
                <a:cs typeface="+mn-lt"/>
              </a:rPr>
              <a:t> BUILD </a:t>
            </a:r>
            <a:r>
              <a:rPr dirty="0" lang="en-US" smtClean="0">
                <a:ea typeface="+mn-lt"/>
                <a:cs typeface="+mn-lt"/>
              </a:rPr>
              <a:t>LOADING AND PREPROCESSING THE DATASET</a:t>
            </a:r>
          </a:p>
          <a:p>
            <a:pPr algn="just" lvl="1">
              <a:buFont typeface="Wingdings" pitchFamily="2" charset="2"/>
              <a:buChar char="Ø"/>
            </a:pPr>
            <a:r>
              <a:rPr dirty="0" lang="en-US" smtClean="0">
                <a:ea typeface="+mn-lt"/>
                <a:cs typeface="+mn-lt"/>
              </a:rPr>
              <a:t> PERFORMING </a:t>
            </a:r>
            <a:r>
              <a:rPr dirty="0" lang="en-US" smtClean="0">
                <a:ea typeface="+mn-lt"/>
                <a:cs typeface="+mn-lt"/>
              </a:rPr>
              <a:t>DIFFERENT ACTIVITIES LIKEFEATURE </a:t>
            </a:r>
            <a:r>
              <a:rPr dirty="0" lang="en-US" smtClean="0">
                <a:ea typeface="+mn-lt"/>
                <a:cs typeface="+mn-lt"/>
              </a:rPr>
              <a:t>ENGINEERING</a:t>
            </a:r>
            <a:r>
              <a:rPr dirty="0" lang="en-US" smtClean="0">
                <a:ea typeface="+mn-lt"/>
                <a:cs typeface="+mn-lt"/>
              </a:rPr>
              <a:t>, MODEL </a:t>
            </a:r>
            <a:r>
              <a:rPr dirty="0" lang="en-US" smtClean="0">
                <a:ea typeface="+mn-lt"/>
                <a:cs typeface="+mn-lt"/>
              </a:rPr>
              <a:t>   TRAINING,EVALUATION</a:t>
            </a:r>
            <a:endParaRPr dirty="0" lang="en-US" smtClean="0">
              <a:ea typeface="Calibri"/>
              <a:cs typeface="Calibri"/>
            </a:endParaRPr>
          </a:p>
          <a:p>
            <a:pPr algn="just">
              <a:buNone/>
            </a:pPr>
            <a:endParaRPr b="1" dirty="0" lang="en-US" u="sng" smtClean="0">
              <a:ea typeface="+mn-lt"/>
              <a:cs typeface="+mn-lt"/>
            </a:endParaRPr>
          </a:p>
          <a:p>
            <a:pPr algn="just">
              <a:buNone/>
            </a:pPr>
            <a:endParaRPr dirty="0" lang="en-US" smtClean="0"/>
          </a:p>
          <a:p>
            <a:pPr algn="just">
              <a:buNone/>
            </a:pPr>
            <a:endParaRPr dirty="0"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1" name="Subtitle 2"/>
          <p:cNvSpPr>
            <a:spLocks noGrp="1"/>
          </p:cNvSpPr>
          <p:nvPr>
            <p:ph type="subTitle" idx="1"/>
          </p:nvPr>
        </p:nvSpPr>
        <p:spPr>
          <a:xfrm>
            <a:off x="609601" y="249238"/>
            <a:ext cx="10940142" cy="6369276"/>
          </a:xfrm>
        </p:spPr>
        <p:txBody>
          <a:bodyPr anchor="t" bIns="45720" lIns="91440" rIns="91440" rtlCol="0" tIns="45720" vert="horz">
            <a:normAutofit/>
          </a:bodyPr>
          <a:p>
            <a:r>
              <a:rPr b="1" dirty="0" sz="2800" lang="en-US" u="sng">
                <a:ea typeface="+mn-lt"/>
                <a:cs typeface="+mn-lt"/>
              </a:rPr>
              <a:t>1.DESIGN THINKING AND PRESENT IN </a:t>
            </a:r>
            <a:r>
              <a:rPr b="1" dirty="0" sz="2800" lang="en-US" u="sng" smtClean="0">
                <a:ea typeface="+mn-lt"/>
                <a:cs typeface="+mn-lt"/>
              </a:rPr>
              <a:t>FORM OF </a:t>
            </a:r>
            <a:r>
              <a:rPr b="1" dirty="0" sz="2800" lang="en-US" u="sng">
                <a:ea typeface="+mn-lt"/>
                <a:cs typeface="+mn-lt"/>
              </a:rPr>
              <a:t>DOCUMENT</a:t>
            </a:r>
          </a:p>
          <a:p>
            <a:pPr algn="l"/>
            <a:r>
              <a:rPr b="1" dirty="0" lang="en-US">
                <a:ea typeface="+mn-lt"/>
                <a:cs typeface="+mn-lt"/>
              </a:rPr>
              <a:t>1.Empathize:</a:t>
            </a:r>
          </a:p>
          <a:p>
            <a:pPr algn="l" indent="-457200" marL="457200">
              <a:buChar char="•"/>
            </a:pPr>
            <a:r>
              <a:rPr dirty="0" lang="en-US">
                <a:ea typeface="+mn-lt"/>
                <a:cs typeface="+mn-lt"/>
              </a:rPr>
              <a:t>Understand the needs and challenges of all stakeholders involved  in the house price prediction process, including homebuyers, sellers,  real estate professionals, appraisers, and investors.</a:t>
            </a:r>
            <a:endParaRPr dirty="0" lang="en-US">
              <a:ea typeface="Calibri"/>
              <a:cs typeface="Calibri"/>
            </a:endParaRPr>
          </a:p>
          <a:p>
            <a:pPr algn="l"/>
            <a:r>
              <a:rPr b="1" dirty="0" lang="en-US">
                <a:ea typeface="+mn-lt"/>
                <a:cs typeface="+mn-lt"/>
              </a:rPr>
              <a:t>2.Define:</a:t>
            </a:r>
            <a:endParaRPr b="1" dirty="0" lang="en-US">
              <a:ea typeface="Calibri"/>
              <a:cs typeface="Calibri"/>
            </a:endParaRPr>
          </a:p>
          <a:p>
            <a:pPr algn="l" indent="-457200" marL="457200">
              <a:buChar char="•"/>
            </a:pPr>
            <a:r>
              <a:rPr dirty="0" lang="en-US">
                <a:ea typeface="+mn-lt"/>
                <a:cs typeface="+mn-lt"/>
              </a:rPr>
              <a:t>Clearly articulate the problem statement, such as "How might we predict house prices more accurately and transparently using machine learning?"</a:t>
            </a:r>
            <a:endParaRPr dirty="0" lang="en-US">
              <a:ea typeface="Calibri" panose="020F0502020204030204"/>
              <a:cs typeface="Calibri" panose="020F0502020204030204"/>
            </a:endParaRPr>
          </a:p>
          <a:p>
            <a:pPr algn="l"/>
            <a:r>
              <a:rPr b="1" dirty="0" lang="en-US">
                <a:ea typeface="+mn-lt"/>
                <a:cs typeface="+mn-lt"/>
              </a:rPr>
              <a:t>3.Ideate:</a:t>
            </a:r>
            <a:endParaRPr b="1" dirty="0" lang="en-US">
              <a:ea typeface="Calibri"/>
              <a:cs typeface="Calibri"/>
            </a:endParaRPr>
          </a:p>
          <a:p>
            <a:pPr algn="l" indent="-457200" marL="457200">
              <a:buChar char="•"/>
            </a:pPr>
            <a:r>
              <a:rPr dirty="0" lang="en-US">
                <a:ea typeface="+mn-lt"/>
                <a:cs typeface="+mn-lt"/>
              </a:rPr>
              <a:t>Brainstorm creative solutions and data sources that can enhance the accuracy and transparency of house price predictions.</a:t>
            </a:r>
            <a:endParaRPr dirty="0" lang="en-US">
              <a:ea typeface="Calibri" panose="020F0502020204030204"/>
              <a:cs typeface="Calibri" panose="020F0502020204030204"/>
            </a:endParaRPr>
          </a:p>
          <a:p>
            <a:pPr algn="l"/>
            <a:r>
              <a:rPr b="1" dirty="0" lang="en-US">
                <a:ea typeface="+mn-lt"/>
                <a:cs typeface="+mn-lt"/>
              </a:rPr>
              <a:t>4.Prototype:</a:t>
            </a:r>
            <a:endParaRPr b="1" dirty="0" lang="en-US">
              <a:ea typeface="Calibri" panose="020F0502020204030204"/>
              <a:cs typeface="Calibri" panose="020F0502020204030204"/>
            </a:endParaRPr>
          </a:p>
          <a:p>
            <a:pPr algn="l" indent="-342900" marL="342900">
              <a:buChar char="•"/>
            </a:pPr>
            <a:r>
              <a:rPr dirty="0" lang="en-US">
                <a:ea typeface="+mn-lt"/>
                <a:cs typeface="+mn-lt"/>
              </a:rPr>
              <a:t>Create prototype machine learning models based on the ideas</a:t>
            </a:r>
            <a:endParaRPr dirty="0" lang="en-US">
              <a:ea typeface="Calibri" panose="020F0502020204030204"/>
              <a:cs typeface="Calibri" panose="020F0502020204030204"/>
            </a:endParaRPr>
          </a:p>
          <a:p>
            <a:pPr algn="l"/>
            <a:r>
              <a:rPr dirty="0" lang="en-US">
                <a:ea typeface="+mn-lt"/>
                <a:cs typeface="+mn-lt"/>
              </a:rPr>
              <a:t>      generated during the ideation phase.</a:t>
            </a:r>
            <a:endParaRPr dirty="0" lang="en-US">
              <a:ea typeface="Calibri" panose="020F0502020204030204"/>
              <a:cs typeface="Calibri" panose="020F0502020204030204"/>
            </a:endParaRPr>
          </a:p>
          <a:p>
            <a:pPr algn="l" indent="-342900" marL="342900">
              <a:buChar char="•"/>
            </a:pPr>
            <a:r>
              <a:rPr dirty="0" lang="en-US">
                <a:ea typeface="+mn-lt"/>
                <a:cs typeface="+mn-lt"/>
              </a:rPr>
              <a:t>Test and iterate on these prototypes to determine which </a:t>
            </a:r>
            <a:r>
              <a:rPr dirty="0" lang="en-US" err="1">
                <a:ea typeface="+mn-lt"/>
                <a:cs typeface="+mn-lt"/>
              </a:rPr>
              <a:t>approachesare</a:t>
            </a:r>
            <a:r>
              <a:rPr dirty="0" lang="en-US">
                <a:ea typeface="+mn-lt"/>
                <a:cs typeface="+mn-lt"/>
              </a:rPr>
              <a:t> most promising in terms of accuracy and usability.</a:t>
            </a:r>
            <a:endParaRPr dirty="0" lang="en-US">
              <a:ea typeface="Calibri" panose="020F0502020204030204"/>
              <a:cs typeface="Calibri" panose="020F0502020204030204"/>
            </a:endParaRPr>
          </a:p>
          <a:p>
            <a:pPr algn="l">
              <a:buChar char="•"/>
            </a:pPr>
            <a:endParaRPr dirty="0" lang="en-US">
              <a:ea typeface="Calibri" panose="020F0502020204030204"/>
              <a:cs typeface="Calibri" panose="020F0502020204030204"/>
            </a:endParaRPr>
          </a:p>
          <a:p>
            <a:pPr algn="l"/>
            <a:endParaRPr dirty="0" lang="en-US">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Content Placeholder 2"/>
          <p:cNvSpPr>
            <a:spLocks noGrp="1"/>
          </p:cNvSpPr>
          <p:nvPr>
            <p:ph idx="1"/>
          </p:nvPr>
        </p:nvSpPr>
        <p:spPr>
          <a:xfrm>
            <a:off x="511629" y="366940"/>
            <a:ext cx="11168742" cy="6082165"/>
          </a:xfrm>
        </p:spPr>
        <p:txBody>
          <a:bodyPr anchor="t" bIns="45720" lIns="91440" rIns="91440" rtlCol="0" tIns="45720" vert="horz">
            <a:normAutofit fontScale="90000" lnSpcReduction="20000"/>
          </a:bodyPr>
          <a:p>
            <a:pPr indent="0" marL="0">
              <a:buNone/>
            </a:pPr>
            <a:r>
              <a:rPr b="1" dirty="0" lang="en-US">
                <a:ea typeface="+mn-lt"/>
                <a:cs typeface="+mn-lt"/>
              </a:rPr>
              <a:t>5.Test:</a:t>
            </a:r>
            <a:endParaRPr b="1" dirty="0" lang="en-US">
              <a:ea typeface="Calibri" panose="020F0502020204030204"/>
              <a:cs typeface="Calibri" panose="020F0502020204030204"/>
            </a:endParaRPr>
          </a:p>
          <a:p>
            <a:r>
              <a:rPr dirty="0" lang="en-US">
                <a:ea typeface="+mn-lt"/>
                <a:cs typeface="+mn-lt"/>
              </a:rPr>
              <a:t> Gather feedback from users and stakeholders by testing the machine learning models with real-world data and scenarios.</a:t>
            </a:r>
            <a:endParaRPr dirty="0" lang="en-US">
              <a:ea typeface="Calibri" panose="020F0502020204030204"/>
              <a:cs typeface="Calibri" panose="020F0502020204030204"/>
            </a:endParaRPr>
          </a:p>
          <a:p>
            <a:r>
              <a:rPr dirty="0" lang="en-US">
                <a:ea typeface="+mn-lt"/>
                <a:cs typeface="+mn-lt"/>
              </a:rPr>
              <a:t>Assess how well the models meet the defined goals and success criteria, and make adjustments based on user feedback.</a:t>
            </a:r>
            <a:endParaRPr dirty="0" lang="en-US">
              <a:ea typeface="Calibri" panose="020F0502020204030204"/>
              <a:cs typeface="Calibri" panose="020F0502020204030204"/>
            </a:endParaRPr>
          </a:p>
          <a:p>
            <a:pPr indent="0" marL="0">
              <a:buNone/>
            </a:pPr>
            <a:r>
              <a:rPr b="1" dirty="0" lang="en-US">
                <a:ea typeface="+mn-lt"/>
                <a:cs typeface="+mn-lt"/>
              </a:rPr>
              <a:t>6.Implement:</a:t>
            </a:r>
            <a:endParaRPr b="1" dirty="0" lang="en-US">
              <a:ea typeface="Calibri" panose="020F0502020204030204"/>
              <a:cs typeface="Calibri" panose="020F0502020204030204"/>
            </a:endParaRPr>
          </a:p>
          <a:p>
            <a:r>
              <a:rPr dirty="0" lang="en-US">
                <a:ea typeface="+mn-lt"/>
                <a:cs typeface="+mn-lt"/>
              </a:rPr>
              <a:t>Develop a production-ready machine learning solution for predicting house prices, integrating the best-performing algorithms and data sources.</a:t>
            </a:r>
            <a:endParaRPr dirty="0" lang="en-US">
              <a:ea typeface="Calibri" panose="020F0502020204030204"/>
              <a:cs typeface="Calibri" panose="020F0502020204030204"/>
            </a:endParaRPr>
          </a:p>
          <a:p>
            <a:pPr indent="0" marL="0">
              <a:buNone/>
            </a:pPr>
            <a:r>
              <a:rPr b="1" dirty="0" lang="en-US">
                <a:ea typeface="+mn-lt"/>
                <a:cs typeface="+mn-lt"/>
              </a:rPr>
              <a:t>7.Evaluate:</a:t>
            </a:r>
            <a:endParaRPr b="1" dirty="0" lang="en-US">
              <a:ea typeface="Calibri" panose="020F0502020204030204"/>
              <a:cs typeface="Calibri" panose="020F0502020204030204"/>
            </a:endParaRPr>
          </a:p>
          <a:p>
            <a:r>
              <a:rPr dirty="0" lang="en-US">
                <a:ea typeface="+mn-lt"/>
                <a:cs typeface="+mn-lt"/>
              </a:rPr>
              <a:t>Continuously monitor the performance of the machine learning model after implementation to ensure it remains accurate and relevant in a changing real estate market.</a:t>
            </a:r>
            <a:endParaRPr dirty="0" lang="en-US">
              <a:ea typeface="Calibri" panose="020F0502020204030204"/>
              <a:cs typeface="Calibri" panose="020F0502020204030204"/>
            </a:endParaRPr>
          </a:p>
          <a:p>
            <a:pPr indent="0" marL="0">
              <a:buNone/>
            </a:pPr>
            <a:r>
              <a:rPr b="1" dirty="0" lang="en-US">
                <a:ea typeface="+mn-lt"/>
                <a:cs typeface="+mn-lt"/>
              </a:rPr>
              <a:t>8.Iterate:</a:t>
            </a:r>
            <a:endParaRPr b="1" dirty="0" lang="en-US">
              <a:ea typeface="Calibri" panose="020F0502020204030204"/>
              <a:cs typeface="Calibri" panose="020F0502020204030204"/>
            </a:endParaRPr>
          </a:p>
          <a:p>
            <a:r>
              <a:rPr dirty="0" lang="en-US">
                <a:ea typeface="+mn-lt"/>
                <a:cs typeface="+mn-lt"/>
              </a:rPr>
              <a:t>Apply an iterative approach to refine the machine learning model</a:t>
            </a:r>
          </a:p>
          <a:p>
            <a:pPr indent="0" marL="0">
              <a:buNone/>
            </a:pPr>
            <a:r>
              <a:rPr dirty="0" lang="en-US">
                <a:ea typeface="+mn-lt"/>
                <a:cs typeface="+mn-lt"/>
              </a:rPr>
              <a:t>   based on ongoing feedback and changing user needs.</a:t>
            </a:r>
            <a:endParaRPr dirty="0" lang="en-US">
              <a:ea typeface="Calibri" panose="020F0502020204030204"/>
              <a:cs typeface="Calibri" panose="020F0502020204030204"/>
            </a:endParaRPr>
          </a:p>
          <a:p>
            <a:r>
              <a:rPr dirty="0" lang="en-US">
                <a:ea typeface="+mn-lt"/>
                <a:cs typeface="+mn-lt"/>
              </a:rPr>
              <a:t>Continuously seek ways to enhance prediction accuracy,</a:t>
            </a:r>
            <a:endParaRPr dirty="0" lang="en-US">
              <a:ea typeface="Calibri" panose="020F0502020204030204"/>
              <a:cs typeface="Calibri" panose="020F0502020204030204"/>
            </a:endParaRPr>
          </a:p>
          <a:p>
            <a:pPr indent="0" marL="0">
              <a:buNone/>
            </a:pPr>
            <a:r>
              <a:rPr dirty="0" lang="en-US">
                <a:ea typeface="+mn-lt"/>
                <a:cs typeface="+mn-lt"/>
              </a:rPr>
              <a:t>   transparency, and user satisfaction.</a:t>
            </a:r>
            <a:endParaRPr dirty="0" lang="en-US">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3" name="Content Placeholder 2"/>
          <p:cNvSpPr>
            <a:spLocks noGrp="1"/>
          </p:cNvSpPr>
          <p:nvPr>
            <p:ph idx="1"/>
          </p:nvPr>
        </p:nvSpPr>
        <p:spPr>
          <a:xfrm>
            <a:off x="457200" y="399597"/>
            <a:ext cx="11168742" cy="5777366"/>
          </a:xfrm>
        </p:spPr>
        <p:txBody>
          <a:bodyPr anchor="t" bIns="45720" lIns="91440" rIns="91440" rtlCol="0" tIns="45720" vert="horz">
            <a:normAutofit fontScale="95833"/>
          </a:bodyPr>
          <a:p>
            <a:pPr indent="0" marL="0">
              <a:buNone/>
            </a:pPr>
            <a:r>
              <a:rPr b="1" dirty="0" sz="2400" lang="en-US">
                <a:ea typeface="+mn-lt"/>
                <a:cs typeface="+mn-lt"/>
              </a:rPr>
              <a:t>9.Scale and Deploy:</a:t>
            </a:r>
          </a:p>
          <a:p>
            <a:r>
              <a:rPr dirty="0" sz="2400" lang="en-US">
                <a:ea typeface="+mn-lt"/>
                <a:cs typeface="+mn-lt"/>
              </a:rPr>
              <a:t> Once the machine learning model has been optimized and validated,</a:t>
            </a:r>
          </a:p>
          <a:p>
            <a:pPr indent="0" marL="0">
              <a:buNone/>
            </a:pPr>
            <a:r>
              <a:rPr dirty="0" sz="2400" lang="en-US">
                <a:ea typeface="+mn-lt"/>
                <a:cs typeface="+mn-lt"/>
              </a:rPr>
              <a:t>    deploy it at scale to serve a broader audience, such as real estate professionals,                  investors, and homeowners.</a:t>
            </a:r>
          </a:p>
          <a:p>
            <a:pPr indent="0" marL="0">
              <a:buNone/>
            </a:pPr>
            <a:r>
              <a:rPr b="1" dirty="0" sz="2400" lang="en-US">
                <a:ea typeface="+mn-lt"/>
                <a:cs typeface="+mn-lt"/>
              </a:rPr>
              <a:t>10.Educate and Train:</a:t>
            </a:r>
            <a:endParaRPr b="1" dirty="0" sz="2400" lang="en-US">
              <a:ea typeface="Calibri" panose="020F0502020204030204"/>
              <a:cs typeface="Calibri" panose="020F0502020204030204"/>
            </a:endParaRPr>
          </a:p>
          <a:p>
            <a:r>
              <a:rPr dirty="0" sz="2400" lang="en-US">
                <a:ea typeface="+mn-lt"/>
                <a:cs typeface="+mn-lt"/>
              </a:rPr>
              <a:t> Provide training and educational resources to help users understand how the machine  learning model works, what factors it considers, and its limitations.</a:t>
            </a:r>
          </a:p>
          <a:p>
            <a:pPr algn="ctr">
              <a:buNone/>
            </a:pPr>
            <a:r>
              <a:rPr b="1" dirty="0" lang="en-US" u="sng">
                <a:ea typeface="+mn-lt"/>
                <a:cs typeface="+mn-lt"/>
              </a:rPr>
              <a:t>2.DESIGN INTO INNOVATION   </a:t>
            </a:r>
            <a:endParaRPr b="1" dirty="0" lang="en-US" u="sng">
              <a:ea typeface="Calibri"/>
              <a:cs typeface="Calibri"/>
            </a:endParaRPr>
          </a:p>
          <a:p>
            <a:pPr>
              <a:buNone/>
            </a:pPr>
            <a:r>
              <a:rPr b="1" dirty="0" sz="2400" lang="en-US">
                <a:ea typeface="+mn-lt"/>
                <a:cs typeface="+mn-lt"/>
              </a:rPr>
              <a:t>1. Data Collection:</a:t>
            </a:r>
            <a:endParaRPr b="1" dirty="0" sz="2400" lang="en-US">
              <a:ea typeface="Calibri"/>
              <a:cs typeface="Calibri"/>
            </a:endParaRPr>
          </a:p>
          <a:p>
            <a:r>
              <a:rPr dirty="0" sz="2400" lang="en-US">
                <a:ea typeface="+mn-lt"/>
                <a:cs typeface="+mn-lt"/>
              </a:rPr>
              <a:t>Gather a comprehensive dataset that includes features such as location, size, age, amenities, nearby schools, crime rates, and other relevant variables.</a:t>
            </a:r>
            <a:endParaRPr dirty="0" sz="2400" lang="en-US">
              <a:ea typeface="Calibri"/>
              <a:cs typeface="Calibri"/>
            </a:endParaRPr>
          </a:p>
          <a:p>
            <a:pPr>
              <a:buNone/>
            </a:pPr>
            <a:r>
              <a:rPr b="1" dirty="0" sz="2400" lang="en-US">
                <a:ea typeface="+mn-lt"/>
                <a:cs typeface="+mn-lt"/>
              </a:rPr>
              <a:t>2.Data Preprocessing:</a:t>
            </a:r>
            <a:endParaRPr b="1" dirty="0" sz="2400" lang="en-US">
              <a:ea typeface="Calibri"/>
              <a:cs typeface="Calibri"/>
            </a:endParaRPr>
          </a:p>
          <a:p>
            <a:r>
              <a:rPr dirty="0" sz="2400" lang="en-US">
                <a:ea typeface="+mn-lt"/>
                <a:cs typeface="+mn-lt"/>
              </a:rPr>
              <a:t>Clean the data by handling missing values, outliers, and encoding categorical variables. Standardize or normalize numerical features as necessary.</a:t>
            </a:r>
            <a:endParaRPr dirty="0" sz="2400" lang="en-US">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Content Placeholder 2"/>
          <p:cNvSpPr>
            <a:spLocks noGrp="1"/>
          </p:cNvSpPr>
          <p:nvPr>
            <p:ph idx="1"/>
          </p:nvPr>
        </p:nvSpPr>
        <p:spPr>
          <a:xfrm>
            <a:off x="576943" y="443140"/>
            <a:ext cx="11136085" cy="5951537"/>
          </a:xfrm>
        </p:spPr>
        <p:txBody>
          <a:bodyPr anchor="t" bIns="45720" lIns="91440" rIns="91440" rtlCol="0" tIns="45720" vert="horz">
            <a:normAutofit fontScale="83333" lnSpcReduction="20000"/>
          </a:bodyPr>
          <a:p>
            <a:pPr algn="ctr" indent="0" marL="0">
              <a:buNone/>
            </a:pPr>
            <a:r>
              <a:rPr b="1" lang="en-US" u="sng">
                <a:ea typeface="+mn-lt"/>
                <a:cs typeface="+mn-lt"/>
              </a:rPr>
              <a:t>PYHON PROGRAM:</a:t>
            </a:r>
            <a:endParaRPr b="1" lang="en-US" u="sng">
              <a:ea typeface="Calibri" panose="020F0502020204030204"/>
              <a:cs typeface="Calibri" panose="020F0502020204030204"/>
            </a:endParaRPr>
          </a:p>
          <a:p>
            <a:pPr indent="0" marL="0">
              <a:buNone/>
            </a:pPr>
            <a:r>
              <a:rPr sz="2400" lang="en-US">
                <a:solidFill>
                  <a:schemeClr val="accent4"/>
                </a:solidFill>
                <a:ea typeface="+mn-lt"/>
                <a:cs typeface="+mn-lt"/>
              </a:rPr>
              <a:t># Import necessary libraries</a:t>
            </a:r>
            <a:endParaRPr sz="2400" lang="en-US">
              <a:solidFill>
                <a:schemeClr val="accent4"/>
              </a:solidFill>
              <a:ea typeface="Calibri"/>
              <a:cs typeface="Calibri"/>
            </a:endParaRPr>
          </a:p>
          <a:p>
            <a:pPr indent="0" marL="0">
              <a:buNone/>
            </a:pPr>
            <a:r>
              <a:rPr dirty="0" sz="2400" lang="en-US">
                <a:ea typeface="+mn-lt"/>
                <a:cs typeface="+mn-lt"/>
              </a:rPr>
              <a:t>import pandas as pd</a:t>
            </a:r>
            <a:endParaRPr dirty="0" sz="2400" lang="en-US">
              <a:ea typeface="Calibri"/>
              <a:cs typeface="Calibri"/>
            </a:endParaRPr>
          </a:p>
          <a:p>
            <a:pPr indent="0" marL="0">
              <a:buNone/>
            </a:pPr>
            <a:r>
              <a:rPr dirty="0" sz="2400" lang="en-US">
                <a:ea typeface="+mn-lt"/>
                <a:cs typeface="+mn-lt"/>
              </a:rPr>
              <a:t>from </a:t>
            </a:r>
            <a:r>
              <a:rPr sz="2400" lang="en-US" err="1">
                <a:ea typeface="+mn-lt"/>
                <a:cs typeface="+mn-lt"/>
              </a:rPr>
              <a:t>sklearn.preprocessing</a:t>
            </a:r>
            <a:r>
              <a:rPr dirty="0" sz="2400" lang="en-US">
                <a:ea typeface="+mn-lt"/>
                <a:cs typeface="+mn-lt"/>
              </a:rPr>
              <a:t> import </a:t>
            </a:r>
            <a:r>
              <a:rPr sz="2400" lang="en-US" err="1">
                <a:ea typeface="+mn-lt"/>
                <a:cs typeface="+mn-lt"/>
              </a:rPr>
              <a:t>LabelEncoder</a:t>
            </a:r>
            <a:endParaRPr sz="2400" lang="en-US" err="1">
              <a:ea typeface="Calibri"/>
              <a:cs typeface="Calibri"/>
            </a:endParaRPr>
          </a:p>
          <a:p>
            <a:pPr indent="0" marL="0">
              <a:buNone/>
            </a:pPr>
            <a:r>
              <a:rPr dirty="0" sz="2400" lang="en-US">
                <a:ea typeface="+mn-lt"/>
                <a:cs typeface="+mn-lt"/>
              </a:rPr>
              <a:t>from </a:t>
            </a:r>
            <a:r>
              <a:rPr sz="2400" lang="en-US" err="1">
                <a:ea typeface="+mn-lt"/>
                <a:cs typeface="+mn-lt"/>
              </a:rPr>
              <a:t>sklearn.model_selection</a:t>
            </a:r>
            <a:r>
              <a:rPr dirty="0" sz="2400" lang="en-US">
                <a:ea typeface="+mn-lt"/>
                <a:cs typeface="+mn-lt"/>
              </a:rPr>
              <a:t> import </a:t>
            </a:r>
            <a:r>
              <a:rPr sz="2400" lang="en-US" err="1">
                <a:ea typeface="+mn-lt"/>
                <a:cs typeface="+mn-lt"/>
              </a:rPr>
              <a:t>train_test_split</a:t>
            </a:r>
            <a:endParaRPr sz="2400" lang="en-US" err="1">
              <a:ea typeface="Calibri"/>
              <a:cs typeface="Calibri"/>
            </a:endParaRPr>
          </a:p>
          <a:p>
            <a:pPr indent="0" marL="0">
              <a:buNone/>
            </a:pPr>
            <a:r>
              <a:rPr dirty="0" sz="2400" lang="en-US">
                <a:ea typeface="+mn-lt"/>
                <a:cs typeface="+mn-lt"/>
              </a:rPr>
              <a:t>from </a:t>
            </a:r>
            <a:r>
              <a:rPr sz="2400" lang="en-US" err="1">
                <a:ea typeface="+mn-lt"/>
                <a:cs typeface="+mn-lt"/>
              </a:rPr>
              <a:t>sklearn.impute</a:t>
            </a:r>
            <a:r>
              <a:rPr dirty="0" sz="2400" lang="en-US">
                <a:ea typeface="+mn-lt"/>
                <a:cs typeface="+mn-lt"/>
              </a:rPr>
              <a:t> import </a:t>
            </a:r>
            <a:r>
              <a:rPr sz="2400" lang="en-US" err="1">
                <a:ea typeface="+mn-lt"/>
                <a:cs typeface="+mn-lt"/>
              </a:rPr>
              <a:t>SimpleImputer</a:t>
            </a:r>
            <a:endParaRPr sz="2400" lang="en-US" err="1">
              <a:ea typeface="Calibri"/>
              <a:cs typeface="Calibri"/>
            </a:endParaRPr>
          </a:p>
          <a:p>
            <a:pPr indent="0" marL="0">
              <a:buNone/>
            </a:pPr>
            <a:r>
              <a:rPr dirty="0" sz="2400" lang="en-US">
                <a:ea typeface="+mn-lt"/>
                <a:cs typeface="+mn-lt"/>
              </a:rPr>
              <a:t>from </a:t>
            </a:r>
            <a:r>
              <a:rPr sz="2400" lang="en-US" err="1">
                <a:ea typeface="+mn-lt"/>
                <a:cs typeface="+mn-lt"/>
              </a:rPr>
              <a:t>sklearn.preprocessing</a:t>
            </a:r>
            <a:r>
              <a:rPr dirty="0" sz="2400" lang="en-US">
                <a:ea typeface="+mn-lt"/>
                <a:cs typeface="+mn-lt"/>
              </a:rPr>
              <a:t> import </a:t>
            </a:r>
            <a:r>
              <a:rPr sz="2400" lang="en-US" err="1">
                <a:ea typeface="+mn-lt"/>
                <a:cs typeface="+mn-lt"/>
              </a:rPr>
              <a:t>StandardScaler</a:t>
            </a:r>
            <a:endParaRPr sz="2400" lang="en-US" err="1">
              <a:ea typeface="Calibri"/>
              <a:cs typeface="Calibri"/>
            </a:endParaRPr>
          </a:p>
          <a:p>
            <a:pPr indent="0" marL="0">
              <a:buNone/>
            </a:pPr>
            <a:r>
              <a:rPr sz="2400" lang="en-US">
                <a:solidFill>
                  <a:schemeClr val="accent4"/>
                </a:solidFill>
                <a:ea typeface="+mn-lt"/>
                <a:cs typeface="+mn-lt"/>
              </a:rPr>
              <a:t># Load the dataset (replace 'house_data.csv' with your dataset file)</a:t>
            </a:r>
          </a:p>
          <a:p>
            <a:pPr indent="0" marL="0">
              <a:buNone/>
            </a:pPr>
            <a:r>
              <a:rPr dirty="0" sz="2400" lang="en-US">
                <a:ea typeface="+mn-lt"/>
                <a:cs typeface="+mn-lt"/>
              </a:rPr>
              <a:t>data = </a:t>
            </a:r>
            <a:r>
              <a:rPr dirty="0" sz="2400" lang="en-US" err="1">
                <a:ea typeface="+mn-lt"/>
                <a:cs typeface="+mn-lt"/>
              </a:rPr>
              <a:t>pd.read_csv</a:t>
            </a:r>
            <a:r>
              <a:rPr dirty="0" sz="2400" lang="en-US">
                <a:ea typeface="+mn-lt"/>
                <a:cs typeface="+mn-lt"/>
              </a:rPr>
              <a:t>('E:/USA_Housing.csv')</a:t>
            </a:r>
            <a:endParaRPr sz="2400" lang="en-US">
              <a:ea typeface="Calibri"/>
              <a:cs typeface="Calibri"/>
            </a:endParaRPr>
          </a:p>
          <a:p>
            <a:pPr indent="0" marL="0">
              <a:buNone/>
            </a:pPr>
            <a:r>
              <a:rPr dirty="0" sz="2400" lang="en-US">
                <a:solidFill>
                  <a:schemeClr val="accent4"/>
                </a:solidFill>
                <a:ea typeface="+mn-lt"/>
                <a:cs typeface="+mn-lt"/>
              </a:rPr>
              <a:t># Display the first few rows of the dataset to get an </a:t>
            </a:r>
            <a:r>
              <a:rPr sz="2400" lang="en-US">
                <a:solidFill>
                  <a:schemeClr val="accent4"/>
                </a:solidFill>
                <a:ea typeface="+mn-lt"/>
                <a:cs typeface="+mn-lt"/>
              </a:rPr>
              <a:t>overview</a:t>
            </a:r>
            <a:endParaRPr dirty="0" sz="2400" lang="en-US">
              <a:solidFill>
                <a:srgbClr val="000000"/>
              </a:solidFill>
              <a:ea typeface="+mn-lt"/>
              <a:cs typeface="+mn-lt"/>
            </a:endParaRPr>
          </a:p>
          <a:p>
            <a:pPr indent="0" marL="0">
              <a:buNone/>
            </a:pPr>
            <a:r>
              <a:rPr dirty="0" sz="2400" lang="en-US">
                <a:ea typeface="+mn-lt"/>
                <a:cs typeface="+mn-lt"/>
              </a:rPr>
              <a:t>print("Dataset Preview:")</a:t>
            </a:r>
            <a:endParaRPr dirty="0" sz="2400" lang="en-US">
              <a:ea typeface="Calibri"/>
              <a:cs typeface="Calibri"/>
            </a:endParaRPr>
          </a:p>
          <a:p>
            <a:pPr indent="0" marL="0">
              <a:buNone/>
            </a:pPr>
            <a:r>
              <a:rPr dirty="0" sz="2400" lang="en-US">
                <a:ea typeface="+mn-lt"/>
                <a:cs typeface="+mn-lt"/>
              </a:rPr>
              <a:t>print(</a:t>
            </a:r>
            <a:r>
              <a:rPr sz="2400" lang="en-US" err="1">
                <a:ea typeface="+mn-lt"/>
                <a:cs typeface="+mn-lt"/>
              </a:rPr>
              <a:t>data.head</a:t>
            </a:r>
            <a:r>
              <a:rPr dirty="0" sz="2400" lang="en-US">
                <a:ea typeface="+mn-lt"/>
                <a:cs typeface="+mn-lt"/>
              </a:rPr>
              <a:t>())</a:t>
            </a:r>
          </a:p>
          <a:p>
            <a:pPr>
              <a:buNone/>
            </a:pPr>
            <a:r>
              <a:rPr sz="2400" lang="en-US">
                <a:solidFill>
                  <a:schemeClr val="accent4"/>
                </a:solidFill>
                <a:ea typeface="+mn-lt"/>
                <a:cs typeface="+mn-lt"/>
              </a:rPr>
              <a:t># Data Pre-processing</a:t>
            </a:r>
            <a:endParaRPr lang="en-US">
              <a:solidFill>
                <a:schemeClr val="accent4"/>
              </a:solidFill>
              <a:ea typeface="Calibri"/>
              <a:cs typeface="Calibri"/>
            </a:endParaRPr>
          </a:p>
          <a:p>
            <a:pPr>
              <a:buNone/>
            </a:pPr>
            <a:r>
              <a:rPr dirty="0" sz="2400" lang="en-US">
                <a:solidFill>
                  <a:schemeClr val="accent4"/>
                </a:solidFill>
                <a:ea typeface="+mn-lt"/>
                <a:cs typeface="+mn-lt"/>
              </a:rPr>
              <a:t># Handle Missing Values</a:t>
            </a:r>
            <a:endParaRPr dirty="0" lang="en-US">
              <a:solidFill>
                <a:schemeClr val="accent4"/>
              </a:solidFill>
              <a:ea typeface="Calibri"/>
              <a:cs typeface="Calibri"/>
            </a:endParaRPr>
          </a:p>
          <a:p>
            <a:pPr>
              <a:buNone/>
            </a:pPr>
            <a:r>
              <a:rPr sz="2400" lang="en-US">
                <a:solidFill>
                  <a:schemeClr val="accent4"/>
                </a:solidFill>
                <a:ea typeface="+mn-lt"/>
                <a:cs typeface="+mn-lt"/>
              </a:rPr>
              <a:t># Let's fill missing values in numeric columns with the mean and </a:t>
            </a:r>
            <a:r>
              <a:rPr sz="2400" lang="en-US" err="1">
                <a:solidFill>
                  <a:schemeClr val="accent4"/>
                </a:solidFill>
                <a:ea typeface="+mn-lt"/>
                <a:cs typeface="+mn-lt"/>
              </a:rPr>
              <a:t>incategorical</a:t>
            </a:r>
            <a:r>
              <a:rPr sz="2400" lang="en-US">
                <a:solidFill>
                  <a:schemeClr val="accent4"/>
                </a:solidFill>
                <a:ea typeface="+mn-lt"/>
                <a:cs typeface="+mn-lt"/>
              </a:rPr>
              <a:t> columns with the most frequent value.</a:t>
            </a:r>
            <a:endParaRPr lang="en-US">
              <a:solidFill>
                <a:schemeClr val="accent4"/>
              </a:solidFill>
              <a:ea typeface="Calibri"/>
              <a:cs typeface="Calibri"/>
            </a:endParaRPr>
          </a:p>
          <a:p>
            <a:pPr>
              <a:buNone/>
            </a:pPr>
            <a:r>
              <a:rPr dirty="0" sz="2400" lang="en-US" err="1">
                <a:ea typeface="+mn-lt"/>
                <a:cs typeface="+mn-lt"/>
              </a:rPr>
              <a:t>numeric_cols</a:t>
            </a:r>
            <a:r>
              <a:rPr dirty="0" sz="2400" lang="en-US">
                <a:ea typeface="+mn-lt"/>
                <a:cs typeface="+mn-lt"/>
              </a:rPr>
              <a:t> = </a:t>
            </a:r>
            <a:r>
              <a:rPr dirty="0" sz="2400" lang="en-US" err="1">
                <a:ea typeface="+mn-lt"/>
                <a:cs typeface="+mn-lt"/>
              </a:rPr>
              <a:t>data.select_dtypes</a:t>
            </a:r>
            <a:r>
              <a:rPr dirty="0" sz="2400" lang="en-US">
                <a:ea typeface="+mn-lt"/>
                <a:cs typeface="+mn-lt"/>
              </a:rPr>
              <a:t>(include='number').columns</a:t>
            </a:r>
            <a:endParaRPr dirty="0" lang="en-US"/>
          </a:p>
          <a:p>
            <a:pPr>
              <a:buNone/>
            </a:pPr>
            <a:r>
              <a:rPr dirty="0" sz="2400" lang="en-US" err="1">
                <a:ea typeface="+mn-lt"/>
                <a:cs typeface="+mn-lt"/>
              </a:rPr>
              <a:t>categorical_cols</a:t>
            </a:r>
            <a:r>
              <a:rPr dirty="0" sz="2400" lang="en-US">
                <a:ea typeface="+mn-lt"/>
                <a:cs typeface="+mn-lt"/>
              </a:rPr>
              <a:t> = </a:t>
            </a:r>
            <a:r>
              <a:rPr dirty="0" sz="2400" lang="en-US" err="1">
                <a:ea typeface="+mn-lt"/>
                <a:cs typeface="+mn-lt"/>
              </a:rPr>
              <a:t>data.select_dtypes</a:t>
            </a:r>
            <a:r>
              <a:rPr dirty="0" sz="2400" lang="en-US">
                <a:ea typeface="+mn-lt"/>
                <a:cs typeface="+mn-lt"/>
              </a:rPr>
              <a:t>(exclude='number').</a:t>
            </a:r>
            <a:endParaRPr dirty="0" lang="en-US">
              <a:ea typeface="+mn-lt"/>
              <a:cs typeface="+mn-lt"/>
            </a:endParaRPr>
          </a:p>
          <a:p>
            <a:pPr>
              <a:buNone/>
            </a:pPr>
            <a:r>
              <a:rPr dirty="0" sz="2400" lang="en-US" err="1">
                <a:ea typeface="+mn-lt"/>
                <a:cs typeface="+mn-lt"/>
              </a:rPr>
              <a:t>columnsimputer_numeric</a:t>
            </a:r>
            <a:r>
              <a:rPr dirty="0" sz="2400" lang="en-US">
                <a:ea typeface="+mn-lt"/>
                <a:cs typeface="+mn-lt"/>
              </a:rPr>
              <a:t> = </a:t>
            </a:r>
            <a:r>
              <a:rPr dirty="0" sz="2400" lang="en-US" err="1">
                <a:ea typeface="+mn-lt"/>
                <a:cs typeface="+mn-lt"/>
              </a:rPr>
              <a:t>SimpleImputer</a:t>
            </a:r>
            <a:r>
              <a:rPr dirty="0" sz="2400" lang="en-US">
                <a:ea typeface="+mn-lt"/>
                <a:cs typeface="+mn-lt"/>
              </a:rPr>
              <a:t>(strategy='mean')</a:t>
            </a:r>
            <a:endParaRPr dirty="0" lang="en-US">
              <a:ea typeface="Calibri"/>
              <a:cs typeface="Calibri"/>
            </a:endParaRPr>
          </a:p>
          <a:p>
            <a:pPr indent="0" marL="0">
              <a:buNone/>
            </a:pPr>
            <a:r>
              <a:rPr dirty="0" sz="2400" lang="en-US" err="1">
                <a:ea typeface="+mn-lt"/>
                <a:cs typeface="+mn-lt"/>
              </a:rPr>
              <a:t>imputer_categorical</a:t>
            </a:r>
            <a:r>
              <a:rPr dirty="0" sz="2400" lang="en-US">
                <a:ea typeface="+mn-lt"/>
                <a:cs typeface="+mn-lt"/>
              </a:rPr>
              <a:t> = </a:t>
            </a:r>
            <a:r>
              <a:rPr dirty="0" sz="2400" lang="en-US" err="1">
                <a:ea typeface="+mn-lt"/>
                <a:cs typeface="+mn-lt"/>
              </a:rPr>
              <a:t>SimpleImputer</a:t>
            </a:r>
            <a:r>
              <a:rPr dirty="0" sz="2400" lang="en-US">
                <a:ea typeface="+mn-lt"/>
                <a:cs typeface="+mn-lt"/>
              </a:rPr>
              <a:t>(strategy='</a:t>
            </a:r>
            <a:r>
              <a:rPr dirty="0" sz="2400" lang="en-US" err="1">
                <a:ea typeface="+mn-lt"/>
                <a:cs typeface="+mn-lt"/>
              </a:rPr>
              <a:t>most_frequent</a:t>
            </a:r>
            <a:r>
              <a:rPr dirty="0" sz="2400" lang="en-US">
                <a:ea typeface="+mn-lt"/>
                <a:cs typeface="+mn-lt"/>
              </a:rPr>
              <a: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5" name="Content Placeholder 2"/>
          <p:cNvSpPr>
            <a:spLocks noGrp="1"/>
          </p:cNvSpPr>
          <p:nvPr>
            <p:ph idx="1"/>
          </p:nvPr>
        </p:nvSpPr>
        <p:spPr>
          <a:xfrm>
            <a:off x="500743" y="454025"/>
            <a:ext cx="11179628" cy="5984195"/>
          </a:xfrm>
        </p:spPr>
        <p:txBody>
          <a:bodyPr anchor="t" bIns="45720" lIns="91440" rIns="91440" rtlCol="0" tIns="45720" vert="horz">
            <a:normAutofit lnSpcReduction="10000"/>
          </a:bodyPr>
          <a:p>
            <a:pPr indent="0" marL="0">
              <a:buNone/>
            </a:pPr>
            <a:r>
              <a:rPr b="1" dirty="0" sz="2400" lang="en-US">
                <a:ea typeface="+mn-lt"/>
                <a:cs typeface="+mn-lt"/>
              </a:rPr>
              <a:t>3.Feature Engineering:</a:t>
            </a:r>
            <a:endParaRPr b="1" dirty="0" sz="2400" lang="en-US">
              <a:ea typeface="Calibri"/>
              <a:cs typeface="Calibri"/>
            </a:endParaRPr>
          </a:p>
          <a:p>
            <a:r>
              <a:rPr dirty="0" sz="2400" lang="en-US">
                <a:ea typeface="+mn-lt"/>
                <a:cs typeface="+mn-lt"/>
              </a:rPr>
              <a:t>Create new features or transform existing ones to extract more valuable information. For example, you can calculate the distance to the nearest public transportation, or create a feature for the overall condition of the house.</a:t>
            </a:r>
            <a:endParaRPr dirty="0" sz="2400" lang="en-US">
              <a:ea typeface="Calibri" panose="020F0502020204030204"/>
              <a:cs typeface="Calibri" panose="020F0502020204030204"/>
            </a:endParaRPr>
          </a:p>
          <a:p>
            <a:pPr indent="0" marL="0">
              <a:buNone/>
            </a:pPr>
            <a:r>
              <a:rPr b="1" dirty="0" sz="2400" lang="en-US">
                <a:ea typeface="+mn-lt"/>
                <a:cs typeface="+mn-lt"/>
              </a:rPr>
              <a:t>4.Model Selection:</a:t>
            </a:r>
            <a:endParaRPr b="1" dirty="0" sz="2400" lang="en-US">
              <a:ea typeface="Calibri" panose="020F0502020204030204"/>
              <a:cs typeface="Calibri" panose="020F0502020204030204"/>
            </a:endParaRPr>
          </a:p>
          <a:p>
            <a:r>
              <a:rPr dirty="0" sz="2400" lang="en-US">
                <a:ea typeface="+mn-lt"/>
                <a:cs typeface="+mn-lt"/>
              </a:rPr>
              <a:t>Choose the appropriate machine learning model for the task. Common models for regression problems like house price prediction include Linear Regression, Decision Trees, Random Forest, Gradient Boosting, and Neural Networks.</a:t>
            </a:r>
            <a:endParaRPr dirty="0" sz="2400" lang="en-US">
              <a:ea typeface="Calibri" panose="020F0502020204030204"/>
              <a:cs typeface="Calibri" panose="020F0502020204030204"/>
            </a:endParaRPr>
          </a:p>
          <a:p>
            <a:pPr indent="0" marL="0">
              <a:buNone/>
            </a:pPr>
            <a:r>
              <a:rPr b="1" dirty="0" sz="2400" lang="en-US">
                <a:ea typeface="+mn-lt"/>
                <a:cs typeface="+mn-lt"/>
              </a:rPr>
              <a:t>5. Training:</a:t>
            </a:r>
            <a:endParaRPr b="1" dirty="0" sz="2400" lang="en-US">
              <a:ea typeface="Calibri" panose="020F0502020204030204"/>
              <a:cs typeface="Calibri" panose="020F0502020204030204"/>
            </a:endParaRPr>
          </a:p>
          <a:p>
            <a:r>
              <a:rPr dirty="0" sz="2400" lang="en-US">
                <a:ea typeface="+mn-lt"/>
                <a:cs typeface="+mn-lt"/>
              </a:rPr>
              <a:t>Split the dataset into training and testing sets to evaluate the model's performance. Consider techniques like cross-validation to prevent overfitting.</a:t>
            </a:r>
            <a:endParaRPr dirty="0" sz="2400" lang="en-US">
              <a:ea typeface="Calibri"/>
              <a:cs typeface="Calibri"/>
            </a:endParaRPr>
          </a:p>
          <a:p>
            <a:pPr indent="0" marL="0">
              <a:buNone/>
            </a:pPr>
            <a:r>
              <a:rPr b="1" dirty="0" sz="2400" lang="en-US">
                <a:ea typeface="+mn-lt"/>
                <a:cs typeface="+mn-lt"/>
              </a:rPr>
              <a:t>6. Hyperparameter Tuning:</a:t>
            </a:r>
            <a:endParaRPr b="1" dirty="0" sz="2400" lang="en-US">
              <a:ea typeface="Calibri"/>
              <a:cs typeface="Calibri"/>
            </a:endParaRPr>
          </a:p>
          <a:p>
            <a:r>
              <a:rPr dirty="0" sz="2400" lang="en-US">
                <a:ea typeface="+mn-lt"/>
                <a:cs typeface="+mn-lt"/>
              </a:rPr>
              <a:t>Optimize the model's hyperparameters to improve its predictive accuracy. Techniques like grid search or random search can help with this.</a:t>
            </a:r>
            <a:endParaRPr dirty="0" lang="en-US">
              <a:ea typeface="Calibri" panose="020F0502020204030204"/>
              <a:cs typeface="Calibri" panose="020F0502020204030204"/>
            </a:endParaRPr>
          </a:p>
        </p:txBody>
      </p:sp>
      <p:sp>
        <p:nvSpPr>
          <p:cNvPr id="1048606" name="TextBox 3"/>
          <p:cNvSpPr txBox="1"/>
          <p:nvPr/>
        </p:nvSpPr>
        <p:spPr>
          <a:xfrm>
            <a:off x="4724400" y="3200400"/>
            <a:ext cx="2743200"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dirty="0" lang="en-US">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7" name="Content Placeholder 2"/>
          <p:cNvSpPr>
            <a:spLocks noGrp="1"/>
          </p:cNvSpPr>
          <p:nvPr>
            <p:ph idx="1"/>
          </p:nvPr>
        </p:nvSpPr>
        <p:spPr>
          <a:xfrm>
            <a:off x="359229" y="312511"/>
            <a:ext cx="11517085" cy="6201909"/>
          </a:xfrm>
        </p:spPr>
        <p:txBody>
          <a:bodyPr anchor="t" bIns="45720" lIns="91440" rIns="91440" rtlCol="0" tIns="45720" vert="horz">
            <a:normAutofit/>
          </a:bodyPr>
          <a:p>
            <a:pPr indent="0" marL="0">
              <a:buNone/>
            </a:pPr>
            <a:r>
              <a:rPr b="1" dirty="0" sz="2400" lang="en-US">
                <a:ea typeface="+mn-lt"/>
                <a:cs typeface="+mn-lt"/>
              </a:rPr>
              <a:t>7.Evaluation Metrics:</a:t>
            </a:r>
            <a:endParaRPr b="1" dirty="0" sz="2400" lang="en-US">
              <a:ea typeface="Calibri" panose="020F0502020204030204"/>
              <a:cs typeface="Calibri" panose="020F0502020204030204"/>
            </a:endParaRPr>
          </a:p>
          <a:p>
            <a:r>
              <a:rPr dirty="0" sz="2400" lang="en-US">
                <a:ea typeface="+mn-lt"/>
                <a:cs typeface="+mn-lt"/>
              </a:rPr>
              <a:t>Select appropriate evaluation metrics for regression tasks, such as Mean Absolute Error (MAE), Mean Squared Error (MSE), or Root Mean Squared Error (RMSE). Choose the metric that aligns with the specific objectives of your project.</a:t>
            </a:r>
            <a:endParaRPr dirty="0" sz="2400" lang="en-US">
              <a:ea typeface="Calibri" panose="020F0502020204030204"/>
              <a:cs typeface="Calibri" panose="020F0502020204030204"/>
            </a:endParaRPr>
          </a:p>
          <a:p>
            <a:pPr indent="0" marL="0">
              <a:buNone/>
            </a:pPr>
            <a:r>
              <a:rPr b="1" dirty="0" sz="2400" lang="en-US">
                <a:ea typeface="+mn-lt"/>
                <a:cs typeface="+mn-lt"/>
              </a:rPr>
              <a:t>8.Regularization:</a:t>
            </a:r>
            <a:endParaRPr b="1" dirty="0" sz="2400" lang="en-US">
              <a:ea typeface="Calibri" panose="020F0502020204030204"/>
              <a:cs typeface="Calibri" panose="020F0502020204030204"/>
            </a:endParaRPr>
          </a:p>
          <a:p>
            <a:r>
              <a:rPr dirty="0" sz="2400" lang="en-US">
                <a:ea typeface="+mn-lt"/>
                <a:cs typeface="+mn-lt"/>
              </a:rPr>
              <a:t>Apply regularization techniques like L1 (Lasso) or L2 (Ridge)regularization to prevent overfitting.</a:t>
            </a:r>
            <a:endParaRPr dirty="0" sz="2400" lang="en-US">
              <a:ea typeface="Calibri" panose="020F0502020204030204"/>
              <a:cs typeface="Calibri" panose="020F0502020204030204"/>
            </a:endParaRPr>
          </a:p>
          <a:p>
            <a:pPr indent="0" marL="0">
              <a:buNone/>
            </a:pPr>
            <a:r>
              <a:rPr b="1" dirty="0" sz="2400" lang="en-US">
                <a:ea typeface="+mn-lt"/>
                <a:cs typeface="+mn-lt"/>
              </a:rPr>
              <a:t>9.Feature Selection:</a:t>
            </a:r>
            <a:endParaRPr b="1" dirty="0" sz="2400" lang="en-US">
              <a:ea typeface="Calibri" panose="020F0502020204030204"/>
              <a:cs typeface="Calibri" panose="020F0502020204030204"/>
            </a:endParaRPr>
          </a:p>
          <a:p>
            <a:r>
              <a:rPr dirty="0" sz="2400" lang="en-US">
                <a:ea typeface="+mn-lt"/>
                <a:cs typeface="+mn-lt"/>
              </a:rPr>
              <a:t>Use techniques like feature importance scores or recursive feature elimination to identify the most relevant features for the prediction.</a:t>
            </a:r>
          </a:p>
          <a:p>
            <a:pPr indent="0" marL="0">
              <a:buNone/>
            </a:pPr>
            <a:r>
              <a:rPr b="1" dirty="0" sz="2400" lang="en-US">
                <a:ea typeface="+mn-lt"/>
                <a:cs typeface="+mn-lt"/>
              </a:rPr>
              <a:t>10. Interpretability:</a:t>
            </a:r>
            <a:endParaRPr b="1" dirty="0" sz="2400" lang="en-US">
              <a:ea typeface="Calibri" panose="020F0502020204030204"/>
              <a:cs typeface="Calibri" panose="020F0502020204030204"/>
            </a:endParaRPr>
          </a:p>
          <a:p>
            <a:pPr indent="0" marL="0">
              <a:buNone/>
            </a:pPr>
            <a:r>
              <a:rPr dirty="0" sz="2400" lang="en-US">
                <a:ea typeface="+mn-lt"/>
                <a:cs typeface="+mn-lt"/>
              </a:rPr>
              <a:t>Ensure that the model's predictions are interpretable and explainable. This is especially important for real estate applications where stakeholders want to understand the factors affecting predictions.</a:t>
            </a:r>
            <a:endParaRPr dirty="0" sz="2400" lang="en-US">
              <a:ea typeface="Calibri" panose="020F0502020204030204"/>
              <a:cs typeface="Calibri" panose="020F0502020204030204"/>
            </a:endParaRPr>
          </a:p>
          <a:p>
            <a:pPr indent="0" marL="0">
              <a:buNone/>
            </a:pPr>
            <a:r>
              <a:rPr dirty="0" sz="2400" lang="en-US">
                <a:ea typeface="+mn-lt"/>
                <a:cs typeface="+mn-lt"/>
              </a:rPr>
              <a:t>Develop a user-friendly interface or API for end-users to input property details and receive price predictions.</a:t>
            </a:r>
            <a:endParaRPr dirty="0" sz="2400" lang="en-US">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Technic">
  <a:themeElements>
    <a:clrScheme name="Technic">
      <a:dk1>
        <a:sysClr lastClr="000000" val="windowText"/>
      </a:dk1>
      <a:lt1>
        <a:sysClr lastClr="FFFFFF" val="window"/>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dir="t" rig="harsh">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Udhaya Udhaya Bhaskar</dc:creator>
  <cp:lastModifiedBy>HP</cp:lastModifiedBy>
  <dcterms:created xsi:type="dcterms:W3CDTF">2013-07-14T11:26:40Z</dcterms:created>
  <dcterms:modified xsi:type="dcterms:W3CDTF">2023-11-02T03:38:48Z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2ecc1ad2a7d3435f8250f8bd9e1c3d53</vt:lpwstr>
  </property>
</Properties>
</file>