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7"/>
  </p:notesMasterIdLst>
  <p:sldIdLst>
    <p:sldId id="256" r:id="rId2"/>
    <p:sldId id="257" r:id="rId3"/>
    <p:sldId id="259" r:id="rId4"/>
    <p:sldId id="314" r:id="rId5"/>
    <p:sldId id="304" r:id="rId6"/>
    <p:sldId id="305" r:id="rId7"/>
    <p:sldId id="306" r:id="rId8"/>
    <p:sldId id="307" r:id="rId9"/>
    <p:sldId id="308" r:id="rId10"/>
    <p:sldId id="309" r:id="rId11"/>
    <p:sldId id="310" r:id="rId12"/>
    <p:sldId id="311" r:id="rId13"/>
    <p:sldId id="312" r:id="rId14"/>
    <p:sldId id="313" r:id="rId15"/>
    <p:sldId id="260" r:id="rId16"/>
  </p:sldIdLst>
  <p:sldSz cx="9144000" cy="5143500" type="screen16x9"/>
  <p:notesSz cx="6858000" cy="9144000"/>
  <p:embeddedFontLst>
    <p:embeddedFont>
      <p:font typeface="Century Schoolbook" pitchFamily="18" charset="0"/>
      <p:regular r:id="rId18"/>
      <p:bold r:id="rId19"/>
      <p:italic r:id="rId20"/>
      <p:boldItalic r:id="rId21"/>
    </p:embeddedFont>
    <p:embeddedFont>
      <p:font typeface="Audiowide" charset="0"/>
      <p:regular r:id="rId22"/>
    </p:embeddedFont>
    <p:embeddedFont>
      <p:font typeface="Karla" charset="0"/>
      <p:regular r:id="rId23"/>
      <p:bold r:id="rId24"/>
      <p:italic r:id="rId25"/>
      <p:boldItalic r:id="rId26"/>
    </p:embeddedFont>
    <p:embeddedFont>
      <p:font typeface="Bell MT" pitchFamily="18" charset="0"/>
      <p:regular r:id="rId27"/>
      <p:bold r:id="rId28"/>
      <p:italic r:id="rId29"/>
    </p:embeddedFont>
    <p:embeddedFont>
      <p:font typeface="Algerian" pitchFamily="82"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A8F99609-7212-45DC-B22C-454A6B8F1885}">
  <a:tblStyle styleId="{A8F99609-7212-45DC-B22C-454A6B8F188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806" autoAdjust="0"/>
    <p:restoredTop sz="94660"/>
  </p:normalViewPr>
  <p:slideViewPr>
    <p:cSldViewPr snapToGrid="0">
      <p:cViewPr varScale="1">
        <p:scale>
          <a:sx n="111" d="100"/>
          <a:sy n="111" d="100"/>
        </p:scale>
        <p:origin x="-816" y="-7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21caab1d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21caab1d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cc9050bdf8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cc9050bdf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dffe5a3af5_0_1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dffe5a3af5_0_1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0" name="Google Shape;10;p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500">
                <a:latin typeface="Audiowide"/>
                <a:ea typeface="Audiowide"/>
                <a:cs typeface="Audiowide"/>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5" name="Google Shape;15;p2"/>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6" name="Google Shape;16;p2"/>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9" name="Google Shape;19;p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700">
                <a:solidFill>
                  <a:schemeClr val="accen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3" name="Google Shape;23;p3"/>
          <p:cNvSpPr txBox="1">
            <a:spLocks noGrp="1"/>
          </p:cNvSpPr>
          <p:nvPr>
            <p:ph type="subTitle" idx="1"/>
          </p:nvPr>
        </p:nvSpPr>
        <p:spPr>
          <a:xfrm>
            <a:off x="4491888" y="2851113"/>
            <a:ext cx="3312300" cy="6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4" name="Google Shape;24;p3"/>
          <p:cNvSpPr txBox="1">
            <a:spLocks noGrp="1"/>
          </p:cNvSpPr>
          <p:nvPr>
            <p:ph type="title" idx="2" hasCustomPrompt="1"/>
          </p:nvPr>
        </p:nvSpPr>
        <p:spPr>
          <a:xfrm>
            <a:off x="1931113" y="1872250"/>
            <a:ext cx="1728900" cy="1188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8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pic>
        <p:nvPicPr>
          <p:cNvPr id="25" name="Google Shape;25;p3"/>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26" name="Google Shape;26;p3"/>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pic>
        <p:nvPicPr>
          <p:cNvPr id="28" name="Google Shape;28;p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9" name="Google Shape;29;p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body" idx="1"/>
          </p:nvPr>
        </p:nvSpPr>
        <p:spPr>
          <a:xfrm>
            <a:off x="720000" y="1168463"/>
            <a:ext cx="7704000" cy="57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pic>
        <p:nvPicPr>
          <p:cNvPr id="33" name="Google Shape;33;p4"/>
          <p:cNvPicPr preferRelativeResize="0"/>
          <p:nvPr/>
        </p:nvPicPr>
        <p:blipFill>
          <a:blip r:embed="rId3">
            <a:alphaModFix amt="75000"/>
          </a:blip>
          <a:stretch>
            <a:fillRect/>
          </a:stretch>
        </p:blipFill>
        <p:spPr>
          <a:xfrm>
            <a:off x="-825300" y="-371475"/>
            <a:ext cx="4857272" cy="3007325"/>
          </a:xfrm>
          <a:prstGeom prst="rect">
            <a:avLst/>
          </a:prstGeom>
          <a:noFill/>
          <a:ln>
            <a:noFill/>
          </a:ln>
        </p:spPr>
      </p:pic>
      <p:pic>
        <p:nvPicPr>
          <p:cNvPr id="34" name="Google Shape;34;p4"/>
          <p:cNvPicPr preferRelativeResize="0"/>
          <p:nvPr/>
        </p:nvPicPr>
        <p:blipFill>
          <a:blip r:embed="rId3">
            <a:alphaModFix amt="75000"/>
          </a:blip>
          <a:stretch>
            <a:fillRect/>
          </a:stretch>
        </p:blipFill>
        <p:spPr>
          <a:xfrm rot="10800000">
            <a:off x="5048253" y="2398274"/>
            <a:ext cx="5095572" cy="3154876"/>
          </a:xfrm>
          <a:prstGeom prst="rect">
            <a:avLst/>
          </a:prstGeom>
          <a:noFill/>
          <a:ln>
            <a:noFill/>
          </a:ln>
        </p:spPr>
      </p:pic>
      <p:sp>
        <p:nvSpPr>
          <p:cNvPr id="35" name="Google Shape;35;p4"/>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pic>
        <p:nvPicPr>
          <p:cNvPr id="65" name="Google Shape;65;p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66" name="Google Shape;66;p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txBox="1">
            <a:spLocks noGrp="1"/>
          </p:cNvSpPr>
          <p:nvPr>
            <p:ph type="title"/>
          </p:nvPr>
        </p:nvSpPr>
        <p:spPr>
          <a:xfrm>
            <a:off x="2005350" y="1506750"/>
            <a:ext cx="5133300" cy="213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pic>
        <p:nvPicPr>
          <p:cNvPr id="70" name="Google Shape;70;p8"/>
          <p:cNvPicPr preferRelativeResize="0"/>
          <p:nvPr/>
        </p:nvPicPr>
        <p:blipFill>
          <a:blip r:embed="rId3">
            <a:alphaModFix amt="75000"/>
          </a:blip>
          <a:stretch>
            <a:fillRect/>
          </a:stretch>
        </p:blipFill>
        <p:spPr>
          <a:xfrm rot="5400000">
            <a:off x="4270575" y="37800"/>
            <a:ext cx="6816287" cy="4220224"/>
          </a:xfrm>
          <a:prstGeom prst="rect">
            <a:avLst/>
          </a:prstGeom>
          <a:noFill/>
          <a:ln>
            <a:noFill/>
          </a:ln>
        </p:spPr>
      </p:pic>
      <p:pic>
        <p:nvPicPr>
          <p:cNvPr id="71" name="Google Shape;71;p8"/>
          <p:cNvPicPr preferRelativeResize="0"/>
          <p:nvPr/>
        </p:nvPicPr>
        <p:blipFill>
          <a:blip r:embed="rId3">
            <a:alphaModFix amt="75000"/>
          </a:blip>
          <a:stretch>
            <a:fillRect/>
          </a:stretch>
        </p:blipFill>
        <p:spPr>
          <a:xfrm rot="-5399997">
            <a:off x="-1890149" y="942974"/>
            <a:ext cx="6692275" cy="41434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257"/>
        <p:cNvGrpSpPr/>
        <p:nvPr/>
      </p:nvGrpSpPr>
      <p:grpSpPr>
        <a:xfrm>
          <a:off x="0" y="0"/>
          <a:ext cx="0" cy="0"/>
          <a:chOff x="0" y="0"/>
          <a:chExt cx="0" cy="0"/>
        </a:xfrm>
      </p:grpSpPr>
      <p:pic>
        <p:nvPicPr>
          <p:cNvPr id="258" name="Google Shape;258;p2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59" name="Google Shape;259;p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2" name="Google Shape;262;p25"/>
          <p:cNvPicPr preferRelativeResize="0"/>
          <p:nvPr/>
        </p:nvPicPr>
        <p:blipFill rotWithShape="1">
          <a:blip r:embed="rId3">
            <a:alphaModFix amt="75000"/>
          </a:blip>
          <a:srcRect l="23664" t="13299"/>
          <a:stretch/>
        </p:blipFill>
        <p:spPr>
          <a:xfrm>
            <a:off x="9525" y="-156200"/>
            <a:ext cx="4171950" cy="2933699"/>
          </a:xfrm>
          <a:prstGeom prst="rect">
            <a:avLst/>
          </a:prstGeom>
          <a:noFill/>
          <a:ln>
            <a:noFill/>
          </a:ln>
        </p:spPr>
      </p:pic>
      <p:pic>
        <p:nvPicPr>
          <p:cNvPr id="263" name="Google Shape;263;p25"/>
          <p:cNvPicPr preferRelativeResize="0"/>
          <p:nvPr/>
        </p:nvPicPr>
        <p:blipFill rotWithShape="1">
          <a:blip r:embed="rId3">
            <a:alphaModFix amt="75000"/>
          </a:blip>
          <a:srcRect l="21334"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264"/>
        <p:cNvGrpSpPr/>
        <p:nvPr/>
      </p:nvGrpSpPr>
      <p:grpSpPr>
        <a:xfrm>
          <a:off x="0" y="0"/>
          <a:ext cx="0" cy="0"/>
          <a:chOff x="0" y="0"/>
          <a:chExt cx="0" cy="0"/>
        </a:xfrm>
      </p:grpSpPr>
      <p:pic>
        <p:nvPicPr>
          <p:cNvPr id="265" name="Google Shape;265;p2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66" name="Google Shape;266;p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9" name="Google Shape;269;p26"/>
          <p:cNvPicPr preferRelativeResize="0"/>
          <p:nvPr/>
        </p:nvPicPr>
        <p:blipFill rotWithShape="1">
          <a:blip r:embed="rId3">
            <a:alphaModFix amt="75000"/>
          </a:blip>
          <a:srcRect l="20356"/>
          <a:stretch/>
        </p:blipFill>
        <p:spPr>
          <a:xfrm rot="5400000">
            <a:off x="4631025" y="510125"/>
            <a:ext cx="5524500" cy="4294700"/>
          </a:xfrm>
          <a:prstGeom prst="rect">
            <a:avLst/>
          </a:prstGeom>
          <a:noFill/>
          <a:ln>
            <a:noFill/>
          </a:ln>
        </p:spPr>
      </p:pic>
      <p:pic>
        <p:nvPicPr>
          <p:cNvPr id="270" name="Google Shape;270;p26"/>
          <p:cNvPicPr preferRelativeResize="0"/>
          <p:nvPr/>
        </p:nvPicPr>
        <p:blipFill rotWithShape="1">
          <a:blip r:embed="rId3">
            <a:alphaModFix amt="75000"/>
          </a:blip>
          <a:srcRect l="16645" t="537"/>
          <a:stretch/>
        </p:blipFill>
        <p:spPr>
          <a:xfrm rot="-5399997">
            <a:off x="-1058539" y="294014"/>
            <a:ext cx="5654502" cy="417781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37000">
              <a:schemeClr val="dk1"/>
            </a:gs>
            <a:gs pos="63000">
              <a:schemeClr val="dk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8" r:id="rId5"/>
    <p:sldLayoutId id="2147483671" r:id="rId6"/>
    <p:sldLayoutId id="214748367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p:nvPr/>
        </p:nvSpPr>
        <p:spPr>
          <a:xfrm>
            <a:off x="1727250" y="1228150"/>
            <a:ext cx="5689500" cy="1651783"/>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txBox="1">
            <a:spLocks noGrp="1"/>
          </p:cNvSpPr>
          <p:nvPr>
            <p:ph type="ctrTitle"/>
          </p:nvPr>
        </p:nvSpPr>
        <p:spPr>
          <a:xfrm>
            <a:off x="1625850" y="1317528"/>
            <a:ext cx="5892300" cy="1545313"/>
          </a:xfrm>
          <a:prstGeom prst="rect">
            <a:avLst/>
          </a:prstGeom>
        </p:spPr>
        <p:txBody>
          <a:bodyPr spcFirstLastPara="1" wrap="square" lIns="91425" tIns="91425" rIns="91425" bIns="91425" anchor="ctr" anchorCtr="0">
            <a:noAutofit/>
          </a:bodyPr>
          <a:lstStyle/>
          <a:p>
            <a:r>
              <a:rPr lang="en-US" sz="3200" dirty="0" smtClean="0">
                <a:solidFill>
                  <a:schemeClr val="bg1"/>
                </a:solidFill>
                <a:latin typeface="Century Schoolbook" pitchFamily="18" charset="0"/>
                <a:cs typeface="Times New Roman" pitchFamily="18" charset="0"/>
              </a:rPr>
              <a:t>Grey scale image generation using GAN</a:t>
            </a:r>
            <a:r>
              <a:rPr lang="en-US" sz="4800" dirty="0" smtClean="0">
                <a:solidFill>
                  <a:schemeClr val="bg1"/>
                </a:solidFill>
                <a:latin typeface="Century Schoolbook" pitchFamily="18" charset="0"/>
                <a:cs typeface="Times New Roman" pitchFamily="18" charset="0"/>
              </a:rPr>
              <a:t/>
            </a:r>
            <a:br>
              <a:rPr lang="en-US" sz="4800" dirty="0" smtClean="0">
                <a:solidFill>
                  <a:schemeClr val="bg1"/>
                </a:solidFill>
                <a:latin typeface="Century Schoolbook" pitchFamily="18" charset="0"/>
                <a:cs typeface="Times New Roman" pitchFamily="18" charset="0"/>
              </a:rPr>
            </a:br>
            <a:endParaRPr>
              <a:solidFill>
                <a:srgbClr val="CC0000"/>
              </a:solidFill>
            </a:endParaRPr>
          </a:p>
        </p:txBody>
      </p:sp>
      <p:sp>
        <p:nvSpPr>
          <p:cNvPr id="283" name="Google Shape;283;p30"/>
          <p:cNvSpPr txBox="1">
            <a:spLocks noGrp="1"/>
          </p:cNvSpPr>
          <p:nvPr>
            <p:ph type="subTitle" idx="1"/>
          </p:nvPr>
        </p:nvSpPr>
        <p:spPr>
          <a:xfrm>
            <a:off x="3409772" y="3341406"/>
            <a:ext cx="4108378" cy="91079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200" dirty="0" smtClean="0">
                <a:latin typeface="Century Schoolbook" pitchFamily="18" charset="0"/>
              </a:rPr>
              <a:t>Presented By:</a:t>
            </a:r>
          </a:p>
          <a:p>
            <a:pPr marL="0" lvl="0" indent="0" algn="l" rtl="0">
              <a:spcBef>
                <a:spcPts val="0"/>
              </a:spcBef>
              <a:spcAft>
                <a:spcPts val="0"/>
              </a:spcAft>
              <a:buNone/>
            </a:pPr>
            <a:r>
              <a:rPr lang="en-US" sz="1200" dirty="0" smtClean="0">
                <a:latin typeface="Century Schoolbook" pitchFamily="18" charset="0"/>
              </a:rPr>
              <a:t>M UDHAYA REKHA</a:t>
            </a:r>
          </a:p>
          <a:p>
            <a:pPr marL="0" lvl="0" indent="0" algn="l" rtl="0">
              <a:spcBef>
                <a:spcPts val="0"/>
              </a:spcBef>
              <a:spcAft>
                <a:spcPts val="0"/>
              </a:spcAft>
              <a:buNone/>
            </a:pPr>
            <a:r>
              <a:rPr lang="en-US" sz="1200" dirty="0" smtClean="0">
                <a:latin typeface="Century Schoolbook" pitchFamily="18" charset="0"/>
              </a:rPr>
              <a:t>513121104045</a:t>
            </a:r>
          </a:p>
          <a:p>
            <a:pPr marL="0" lvl="0" indent="0" algn="l" rtl="0">
              <a:spcBef>
                <a:spcPts val="0"/>
              </a:spcBef>
              <a:spcAft>
                <a:spcPts val="0"/>
              </a:spcAft>
              <a:buNone/>
            </a:pPr>
            <a:r>
              <a:rPr lang="en-US" sz="1200" dirty="0" smtClean="0">
                <a:latin typeface="Century Schoolbook" pitchFamily="18" charset="0"/>
              </a:rPr>
              <a:t>THANTHAI PERIYAR GOVERNMENT INSTITUTE OF TECHNOLOGY-VELLORE</a:t>
            </a:r>
            <a:endParaRPr sz="1200">
              <a:latin typeface="Century Schoolbook" pitchFamily="18" charset="0"/>
            </a:endParaRPr>
          </a:p>
        </p:txBody>
      </p:sp>
      <p:grpSp>
        <p:nvGrpSpPr>
          <p:cNvPr id="298" name="Google Shape;298;p30"/>
          <p:cNvGrpSpPr/>
          <p:nvPr/>
        </p:nvGrpSpPr>
        <p:grpSpPr>
          <a:xfrm>
            <a:off x="465666" y="3655339"/>
            <a:ext cx="1178637" cy="1096691"/>
            <a:chOff x="827350" y="3629733"/>
            <a:chExt cx="1431600" cy="1332067"/>
          </a:xfrm>
        </p:grpSpPr>
        <p:sp>
          <p:nvSpPr>
            <p:cNvPr id="299" name="Google Shape;29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30"/>
          <p:cNvGrpSpPr/>
          <p:nvPr/>
        </p:nvGrpSpPr>
        <p:grpSpPr>
          <a:xfrm>
            <a:off x="322602" y="2902809"/>
            <a:ext cx="781224" cy="726909"/>
            <a:chOff x="827350" y="3629733"/>
            <a:chExt cx="1431600" cy="1332067"/>
          </a:xfrm>
        </p:grpSpPr>
        <p:sp>
          <p:nvSpPr>
            <p:cNvPr id="303" name="Google Shape;303;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30"/>
          <p:cNvGrpSpPr/>
          <p:nvPr/>
        </p:nvGrpSpPr>
        <p:grpSpPr>
          <a:xfrm>
            <a:off x="1816189" y="4394848"/>
            <a:ext cx="356325" cy="331552"/>
            <a:chOff x="827350" y="3629733"/>
            <a:chExt cx="1431600" cy="1332067"/>
          </a:xfrm>
        </p:grpSpPr>
        <p:sp>
          <p:nvSpPr>
            <p:cNvPr id="307" name="Google Shape;307;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30"/>
          <p:cNvGrpSpPr/>
          <p:nvPr/>
        </p:nvGrpSpPr>
        <p:grpSpPr>
          <a:xfrm>
            <a:off x="7466251" y="219713"/>
            <a:ext cx="895180" cy="832942"/>
            <a:chOff x="827350" y="3629733"/>
            <a:chExt cx="1431600" cy="1332067"/>
          </a:xfrm>
        </p:grpSpPr>
        <p:sp>
          <p:nvSpPr>
            <p:cNvPr id="311" name="Google Shape;311;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30"/>
          <p:cNvGrpSpPr/>
          <p:nvPr/>
        </p:nvGrpSpPr>
        <p:grpSpPr>
          <a:xfrm>
            <a:off x="8131283" y="1065715"/>
            <a:ext cx="598982" cy="557337"/>
            <a:chOff x="827350" y="3629733"/>
            <a:chExt cx="1431600" cy="1332067"/>
          </a:xfrm>
        </p:grpSpPr>
        <p:sp>
          <p:nvSpPr>
            <p:cNvPr id="315" name="Google Shape;315;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0"/>
          <p:cNvGrpSpPr/>
          <p:nvPr/>
        </p:nvGrpSpPr>
        <p:grpSpPr>
          <a:xfrm>
            <a:off x="6901231" y="620669"/>
            <a:ext cx="464268" cy="431989"/>
            <a:chOff x="827350" y="3629733"/>
            <a:chExt cx="1431600" cy="1332067"/>
          </a:xfrm>
        </p:grpSpPr>
        <p:sp>
          <p:nvSpPr>
            <p:cNvPr id="319" name="Google Shape;31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2" name="Google Shape;407;p33"/>
          <p:cNvGrpSpPr/>
          <p:nvPr/>
        </p:nvGrpSpPr>
        <p:grpSpPr>
          <a:xfrm>
            <a:off x="139859" y="44850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TextBox 43"/>
          <p:cNvSpPr txBox="1"/>
          <p:nvPr/>
        </p:nvSpPr>
        <p:spPr>
          <a:xfrm>
            <a:off x="1298962" y="1076770"/>
            <a:ext cx="4751461" cy="307777"/>
          </a:xfrm>
          <a:prstGeom prst="rect">
            <a:avLst/>
          </a:prstGeom>
          <a:noFill/>
        </p:spPr>
        <p:txBody>
          <a:bodyPr wrap="square" rtlCol="0">
            <a:spAutoFit/>
          </a:bodyPr>
          <a:lstStyle/>
          <a:p>
            <a:r>
              <a:rPr lang="en-US" i="1" dirty="0" smtClean="0">
                <a:solidFill>
                  <a:schemeClr val="bg1"/>
                </a:solidFill>
              </a:rPr>
              <a:t> </a:t>
            </a:r>
            <a:endParaRPr lang="en-US" i="1" dirty="0">
              <a:solidFill>
                <a:schemeClr val="bg1"/>
              </a:solidFill>
            </a:endParaRPr>
          </a:p>
        </p:txBody>
      </p:sp>
      <p:sp>
        <p:nvSpPr>
          <p:cNvPr id="45" name="TextBox 44"/>
          <p:cNvSpPr txBox="1"/>
          <p:nvPr/>
        </p:nvSpPr>
        <p:spPr>
          <a:xfrm>
            <a:off x="1076770" y="495656"/>
            <a:ext cx="6323888" cy="523220"/>
          </a:xfrm>
          <a:prstGeom prst="rect">
            <a:avLst/>
          </a:prstGeom>
          <a:noFill/>
        </p:spPr>
        <p:txBody>
          <a:bodyPr wrap="square" rtlCol="0">
            <a:spAutoFit/>
          </a:bodyPr>
          <a:lstStyle/>
          <a:p>
            <a:r>
              <a:rPr lang="en-US" sz="2800" b="1" i="1" dirty="0" err="1" smtClean="0">
                <a:solidFill>
                  <a:schemeClr val="bg1"/>
                </a:solidFill>
                <a:latin typeface="Bell MT" pitchFamily="18" charset="0"/>
              </a:rPr>
              <a:t>Modelling</a:t>
            </a:r>
            <a:endParaRPr lang="en-US" sz="2800" b="1" i="1" dirty="0">
              <a:solidFill>
                <a:schemeClr val="bg1"/>
              </a:solidFill>
              <a:latin typeface="Bell MT" pitchFamily="18" charset="0"/>
            </a:endParaRPr>
          </a:p>
        </p:txBody>
      </p:sp>
      <p:sp>
        <p:nvSpPr>
          <p:cNvPr id="24" name="TextBox 23"/>
          <p:cNvSpPr txBox="1"/>
          <p:nvPr/>
        </p:nvSpPr>
        <p:spPr>
          <a:xfrm>
            <a:off x="1324598" y="1880075"/>
            <a:ext cx="5597495" cy="2893100"/>
          </a:xfrm>
          <a:prstGeom prst="rect">
            <a:avLst/>
          </a:prstGeom>
          <a:noFill/>
        </p:spPr>
        <p:txBody>
          <a:bodyPr wrap="square" rtlCol="0">
            <a:spAutoFit/>
          </a:bodyPr>
          <a:lstStyle/>
          <a:p>
            <a:pPr>
              <a:buClr>
                <a:schemeClr val="bg1"/>
              </a:buClr>
              <a:buFont typeface="Wingdings" pitchFamily="2" charset="2"/>
              <a:buChar char="v"/>
            </a:pPr>
            <a:r>
              <a:rPr lang="en-US" dirty="0" smtClean="0">
                <a:solidFill>
                  <a:schemeClr val="bg1"/>
                </a:solidFill>
                <a:latin typeface="Century Schoolbook" pitchFamily="18" charset="0"/>
              </a:rPr>
              <a:t> </a:t>
            </a:r>
            <a:r>
              <a:rPr lang="en-US" dirty="0" smtClean="0">
                <a:solidFill>
                  <a:schemeClr val="bg1"/>
                </a:solidFill>
                <a:latin typeface="Century Schoolbook" pitchFamily="18" charset="0"/>
              </a:rPr>
              <a:t>Design the architecture of the Generator and Discriminator networks using deep learning frameworks like </a:t>
            </a:r>
            <a:r>
              <a:rPr lang="en-US" dirty="0" err="1" smtClean="0">
                <a:solidFill>
                  <a:schemeClr val="bg1"/>
                </a:solidFill>
                <a:latin typeface="Century Schoolbook" pitchFamily="18" charset="0"/>
              </a:rPr>
              <a:t>TensorFlow</a:t>
            </a:r>
            <a:r>
              <a:rPr lang="en-US" dirty="0" smtClean="0">
                <a:solidFill>
                  <a:schemeClr val="bg1"/>
                </a:solidFill>
                <a:latin typeface="Century Schoolbook" pitchFamily="18" charset="0"/>
              </a:rPr>
              <a:t> or </a:t>
            </a:r>
            <a:r>
              <a:rPr lang="en-US" dirty="0" err="1" smtClean="0">
                <a:solidFill>
                  <a:schemeClr val="bg1"/>
                </a:solidFill>
                <a:latin typeface="Century Schoolbook" pitchFamily="18" charset="0"/>
              </a:rPr>
              <a:t>PyTorch</a:t>
            </a:r>
            <a:r>
              <a:rPr lang="en-US" dirty="0" smtClean="0">
                <a:solidFill>
                  <a:schemeClr val="bg1"/>
                </a:solidFill>
                <a:latin typeface="Century Schoolbook" pitchFamily="18" charset="0"/>
              </a:rPr>
              <a:t>.</a:t>
            </a:r>
          </a:p>
          <a:p>
            <a:pPr>
              <a:buClr>
                <a:schemeClr val="bg1"/>
              </a:buClr>
              <a:buFont typeface="Wingdings" pitchFamily="2" charset="2"/>
              <a:buChar char="v"/>
            </a:pPr>
            <a:r>
              <a:rPr lang="en-US" dirty="0" smtClean="0">
                <a:solidFill>
                  <a:schemeClr val="bg1"/>
                </a:solidFill>
                <a:latin typeface="Century Schoolbook" pitchFamily="18" charset="0"/>
              </a:rPr>
              <a:t>Define the input size for the Generator (e.g., random noise vector) and output size for both Generator and Discriminator (e.g., grayscale image dimensions).</a:t>
            </a:r>
          </a:p>
          <a:p>
            <a:pPr>
              <a:buClr>
                <a:schemeClr val="bg1"/>
              </a:buClr>
              <a:buFont typeface="Wingdings" pitchFamily="2" charset="2"/>
              <a:buChar char="v"/>
            </a:pPr>
            <a:r>
              <a:rPr lang="en-US" dirty="0" smtClean="0">
                <a:solidFill>
                  <a:schemeClr val="bg1"/>
                </a:solidFill>
                <a:latin typeface="Century Schoolbook" pitchFamily="18" charset="0"/>
              </a:rPr>
              <a:t>Create the Generator network with </a:t>
            </a:r>
            <a:r>
              <a:rPr lang="en-US" dirty="0" err="1" smtClean="0">
                <a:solidFill>
                  <a:schemeClr val="bg1"/>
                </a:solidFill>
                <a:latin typeface="Century Schoolbook" pitchFamily="18" charset="0"/>
              </a:rPr>
              <a:t>convolutional</a:t>
            </a:r>
            <a:r>
              <a:rPr lang="en-US" dirty="0" smtClean="0">
                <a:solidFill>
                  <a:schemeClr val="bg1"/>
                </a:solidFill>
                <a:latin typeface="Century Schoolbook" pitchFamily="18" charset="0"/>
              </a:rPr>
              <a:t> layers, batch normalization, and activation functions like </a:t>
            </a:r>
            <a:r>
              <a:rPr lang="en-US" dirty="0" err="1" smtClean="0">
                <a:solidFill>
                  <a:schemeClr val="bg1"/>
                </a:solidFill>
                <a:latin typeface="Century Schoolbook" pitchFamily="18" charset="0"/>
              </a:rPr>
              <a:t>ReLU</a:t>
            </a:r>
            <a:r>
              <a:rPr lang="en-US" dirty="0" smtClean="0">
                <a:solidFill>
                  <a:schemeClr val="bg1"/>
                </a:solidFill>
                <a:latin typeface="Century Schoolbook" pitchFamily="18" charset="0"/>
              </a:rPr>
              <a:t> or </a:t>
            </a:r>
            <a:r>
              <a:rPr lang="en-US" dirty="0" err="1" smtClean="0">
                <a:solidFill>
                  <a:schemeClr val="bg1"/>
                </a:solidFill>
                <a:latin typeface="Century Schoolbook" pitchFamily="18" charset="0"/>
              </a:rPr>
              <a:t>LeakyReLU</a:t>
            </a:r>
            <a:r>
              <a:rPr lang="en-US" dirty="0" smtClean="0">
                <a:solidFill>
                  <a:schemeClr val="bg1"/>
                </a:solidFill>
                <a:latin typeface="Century Schoolbook" pitchFamily="18" charset="0"/>
              </a:rPr>
              <a:t>.</a:t>
            </a:r>
          </a:p>
          <a:p>
            <a:pPr>
              <a:buClr>
                <a:schemeClr val="bg1"/>
              </a:buClr>
              <a:buFont typeface="Wingdings" pitchFamily="2" charset="2"/>
              <a:buChar char="v"/>
            </a:pPr>
            <a:r>
              <a:rPr lang="en-US" dirty="0" smtClean="0">
                <a:solidFill>
                  <a:schemeClr val="bg1"/>
                </a:solidFill>
                <a:latin typeface="Century Schoolbook" pitchFamily="18" charset="0"/>
              </a:rPr>
              <a:t>Construct the Discriminator network with </a:t>
            </a:r>
            <a:r>
              <a:rPr lang="en-US" dirty="0" err="1" smtClean="0">
                <a:solidFill>
                  <a:schemeClr val="bg1"/>
                </a:solidFill>
                <a:latin typeface="Century Schoolbook" pitchFamily="18" charset="0"/>
              </a:rPr>
              <a:t>convolutional</a:t>
            </a:r>
            <a:r>
              <a:rPr lang="en-US" dirty="0" smtClean="0">
                <a:solidFill>
                  <a:schemeClr val="bg1"/>
                </a:solidFill>
                <a:latin typeface="Century Schoolbook" pitchFamily="18" charset="0"/>
              </a:rPr>
              <a:t> layers, batch normalization, and activation functions to distinguish between real and generated grayscale images</a:t>
            </a:r>
          </a:p>
          <a:p>
            <a:pPr>
              <a:buClr>
                <a:schemeClr val="bg1"/>
              </a:buClr>
            </a:pPr>
            <a:endParaRPr lang="en-US" dirty="0" smtClean="0">
              <a:solidFill>
                <a:schemeClr val="bg1"/>
              </a:solidFill>
            </a:endParaRPr>
          </a:p>
        </p:txBody>
      </p:sp>
      <p:sp>
        <p:nvSpPr>
          <p:cNvPr id="25" name="TextBox 24"/>
          <p:cNvSpPr txBox="1"/>
          <p:nvPr/>
        </p:nvSpPr>
        <p:spPr>
          <a:xfrm>
            <a:off x="1051132" y="1401511"/>
            <a:ext cx="5418034" cy="338554"/>
          </a:xfrm>
          <a:prstGeom prst="rect">
            <a:avLst/>
          </a:prstGeom>
          <a:noFill/>
        </p:spPr>
        <p:txBody>
          <a:bodyPr wrap="square" rtlCol="0">
            <a:spAutoFit/>
          </a:bodyPr>
          <a:lstStyle/>
          <a:p>
            <a:r>
              <a:rPr lang="en-US" sz="1600" b="1" dirty="0" smtClean="0">
                <a:solidFill>
                  <a:schemeClr val="bg1"/>
                </a:solidFill>
                <a:latin typeface="Century Schoolbook" pitchFamily="18" charset="0"/>
              </a:rPr>
              <a:t>Build the GAN Architecture </a:t>
            </a:r>
            <a:r>
              <a:rPr lang="en-US" sz="1600" b="1" dirty="0" smtClean="0">
                <a:solidFill>
                  <a:schemeClr val="bg1"/>
                </a:solidFill>
                <a:latin typeface="Century Schoolbook" pitchFamily="18" charset="0"/>
              </a:rPr>
              <a:t>:</a:t>
            </a:r>
            <a:endParaRPr lang="en-US" sz="1600" b="1" dirty="0" smtClean="0">
              <a:solidFill>
                <a:schemeClr val="bg1"/>
              </a:solidFill>
              <a:latin typeface="Century Schoolbook"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2" name="Google Shape;407;p33"/>
          <p:cNvGrpSpPr/>
          <p:nvPr/>
        </p:nvGrpSpPr>
        <p:grpSpPr>
          <a:xfrm>
            <a:off x="148404" y="397226"/>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TextBox 43"/>
          <p:cNvSpPr txBox="1"/>
          <p:nvPr/>
        </p:nvSpPr>
        <p:spPr>
          <a:xfrm>
            <a:off x="1298962" y="1076770"/>
            <a:ext cx="4751461" cy="307777"/>
          </a:xfrm>
          <a:prstGeom prst="rect">
            <a:avLst/>
          </a:prstGeom>
          <a:noFill/>
        </p:spPr>
        <p:txBody>
          <a:bodyPr wrap="square" rtlCol="0">
            <a:spAutoFit/>
          </a:bodyPr>
          <a:lstStyle/>
          <a:p>
            <a:r>
              <a:rPr lang="en-US" i="1" dirty="0" smtClean="0">
                <a:solidFill>
                  <a:schemeClr val="bg1"/>
                </a:solidFill>
              </a:rPr>
              <a:t> </a:t>
            </a:r>
            <a:endParaRPr lang="en-US" i="1" dirty="0">
              <a:solidFill>
                <a:schemeClr val="bg1"/>
              </a:solidFill>
            </a:endParaRPr>
          </a:p>
        </p:txBody>
      </p:sp>
      <p:sp>
        <p:nvSpPr>
          <p:cNvPr id="45" name="TextBox 44"/>
          <p:cNvSpPr txBox="1"/>
          <p:nvPr/>
        </p:nvSpPr>
        <p:spPr>
          <a:xfrm>
            <a:off x="1076770" y="495656"/>
            <a:ext cx="6323888" cy="523220"/>
          </a:xfrm>
          <a:prstGeom prst="rect">
            <a:avLst/>
          </a:prstGeom>
          <a:noFill/>
        </p:spPr>
        <p:txBody>
          <a:bodyPr wrap="square" rtlCol="0">
            <a:spAutoFit/>
          </a:bodyPr>
          <a:lstStyle/>
          <a:p>
            <a:r>
              <a:rPr lang="en-US" sz="2800" b="1" i="1" dirty="0" smtClean="0">
                <a:solidFill>
                  <a:schemeClr val="bg1"/>
                </a:solidFill>
                <a:latin typeface="Bell MT" pitchFamily="18" charset="0"/>
              </a:rPr>
              <a:t>Results</a:t>
            </a:r>
            <a:endParaRPr lang="en-US" sz="2800" b="1" i="1" dirty="0">
              <a:solidFill>
                <a:schemeClr val="bg1"/>
              </a:solidFill>
              <a:latin typeface="Bell MT" pitchFamily="18" charset="0"/>
            </a:endParaRPr>
          </a:p>
        </p:txBody>
      </p:sp>
      <p:pic>
        <p:nvPicPr>
          <p:cNvPr id="27" name="Picture 26" descr="h1.png"/>
          <p:cNvPicPr>
            <a:picLocks noChangeAspect="1"/>
          </p:cNvPicPr>
          <p:nvPr/>
        </p:nvPicPr>
        <p:blipFill>
          <a:blip r:embed="rId3"/>
          <a:stretch>
            <a:fillRect/>
          </a:stretch>
        </p:blipFill>
        <p:spPr>
          <a:xfrm>
            <a:off x="1222048" y="1236952"/>
            <a:ext cx="6332433" cy="265138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2" name="Google Shape;407;p33"/>
          <p:cNvGrpSpPr/>
          <p:nvPr/>
        </p:nvGrpSpPr>
        <p:grpSpPr>
          <a:xfrm>
            <a:off x="148404" y="397226"/>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TextBox 43"/>
          <p:cNvSpPr txBox="1"/>
          <p:nvPr/>
        </p:nvSpPr>
        <p:spPr>
          <a:xfrm>
            <a:off x="1298962" y="1076770"/>
            <a:ext cx="4751461" cy="307777"/>
          </a:xfrm>
          <a:prstGeom prst="rect">
            <a:avLst/>
          </a:prstGeom>
          <a:noFill/>
        </p:spPr>
        <p:txBody>
          <a:bodyPr wrap="square" rtlCol="0">
            <a:spAutoFit/>
          </a:bodyPr>
          <a:lstStyle/>
          <a:p>
            <a:r>
              <a:rPr lang="en-US" i="1" dirty="0" smtClean="0">
                <a:solidFill>
                  <a:schemeClr val="bg1"/>
                </a:solidFill>
              </a:rPr>
              <a:t> </a:t>
            </a:r>
            <a:endParaRPr lang="en-US" i="1" dirty="0">
              <a:solidFill>
                <a:schemeClr val="bg1"/>
              </a:solidFill>
            </a:endParaRPr>
          </a:p>
        </p:txBody>
      </p:sp>
      <p:sp>
        <p:nvSpPr>
          <p:cNvPr id="45" name="TextBox 44"/>
          <p:cNvSpPr txBox="1"/>
          <p:nvPr/>
        </p:nvSpPr>
        <p:spPr>
          <a:xfrm>
            <a:off x="931492" y="538385"/>
            <a:ext cx="6323888" cy="523220"/>
          </a:xfrm>
          <a:prstGeom prst="rect">
            <a:avLst/>
          </a:prstGeom>
          <a:noFill/>
        </p:spPr>
        <p:txBody>
          <a:bodyPr wrap="square" rtlCol="0">
            <a:spAutoFit/>
          </a:bodyPr>
          <a:lstStyle/>
          <a:p>
            <a:r>
              <a:rPr lang="en-US" sz="2800" b="1" i="1" dirty="0" smtClean="0">
                <a:solidFill>
                  <a:schemeClr val="bg1"/>
                </a:solidFill>
                <a:latin typeface="Bell MT" pitchFamily="18" charset="0"/>
              </a:rPr>
              <a:t>Results</a:t>
            </a:r>
            <a:endParaRPr lang="en-US" sz="2800" b="1" i="1" dirty="0">
              <a:solidFill>
                <a:schemeClr val="bg1"/>
              </a:solidFill>
              <a:latin typeface="Bell MT" pitchFamily="18" charset="0"/>
            </a:endParaRPr>
          </a:p>
        </p:txBody>
      </p:sp>
      <p:pic>
        <p:nvPicPr>
          <p:cNvPr id="25" name="Picture 24" descr="h2.png"/>
          <p:cNvPicPr>
            <a:picLocks noChangeAspect="1"/>
          </p:cNvPicPr>
          <p:nvPr/>
        </p:nvPicPr>
        <p:blipFill>
          <a:blip r:embed="rId3"/>
          <a:stretch>
            <a:fillRect/>
          </a:stretch>
        </p:blipFill>
        <p:spPr>
          <a:xfrm>
            <a:off x="2213361" y="1358781"/>
            <a:ext cx="4221622" cy="319612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2" name="Google Shape;407;p33"/>
          <p:cNvGrpSpPr/>
          <p:nvPr/>
        </p:nvGrpSpPr>
        <p:grpSpPr>
          <a:xfrm>
            <a:off x="148404" y="397226"/>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TextBox 43"/>
          <p:cNvSpPr txBox="1"/>
          <p:nvPr/>
        </p:nvSpPr>
        <p:spPr>
          <a:xfrm>
            <a:off x="1298962" y="1076770"/>
            <a:ext cx="4751461" cy="307777"/>
          </a:xfrm>
          <a:prstGeom prst="rect">
            <a:avLst/>
          </a:prstGeom>
          <a:noFill/>
        </p:spPr>
        <p:txBody>
          <a:bodyPr wrap="square" rtlCol="0">
            <a:spAutoFit/>
          </a:bodyPr>
          <a:lstStyle/>
          <a:p>
            <a:r>
              <a:rPr lang="en-US" i="1" dirty="0" smtClean="0">
                <a:solidFill>
                  <a:schemeClr val="bg1"/>
                </a:solidFill>
              </a:rPr>
              <a:t> </a:t>
            </a:r>
            <a:endParaRPr lang="en-US" i="1" dirty="0">
              <a:solidFill>
                <a:schemeClr val="bg1"/>
              </a:solidFill>
            </a:endParaRPr>
          </a:p>
        </p:txBody>
      </p:sp>
      <p:sp>
        <p:nvSpPr>
          <p:cNvPr id="45" name="TextBox 44"/>
          <p:cNvSpPr txBox="1"/>
          <p:nvPr/>
        </p:nvSpPr>
        <p:spPr>
          <a:xfrm>
            <a:off x="982766" y="581113"/>
            <a:ext cx="6272614" cy="523220"/>
          </a:xfrm>
          <a:prstGeom prst="rect">
            <a:avLst/>
          </a:prstGeom>
          <a:noFill/>
        </p:spPr>
        <p:txBody>
          <a:bodyPr wrap="square" rtlCol="0">
            <a:spAutoFit/>
          </a:bodyPr>
          <a:lstStyle/>
          <a:p>
            <a:r>
              <a:rPr lang="en-US" sz="2800" b="1" i="1" dirty="0" smtClean="0">
                <a:solidFill>
                  <a:schemeClr val="bg1"/>
                </a:solidFill>
                <a:latin typeface="Bell MT" pitchFamily="18" charset="0"/>
              </a:rPr>
              <a:t>Evaluation</a:t>
            </a:r>
            <a:endParaRPr lang="en-US" sz="2800" b="1" i="1" dirty="0">
              <a:solidFill>
                <a:schemeClr val="bg1"/>
              </a:solidFill>
              <a:latin typeface="Bell MT" pitchFamily="18" charset="0"/>
            </a:endParaRPr>
          </a:p>
        </p:txBody>
      </p:sp>
      <p:sp>
        <p:nvSpPr>
          <p:cNvPr id="27" name="TextBox 26"/>
          <p:cNvSpPr txBox="1"/>
          <p:nvPr/>
        </p:nvSpPr>
        <p:spPr>
          <a:xfrm>
            <a:off x="1623701" y="1410056"/>
            <a:ext cx="5418033" cy="2246769"/>
          </a:xfrm>
          <a:prstGeom prst="rect">
            <a:avLst/>
          </a:prstGeom>
          <a:noFill/>
        </p:spPr>
        <p:txBody>
          <a:bodyPr wrap="square" rtlCol="0">
            <a:spAutoFit/>
          </a:bodyPr>
          <a:lstStyle/>
          <a:p>
            <a:r>
              <a:rPr lang="en-US" sz="2000" dirty="0" smtClean="0">
                <a:solidFill>
                  <a:schemeClr val="bg1"/>
                </a:solidFill>
                <a:latin typeface="Century Schoolbook" pitchFamily="18" charset="0"/>
              </a:rPr>
              <a:t>The evaluation of a project focused on generating grayscale images using Generative Adversarial Networks (GANs) involves assessing various aspects such as the quality of generated images, the performance of the GAN model, and its ability to generalize to new data</a:t>
            </a:r>
            <a:r>
              <a:rPr lang="en-US" dirty="0" smtClean="0">
                <a:solidFill>
                  <a:schemeClr val="bg1"/>
                </a:solidFill>
                <a:latin typeface="Century Schoolbook" pitchFamily="18" charset="0"/>
              </a:rPr>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2" name="Google Shape;407;p33"/>
          <p:cNvGrpSpPr/>
          <p:nvPr/>
        </p:nvGrpSpPr>
        <p:grpSpPr>
          <a:xfrm>
            <a:off x="148404" y="397226"/>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TextBox 43"/>
          <p:cNvSpPr txBox="1"/>
          <p:nvPr/>
        </p:nvSpPr>
        <p:spPr>
          <a:xfrm>
            <a:off x="1298962" y="1076770"/>
            <a:ext cx="4751461" cy="307777"/>
          </a:xfrm>
          <a:prstGeom prst="rect">
            <a:avLst/>
          </a:prstGeom>
          <a:noFill/>
        </p:spPr>
        <p:txBody>
          <a:bodyPr wrap="square" rtlCol="0">
            <a:spAutoFit/>
          </a:bodyPr>
          <a:lstStyle/>
          <a:p>
            <a:r>
              <a:rPr lang="en-US" i="1" dirty="0" smtClean="0">
                <a:solidFill>
                  <a:schemeClr val="bg1"/>
                </a:solidFill>
              </a:rPr>
              <a:t> </a:t>
            </a:r>
            <a:endParaRPr lang="en-US" i="1" dirty="0">
              <a:solidFill>
                <a:schemeClr val="bg1"/>
              </a:solidFill>
            </a:endParaRPr>
          </a:p>
        </p:txBody>
      </p:sp>
      <p:sp>
        <p:nvSpPr>
          <p:cNvPr id="45" name="TextBox 44"/>
          <p:cNvSpPr txBox="1"/>
          <p:nvPr/>
        </p:nvSpPr>
        <p:spPr>
          <a:xfrm>
            <a:off x="931492" y="734937"/>
            <a:ext cx="6323888" cy="523220"/>
          </a:xfrm>
          <a:prstGeom prst="rect">
            <a:avLst/>
          </a:prstGeom>
          <a:noFill/>
        </p:spPr>
        <p:txBody>
          <a:bodyPr wrap="square" rtlCol="0">
            <a:spAutoFit/>
          </a:bodyPr>
          <a:lstStyle/>
          <a:p>
            <a:r>
              <a:rPr lang="en-US" sz="2800" dirty="0" smtClean="0">
                <a:solidFill>
                  <a:schemeClr val="bg1"/>
                </a:solidFill>
                <a:latin typeface="Century Schoolbook" pitchFamily="18" charset="0"/>
              </a:rPr>
              <a:t>Conclusion</a:t>
            </a:r>
            <a:endParaRPr lang="en-US" sz="2800" b="1" i="1" dirty="0">
              <a:solidFill>
                <a:schemeClr val="bg1"/>
              </a:solidFill>
              <a:latin typeface="Bell MT" pitchFamily="18" charset="0"/>
            </a:endParaRPr>
          </a:p>
        </p:txBody>
      </p:sp>
      <p:sp>
        <p:nvSpPr>
          <p:cNvPr id="27" name="TextBox 26"/>
          <p:cNvSpPr txBox="1"/>
          <p:nvPr/>
        </p:nvSpPr>
        <p:spPr>
          <a:xfrm>
            <a:off x="1623701" y="1239140"/>
            <a:ext cx="4785645" cy="2523768"/>
          </a:xfrm>
          <a:prstGeom prst="rect">
            <a:avLst/>
          </a:prstGeom>
          <a:noFill/>
        </p:spPr>
        <p:txBody>
          <a:bodyPr wrap="square" rtlCol="0">
            <a:spAutoFit/>
          </a:bodyPr>
          <a:lstStyle/>
          <a:p>
            <a:r>
              <a:rPr lang="en-US" sz="1800" dirty="0" smtClean="0">
                <a:solidFill>
                  <a:schemeClr val="bg1">
                    <a:lumMod val="95000"/>
                  </a:schemeClr>
                </a:solidFill>
                <a:latin typeface="Century Schoolbook" pitchFamily="18" charset="0"/>
              </a:rPr>
              <a:t/>
            </a:r>
            <a:br>
              <a:rPr lang="en-US" sz="1800" dirty="0" smtClean="0">
                <a:solidFill>
                  <a:schemeClr val="bg1">
                    <a:lumMod val="95000"/>
                  </a:schemeClr>
                </a:solidFill>
                <a:latin typeface="Century Schoolbook" pitchFamily="18" charset="0"/>
              </a:rPr>
            </a:br>
            <a:r>
              <a:rPr lang="en-US" sz="2000" dirty="0" smtClean="0">
                <a:solidFill>
                  <a:schemeClr val="bg1">
                    <a:lumMod val="95000"/>
                  </a:schemeClr>
                </a:solidFill>
                <a:latin typeface="Century Schoolbook" pitchFamily="18" charset="0"/>
              </a:rPr>
              <a:t>The conclusion of a project focused on grayscale image generation using Generative Adversarial Networks (GANs) summarizes the key findings, achievements, limitations, and potential future directions of the project</a:t>
            </a:r>
            <a:endParaRPr lang="en-US" sz="2000" dirty="0">
              <a:solidFill>
                <a:schemeClr val="bg1">
                  <a:lumMod val="95000"/>
                </a:schemeClr>
              </a:solidFill>
              <a:latin typeface="Century Schoolbook"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4"/>
          <p:cNvSpPr/>
          <p:nvPr/>
        </p:nvSpPr>
        <p:spPr>
          <a:xfrm>
            <a:off x="1727250" y="133335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txBox="1">
            <a:spLocks noGrp="1"/>
          </p:cNvSpPr>
          <p:nvPr>
            <p:ph type="title"/>
          </p:nvPr>
        </p:nvSpPr>
        <p:spPr>
          <a:xfrm>
            <a:off x="2005350" y="1506750"/>
            <a:ext cx="5133300" cy="21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Algerian" pitchFamily="82" charset="0"/>
              </a:rPr>
              <a:t>THANK </a:t>
            </a:r>
            <a:br>
              <a:rPr lang="en-US" dirty="0" smtClean="0">
                <a:latin typeface="Algerian" pitchFamily="82" charset="0"/>
              </a:rPr>
            </a:br>
            <a:r>
              <a:rPr lang="en-US" dirty="0" smtClean="0">
                <a:latin typeface="Algerian" pitchFamily="82" charset="0"/>
              </a:rPr>
              <a:t>YOU</a:t>
            </a:r>
            <a:endParaRPr>
              <a:latin typeface="Algerian" pitchFamily="82" charset="0"/>
            </a:endParaRPr>
          </a:p>
        </p:txBody>
      </p:sp>
      <p:grpSp>
        <p:nvGrpSpPr>
          <p:cNvPr id="447" name="Google Shape;447;p34"/>
          <p:cNvGrpSpPr/>
          <p:nvPr/>
        </p:nvGrpSpPr>
        <p:grpSpPr>
          <a:xfrm>
            <a:off x="535539" y="4091671"/>
            <a:ext cx="781224" cy="726909"/>
            <a:chOff x="827350" y="3629733"/>
            <a:chExt cx="1431600" cy="1332067"/>
          </a:xfrm>
        </p:grpSpPr>
        <p:sp>
          <p:nvSpPr>
            <p:cNvPr id="448" name="Google Shape;448;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4"/>
          <p:cNvGrpSpPr/>
          <p:nvPr/>
        </p:nvGrpSpPr>
        <p:grpSpPr>
          <a:xfrm>
            <a:off x="1563289" y="4339573"/>
            <a:ext cx="356325" cy="331552"/>
            <a:chOff x="827350" y="3629733"/>
            <a:chExt cx="1431600" cy="1332067"/>
          </a:xfrm>
        </p:grpSpPr>
        <p:sp>
          <p:nvSpPr>
            <p:cNvPr id="452" name="Google Shape;452;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34"/>
          <p:cNvGrpSpPr/>
          <p:nvPr/>
        </p:nvGrpSpPr>
        <p:grpSpPr>
          <a:xfrm>
            <a:off x="7697553" y="932393"/>
            <a:ext cx="1096749" cy="1020497"/>
            <a:chOff x="827350" y="3629733"/>
            <a:chExt cx="1431600" cy="1332067"/>
          </a:xfrm>
        </p:grpSpPr>
        <p:sp>
          <p:nvSpPr>
            <p:cNvPr id="456" name="Google Shape;456;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4"/>
          <p:cNvGrpSpPr/>
          <p:nvPr/>
        </p:nvGrpSpPr>
        <p:grpSpPr>
          <a:xfrm>
            <a:off x="626658" y="3184190"/>
            <a:ext cx="598982" cy="557337"/>
            <a:chOff x="827350" y="3629733"/>
            <a:chExt cx="1431600" cy="1332067"/>
          </a:xfrm>
        </p:grpSpPr>
        <p:sp>
          <p:nvSpPr>
            <p:cNvPr id="460" name="Google Shape;460;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4"/>
          <p:cNvGrpSpPr/>
          <p:nvPr/>
        </p:nvGrpSpPr>
        <p:grpSpPr>
          <a:xfrm>
            <a:off x="7066781" y="683794"/>
            <a:ext cx="464268" cy="431989"/>
            <a:chOff x="827350" y="3629733"/>
            <a:chExt cx="1431600" cy="1332067"/>
          </a:xfrm>
        </p:grpSpPr>
        <p:sp>
          <p:nvSpPr>
            <p:cNvPr id="464" name="Google Shape;464;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34"/>
          <p:cNvGrpSpPr/>
          <p:nvPr/>
        </p:nvGrpSpPr>
        <p:grpSpPr>
          <a:xfrm>
            <a:off x="7697549" y="373732"/>
            <a:ext cx="356325" cy="331552"/>
            <a:chOff x="827350" y="3629733"/>
            <a:chExt cx="1431600" cy="1332067"/>
          </a:xfrm>
        </p:grpSpPr>
        <p:sp>
          <p:nvSpPr>
            <p:cNvPr id="475" name="Google Shape;475;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grpSp>
        <p:nvGrpSpPr>
          <p:cNvPr id="339" name="Google Shape;339;p31"/>
          <p:cNvGrpSpPr/>
          <p:nvPr/>
        </p:nvGrpSpPr>
        <p:grpSpPr>
          <a:xfrm>
            <a:off x="7613914" y="1736351"/>
            <a:ext cx="464268" cy="431989"/>
            <a:chOff x="827350" y="3629733"/>
            <a:chExt cx="1431600" cy="1332067"/>
          </a:xfrm>
        </p:grpSpPr>
        <p:sp>
          <p:nvSpPr>
            <p:cNvPr id="340" name="Google Shape;340;p3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31"/>
          <p:cNvGrpSpPr/>
          <p:nvPr/>
        </p:nvGrpSpPr>
        <p:grpSpPr>
          <a:xfrm>
            <a:off x="8451357" y="152531"/>
            <a:ext cx="356755" cy="331951"/>
            <a:chOff x="827350" y="3629733"/>
            <a:chExt cx="1431600" cy="1332067"/>
          </a:xfrm>
        </p:grpSpPr>
        <p:sp>
          <p:nvSpPr>
            <p:cNvPr id="344" name="Google Shape;344;p3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TextBox 26"/>
          <p:cNvSpPr txBox="1"/>
          <p:nvPr/>
        </p:nvSpPr>
        <p:spPr>
          <a:xfrm>
            <a:off x="2025353" y="555478"/>
            <a:ext cx="4854011" cy="830997"/>
          </a:xfrm>
          <a:prstGeom prst="rect">
            <a:avLst/>
          </a:prstGeom>
          <a:noFill/>
        </p:spPr>
        <p:txBody>
          <a:bodyPr wrap="square" rtlCol="0">
            <a:spAutoFit/>
          </a:bodyPr>
          <a:lstStyle/>
          <a:p>
            <a:pPr algn="ctr"/>
            <a:r>
              <a:rPr lang="en-US" sz="4800" b="1" i="1" dirty="0" smtClean="0">
                <a:solidFill>
                  <a:schemeClr val="bg1"/>
                </a:solidFill>
                <a:latin typeface="Bell MT" pitchFamily="18" charset="0"/>
              </a:rPr>
              <a:t>Project Title</a:t>
            </a:r>
            <a:endParaRPr lang="en-US" sz="4800" b="1" i="1" dirty="0">
              <a:solidFill>
                <a:schemeClr val="bg1"/>
              </a:solidFill>
              <a:latin typeface="Bell MT" pitchFamily="18" charset="0"/>
            </a:endParaRPr>
          </a:p>
        </p:txBody>
      </p:sp>
      <p:sp>
        <p:nvSpPr>
          <p:cNvPr id="29" name="TextBox 28"/>
          <p:cNvSpPr txBox="1"/>
          <p:nvPr/>
        </p:nvSpPr>
        <p:spPr>
          <a:xfrm>
            <a:off x="2050990" y="2033900"/>
            <a:ext cx="5665862" cy="1200329"/>
          </a:xfrm>
          <a:prstGeom prst="rect">
            <a:avLst/>
          </a:prstGeom>
          <a:noFill/>
        </p:spPr>
        <p:txBody>
          <a:bodyPr wrap="square" rtlCol="0">
            <a:spAutoFit/>
          </a:bodyPr>
          <a:lstStyle/>
          <a:p>
            <a:r>
              <a:rPr lang="en-US" sz="3600" dirty="0" smtClean="0">
                <a:solidFill>
                  <a:schemeClr val="bg1"/>
                </a:solidFill>
                <a:latin typeface="Century Schoolbook" pitchFamily="18" charset="0"/>
                <a:cs typeface="Times New Roman" pitchFamily="18" charset="0"/>
              </a:rPr>
              <a:t>Grey scale image generation using GAN</a:t>
            </a:r>
            <a:endParaRPr lang="en-US" sz="3600" dirty="0">
              <a:solidFill>
                <a:schemeClr val="bg1"/>
              </a:solidFill>
              <a:latin typeface="Century Schoolbook" pitchFamily="18" charset="0"/>
              <a:cs typeface="Times New Roman" pitchFamily="18" charset="0"/>
            </a:endParaRPr>
          </a:p>
        </p:txBody>
      </p:sp>
      <p:grpSp>
        <p:nvGrpSpPr>
          <p:cNvPr id="48" name="Google Shape;339;p31"/>
          <p:cNvGrpSpPr/>
          <p:nvPr/>
        </p:nvGrpSpPr>
        <p:grpSpPr>
          <a:xfrm>
            <a:off x="733125" y="3845739"/>
            <a:ext cx="976033" cy="837357"/>
            <a:chOff x="827350" y="3629733"/>
            <a:chExt cx="1431600" cy="1332067"/>
          </a:xfrm>
        </p:grpSpPr>
        <p:sp>
          <p:nvSpPr>
            <p:cNvPr id="49" name="Google Shape;340;p3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41;p3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42;p3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343;p31"/>
          <p:cNvGrpSpPr/>
          <p:nvPr/>
        </p:nvGrpSpPr>
        <p:grpSpPr>
          <a:xfrm>
            <a:off x="647624" y="3261775"/>
            <a:ext cx="356755" cy="331951"/>
            <a:chOff x="827350" y="3629733"/>
            <a:chExt cx="1431600" cy="1332067"/>
          </a:xfrm>
        </p:grpSpPr>
        <p:sp>
          <p:nvSpPr>
            <p:cNvPr id="53" name="Google Shape;344;p3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45;p3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46;p3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343;p31"/>
          <p:cNvGrpSpPr/>
          <p:nvPr/>
        </p:nvGrpSpPr>
        <p:grpSpPr>
          <a:xfrm>
            <a:off x="1936615" y="4448216"/>
            <a:ext cx="356755" cy="331951"/>
            <a:chOff x="827350" y="3629733"/>
            <a:chExt cx="1431600" cy="1332067"/>
          </a:xfrm>
        </p:grpSpPr>
        <p:sp>
          <p:nvSpPr>
            <p:cNvPr id="26" name="Google Shape;344;p3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45;p3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46;p3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39;p31"/>
          <p:cNvGrpSpPr/>
          <p:nvPr/>
        </p:nvGrpSpPr>
        <p:grpSpPr>
          <a:xfrm>
            <a:off x="7918714" y="802013"/>
            <a:ext cx="976033" cy="837357"/>
            <a:chOff x="827350" y="3629733"/>
            <a:chExt cx="1431600" cy="1332067"/>
          </a:xfrm>
        </p:grpSpPr>
        <p:sp>
          <p:nvSpPr>
            <p:cNvPr id="32" name="Google Shape;340;p3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41;p3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2;p3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407" name="Google Shape;407;p33"/>
          <p:cNvGrpSpPr/>
          <p:nvPr/>
        </p:nvGrpSpPr>
        <p:grpSpPr>
          <a:xfrm>
            <a:off x="139859" y="44850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TextBox 43"/>
          <p:cNvSpPr txBox="1"/>
          <p:nvPr/>
        </p:nvSpPr>
        <p:spPr>
          <a:xfrm>
            <a:off x="1273324" y="1076770"/>
            <a:ext cx="4751461" cy="307777"/>
          </a:xfrm>
          <a:prstGeom prst="rect">
            <a:avLst/>
          </a:prstGeom>
          <a:noFill/>
        </p:spPr>
        <p:txBody>
          <a:bodyPr wrap="square" rtlCol="0">
            <a:spAutoFit/>
          </a:bodyPr>
          <a:lstStyle/>
          <a:p>
            <a:r>
              <a:rPr lang="en-US" i="1" dirty="0" smtClean="0">
                <a:solidFill>
                  <a:schemeClr val="bg1"/>
                </a:solidFill>
              </a:rPr>
              <a:t> </a:t>
            </a:r>
            <a:endParaRPr lang="en-US" i="1" dirty="0">
              <a:solidFill>
                <a:schemeClr val="bg1"/>
              </a:solidFill>
            </a:endParaRPr>
          </a:p>
        </p:txBody>
      </p:sp>
      <p:sp>
        <p:nvSpPr>
          <p:cNvPr id="46" name="TextBox 45"/>
          <p:cNvSpPr txBox="1"/>
          <p:nvPr/>
        </p:nvSpPr>
        <p:spPr>
          <a:xfrm>
            <a:off x="1751888" y="1521151"/>
            <a:ext cx="5306938" cy="2308324"/>
          </a:xfrm>
          <a:prstGeom prst="rect">
            <a:avLst/>
          </a:prstGeom>
          <a:noFill/>
        </p:spPr>
        <p:txBody>
          <a:bodyPr wrap="square" rtlCol="0">
            <a:spAutoFit/>
          </a:bodyPr>
          <a:lstStyle/>
          <a:p>
            <a:r>
              <a:rPr lang="en-US" sz="1600" dirty="0" smtClean="0">
                <a:solidFill>
                  <a:schemeClr val="bg1"/>
                </a:solidFill>
                <a:latin typeface="Century Schoolbook" pitchFamily="18" charset="0"/>
              </a:rPr>
              <a:t>1.Problem Statement</a:t>
            </a:r>
          </a:p>
          <a:p>
            <a:r>
              <a:rPr lang="en-US" sz="1600" dirty="0" smtClean="0">
                <a:solidFill>
                  <a:schemeClr val="bg1"/>
                </a:solidFill>
                <a:latin typeface="Century Schoolbook" pitchFamily="18" charset="0"/>
              </a:rPr>
              <a:t>2.Project Overview</a:t>
            </a:r>
          </a:p>
          <a:p>
            <a:r>
              <a:rPr lang="en-US" sz="1600" dirty="0" smtClean="0">
                <a:solidFill>
                  <a:schemeClr val="bg1"/>
                </a:solidFill>
                <a:latin typeface="Century Schoolbook" pitchFamily="18" charset="0"/>
              </a:rPr>
              <a:t>3.End Users</a:t>
            </a:r>
          </a:p>
          <a:p>
            <a:r>
              <a:rPr lang="en-US" sz="1600" dirty="0" smtClean="0">
                <a:solidFill>
                  <a:schemeClr val="bg1"/>
                </a:solidFill>
                <a:latin typeface="Century Schoolbook" pitchFamily="18" charset="0"/>
              </a:rPr>
              <a:t>4.Our Solution and Proposition</a:t>
            </a:r>
          </a:p>
          <a:p>
            <a:r>
              <a:rPr lang="en-US" sz="1600" dirty="0" smtClean="0">
                <a:solidFill>
                  <a:schemeClr val="bg1"/>
                </a:solidFill>
                <a:latin typeface="Century Schoolbook" pitchFamily="18" charset="0"/>
              </a:rPr>
              <a:t>5.Key Features</a:t>
            </a:r>
          </a:p>
          <a:p>
            <a:r>
              <a:rPr lang="en-US" sz="1600" dirty="0" smtClean="0">
                <a:solidFill>
                  <a:schemeClr val="bg1"/>
                </a:solidFill>
                <a:latin typeface="Century Schoolbook" pitchFamily="18" charset="0"/>
              </a:rPr>
              <a:t>6.Modelling Approach</a:t>
            </a:r>
          </a:p>
          <a:p>
            <a:r>
              <a:rPr lang="en-US" sz="1600" dirty="0" smtClean="0">
                <a:solidFill>
                  <a:schemeClr val="bg1"/>
                </a:solidFill>
                <a:latin typeface="Century Schoolbook" pitchFamily="18" charset="0"/>
              </a:rPr>
              <a:t>7.Results and Evaluation</a:t>
            </a:r>
          </a:p>
          <a:p>
            <a:r>
              <a:rPr lang="en-US" sz="1600" dirty="0" smtClean="0">
                <a:solidFill>
                  <a:schemeClr val="bg1"/>
                </a:solidFill>
                <a:latin typeface="Century Schoolbook" pitchFamily="18" charset="0"/>
              </a:rPr>
              <a:t>8.Conclusion</a:t>
            </a:r>
          </a:p>
          <a:p>
            <a:endParaRPr lang="en-US" sz="1600" dirty="0" smtClean="0">
              <a:solidFill>
                <a:schemeClr val="bg1"/>
              </a:solidFill>
              <a:latin typeface="Bell MT" pitchFamily="18" charset="0"/>
            </a:endParaRPr>
          </a:p>
        </p:txBody>
      </p:sp>
      <p:sp>
        <p:nvSpPr>
          <p:cNvPr id="26" name="TextBox 25"/>
          <p:cNvSpPr txBox="1"/>
          <p:nvPr/>
        </p:nvSpPr>
        <p:spPr>
          <a:xfrm>
            <a:off x="1230594" y="615297"/>
            <a:ext cx="2709017" cy="523220"/>
          </a:xfrm>
          <a:prstGeom prst="rect">
            <a:avLst/>
          </a:prstGeom>
          <a:noFill/>
        </p:spPr>
        <p:txBody>
          <a:bodyPr wrap="square" rtlCol="0">
            <a:spAutoFit/>
          </a:bodyPr>
          <a:lstStyle/>
          <a:p>
            <a:r>
              <a:rPr lang="en-US" sz="2800" b="1" i="1" dirty="0" smtClean="0">
                <a:solidFill>
                  <a:schemeClr val="bg1"/>
                </a:solidFill>
                <a:latin typeface="Bell MT" pitchFamily="18" charset="0"/>
              </a:rPr>
              <a:t>Agenda</a:t>
            </a:r>
            <a:endParaRPr lang="en-US" sz="28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2" name="Google Shape;407;p33"/>
          <p:cNvGrpSpPr/>
          <p:nvPr/>
        </p:nvGrpSpPr>
        <p:grpSpPr>
          <a:xfrm>
            <a:off x="139859" y="44850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TextBox 43"/>
          <p:cNvSpPr txBox="1"/>
          <p:nvPr/>
        </p:nvSpPr>
        <p:spPr>
          <a:xfrm>
            <a:off x="1273324" y="1076770"/>
            <a:ext cx="4751461" cy="307777"/>
          </a:xfrm>
          <a:prstGeom prst="rect">
            <a:avLst/>
          </a:prstGeom>
          <a:noFill/>
        </p:spPr>
        <p:txBody>
          <a:bodyPr wrap="square" rtlCol="0">
            <a:spAutoFit/>
          </a:bodyPr>
          <a:lstStyle/>
          <a:p>
            <a:r>
              <a:rPr lang="en-US" i="1" dirty="0" smtClean="0">
                <a:solidFill>
                  <a:schemeClr val="bg1"/>
                </a:solidFill>
              </a:rPr>
              <a:t> </a:t>
            </a:r>
            <a:endParaRPr lang="en-US" i="1" dirty="0">
              <a:solidFill>
                <a:schemeClr val="bg1"/>
              </a:solidFill>
            </a:endParaRPr>
          </a:p>
        </p:txBody>
      </p:sp>
      <p:sp>
        <p:nvSpPr>
          <p:cNvPr id="45" name="TextBox 44"/>
          <p:cNvSpPr txBox="1"/>
          <p:nvPr/>
        </p:nvSpPr>
        <p:spPr>
          <a:xfrm>
            <a:off x="1162228" y="706312"/>
            <a:ext cx="3837062" cy="584775"/>
          </a:xfrm>
          <a:prstGeom prst="rect">
            <a:avLst/>
          </a:prstGeom>
          <a:noFill/>
        </p:spPr>
        <p:txBody>
          <a:bodyPr wrap="square" rtlCol="0">
            <a:spAutoFit/>
          </a:bodyPr>
          <a:lstStyle/>
          <a:p>
            <a:r>
              <a:rPr lang="en-US" sz="3200" b="1" i="1" dirty="0" smtClean="0">
                <a:solidFill>
                  <a:schemeClr val="bg1"/>
                </a:solidFill>
                <a:latin typeface="Bell MT" pitchFamily="18" charset="0"/>
              </a:rPr>
              <a:t>Problem Statement</a:t>
            </a:r>
            <a:endParaRPr lang="en-US" sz="3200" b="1" i="1" dirty="0">
              <a:solidFill>
                <a:schemeClr val="bg1"/>
              </a:solidFill>
              <a:latin typeface="Bell MT" pitchFamily="18" charset="0"/>
            </a:endParaRPr>
          </a:p>
        </p:txBody>
      </p:sp>
      <p:sp>
        <p:nvSpPr>
          <p:cNvPr id="46" name="TextBox 45"/>
          <p:cNvSpPr txBox="1"/>
          <p:nvPr/>
        </p:nvSpPr>
        <p:spPr>
          <a:xfrm>
            <a:off x="1358781" y="1478422"/>
            <a:ext cx="5700045" cy="2554545"/>
          </a:xfrm>
          <a:prstGeom prst="rect">
            <a:avLst/>
          </a:prstGeom>
          <a:noFill/>
        </p:spPr>
        <p:txBody>
          <a:bodyPr wrap="square" rtlCol="0">
            <a:spAutoFit/>
          </a:bodyPr>
          <a:lstStyle/>
          <a:p>
            <a:r>
              <a:rPr lang="en-US" sz="1600" dirty="0" smtClean="0">
                <a:solidFill>
                  <a:schemeClr val="bg1"/>
                </a:solidFill>
                <a:latin typeface="Bell MT" pitchFamily="18" charset="0"/>
              </a:rPr>
              <a:t>The problem of generating high-quality grayscale images using Generative Adversarial Networks (GANs) poses several challenges due to the inherent complexity of the task. While GANs have shown remarkable success in generating realistic images, the focus has primarily been on generating color images. However, grayscale images are essential in various domains such as medical imaging, satellite imaging, and historical photograph restoration. The absence of color information in grayscale images makes the generation process more challenging, requiring careful consideration of texture, shape, and contrast.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2" name="Google Shape;407;p33"/>
          <p:cNvGrpSpPr/>
          <p:nvPr/>
        </p:nvGrpSpPr>
        <p:grpSpPr>
          <a:xfrm>
            <a:off x="139859" y="44850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TextBox 43"/>
          <p:cNvSpPr txBox="1"/>
          <p:nvPr/>
        </p:nvSpPr>
        <p:spPr>
          <a:xfrm>
            <a:off x="1273324" y="1076770"/>
            <a:ext cx="4751461" cy="307777"/>
          </a:xfrm>
          <a:prstGeom prst="rect">
            <a:avLst/>
          </a:prstGeom>
          <a:noFill/>
        </p:spPr>
        <p:txBody>
          <a:bodyPr wrap="square" rtlCol="0">
            <a:spAutoFit/>
          </a:bodyPr>
          <a:lstStyle/>
          <a:p>
            <a:r>
              <a:rPr lang="en-US" i="1" dirty="0" smtClean="0">
                <a:solidFill>
                  <a:schemeClr val="bg1"/>
                </a:solidFill>
              </a:rPr>
              <a:t> </a:t>
            </a:r>
            <a:endParaRPr lang="en-US" i="1" dirty="0">
              <a:solidFill>
                <a:schemeClr val="bg1"/>
              </a:solidFill>
            </a:endParaRPr>
          </a:p>
        </p:txBody>
      </p:sp>
      <p:sp>
        <p:nvSpPr>
          <p:cNvPr id="45" name="TextBox 44"/>
          <p:cNvSpPr txBox="1"/>
          <p:nvPr/>
        </p:nvSpPr>
        <p:spPr>
          <a:xfrm>
            <a:off x="1170774" y="461473"/>
            <a:ext cx="3631962" cy="584775"/>
          </a:xfrm>
          <a:prstGeom prst="rect">
            <a:avLst/>
          </a:prstGeom>
          <a:noFill/>
        </p:spPr>
        <p:txBody>
          <a:bodyPr wrap="square" rtlCol="0">
            <a:spAutoFit/>
          </a:bodyPr>
          <a:lstStyle/>
          <a:p>
            <a:r>
              <a:rPr lang="en-US" sz="3200" b="1" i="1" dirty="0" smtClean="0">
                <a:solidFill>
                  <a:schemeClr val="bg1"/>
                </a:solidFill>
                <a:latin typeface="Bell MT" pitchFamily="18" charset="0"/>
              </a:rPr>
              <a:t>Project Overview </a:t>
            </a:r>
            <a:endParaRPr lang="en-US" sz="3200" b="1" i="1" dirty="0">
              <a:solidFill>
                <a:schemeClr val="bg1"/>
              </a:solidFill>
              <a:latin typeface="Bell MT" pitchFamily="18" charset="0"/>
            </a:endParaRPr>
          </a:p>
        </p:txBody>
      </p:sp>
      <p:sp>
        <p:nvSpPr>
          <p:cNvPr id="26" name="TextBox 25"/>
          <p:cNvSpPr txBox="1"/>
          <p:nvPr/>
        </p:nvSpPr>
        <p:spPr>
          <a:xfrm>
            <a:off x="1136591" y="1486968"/>
            <a:ext cx="6802451" cy="2246769"/>
          </a:xfrm>
          <a:prstGeom prst="rect">
            <a:avLst/>
          </a:prstGeom>
          <a:noFill/>
        </p:spPr>
        <p:txBody>
          <a:bodyPr wrap="square" rtlCol="0">
            <a:spAutoFit/>
          </a:bodyPr>
          <a:lstStyle/>
          <a:p>
            <a:pPr>
              <a:buClr>
                <a:schemeClr val="bg1"/>
              </a:buClr>
              <a:buFont typeface="Wingdings" pitchFamily="2" charset="2"/>
              <a:buChar char="v"/>
            </a:pPr>
            <a:r>
              <a:rPr lang="en-US" dirty="0" smtClean="0">
                <a:solidFill>
                  <a:schemeClr val="bg1"/>
                </a:solidFill>
                <a:latin typeface="Century Schoolbook" pitchFamily="18" charset="0"/>
              </a:rPr>
              <a:t>The project aims to develop a robust framework for generating high-quality grayscale images utilizing Generative Adversarial Networks (GANs).</a:t>
            </a:r>
          </a:p>
          <a:p>
            <a:pPr>
              <a:buClr>
                <a:schemeClr val="bg1"/>
              </a:buClr>
              <a:buFont typeface="Wingdings" pitchFamily="2" charset="2"/>
              <a:buChar char="v"/>
            </a:pPr>
            <a:endParaRPr lang="en-US" dirty="0" smtClean="0">
              <a:solidFill>
                <a:schemeClr val="bg1"/>
              </a:solidFill>
              <a:latin typeface="Century Schoolbook" pitchFamily="18" charset="0"/>
            </a:endParaRPr>
          </a:p>
          <a:p>
            <a:pPr>
              <a:buClr>
                <a:schemeClr val="bg1"/>
              </a:buClr>
              <a:buFont typeface="Wingdings" pitchFamily="2" charset="2"/>
              <a:buChar char="v"/>
            </a:pPr>
            <a:r>
              <a:rPr lang="en-US" dirty="0" smtClean="0">
                <a:solidFill>
                  <a:schemeClr val="bg1"/>
                </a:solidFill>
                <a:latin typeface="Century Schoolbook" pitchFamily="18" charset="0"/>
              </a:rPr>
              <a:t> Grayscale image generation holds significant importance in diverse domains such as medical imaging, satellite imaging, and historical photograph restoration, where color information may be absent or unnecessary.</a:t>
            </a:r>
          </a:p>
          <a:p>
            <a:pPr>
              <a:buClr>
                <a:schemeClr val="bg1"/>
              </a:buClr>
              <a:buFont typeface="Wingdings" pitchFamily="2" charset="2"/>
              <a:buChar char="v"/>
            </a:pPr>
            <a:endParaRPr lang="en-US" dirty="0" smtClean="0">
              <a:solidFill>
                <a:schemeClr val="bg1"/>
              </a:solidFill>
              <a:latin typeface="Century Schoolbook" pitchFamily="18" charset="0"/>
            </a:endParaRPr>
          </a:p>
          <a:p>
            <a:pPr>
              <a:buClr>
                <a:schemeClr val="bg1"/>
              </a:buClr>
              <a:buFont typeface="Wingdings" pitchFamily="2" charset="2"/>
              <a:buChar char="v"/>
            </a:pPr>
            <a:r>
              <a:rPr lang="en-US" dirty="0" smtClean="0">
                <a:solidFill>
                  <a:schemeClr val="bg1"/>
                </a:solidFill>
                <a:latin typeface="Century Schoolbook" pitchFamily="18" charset="0"/>
              </a:rPr>
              <a:t>The primary objective of this project is to develop an efficient and effective GAN-based framework for generating grayscale images that exhibit realistic texture, structure, and detail.</a:t>
            </a:r>
            <a:endParaRPr lang="en-US" dirty="0">
              <a:solidFill>
                <a:schemeClr val="bg1"/>
              </a:solidFill>
              <a:latin typeface="Century Schoolbook"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2" name="Google Shape;407;p33"/>
          <p:cNvGrpSpPr/>
          <p:nvPr/>
        </p:nvGrpSpPr>
        <p:grpSpPr>
          <a:xfrm>
            <a:off x="139859" y="44850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TextBox 43"/>
          <p:cNvSpPr txBox="1"/>
          <p:nvPr/>
        </p:nvSpPr>
        <p:spPr>
          <a:xfrm>
            <a:off x="1273324" y="1076770"/>
            <a:ext cx="4751461" cy="307777"/>
          </a:xfrm>
          <a:prstGeom prst="rect">
            <a:avLst/>
          </a:prstGeom>
          <a:noFill/>
        </p:spPr>
        <p:txBody>
          <a:bodyPr wrap="square" rtlCol="0">
            <a:spAutoFit/>
          </a:bodyPr>
          <a:lstStyle/>
          <a:p>
            <a:r>
              <a:rPr lang="en-US" i="1" dirty="0" smtClean="0">
                <a:solidFill>
                  <a:schemeClr val="bg1"/>
                </a:solidFill>
              </a:rPr>
              <a:t> </a:t>
            </a:r>
            <a:endParaRPr lang="en-US" i="1" dirty="0">
              <a:solidFill>
                <a:schemeClr val="bg1"/>
              </a:solidFill>
            </a:endParaRPr>
          </a:p>
        </p:txBody>
      </p:sp>
      <p:sp>
        <p:nvSpPr>
          <p:cNvPr id="45" name="TextBox 44"/>
          <p:cNvSpPr txBox="1"/>
          <p:nvPr/>
        </p:nvSpPr>
        <p:spPr>
          <a:xfrm>
            <a:off x="1008404" y="726393"/>
            <a:ext cx="6323888" cy="584775"/>
          </a:xfrm>
          <a:prstGeom prst="rect">
            <a:avLst/>
          </a:prstGeom>
          <a:noFill/>
        </p:spPr>
        <p:txBody>
          <a:bodyPr wrap="square" rtlCol="0">
            <a:spAutoFit/>
          </a:bodyPr>
          <a:lstStyle/>
          <a:p>
            <a:r>
              <a:rPr lang="en-US" sz="3200" b="1" i="1" dirty="0" smtClean="0">
                <a:solidFill>
                  <a:schemeClr val="bg1"/>
                </a:solidFill>
                <a:latin typeface="Bell MT" pitchFamily="18" charset="0"/>
              </a:rPr>
              <a:t>Who are the End Users?</a:t>
            </a:r>
            <a:endParaRPr lang="en-US" sz="3200" b="1" i="1" dirty="0">
              <a:solidFill>
                <a:schemeClr val="bg1"/>
              </a:solidFill>
              <a:latin typeface="Bell MT" pitchFamily="18" charset="0"/>
            </a:endParaRPr>
          </a:p>
        </p:txBody>
      </p:sp>
      <p:sp>
        <p:nvSpPr>
          <p:cNvPr id="26" name="TextBox 25"/>
          <p:cNvSpPr txBox="1"/>
          <p:nvPr/>
        </p:nvSpPr>
        <p:spPr>
          <a:xfrm>
            <a:off x="1435693" y="1803162"/>
            <a:ext cx="6802451" cy="2031325"/>
          </a:xfrm>
          <a:prstGeom prst="rect">
            <a:avLst/>
          </a:prstGeom>
          <a:noFill/>
        </p:spPr>
        <p:txBody>
          <a:bodyPr wrap="square" rtlCol="0">
            <a:spAutoFit/>
          </a:bodyPr>
          <a:lstStyle/>
          <a:p>
            <a:pPr>
              <a:buClr>
                <a:schemeClr val="bg1"/>
              </a:buClr>
              <a:buFont typeface="Wingdings" pitchFamily="2" charset="2"/>
              <a:buChar char="v"/>
            </a:pPr>
            <a:r>
              <a:rPr lang="en-US" sz="1800" b="1" dirty="0" smtClean="0">
                <a:solidFill>
                  <a:schemeClr val="bg1"/>
                </a:solidFill>
                <a:latin typeface="Bell MT" pitchFamily="18" charset="0"/>
              </a:rPr>
              <a:t>Medical Professionals</a:t>
            </a:r>
          </a:p>
          <a:p>
            <a:pPr>
              <a:buClr>
                <a:schemeClr val="bg1"/>
              </a:buClr>
              <a:buFont typeface="Wingdings" pitchFamily="2" charset="2"/>
              <a:buChar char="v"/>
            </a:pPr>
            <a:r>
              <a:rPr lang="en-US" sz="1800" b="1" dirty="0" smtClean="0">
                <a:solidFill>
                  <a:schemeClr val="bg1"/>
                </a:solidFill>
                <a:latin typeface="Bell MT" pitchFamily="18" charset="0"/>
              </a:rPr>
              <a:t>Researchers</a:t>
            </a:r>
          </a:p>
          <a:p>
            <a:pPr>
              <a:buClr>
                <a:schemeClr val="bg1"/>
              </a:buClr>
              <a:buFont typeface="Wingdings" pitchFamily="2" charset="2"/>
              <a:buChar char="v"/>
            </a:pPr>
            <a:r>
              <a:rPr lang="en-US" sz="1800" b="1" dirty="0" smtClean="0">
                <a:solidFill>
                  <a:schemeClr val="bg1"/>
                </a:solidFill>
                <a:latin typeface="Bell MT" pitchFamily="18" charset="0"/>
              </a:rPr>
              <a:t>Satellite Imagery Analysts</a:t>
            </a:r>
          </a:p>
          <a:p>
            <a:pPr>
              <a:buClr>
                <a:schemeClr val="bg1"/>
              </a:buClr>
              <a:buFont typeface="Wingdings" pitchFamily="2" charset="2"/>
              <a:buChar char="v"/>
            </a:pPr>
            <a:r>
              <a:rPr lang="en-US" sz="1800" b="1" dirty="0" smtClean="0">
                <a:solidFill>
                  <a:schemeClr val="bg1"/>
                </a:solidFill>
                <a:latin typeface="Bell MT" pitchFamily="18" charset="0"/>
              </a:rPr>
              <a:t>Historical Archives and Museums</a:t>
            </a:r>
          </a:p>
          <a:p>
            <a:pPr>
              <a:buClr>
                <a:schemeClr val="bg1"/>
              </a:buClr>
              <a:buFont typeface="Wingdings" pitchFamily="2" charset="2"/>
              <a:buChar char="v"/>
            </a:pPr>
            <a:r>
              <a:rPr lang="en-US" sz="1800" b="1" dirty="0" smtClean="0">
                <a:solidFill>
                  <a:schemeClr val="bg1"/>
                </a:solidFill>
                <a:latin typeface="Bell MT" pitchFamily="18" charset="0"/>
              </a:rPr>
              <a:t>Artificial Intelligence Developers</a:t>
            </a:r>
          </a:p>
          <a:p>
            <a:pPr>
              <a:buClr>
                <a:schemeClr val="bg1"/>
              </a:buClr>
              <a:buFont typeface="Wingdings" pitchFamily="2" charset="2"/>
              <a:buChar char="v"/>
            </a:pPr>
            <a:r>
              <a:rPr lang="en-US" sz="1800" b="1" dirty="0" smtClean="0">
                <a:solidFill>
                  <a:schemeClr val="bg1"/>
                </a:solidFill>
                <a:latin typeface="Bell MT" pitchFamily="18" charset="0"/>
              </a:rPr>
              <a:t>Digital Artists and Designers</a:t>
            </a:r>
          </a:p>
          <a:p>
            <a:pPr>
              <a:buClr>
                <a:schemeClr val="bg1"/>
              </a:buClr>
              <a:buFont typeface="Wingdings" pitchFamily="2" charset="2"/>
              <a:buChar char="v"/>
            </a:pPr>
            <a:r>
              <a:rPr lang="en-US" sz="1800" b="1" dirty="0" smtClean="0">
                <a:solidFill>
                  <a:schemeClr val="bg1"/>
                </a:solidFill>
                <a:latin typeface="Bell MT" pitchFamily="18" charset="0"/>
              </a:rPr>
              <a:t>Forensic Investigators</a:t>
            </a:r>
            <a:endParaRPr lang="en-US" sz="1800" dirty="0">
              <a:solidFill>
                <a:schemeClr val="bg1"/>
              </a:solidFill>
              <a:latin typeface="Bell MT"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2" name="Google Shape;407;p33"/>
          <p:cNvGrpSpPr/>
          <p:nvPr/>
        </p:nvGrpSpPr>
        <p:grpSpPr>
          <a:xfrm>
            <a:off x="139859" y="44850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TextBox 43"/>
          <p:cNvSpPr txBox="1"/>
          <p:nvPr/>
        </p:nvSpPr>
        <p:spPr>
          <a:xfrm>
            <a:off x="1273324" y="1076770"/>
            <a:ext cx="4751461" cy="307777"/>
          </a:xfrm>
          <a:prstGeom prst="rect">
            <a:avLst/>
          </a:prstGeom>
          <a:noFill/>
        </p:spPr>
        <p:txBody>
          <a:bodyPr wrap="square" rtlCol="0">
            <a:spAutoFit/>
          </a:bodyPr>
          <a:lstStyle/>
          <a:p>
            <a:r>
              <a:rPr lang="en-US" i="1" dirty="0" smtClean="0">
                <a:solidFill>
                  <a:schemeClr val="bg1"/>
                </a:solidFill>
              </a:rPr>
              <a:t> </a:t>
            </a:r>
            <a:endParaRPr lang="en-US" i="1" dirty="0">
              <a:solidFill>
                <a:schemeClr val="bg1"/>
              </a:solidFill>
            </a:endParaRPr>
          </a:p>
        </p:txBody>
      </p:sp>
      <p:sp>
        <p:nvSpPr>
          <p:cNvPr id="45" name="TextBox 44"/>
          <p:cNvSpPr txBox="1"/>
          <p:nvPr/>
        </p:nvSpPr>
        <p:spPr>
          <a:xfrm>
            <a:off x="1008404" y="512748"/>
            <a:ext cx="6323888" cy="523220"/>
          </a:xfrm>
          <a:prstGeom prst="rect">
            <a:avLst/>
          </a:prstGeom>
          <a:noFill/>
        </p:spPr>
        <p:txBody>
          <a:bodyPr wrap="square" rtlCol="0">
            <a:spAutoFit/>
          </a:bodyPr>
          <a:lstStyle/>
          <a:p>
            <a:r>
              <a:rPr lang="en-US" sz="2800" b="1" i="1" dirty="0" smtClean="0">
                <a:solidFill>
                  <a:schemeClr val="bg1"/>
                </a:solidFill>
                <a:latin typeface="Bell MT" pitchFamily="18" charset="0"/>
              </a:rPr>
              <a:t>Our solution and its value proposition</a:t>
            </a:r>
            <a:endParaRPr lang="en-US" sz="2800" b="1" i="1" dirty="0">
              <a:solidFill>
                <a:schemeClr val="bg1"/>
              </a:solidFill>
              <a:latin typeface="Bell MT" pitchFamily="18" charset="0"/>
            </a:endParaRPr>
          </a:p>
        </p:txBody>
      </p:sp>
      <p:sp>
        <p:nvSpPr>
          <p:cNvPr id="26" name="TextBox 25"/>
          <p:cNvSpPr txBox="1"/>
          <p:nvPr/>
        </p:nvSpPr>
        <p:spPr>
          <a:xfrm>
            <a:off x="1145137" y="1427148"/>
            <a:ext cx="6742631" cy="2585323"/>
          </a:xfrm>
          <a:prstGeom prst="rect">
            <a:avLst/>
          </a:prstGeom>
          <a:noFill/>
        </p:spPr>
        <p:txBody>
          <a:bodyPr wrap="square" rtlCol="0">
            <a:spAutoFit/>
          </a:bodyPr>
          <a:lstStyle/>
          <a:p>
            <a:pPr>
              <a:buClr>
                <a:schemeClr val="bg1"/>
              </a:buClr>
              <a:buFont typeface="Wingdings" pitchFamily="2" charset="2"/>
              <a:buChar char="v"/>
            </a:pPr>
            <a:r>
              <a:rPr lang="en-US" sz="1800" dirty="0" smtClean="0">
                <a:solidFill>
                  <a:schemeClr val="bg1"/>
                </a:solidFill>
                <a:latin typeface="Century Schoolbook" pitchFamily="18" charset="0"/>
              </a:rPr>
              <a:t>Our solution for grayscale image generation using Generative Adversarial Networks (GANs) is a comprehensive framework that encompasses data preprocessing, model design, training strategy, evaluation, and deployment stages.</a:t>
            </a:r>
          </a:p>
          <a:p>
            <a:pPr>
              <a:buClr>
                <a:schemeClr val="bg1"/>
              </a:buClr>
            </a:pPr>
            <a:endParaRPr lang="en-US" sz="1800" dirty="0" smtClean="0">
              <a:solidFill>
                <a:schemeClr val="bg1"/>
              </a:solidFill>
              <a:latin typeface="Century Schoolbook" pitchFamily="18" charset="0"/>
            </a:endParaRPr>
          </a:p>
          <a:p>
            <a:pPr>
              <a:buClr>
                <a:schemeClr val="bg1"/>
              </a:buClr>
              <a:buFont typeface="Wingdings" pitchFamily="2" charset="2"/>
              <a:buChar char="v"/>
            </a:pPr>
            <a:r>
              <a:rPr lang="en-US" sz="1800" dirty="0" smtClean="0">
                <a:solidFill>
                  <a:schemeClr val="bg1"/>
                </a:solidFill>
                <a:latin typeface="Century Schoolbook" pitchFamily="18" charset="0"/>
              </a:rPr>
              <a:t>Our grayscale image generation solution using GANs offers several key value propositions :High-Quality Image Synthesis,</a:t>
            </a:r>
            <a:r>
              <a:rPr lang="en-US" sz="1800" b="1" dirty="0" smtClean="0"/>
              <a:t> </a:t>
            </a:r>
            <a:r>
              <a:rPr lang="en-US" sz="1800" dirty="0" smtClean="0">
                <a:solidFill>
                  <a:schemeClr val="bg1"/>
                </a:solidFill>
                <a:latin typeface="Century Schoolbook" pitchFamily="18" charset="0"/>
              </a:rPr>
              <a:t>Customization and Adaptability, Customization and Adaptability, Efficiency and Scalability</a:t>
            </a:r>
            <a:endParaRPr lang="en-US" sz="1800" dirty="0">
              <a:solidFill>
                <a:schemeClr val="bg1"/>
              </a:solidFill>
              <a:latin typeface="Century Schoolbook"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2" name="Google Shape;407;p33"/>
          <p:cNvGrpSpPr/>
          <p:nvPr/>
        </p:nvGrpSpPr>
        <p:grpSpPr>
          <a:xfrm>
            <a:off x="139859" y="44850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TextBox 43"/>
          <p:cNvSpPr txBox="1"/>
          <p:nvPr/>
        </p:nvSpPr>
        <p:spPr>
          <a:xfrm>
            <a:off x="1273324" y="1076770"/>
            <a:ext cx="4751461" cy="307777"/>
          </a:xfrm>
          <a:prstGeom prst="rect">
            <a:avLst/>
          </a:prstGeom>
          <a:noFill/>
        </p:spPr>
        <p:txBody>
          <a:bodyPr wrap="square" rtlCol="0">
            <a:spAutoFit/>
          </a:bodyPr>
          <a:lstStyle/>
          <a:p>
            <a:r>
              <a:rPr lang="en-US" i="1" dirty="0" smtClean="0">
                <a:solidFill>
                  <a:schemeClr val="bg1"/>
                </a:solidFill>
              </a:rPr>
              <a:t> </a:t>
            </a:r>
            <a:endParaRPr lang="en-US" i="1" dirty="0">
              <a:solidFill>
                <a:schemeClr val="bg1"/>
              </a:solidFill>
            </a:endParaRPr>
          </a:p>
        </p:txBody>
      </p:sp>
      <p:sp>
        <p:nvSpPr>
          <p:cNvPr id="45" name="TextBox 44"/>
          <p:cNvSpPr txBox="1"/>
          <p:nvPr/>
        </p:nvSpPr>
        <p:spPr>
          <a:xfrm>
            <a:off x="1076770" y="495656"/>
            <a:ext cx="6323888" cy="523220"/>
          </a:xfrm>
          <a:prstGeom prst="rect">
            <a:avLst/>
          </a:prstGeom>
          <a:noFill/>
        </p:spPr>
        <p:txBody>
          <a:bodyPr wrap="square" rtlCol="0">
            <a:spAutoFit/>
          </a:bodyPr>
          <a:lstStyle/>
          <a:p>
            <a:r>
              <a:rPr lang="en-US" sz="2800" b="1" i="1" dirty="0" smtClean="0">
                <a:solidFill>
                  <a:schemeClr val="bg1"/>
                </a:solidFill>
                <a:latin typeface="Bell MT" pitchFamily="18" charset="0"/>
              </a:rPr>
              <a:t>The wow in our solution</a:t>
            </a:r>
            <a:endParaRPr lang="en-US" sz="2800" b="1" i="1" dirty="0">
              <a:solidFill>
                <a:schemeClr val="bg1"/>
              </a:solidFill>
              <a:latin typeface="Bell MT" pitchFamily="18" charset="0"/>
            </a:endParaRPr>
          </a:p>
        </p:txBody>
      </p:sp>
      <p:sp>
        <p:nvSpPr>
          <p:cNvPr id="26" name="TextBox 25"/>
          <p:cNvSpPr txBox="1"/>
          <p:nvPr/>
        </p:nvSpPr>
        <p:spPr>
          <a:xfrm>
            <a:off x="1290415" y="1469876"/>
            <a:ext cx="6622990" cy="2585323"/>
          </a:xfrm>
          <a:prstGeom prst="rect">
            <a:avLst/>
          </a:prstGeom>
          <a:noFill/>
        </p:spPr>
        <p:txBody>
          <a:bodyPr wrap="square" rtlCol="0">
            <a:spAutoFit/>
          </a:bodyPr>
          <a:lstStyle/>
          <a:p>
            <a:pPr>
              <a:buClr>
                <a:schemeClr val="bg1"/>
              </a:buClr>
            </a:pPr>
            <a:r>
              <a:rPr lang="en-US" sz="1800" dirty="0" smtClean="0">
                <a:solidFill>
                  <a:schemeClr val="bg1"/>
                </a:solidFill>
                <a:latin typeface="Century Schoolbook" pitchFamily="18" charset="0"/>
              </a:rPr>
              <a:t>The "wow" factor in our grayscale image generation solution lies in its ability to not only generate high-quality grayscale images but also to do so with a level of realism and detail that exceeds expectations. </a:t>
            </a:r>
          </a:p>
          <a:p>
            <a:pPr>
              <a:buClr>
                <a:schemeClr val="bg1"/>
              </a:buClr>
            </a:pPr>
            <a:r>
              <a:rPr lang="en-US" sz="1800" dirty="0" smtClean="0">
                <a:solidFill>
                  <a:schemeClr val="bg1"/>
                </a:solidFill>
                <a:latin typeface="Century Schoolbook" pitchFamily="18" charset="0"/>
              </a:rPr>
              <a:t>                      </a:t>
            </a:r>
          </a:p>
          <a:p>
            <a:pPr>
              <a:buClr>
                <a:schemeClr val="bg1"/>
              </a:buClr>
              <a:buFont typeface="Wingdings" pitchFamily="2" charset="2"/>
              <a:buChar char="v"/>
            </a:pPr>
            <a:r>
              <a:rPr lang="en-US" sz="1800" dirty="0" smtClean="0">
                <a:solidFill>
                  <a:schemeClr val="bg1"/>
                </a:solidFill>
                <a:latin typeface="Century Schoolbook" pitchFamily="18" charset="0"/>
              </a:rPr>
              <a:t>Photo-Realistic Results</a:t>
            </a:r>
          </a:p>
          <a:p>
            <a:pPr>
              <a:buClr>
                <a:schemeClr val="bg1"/>
              </a:buClr>
              <a:buFont typeface="Wingdings" pitchFamily="2" charset="2"/>
              <a:buChar char="v"/>
            </a:pPr>
            <a:r>
              <a:rPr lang="en-US" sz="1800" dirty="0" smtClean="0">
                <a:solidFill>
                  <a:schemeClr val="bg1"/>
                </a:solidFill>
                <a:latin typeface="Century Schoolbook" pitchFamily="18" charset="0"/>
              </a:rPr>
              <a:t>Unprecedented Versatility</a:t>
            </a:r>
          </a:p>
          <a:p>
            <a:pPr>
              <a:buClr>
                <a:schemeClr val="bg1"/>
              </a:buClr>
              <a:buFont typeface="Wingdings" pitchFamily="2" charset="2"/>
              <a:buChar char="v"/>
            </a:pPr>
            <a:r>
              <a:rPr lang="en-US" sz="1800" dirty="0" smtClean="0">
                <a:solidFill>
                  <a:schemeClr val="bg1"/>
                </a:solidFill>
                <a:latin typeface="Century Schoolbook" pitchFamily="18" charset="0"/>
              </a:rPr>
              <a:t>Efficiency and Speed</a:t>
            </a:r>
          </a:p>
          <a:p>
            <a:pPr>
              <a:buClr>
                <a:schemeClr val="bg1"/>
              </a:buClr>
              <a:buFont typeface="Wingdings" pitchFamily="2" charset="2"/>
              <a:buChar char="v"/>
            </a:pPr>
            <a:r>
              <a:rPr lang="en-US" sz="1800" dirty="0" smtClean="0">
                <a:solidFill>
                  <a:schemeClr val="bg1"/>
                </a:solidFill>
                <a:latin typeface="Century Schoolbook" pitchFamily="18" charset="0"/>
              </a:rPr>
              <a:t>User-Friendly Interface</a:t>
            </a:r>
            <a:endParaRPr lang="en-US" sz="1800" dirty="0">
              <a:solidFill>
                <a:schemeClr val="bg1"/>
              </a:solidFill>
              <a:latin typeface="Century Schoolbook"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2" name="Google Shape;407;p33"/>
          <p:cNvGrpSpPr/>
          <p:nvPr/>
        </p:nvGrpSpPr>
        <p:grpSpPr>
          <a:xfrm>
            <a:off x="139859" y="44850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TextBox 43"/>
          <p:cNvSpPr txBox="1"/>
          <p:nvPr/>
        </p:nvSpPr>
        <p:spPr>
          <a:xfrm>
            <a:off x="1298962" y="1076770"/>
            <a:ext cx="4751461" cy="307777"/>
          </a:xfrm>
          <a:prstGeom prst="rect">
            <a:avLst/>
          </a:prstGeom>
          <a:noFill/>
        </p:spPr>
        <p:txBody>
          <a:bodyPr wrap="square" rtlCol="0">
            <a:spAutoFit/>
          </a:bodyPr>
          <a:lstStyle/>
          <a:p>
            <a:r>
              <a:rPr lang="en-US" i="1" dirty="0" smtClean="0">
                <a:solidFill>
                  <a:schemeClr val="bg1"/>
                </a:solidFill>
              </a:rPr>
              <a:t> </a:t>
            </a:r>
            <a:endParaRPr lang="en-US" i="1" dirty="0">
              <a:solidFill>
                <a:schemeClr val="bg1"/>
              </a:solidFill>
            </a:endParaRPr>
          </a:p>
        </p:txBody>
      </p:sp>
      <p:sp>
        <p:nvSpPr>
          <p:cNvPr id="45" name="TextBox 44"/>
          <p:cNvSpPr txBox="1"/>
          <p:nvPr/>
        </p:nvSpPr>
        <p:spPr>
          <a:xfrm>
            <a:off x="1076770" y="495656"/>
            <a:ext cx="6323888" cy="523220"/>
          </a:xfrm>
          <a:prstGeom prst="rect">
            <a:avLst/>
          </a:prstGeom>
          <a:noFill/>
        </p:spPr>
        <p:txBody>
          <a:bodyPr wrap="square" rtlCol="0">
            <a:spAutoFit/>
          </a:bodyPr>
          <a:lstStyle/>
          <a:p>
            <a:r>
              <a:rPr lang="en-US" sz="2800" b="1" i="1" dirty="0" err="1" smtClean="0">
                <a:solidFill>
                  <a:schemeClr val="bg1"/>
                </a:solidFill>
                <a:latin typeface="Bell MT" pitchFamily="18" charset="0"/>
              </a:rPr>
              <a:t>Modelling</a:t>
            </a:r>
            <a:endParaRPr lang="en-US" sz="2800" b="1" i="1" dirty="0">
              <a:solidFill>
                <a:schemeClr val="bg1"/>
              </a:solidFill>
              <a:latin typeface="Bell MT" pitchFamily="18" charset="0"/>
            </a:endParaRPr>
          </a:p>
        </p:txBody>
      </p:sp>
      <p:sp>
        <p:nvSpPr>
          <p:cNvPr id="24" name="TextBox 23"/>
          <p:cNvSpPr txBox="1"/>
          <p:nvPr/>
        </p:nvSpPr>
        <p:spPr>
          <a:xfrm>
            <a:off x="1324598" y="1880075"/>
            <a:ext cx="5597495" cy="2000548"/>
          </a:xfrm>
          <a:prstGeom prst="rect">
            <a:avLst/>
          </a:prstGeom>
          <a:noFill/>
        </p:spPr>
        <p:txBody>
          <a:bodyPr wrap="square" rtlCol="0">
            <a:spAutoFit/>
          </a:bodyPr>
          <a:lstStyle/>
          <a:p>
            <a:pPr>
              <a:buClr>
                <a:schemeClr val="bg1"/>
              </a:buClr>
            </a:pPr>
            <a:r>
              <a:rPr lang="en-US" dirty="0" smtClean="0">
                <a:solidFill>
                  <a:schemeClr val="bg1"/>
                </a:solidFill>
                <a:latin typeface="Century Schoolbook" pitchFamily="18" charset="0"/>
              </a:rPr>
              <a:t>    </a:t>
            </a:r>
            <a:endParaRPr lang="en-US" sz="1600" dirty="0" smtClean="0">
              <a:solidFill>
                <a:schemeClr val="bg1"/>
              </a:solidFill>
              <a:latin typeface="Century Schoolbook" pitchFamily="18" charset="0"/>
            </a:endParaRPr>
          </a:p>
          <a:p>
            <a:pPr>
              <a:buClr>
                <a:schemeClr val="bg1"/>
              </a:buClr>
              <a:buFont typeface="Wingdings" pitchFamily="2" charset="2"/>
              <a:buChar char="v"/>
            </a:pPr>
            <a:r>
              <a:rPr lang="en-US" sz="1600" dirty="0" smtClean="0">
                <a:solidFill>
                  <a:schemeClr val="bg1"/>
                </a:solidFill>
                <a:latin typeface="Century Schoolbook" pitchFamily="18" charset="0"/>
              </a:rPr>
              <a:t> Gather </a:t>
            </a:r>
            <a:r>
              <a:rPr lang="en-US" sz="1600" dirty="0" smtClean="0">
                <a:solidFill>
                  <a:schemeClr val="bg1"/>
                </a:solidFill>
                <a:latin typeface="Century Schoolbook" pitchFamily="18" charset="0"/>
              </a:rPr>
              <a:t>a dataset of grayscale images relevant to your project (e.g., MNIST digits, </a:t>
            </a:r>
            <a:r>
              <a:rPr lang="en-US" sz="1600" dirty="0" err="1" smtClean="0">
                <a:solidFill>
                  <a:schemeClr val="bg1"/>
                </a:solidFill>
                <a:latin typeface="Century Schoolbook" pitchFamily="18" charset="0"/>
              </a:rPr>
              <a:t>CelebA</a:t>
            </a:r>
            <a:r>
              <a:rPr lang="en-US" sz="1600" dirty="0" smtClean="0">
                <a:solidFill>
                  <a:schemeClr val="bg1"/>
                </a:solidFill>
                <a:latin typeface="Century Schoolbook" pitchFamily="18" charset="0"/>
              </a:rPr>
              <a:t> faces, etc</a:t>
            </a:r>
            <a:r>
              <a:rPr lang="en-US" sz="1600" dirty="0" smtClean="0">
                <a:solidFill>
                  <a:schemeClr val="bg1"/>
                </a:solidFill>
                <a:latin typeface="Century Schoolbook" pitchFamily="18" charset="0"/>
              </a:rPr>
              <a:t>.).</a:t>
            </a:r>
          </a:p>
          <a:p>
            <a:pPr>
              <a:buClr>
                <a:schemeClr val="bg1"/>
              </a:buClr>
              <a:buFont typeface="Wingdings" pitchFamily="2" charset="2"/>
              <a:buChar char="v"/>
            </a:pPr>
            <a:endParaRPr lang="en-US" sz="1600" dirty="0" smtClean="0">
              <a:solidFill>
                <a:schemeClr val="bg1"/>
              </a:solidFill>
              <a:latin typeface="Century Schoolbook" pitchFamily="18" charset="0"/>
            </a:endParaRPr>
          </a:p>
          <a:p>
            <a:pPr>
              <a:buClr>
                <a:schemeClr val="bg1"/>
              </a:buClr>
              <a:buFont typeface="Wingdings" pitchFamily="2" charset="2"/>
              <a:buChar char="v"/>
            </a:pPr>
            <a:r>
              <a:rPr lang="en-US" sz="1600" dirty="0" smtClean="0">
                <a:solidFill>
                  <a:schemeClr val="bg1"/>
                </a:solidFill>
                <a:latin typeface="Century Schoolbook" pitchFamily="18" charset="0"/>
              </a:rPr>
              <a:t>Preprocess the dataset by resizing images to a standard size, normalizing pixel values to a range (e.g., 0 to 1), and splitting it into training and validation sets.</a:t>
            </a:r>
          </a:p>
          <a:p>
            <a:pPr>
              <a:buClr>
                <a:schemeClr val="bg1"/>
              </a:buClr>
              <a:buFont typeface="Wingdings" pitchFamily="2" charset="2"/>
              <a:buChar char="v"/>
            </a:pPr>
            <a:endParaRPr lang="en-US" dirty="0" smtClean="0">
              <a:solidFill>
                <a:schemeClr val="bg1"/>
              </a:solidFill>
            </a:endParaRPr>
          </a:p>
        </p:txBody>
      </p:sp>
      <p:sp>
        <p:nvSpPr>
          <p:cNvPr id="25" name="TextBox 24"/>
          <p:cNvSpPr txBox="1"/>
          <p:nvPr/>
        </p:nvSpPr>
        <p:spPr>
          <a:xfrm>
            <a:off x="1051132" y="1401511"/>
            <a:ext cx="5418034" cy="338554"/>
          </a:xfrm>
          <a:prstGeom prst="rect">
            <a:avLst/>
          </a:prstGeom>
          <a:noFill/>
        </p:spPr>
        <p:txBody>
          <a:bodyPr wrap="square" rtlCol="0">
            <a:spAutoFit/>
          </a:bodyPr>
          <a:lstStyle/>
          <a:p>
            <a:r>
              <a:rPr lang="en-US" sz="1600" b="1" dirty="0" smtClean="0">
                <a:solidFill>
                  <a:schemeClr val="bg1"/>
                </a:solidFill>
                <a:latin typeface="Century Schoolbook" pitchFamily="18" charset="0"/>
              </a:rPr>
              <a:t>Data Collection and Preprocessing:</a:t>
            </a:r>
          </a:p>
        </p:txBody>
      </p:sp>
    </p:spTree>
  </p:cSld>
  <p:clrMapOvr>
    <a:masterClrMapping/>
  </p:clrMapOvr>
</p:sld>
</file>

<file path=ppt/theme/theme1.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591</Words>
  <PresentationFormat>On-screen Show (16:9)</PresentationFormat>
  <Paragraphs>74</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Century Schoolbook</vt:lpstr>
      <vt:lpstr>Audiowide</vt:lpstr>
      <vt:lpstr>Times New Roman</vt:lpstr>
      <vt:lpstr>Karla</vt:lpstr>
      <vt:lpstr>Bell MT</vt:lpstr>
      <vt:lpstr>Wingdings</vt:lpstr>
      <vt:lpstr>Algerian</vt:lpstr>
      <vt:lpstr>Cyber-Futuristic AI Technology Thesis Defense by Slidesgo</vt:lpstr>
      <vt:lpstr>Grey scale image generation using GAN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Cyber-Futuristic AI Technology Thesis Defense</dc:title>
  <dc:creator>CSE 15</dc:creator>
  <cp:lastModifiedBy>CSE 15</cp:lastModifiedBy>
  <cp:revision>15</cp:revision>
  <dcterms:modified xsi:type="dcterms:W3CDTF">2024-04-03T04:39:51Z</dcterms:modified>
</cp:coreProperties>
</file>